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1-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hyperlink" Target="https://github.com/shobanadevi2003/TNSDC-Generative-AI" TargetMode="External"/><Relationship Id="rId3" Type="http://schemas.openxmlformats.org/officeDocument/2006/relationships/hyperlink" Target="https://gamma.app" TargetMode="External"/><Relationship Id="rId2" Type="http://schemas.openxmlformats.org/officeDocument/2006/relationships/image" Target="../media/image-10-1.png"/><Relationship Id="rId4" Type="http://schemas.openxmlformats.org/officeDocument/2006/relationships/slideLayout" Target="../slideLayouts/slideLayout1.xml"/><Relationship Id="rId5"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2-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3-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4-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5-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6-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7-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8-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2" Type="http://schemas.openxmlformats.org/officeDocument/2006/relationships/hyperlink" Target="https://gamma.app" TargetMode="External"/><Relationship Id="rId1" Type="http://schemas.openxmlformats.org/officeDocument/2006/relationships/image" Target="../media/image-9-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493169"/>
            <a:ext cx="5243036"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PRESENTED BY: SHOBANA DEVI S</a:t>
            </a:r>
            <a:endParaRPr lang="en-US" sz="2624" dirty="0"/>
          </a:p>
        </p:txBody>
      </p:sp>
      <p:sp>
        <p:nvSpPr>
          <p:cNvPr id="5" name="Text 3"/>
          <p:cNvSpPr/>
          <p:nvPr/>
        </p:nvSpPr>
        <p:spPr>
          <a:xfrm>
            <a:off x="2037993" y="3131820"/>
            <a:ext cx="4665940"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REGISTER NO: 813821244054</a:t>
            </a:r>
            <a:endParaRPr lang="en-US" sz="2624" dirty="0"/>
          </a:p>
        </p:txBody>
      </p:sp>
      <p:sp>
        <p:nvSpPr>
          <p:cNvPr id="6" name="Text 4"/>
          <p:cNvSpPr/>
          <p:nvPr/>
        </p:nvSpPr>
        <p:spPr>
          <a:xfrm>
            <a:off x="2037993" y="3881557"/>
            <a:ext cx="9489638"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DEPARTMENT: COMPUTER SCIENCE AND BUSINESS SYSTEM</a:t>
            </a:r>
            <a:endParaRPr lang="en-US" sz="2624" dirty="0"/>
          </a:p>
        </p:txBody>
      </p:sp>
      <p:sp>
        <p:nvSpPr>
          <p:cNvPr id="7" name="Text 5"/>
          <p:cNvSpPr/>
          <p:nvPr/>
        </p:nvSpPr>
        <p:spPr>
          <a:xfrm>
            <a:off x="2037993" y="4631293"/>
            <a:ext cx="8166021" cy="416481"/>
          </a:xfrm>
          <a:prstGeom prst="rect">
            <a:avLst/>
          </a:prstGeom>
          <a:noFill/>
          <a:ln/>
        </p:spPr>
        <p:txBody>
          <a:bodyPr wrap="none" rtlCol="0" anchor="t"/>
          <a:lstStyle/>
          <a:p>
            <a:pPr indent="0" marL="0">
              <a:lnSpc>
                <a:spcPts val="3281"/>
              </a:lnSpc>
              <a:buNone/>
            </a:pPr>
            <a:r>
              <a:rPr lang="en-US" sz="2624" b="1" spc="-79" kern="0" dirty="0">
                <a:solidFill>
                  <a:srgbClr val="000000"/>
                </a:solidFill>
                <a:latin typeface="Inter" pitchFamily="34" charset="0"/>
                <a:ea typeface="Inter" pitchFamily="34" charset="-122"/>
                <a:cs typeface="Inter" pitchFamily="34" charset="-120"/>
              </a:rPr>
              <a:t>COLLEGE: SARANATHAN COLLEGE OF ENGINEERING</a:t>
            </a:r>
            <a:endParaRPr lang="en-US" sz="2624" dirty="0"/>
          </a:p>
        </p:txBody>
      </p:sp>
      <p:sp>
        <p:nvSpPr>
          <p:cNvPr id="8" name="Text 6"/>
          <p:cNvSpPr/>
          <p:nvPr/>
        </p:nvSpPr>
        <p:spPr>
          <a:xfrm>
            <a:off x="2037993" y="5381030"/>
            <a:ext cx="10554414" cy="355402"/>
          </a:xfrm>
          <a:prstGeom prst="rect">
            <a:avLst/>
          </a:prstGeom>
          <a:noFill/>
          <a:ln/>
        </p:spPr>
        <p:txBody>
          <a:bodyPr wrap="none" rtlCol="0" anchor="t"/>
          <a:lstStyle/>
          <a:p>
            <a:pPr indent="0" marL="0">
              <a:lnSpc>
                <a:spcPts val="2799"/>
              </a:lnSpc>
              <a:buNone/>
            </a:pPr>
            <a:r>
              <a:rPr lang="en-US" sz="1750" b="1" spc="-35" kern="0" dirty="0">
                <a:solidFill>
                  <a:srgbClr val="272525"/>
                </a:solidFill>
                <a:latin typeface="Inter" pitchFamily="34" charset="0"/>
                <a:ea typeface="Inter" pitchFamily="34" charset="-122"/>
                <a:cs typeface="Inter" pitchFamily="34" charset="-120"/>
              </a:rPr>
              <a:t>Animal Species Synthesis with Generative Adversarial Networks (GANs)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104311"/>
            <a:ext cx="5554980"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RESULTS</a:t>
            </a:r>
            <a:endParaRPr lang="en-US" sz="4374" dirty="0"/>
          </a:p>
        </p:txBody>
      </p:sp>
      <p:sp>
        <p:nvSpPr>
          <p:cNvPr id="5" name="Text 3"/>
          <p:cNvSpPr/>
          <p:nvPr/>
        </p:nvSpPr>
        <p:spPr>
          <a:xfrm>
            <a:off x="2037993" y="3243024"/>
            <a:ext cx="10554414" cy="355402"/>
          </a:xfrm>
          <a:prstGeom prst="rect">
            <a:avLst/>
          </a:prstGeom>
          <a:noFill/>
          <a:ln/>
        </p:spPr>
        <p:txBody>
          <a:bodyPr wrap="none" rtlCol="0" anchor="t"/>
          <a:lstStyle/>
          <a:p>
            <a:pPr indent="0" marL="0">
              <a:lnSpc>
                <a:spcPts val="2799"/>
              </a:lnSpc>
              <a:buNone/>
            </a:pPr>
            <a:endParaRPr lang="en-US" sz="1750" dirty="0"/>
          </a:p>
        </p:txBody>
      </p:sp>
      <p:sp>
        <p:nvSpPr>
          <p:cNvPr id="6" name="Text 4"/>
          <p:cNvSpPr/>
          <p:nvPr/>
        </p:nvSpPr>
        <p:spPr>
          <a:xfrm>
            <a:off x="2037993" y="3848338"/>
            <a:ext cx="10554414"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Demo Link:</a:t>
            </a:r>
            <a:endParaRPr lang="en-US" sz="1750" dirty="0"/>
          </a:p>
        </p:txBody>
      </p:sp>
      <p:sp>
        <p:nvSpPr>
          <p:cNvPr id="7" name="Text 5"/>
          <p:cNvSpPr/>
          <p:nvPr/>
        </p:nvSpPr>
        <p:spPr>
          <a:xfrm>
            <a:off x="2037993" y="4453652"/>
            <a:ext cx="10554414" cy="355402"/>
          </a:xfrm>
          <a:prstGeom prst="rect">
            <a:avLst/>
          </a:prstGeom>
          <a:noFill/>
          <a:ln/>
        </p:spPr>
        <p:txBody>
          <a:bodyPr wrap="none" rtlCol="0" anchor="t"/>
          <a:lstStyle/>
          <a:p>
            <a:pPr indent="0" marL="0">
              <a:lnSpc>
                <a:spcPts val="2799"/>
              </a:lnSpc>
              <a:buNone/>
            </a:pPr>
            <a:r>
              <a:rPr lang="en-US" sz="1750" u="sng" spc="-35" kern="0" dirty="0">
                <a:solidFill>
                  <a:srgbClr val="4950BC"/>
                </a:solidFill>
                <a:latin typeface="Inter" pitchFamily="34" charset="0"/>
                <a:ea typeface="Inter" pitchFamily="34" charset="-122"/>
                <a:cs typeface="Inter" pitchFamily="34" charset="-120"/>
                <a:hlinkClick r:id="rId1" invalidUrl="" action="" tgtFrame="" tooltip="" history="1" highlightClick="0" endSnd="0">
                  <a:extLst>
                    <a:ext uri="{A12FA001-AC4F-418D-AE19-62706E023703}">
                      <ahyp:hlinkClr xmlns:ahyp="http://schemas.microsoft.com/office/drawing/2018/hyperlinkcolor" val="tx"/>
                    </a:ext>
                  </a:extLst>
                </a:hlinkClick>
              </a:rPr>
              <a:t>https://github.com/shobanadevi2003/TNSDC-Generative-AI</a:t>
            </a:r>
            <a:endParaRPr lang="en-US" sz="1750" dirty="0"/>
          </a:p>
        </p:txBody>
      </p:sp>
      <p:sp>
        <p:nvSpPr>
          <p:cNvPr id="8" name="Text 6"/>
          <p:cNvSpPr/>
          <p:nvPr/>
        </p:nvSpPr>
        <p:spPr>
          <a:xfrm>
            <a:off x="2037993" y="5058966"/>
            <a:ext cx="10554414" cy="1066205"/>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By harnessing the power of deep learning and convolutional neural networks, we have provided a valuable tool for artists, designers, researchers, and companies seeking high-quality and diverse animal images for various applications.</a:t>
            </a:r>
            <a:endParaRPr lang="en-US" sz="1750" dirty="0"/>
          </a:p>
        </p:txBody>
      </p:sp>
      <p:pic>
        <p:nvPicPr>
          <p:cNvPr id="9" name="Image 0" descr="preencoded.png">
            <a:hlinkClick r:id="rId3" tooltip=""/>
          </p:cNvPr>
          <p:cNvPicPr>
            <a:picLocks noChangeAspect="1"/>
          </p:cNvPicPr>
          <p:nvPr/>
        </p:nvPicPr>
        <p:blipFill>
          <a:blip r:embed="rId2"/>
          <a:stretch>
            <a:fillRect/>
          </a:stretch>
        </p:blipFill>
        <p:spPr>
          <a:xfrm>
            <a:off x="12242153" y="7589520"/>
            <a:ext cx="2296807" cy="5486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3367683"/>
            <a:ext cx="5554980"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PROJECT TITLE</a:t>
            </a:r>
            <a:endParaRPr lang="en-US" sz="4374" dirty="0"/>
          </a:p>
        </p:txBody>
      </p:sp>
      <p:sp>
        <p:nvSpPr>
          <p:cNvPr id="5" name="Text 3"/>
          <p:cNvSpPr/>
          <p:nvPr/>
        </p:nvSpPr>
        <p:spPr>
          <a:xfrm>
            <a:off x="2037993" y="4506397"/>
            <a:ext cx="10554414"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Animal Species Synthesis with Generative Adversarial Networks (GANs)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391007"/>
            <a:ext cx="5554980"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AGENDA</a:t>
            </a:r>
            <a:endParaRPr lang="en-US" sz="4374" dirty="0"/>
          </a:p>
        </p:txBody>
      </p:sp>
      <p:sp>
        <p:nvSpPr>
          <p:cNvPr id="5" name="Text 3"/>
          <p:cNvSpPr/>
          <p:nvPr/>
        </p:nvSpPr>
        <p:spPr>
          <a:xfrm>
            <a:off x="2393394" y="2529721"/>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Introduction</a:t>
            </a:r>
            <a:endParaRPr lang="en-US" sz="1750" dirty="0"/>
          </a:p>
        </p:txBody>
      </p:sp>
      <p:sp>
        <p:nvSpPr>
          <p:cNvPr id="6" name="Text 4"/>
          <p:cNvSpPr/>
          <p:nvPr/>
        </p:nvSpPr>
        <p:spPr>
          <a:xfrm>
            <a:off x="2393394" y="3018353"/>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Problem Statement</a:t>
            </a:r>
            <a:endParaRPr lang="en-US" sz="1750" dirty="0"/>
          </a:p>
        </p:txBody>
      </p:sp>
      <p:sp>
        <p:nvSpPr>
          <p:cNvPr id="7" name="Text 5"/>
          <p:cNvSpPr/>
          <p:nvPr/>
        </p:nvSpPr>
        <p:spPr>
          <a:xfrm>
            <a:off x="2393394" y="3506986"/>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Project Overview</a:t>
            </a:r>
            <a:endParaRPr lang="en-US" sz="1750" dirty="0"/>
          </a:p>
        </p:txBody>
      </p:sp>
      <p:sp>
        <p:nvSpPr>
          <p:cNvPr id="8" name="Text 6"/>
          <p:cNvSpPr/>
          <p:nvPr/>
        </p:nvSpPr>
        <p:spPr>
          <a:xfrm>
            <a:off x="2393394" y="3995618"/>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End Users</a:t>
            </a:r>
            <a:endParaRPr lang="en-US" sz="1750" dirty="0"/>
          </a:p>
        </p:txBody>
      </p:sp>
      <p:sp>
        <p:nvSpPr>
          <p:cNvPr id="9" name="Text 7"/>
          <p:cNvSpPr/>
          <p:nvPr/>
        </p:nvSpPr>
        <p:spPr>
          <a:xfrm>
            <a:off x="2393394" y="4484251"/>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Solution and Value Proposition</a:t>
            </a:r>
            <a:endParaRPr lang="en-US" sz="1750" dirty="0"/>
          </a:p>
        </p:txBody>
      </p:sp>
      <p:sp>
        <p:nvSpPr>
          <p:cNvPr id="10" name="Text 8"/>
          <p:cNvSpPr/>
          <p:nvPr/>
        </p:nvSpPr>
        <p:spPr>
          <a:xfrm>
            <a:off x="2393394" y="4972883"/>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Key Features</a:t>
            </a:r>
            <a:endParaRPr lang="en-US" sz="1750" dirty="0"/>
          </a:p>
        </p:txBody>
      </p:sp>
      <p:sp>
        <p:nvSpPr>
          <p:cNvPr id="11" name="Text 9"/>
          <p:cNvSpPr/>
          <p:nvPr/>
        </p:nvSpPr>
        <p:spPr>
          <a:xfrm>
            <a:off x="2393394" y="5461516"/>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Modelling: Understanding Convolutional Neural Networks (CNN)</a:t>
            </a:r>
            <a:endParaRPr lang="en-US" sz="1750" dirty="0"/>
          </a:p>
        </p:txBody>
      </p:sp>
      <p:sp>
        <p:nvSpPr>
          <p:cNvPr id="12" name="Text 10"/>
          <p:cNvSpPr/>
          <p:nvPr/>
        </p:nvSpPr>
        <p:spPr>
          <a:xfrm>
            <a:off x="2393394" y="5950148"/>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Results</a:t>
            </a:r>
            <a:endParaRPr lang="en-US" sz="1750" dirty="0"/>
          </a:p>
        </p:txBody>
      </p:sp>
      <p:sp>
        <p:nvSpPr>
          <p:cNvPr id="13" name="Text 11"/>
          <p:cNvSpPr/>
          <p:nvPr/>
        </p:nvSpPr>
        <p:spPr>
          <a:xfrm>
            <a:off x="2393394" y="6438781"/>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Conclusion</a:t>
            </a:r>
            <a:endParaRPr lang="en-US" sz="1750" dirty="0"/>
          </a:p>
        </p:txBody>
      </p:sp>
      <p:pic>
        <p:nvPicPr>
          <p:cNvPr id="14"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873925"/>
            <a:ext cx="5924788"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PROBLEM STATEMENT</a:t>
            </a:r>
            <a:endParaRPr lang="en-US" sz="4374" dirty="0"/>
          </a:p>
        </p:txBody>
      </p:sp>
      <p:sp>
        <p:nvSpPr>
          <p:cNvPr id="5" name="Text 3"/>
          <p:cNvSpPr/>
          <p:nvPr/>
        </p:nvSpPr>
        <p:spPr>
          <a:xfrm>
            <a:off x="2037993" y="3012638"/>
            <a:ext cx="10554414" cy="1777008"/>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This project aims to utilize Generative Adversarial Networks (GANs) to generate realistic images of animal species. The GAN framework consists of a generator and a discriminator neural network. The generator learns to produce synthetic animal images from random noise, while the discriminator learns to distinguish between real and generated images. Through training, the generator aims to create increasingly lifelike images to deceive the discriminator, which in turn improves its ability to discriminate. </a:t>
            </a:r>
            <a:endParaRPr lang="en-US" sz="1750" dirty="0"/>
          </a:p>
        </p:txBody>
      </p:sp>
      <p:sp>
        <p:nvSpPr>
          <p:cNvPr id="6" name="Text 4"/>
          <p:cNvSpPr/>
          <p:nvPr/>
        </p:nvSpPr>
        <p:spPr>
          <a:xfrm>
            <a:off x="2037993" y="5039558"/>
            <a:ext cx="10554414" cy="355402"/>
          </a:xfrm>
          <a:prstGeom prst="rect">
            <a:avLst/>
          </a:prstGeom>
          <a:noFill/>
          <a:ln/>
        </p:spPr>
        <p:txBody>
          <a:bodyPr wrap="none" rtlCol="0" anchor="t"/>
          <a:lstStyle/>
          <a:p>
            <a:pPr indent="0" marL="0">
              <a:lnSpc>
                <a:spcPts val="2799"/>
              </a:lnSpc>
              <a:buNone/>
            </a:pPr>
            <a:r>
              <a:rPr lang="en-US" sz="1750" b="1" spc="-35" kern="0" dirty="0">
                <a:solidFill>
                  <a:srgbClr val="272525"/>
                </a:solidFill>
                <a:latin typeface="Inter" pitchFamily="34" charset="0"/>
                <a:ea typeface="Inter" pitchFamily="34" charset="-122"/>
                <a:cs typeface="Inter" pitchFamily="34" charset="-120"/>
              </a:rPr>
              <a:t>The project involves</a:t>
            </a:r>
            <a:endParaRPr lang="en-US" sz="1750" dirty="0"/>
          </a:p>
        </p:txBody>
      </p:sp>
      <p:sp>
        <p:nvSpPr>
          <p:cNvPr id="7" name="Text 5"/>
          <p:cNvSpPr/>
          <p:nvPr/>
        </p:nvSpPr>
        <p:spPr>
          <a:xfrm>
            <a:off x="2037993" y="5644872"/>
            <a:ext cx="10554414" cy="71080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training the GAN model on a dataset of animal imagesand exploring techniques to enhance image quality and stability. The goal is to create a GAN model capable of generating convincing animal images.</a:t>
            </a:r>
            <a:endParaRPr lang="en-US" sz="1750" dirty="0"/>
          </a:p>
        </p:txBody>
      </p:sp>
      <p:pic>
        <p:nvPicPr>
          <p:cNvPr id="8"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834640"/>
            <a:ext cx="5554980"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PROJECT OVERVIEW</a:t>
            </a:r>
            <a:endParaRPr lang="en-US" sz="4374" dirty="0"/>
          </a:p>
        </p:txBody>
      </p:sp>
      <p:sp>
        <p:nvSpPr>
          <p:cNvPr id="5" name="Text 3"/>
          <p:cNvSpPr/>
          <p:nvPr/>
        </p:nvSpPr>
        <p:spPr>
          <a:xfrm>
            <a:off x="2037993" y="3973354"/>
            <a:ext cx="10554414" cy="1421606"/>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Our project aims to utilize Generative Adversarial Networks (GANs) to generate synthetic images of animal species. GANs are a class of deep learning models that consist of two neural networks, a generator and a discriminator, trained simultaneously to produce high-quality synthetic data. By training a GAN on a dataset of animal images, we can generate new and diverse images of animal species.</a:t>
            </a:r>
            <a:endParaRPr lang="en-US" sz="1750" dirty="0"/>
          </a:p>
        </p:txBody>
      </p:sp>
      <p:pic>
        <p:nvPicPr>
          <p:cNvPr id="6"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282071"/>
            <a:ext cx="7120771"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WHO ARE THE END USERS?</a:t>
            </a:r>
            <a:endParaRPr lang="en-US" sz="4374" dirty="0"/>
          </a:p>
        </p:txBody>
      </p:sp>
      <p:sp>
        <p:nvSpPr>
          <p:cNvPr id="5" name="Text 3"/>
          <p:cNvSpPr/>
          <p:nvPr/>
        </p:nvSpPr>
        <p:spPr>
          <a:xfrm>
            <a:off x="2037993" y="3420785"/>
            <a:ext cx="10554414"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1.Game developers needing a large variety of animal images for character design and world-building.</a:t>
            </a:r>
            <a:endParaRPr lang="en-US" sz="1750" dirty="0"/>
          </a:p>
        </p:txBody>
      </p:sp>
      <p:sp>
        <p:nvSpPr>
          <p:cNvPr id="6" name="Text 4"/>
          <p:cNvSpPr/>
          <p:nvPr/>
        </p:nvSpPr>
        <p:spPr>
          <a:xfrm>
            <a:off x="2037993" y="4026098"/>
            <a:ext cx="10554414"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2.Researchers and students studying computer vision and generative models.</a:t>
            </a:r>
            <a:endParaRPr lang="en-US" sz="1750" dirty="0"/>
          </a:p>
        </p:txBody>
      </p:sp>
      <p:sp>
        <p:nvSpPr>
          <p:cNvPr id="7" name="Text 5"/>
          <p:cNvSpPr/>
          <p:nvPr/>
        </p:nvSpPr>
        <p:spPr>
          <a:xfrm>
            <a:off x="2037993" y="4631412"/>
            <a:ext cx="10554414" cy="71080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3.Companies involved in data augmentation for machine learning applications such as image classification and object detection.</a:t>
            </a:r>
            <a:endParaRPr lang="en-US" sz="1750" dirty="0"/>
          </a:p>
        </p:txBody>
      </p:sp>
      <p:sp>
        <p:nvSpPr>
          <p:cNvPr id="8" name="Text 6"/>
          <p:cNvSpPr/>
          <p:nvPr/>
        </p:nvSpPr>
        <p:spPr>
          <a:xfrm>
            <a:off x="2037993" y="5592128"/>
            <a:ext cx="10554414" cy="355402"/>
          </a:xfrm>
          <a:prstGeom prst="rect">
            <a:avLst/>
          </a:prstGeom>
          <a:noFill/>
          <a:ln/>
        </p:spPr>
        <p:txBody>
          <a:bodyPr wrap="non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4.Artists and designers looking for inspiration or references for their artwork.</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1629489"/>
            <a:ext cx="10554414" cy="1388745"/>
          </a:xfrm>
          <a:prstGeom prst="rect">
            <a:avLst/>
          </a:prstGeom>
          <a:noFill/>
          <a:ln/>
        </p:spPr>
        <p:txBody>
          <a:bodyPr wrap="squar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YOUR SOLUTION AND ITS VALUE PROPOSITION</a:t>
            </a:r>
            <a:endParaRPr lang="en-US" sz="4374" dirty="0"/>
          </a:p>
        </p:txBody>
      </p:sp>
      <p:sp>
        <p:nvSpPr>
          <p:cNvPr id="5" name="Text 3"/>
          <p:cNvSpPr/>
          <p:nvPr/>
        </p:nvSpPr>
        <p:spPr>
          <a:xfrm>
            <a:off x="2037993" y="3462576"/>
            <a:ext cx="10554414" cy="710803"/>
          </a:xfrm>
          <a:prstGeom prst="rect">
            <a:avLst/>
          </a:prstGeom>
          <a:noFill/>
          <a:ln/>
        </p:spPr>
        <p:txBody>
          <a:bodyPr wrap="square" rtlCol="0" anchor="t"/>
          <a:lstStyle/>
          <a:p>
            <a:pPr indent="0" marL="0">
              <a:lnSpc>
                <a:spcPts val="2799"/>
              </a:lnSpc>
              <a:buNone/>
            </a:pPr>
            <a:r>
              <a:rPr lang="en-US" sz="1750" spc="-35" kern="0" dirty="0">
                <a:solidFill>
                  <a:srgbClr val="272525"/>
                </a:solidFill>
                <a:latin typeface="Inter" pitchFamily="34" charset="0"/>
                <a:ea typeface="Inter" pitchFamily="34" charset="-122"/>
                <a:cs typeface="Inter" pitchFamily="34" charset="-120"/>
              </a:rPr>
              <a:t>Our solution involves training a GAN on a dataset of animal images to generate synthetic images of various animal species. This approach offers the following value propositions:</a:t>
            </a:r>
            <a:endParaRPr lang="en-US" sz="1750" dirty="0"/>
          </a:p>
        </p:txBody>
      </p:sp>
      <p:sp>
        <p:nvSpPr>
          <p:cNvPr id="6" name="Text 4"/>
          <p:cNvSpPr/>
          <p:nvPr/>
        </p:nvSpPr>
        <p:spPr>
          <a:xfrm>
            <a:off x="2393394" y="4423291"/>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Provides a time-efficient and cost-effective way to generate diverse and realistic animal images.</a:t>
            </a:r>
            <a:endParaRPr lang="en-US" sz="1750" dirty="0"/>
          </a:p>
        </p:txBody>
      </p:sp>
      <p:sp>
        <p:nvSpPr>
          <p:cNvPr id="7" name="Text 5"/>
          <p:cNvSpPr/>
          <p:nvPr/>
        </p:nvSpPr>
        <p:spPr>
          <a:xfrm>
            <a:off x="2393394" y="4911923"/>
            <a:ext cx="10199013" cy="799624"/>
          </a:xfrm>
          <a:prstGeom prst="rect">
            <a:avLst/>
          </a:prstGeom>
          <a:noFill/>
          <a:ln/>
        </p:spPr>
        <p:txBody>
          <a:bodyPr wrap="squar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Offers flexibility and creativity for artists and designers in exploring different animal species and styles.</a:t>
            </a:r>
            <a:endParaRPr lang="en-US" sz="1750" dirty="0"/>
          </a:p>
        </p:txBody>
      </p:sp>
      <p:sp>
        <p:nvSpPr>
          <p:cNvPr id="8" name="Text 6"/>
          <p:cNvSpPr/>
          <p:nvPr/>
        </p:nvSpPr>
        <p:spPr>
          <a:xfrm>
            <a:off x="2393394" y="5800368"/>
            <a:ext cx="10199013" cy="799624"/>
          </a:xfrm>
          <a:prstGeom prst="rect">
            <a:avLst/>
          </a:prstGeom>
          <a:noFill/>
          <a:ln/>
        </p:spPr>
        <p:txBody>
          <a:bodyPr wrap="squar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Facilitates data augmentation for machine learning tasks, improving the robustness and generalization of models trained on limited datasets.</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
        <p:nvSpPr>
          <p:cNvPr id="4" name="Text 2"/>
          <p:cNvSpPr/>
          <p:nvPr/>
        </p:nvSpPr>
        <p:spPr>
          <a:xfrm>
            <a:off x="2037993" y="2554248"/>
            <a:ext cx="7822049" cy="694373"/>
          </a:xfrm>
          <a:prstGeom prst="rect">
            <a:avLst/>
          </a:prstGeom>
          <a:noFill/>
          <a:ln/>
        </p:spPr>
        <p:txBody>
          <a:bodyPr wrap="none" rtlCol="0" anchor="t"/>
          <a:lstStyle/>
          <a:p>
            <a:pPr indent="0" marL="0">
              <a:lnSpc>
                <a:spcPts val="5468"/>
              </a:lnSpc>
              <a:buNone/>
            </a:pPr>
            <a:r>
              <a:rPr lang="en-US" sz="4374" b="1" spc="-131" kern="0" dirty="0">
                <a:solidFill>
                  <a:srgbClr val="000000"/>
                </a:solidFill>
                <a:latin typeface="Inter" pitchFamily="34" charset="0"/>
                <a:ea typeface="Inter" pitchFamily="34" charset="-122"/>
                <a:cs typeface="Inter" pitchFamily="34" charset="-120"/>
              </a:rPr>
              <a:t>THE WOW IN YOUR SOLUTION</a:t>
            </a:r>
            <a:endParaRPr lang="en-US" sz="4374" dirty="0"/>
          </a:p>
        </p:txBody>
      </p:sp>
      <p:sp>
        <p:nvSpPr>
          <p:cNvPr id="5" name="Text 3"/>
          <p:cNvSpPr/>
          <p:nvPr/>
        </p:nvSpPr>
        <p:spPr>
          <a:xfrm>
            <a:off x="2037993" y="3692962"/>
            <a:ext cx="10554414" cy="355402"/>
          </a:xfrm>
          <a:prstGeom prst="rect">
            <a:avLst/>
          </a:prstGeom>
          <a:noFill/>
          <a:ln/>
        </p:spPr>
        <p:txBody>
          <a:bodyPr wrap="none" rtlCol="0" anchor="t"/>
          <a:lstStyle/>
          <a:p>
            <a:pPr indent="0" marL="0">
              <a:lnSpc>
                <a:spcPts val="2799"/>
              </a:lnSpc>
              <a:buNone/>
            </a:pPr>
            <a:endParaRPr lang="en-US" sz="1750" dirty="0"/>
          </a:p>
        </p:txBody>
      </p:sp>
      <p:sp>
        <p:nvSpPr>
          <p:cNvPr id="6" name="Text 4"/>
          <p:cNvSpPr/>
          <p:nvPr/>
        </p:nvSpPr>
        <p:spPr>
          <a:xfrm>
            <a:off x="2393394" y="4298275"/>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Utilization of Generative Adversarial Networks (GANs) for image generation.</a:t>
            </a:r>
            <a:endParaRPr lang="en-US" sz="1750" dirty="0"/>
          </a:p>
        </p:txBody>
      </p:sp>
      <p:sp>
        <p:nvSpPr>
          <p:cNvPr id="7" name="Text 5"/>
          <p:cNvSpPr/>
          <p:nvPr/>
        </p:nvSpPr>
        <p:spPr>
          <a:xfrm>
            <a:off x="2393394" y="4786908"/>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Training on a diverse dataset of animal images.</a:t>
            </a:r>
            <a:endParaRPr lang="en-US" sz="1750" dirty="0"/>
          </a:p>
        </p:txBody>
      </p:sp>
      <p:sp>
        <p:nvSpPr>
          <p:cNvPr id="8" name="Text 6"/>
          <p:cNvSpPr/>
          <p:nvPr/>
        </p:nvSpPr>
        <p:spPr>
          <a:xfrm>
            <a:off x="2393394" y="5275540"/>
            <a:ext cx="10199013" cy="399812"/>
          </a:xfrm>
          <a:prstGeom prst="rect">
            <a:avLst/>
          </a:prstGeom>
          <a:noFill/>
          <a:ln/>
        </p:spPr>
        <p:txBody>
          <a:bodyPr wrap="none" rtlCol="0" anchor="t"/>
          <a:lstStyle/>
          <a:p>
            <a:pPr algn="l" marL="342900" indent="-342900">
              <a:lnSpc>
                <a:spcPts val="3149"/>
              </a:lnSpc>
              <a:buSzPct val="100000"/>
              <a:buChar char="•"/>
            </a:pPr>
            <a:r>
              <a:rPr lang="en-US" sz="1750" spc="-35" kern="0" dirty="0">
                <a:solidFill>
                  <a:srgbClr val="272525"/>
                </a:solidFill>
                <a:latin typeface="Inter" pitchFamily="34" charset="0"/>
                <a:ea typeface="Inter" pitchFamily="34" charset="-122"/>
                <a:cs typeface="Inter" pitchFamily="34" charset="-120"/>
              </a:rPr>
              <a:t>Integration of convolutional neural networks (CNNs) for image processing and generation.</a:t>
            </a:r>
            <a:endParaRPr lang="en-US" sz="1750" dirty="0"/>
          </a:p>
        </p:txBody>
      </p:sp>
      <p:pic>
        <p:nvPicPr>
          <p:cNvPr id="9"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55437"/>
          </a:xfrm>
          <a:prstGeom prst="rect">
            <a:avLst/>
          </a:prstGeom>
          <a:solidFill>
            <a:srgbClr val="FFFFFF"/>
          </a:solidFill>
          <a:ln/>
        </p:spPr>
      </p:sp>
      <p:sp>
        <p:nvSpPr>
          <p:cNvPr id="4" name="Text 2"/>
          <p:cNvSpPr/>
          <p:nvPr/>
        </p:nvSpPr>
        <p:spPr>
          <a:xfrm>
            <a:off x="3621167" y="427673"/>
            <a:ext cx="3888462" cy="486013"/>
          </a:xfrm>
          <a:prstGeom prst="rect">
            <a:avLst/>
          </a:prstGeom>
          <a:noFill/>
          <a:ln/>
        </p:spPr>
        <p:txBody>
          <a:bodyPr wrap="none" rtlCol="0" anchor="t"/>
          <a:lstStyle/>
          <a:p>
            <a:pPr indent="0" marL="0">
              <a:lnSpc>
                <a:spcPts val="3827"/>
              </a:lnSpc>
              <a:buNone/>
            </a:pPr>
            <a:endParaRPr lang="en-US" sz="3062" dirty="0"/>
          </a:p>
        </p:txBody>
      </p:sp>
      <p:sp>
        <p:nvSpPr>
          <p:cNvPr id="5" name="Text 3"/>
          <p:cNvSpPr/>
          <p:nvPr/>
        </p:nvSpPr>
        <p:spPr>
          <a:xfrm>
            <a:off x="3621167" y="1224677"/>
            <a:ext cx="7388066" cy="248722"/>
          </a:xfrm>
          <a:prstGeom prst="rect">
            <a:avLst/>
          </a:prstGeom>
          <a:noFill/>
          <a:ln/>
        </p:spPr>
        <p:txBody>
          <a:bodyPr wrap="none" rtlCol="0" anchor="t"/>
          <a:lstStyle/>
          <a:p>
            <a:pPr indent="0" marL="0">
              <a:lnSpc>
                <a:spcPts val="1960"/>
              </a:lnSpc>
              <a:buNone/>
            </a:pPr>
            <a:r>
              <a:rPr lang="en-US" sz="1225" b="1" spc="-24" kern="0" dirty="0">
                <a:solidFill>
                  <a:srgbClr val="272525"/>
                </a:solidFill>
                <a:latin typeface="Inter" pitchFamily="34" charset="0"/>
                <a:ea typeface="Inter" pitchFamily="34" charset="-122"/>
                <a:cs typeface="Inter" pitchFamily="34" charset="-120"/>
              </a:rPr>
              <a:t>graph LR</a:t>
            </a:r>
            <a:endParaRPr lang="en-US" sz="1225" dirty="0"/>
          </a:p>
        </p:txBody>
      </p:sp>
      <p:sp>
        <p:nvSpPr>
          <p:cNvPr id="6" name="Text 4"/>
          <p:cNvSpPr/>
          <p:nvPr/>
        </p:nvSpPr>
        <p:spPr>
          <a:xfrm>
            <a:off x="3621167" y="1648301"/>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A[Load Animal Images &amp; Preprocess] --&gt; B{Define Model Architectures}</a:t>
            </a:r>
            <a:endParaRPr lang="en-US" sz="1225" dirty="0"/>
          </a:p>
        </p:txBody>
      </p:sp>
      <p:sp>
        <p:nvSpPr>
          <p:cNvPr id="7" name="Text 5"/>
          <p:cNvSpPr/>
          <p:nvPr/>
        </p:nvSpPr>
        <p:spPr>
          <a:xfrm>
            <a:off x="3621167" y="2071926"/>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B --&gt; C{Generator (build_generator)}</a:t>
            </a:r>
            <a:endParaRPr lang="en-US" sz="1225" dirty="0"/>
          </a:p>
        </p:txBody>
      </p:sp>
      <p:sp>
        <p:nvSpPr>
          <p:cNvPr id="8" name="Text 6"/>
          <p:cNvSpPr/>
          <p:nvPr/>
        </p:nvSpPr>
        <p:spPr>
          <a:xfrm>
            <a:off x="3621167" y="2495550"/>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B --&gt; D{Discriminator (build_discriminator)}</a:t>
            </a:r>
            <a:endParaRPr lang="en-US" sz="1225" dirty="0"/>
          </a:p>
        </p:txBody>
      </p:sp>
      <p:sp>
        <p:nvSpPr>
          <p:cNvPr id="9" name="Text 7"/>
          <p:cNvSpPr/>
          <p:nvPr/>
        </p:nvSpPr>
        <p:spPr>
          <a:xfrm>
            <a:off x="3621167" y="2919174"/>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C --&gt; E{GAN Model (build_gan)}</a:t>
            </a:r>
            <a:endParaRPr lang="en-US" sz="1225" dirty="0"/>
          </a:p>
        </p:txBody>
      </p:sp>
      <p:sp>
        <p:nvSpPr>
          <p:cNvPr id="10" name="Text 8"/>
          <p:cNvSpPr/>
          <p:nvPr/>
        </p:nvSpPr>
        <p:spPr>
          <a:xfrm>
            <a:off x="3621167" y="3342799"/>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A &amp; E --&gt; F{Training Loop}</a:t>
            </a:r>
            <a:endParaRPr lang="en-US" sz="1225" dirty="0"/>
          </a:p>
        </p:txBody>
      </p:sp>
      <p:sp>
        <p:nvSpPr>
          <p:cNvPr id="11" name="Text 9"/>
          <p:cNvSpPr/>
          <p:nvPr/>
        </p:nvSpPr>
        <p:spPr>
          <a:xfrm>
            <a:off x="3621167" y="3766423"/>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F --&gt; G{Select Real Image Batch}</a:t>
            </a:r>
            <a:endParaRPr lang="en-US" sz="1225" dirty="0"/>
          </a:p>
        </p:txBody>
      </p:sp>
      <p:sp>
        <p:nvSpPr>
          <p:cNvPr id="12" name="Text 10"/>
          <p:cNvSpPr/>
          <p:nvPr/>
        </p:nvSpPr>
        <p:spPr>
          <a:xfrm>
            <a:off x="3621167" y="4190048"/>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F --&gt; H{Generate Fake Images (noise -&gt; generator)}</a:t>
            </a:r>
            <a:endParaRPr lang="en-US" sz="1225" dirty="0"/>
          </a:p>
        </p:txBody>
      </p:sp>
      <p:sp>
        <p:nvSpPr>
          <p:cNvPr id="13" name="Text 11"/>
          <p:cNvSpPr/>
          <p:nvPr/>
        </p:nvSpPr>
        <p:spPr>
          <a:xfrm>
            <a:off x="3621167" y="4613672"/>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G &amp; H --&gt; I{Train Discriminator (real, fake labels)}</a:t>
            </a:r>
            <a:endParaRPr lang="en-US" sz="1225" dirty="0"/>
          </a:p>
        </p:txBody>
      </p:sp>
      <p:sp>
        <p:nvSpPr>
          <p:cNvPr id="14" name="Text 12"/>
          <p:cNvSpPr/>
          <p:nvPr/>
        </p:nvSpPr>
        <p:spPr>
          <a:xfrm>
            <a:off x="3621167" y="5037296"/>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I --&gt; F</a:t>
            </a:r>
            <a:endParaRPr lang="en-US" sz="1225" dirty="0"/>
          </a:p>
        </p:txBody>
      </p:sp>
      <p:sp>
        <p:nvSpPr>
          <p:cNvPr id="15" name="Text 13"/>
          <p:cNvSpPr/>
          <p:nvPr/>
        </p:nvSpPr>
        <p:spPr>
          <a:xfrm>
            <a:off x="3621167" y="5460921"/>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H --&gt; J{Train Generator (via GAN)}</a:t>
            </a:r>
            <a:endParaRPr lang="en-US" sz="1225" dirty="0"/>
          </a:p>
        </p:txBody>
      </p:sp>
      <p:sp>
        <p:nvSpPr>
          <p:cNvPr id="16" name="Text 14"/>
          <p:cNvSpPr/>
          <p:nvPr/>
        </p:nvSpPr>
        <p:spPr>
          <a:xfrm>
            <a:off x="3621167" y="5884545"/>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J --&gt; F</a:t>
            </a:r>
            <a:endParaRPr lang="en-US" sz="1225" dirty="0"/>
          </a:p>
        </p:txBody>
      </p:sp>
      <p:sp>
        <p:nvSpPr>
          <p:cNvPr id="17" name="Text 15"/>
          <p:cNvSpPr/>
          <p:nvPr/>
        </p:nvSpPr>
        <p:spPr>
          <a:xfrm>
            <a:off x="3621167" y="6308169"/>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F --&gt; K{Log &amp; Visualize (epoch intervals)}</a:t>
            </a:r>
            <a:endParaRPr lang="en-US" sz="1225" dirty="0"/>
          </a:p>
        </p:txBody>
      </p:sp>
      <p:sp>
        <p:nvSpPr>
          <p:cNvPr id="18" name="Text 16"/>
          <p:cNvSpPr/>
          <p:nvPr/>
        </p:nvSpPr>
        <p:spPr>
          <a:xfrm>
            <a:off x="3621167" y="6731794"/>
            <a:ext cx="7388066" cy="248722"/>
          </a:xfrm>
          <a:prstGeom prst="rect">
            <a:avLst/>
          </a:prstGeom>
          <a:noFill/>
          <a:ln/>
        </p:spPr>
        <p:txBody>
          <a:bodyPr wrap="none" rtlCol="0" anchor="t"/>
          <a:lstStyle/>
          <a:p>
            <a:pPr indent="0" marL="0">
              <a:lnSpc>
                <a:spcPts val="1960"/>
              </a:lnSpc>
              <a:buNone/>
            </a:pPr>
            <a:r>
              <a:rPr lang="en-US" sz="1225" spc="-24" kern="0" dirty="0">
                <a:solidFill>
                  <a:srgbClr val="272525"/>
                </a:solidFill>
                <a:latin typeface="Inter" pitchFamily="34" charset="0"/>
                <a:ea typeface="Inter" pitchFamily="34" charset="-122"/>
                <a:cs typeface="Inter" pitchFamily="34" charset="-120"/>
              </a:rPr>
              <a:t>K --&gt; F</a:t>
            </a:r>
            <a:endParaRPr lang="en-US" sz="1225" dirty="0"/>
          </a:p>
        </p:txBody>
      </p:sp>
      <p:sp>
        <p:nvSpPr>
          <p:cNvPr id="19" name="Text 17"/>
          <p:cNvSpPr/>
          <p:nvPr/>
        </p:nvSpPr>
        <p:spPr>
          <a:xfrm>
            <a:off x="3621167" y="7155418"/>
            <a:ext cx="7388066" cy="248722"/>
          </a:xfrm>
          <a:prstGeom prst="rect">
            <a:avLst/>
          </a:prstGeom>
          <a:noFill/>
          <a:ln/>
        </p:spPr>
        <p:txBody>
          <a:bodyPr wrap="none" rtlCol="0" anchor="t"/>
          <a:lstStyle/>
          <a:p>
            <a:pPr indent="0" marL="0">
              <a:lnSpc>
                <a:spcPts val="1960"/>
              </a:lnSpc>
              <a:buNone/>
            </a:pPr>
            <a:endParaRPr lang="en-US" sz="1225" dirty="0"/>
          </a:p>
        </p:txBody>
      </p:sp>
      <p:sp>
        <p:nvSpPr>
          <p:cNvPr id="20" name="Text 18"/>
          <p:cNvSpPr/>
          <p:nvPr/>
        </p:nvSpPr>
        <p:spPr>
          <a:xfrm>
            <a:off x="3621167" y="7579042"/>
            <a:ext cx="7388066" cy="248722"/>
          </a:xfrm>
          <a:prstGeom prst="rect">
            <a:avLst/>
          </a:prstGeom>
          <a:noFill/>
          <a:ln/>
        </p:spPr>
        <p:txBody>
          <a:bodyPr wrap="none" rtlCol="0" anchor="t"/>
          <a:lstStyle/>
          <a:p>
            <a:pPr indent="0" marL="0">
              <a:lnSpc>
                <a:spcPts val="1960"/>
              </a:lnSpc>
              <a:buNone/>
            </a:pPr>
            <a:r>
              <a:rPr lang="en-US" sz="1225" b="1" spc="-24" kern="0" dirty="0">
                <a:solidFill>
                  <a:srgbClr val="272525"/>
                </a:solidFill>
                <a:latin typeface="Inter" pitchFamily="34" charset="0"/>
                <a:ea typeface="Inter" pitchFamily="34" charset="-122"/>
                <a:cs typeface="Inter" pitchFamily="34" charset="-120"/>
              </a:rPr>
              <a:t>MODELLING</a:t>
            </a:r>
            <a:endParaRPr lang="en-US" sz="1225" dirty="0"/>
          </a:p>
        </p:txBody>
      </p:sp>
      <p:pic>
        <p:nvPicPr>
          <p:cNvPr id="21" name="Image 0" descr="preencoded.png">
            <a:hlinkClick r:id="rId2" tooltip=""/>
          </p:cNvPr>
          <p:cNvPicPr>
            <a:picLocks noChangeAspect="1"/>
          </p:cNvPicPr>
          <p:nvPr/>
        </p:nvPicPr>
        <p:blipFill>
          <a:blip r:embed="rId1"/>
          <a:stretch>
            <a:fillRect/>
          </a:stretch>
        </p:blipFill>
        <p:spPr>
          <a:xfrm>
            <a:off x="12242153" y="7589520"/>
            <a:ext cx="2296807" cy="548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2024-04-05T06:26:24Z</dcterms:created>
  <dcterms:modified xsi:type="dcterms:W3CDTF">2024-04-05T06:26:24Z</dcterms:modified>
</cp:coreProperties>
</file>