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84" r:id="rId2"/>
    <p:sldId id="659" r:id="rId3"/>
    <p:sldId id="664" r:id="rId4"/>
    <p:sldId id="661" r:id="rId5"/>
    <p:sldId id="647" r:id="rId6"/>
    <p:sldId id="648" r:id="rId7"/>
    <p:sldId id="649" r:id="rId8"/>
    <p:sldId id="650" r:id="rId9"/>
    <p:sldId id="652" r:id="rId10"/>
    <p:sldId id="667" r:id="rId11"/>
    <p:sldId id="653" r:id="rId12"/>
    <p:sldId id="668" r:id="rId13"/>
    <p:sldId id="666" r:id="rId14"/>
    <p:sldId id="654" r:id="rId15"/>
    <p:sldId id="655" r:id="rId16"/>
    <p:sldId id="656" r:id="rId17"/>
    <p:sldId id="6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1E0D54-960D-495C-8BC1-E41BF2C4218D}">
          <p14:sldIdLst>
            <p14:sldId id="484"/>
            <p14:sldId id="659"/>
          </p14:sldIdLst>
        </p14:section>
        <p14:section name="Liveness &amp; Readiness checks" id="{E847BAC6-19BC-4780-92A5-7E1D32FBEC8D}">
          <p14:sldIdLst>
            <p14:sldId id="664"/>
            <p14:sldId id="661"/>
            <p14:sldId id="647"/>
            <p14:sldId id="648"/>
            <p14:sldId id="649"/>
            <p14:sldId id="650"/>
            <p14:sldId id="652"/>
            <p14:sldId id="667"/>
            <p14:sldId id="653"/>
            <p14:sldId id="668"/>
          </p14:sldIdLst>
        </p14:section>
        <p14:section name="Namespace" id="{2D045EFB-40D2-4093-A5DB-95B2C56699C5}">
          <p14:sldIdLst>
            <p14:sldId id="666"/>
          </p14:sldIdLst>
        </p14:section>
        <p14:section name="Policy Compliance" id="{75619F31-B3D5-4B23-ABF5-B3E29D24EA21}">
          <p14:sldIdLst>
            <p14:sldId id="654"/>
            <p14:sldId id="655"/>
            <p14:sldId id="656"/>
            <p14:sldId id="6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0DCEB-C6B0-4EBD-A025-B52C646AB857}" v="2" dt="2022-09-05T06:56:44.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endla, Suresh Babu (Cognizant)" userId="2de3f35b-082c-4881-8863-3af067a0c598" providerId="ADAL" clId="{A1B0DCEB-C6B0-4EBD-A025-B52C646AB857}"/>
    <pc:docChg chg="undo custSel delSld modSld delSection modSection">
      <pc:chgData name="Nadendla, Suresh Babu (Cognizant)" userId="2de3f35b-082c-4881-8863-3af067a0c598" providerId="ADAL" clId="{A1B0DCEB-C6B0-4EBD-A025-B52C646AB857}" dt="2022-09-07T09:25:10.001" v="128" actId="1076"/>
      <pc:docMkLst>
        <pc:docMk/>
      </pc:docMkLst>
      <pc:sldChg chg="del">
        <pc:chgData name="Nadendla, Suresh Babu (Cognizant)" userId="2de3f35b-082c-4881-8863-3af067a0c598" providerId="ADAL" clId="{A1B0DCEB-C6B0-4EBD-A025-B52C646AB857}" dt="2022-09-05T05:28:27.248" v="0" actId="47"/>
        <pc:sldMkLst>
          <pc:docMk/>
          <pc:sldMk cId="466768567" sldId="646"/>
        </pc:sldMkLst>
      </pc:sldChg>
      <pc:sldChg chg="modSp mod">
        <pc:chgData name="Nadendla, Suresh Babu (Cognizant)" userId="2de3f35b-082c-4881-8863-3af067a0c598" providerId="ADAL" clId="{A1B0DCEB-C6B0-4EBD-A025-B52C646AB857}" dt="2022-09-05T06:38:00.893" v="15" actId="313"/>
        <pc:sldMkLst>
          <pc:docMk/>
          <pc:sldMk cId="2969980485" sldId="649"/>
        </pc:sldMkLst>
        <pc:spChg chg="mod">
          <ac:chgData name="Nadendla, Suresh Babu (Cognizant)" userId="2de3f35b-082c-4881-8863-3af067a0c598" providerId="ADAL" clId="{A1B0DCEB-C6B0-4EBD-A025-B52C646AB857}" dt="2022-09-05T06:38:00.893" v="15" actId="313"/>
          <ac:spMkLst>
            <pc:docMk/>
            <pc:sldMk cId="2969980485" sldId="649"/>
            <ac:spMk id="5" creationId="{B93AC552-CDDA-4155-B369-57F5502CFE3B}"/>
          </ac:spMkLst>
        </pc:spChg>
      </pc:sldChg>
      <pc:sldChg chg="delSp modSp mod">
        <pc:chgData name="Nadendla, Suresh Babu (Cognizant)" userId="2de3f35b-082c-4881-8863-3af067a0c598" providerId="ADAL" clId="{A1B0DCEB-C6B0-4EBD-A025-B52C646AB857}" dt="2022-09-07T09:25:10.001" v="128" actId="1076"/>
        <pc:sldMkLst>
          <pc:docMk/>
          <pc:sldMk cId="4120490937" sldId="657"/>
        </pc:sldMkLst>
        <pc:spChg chg="mod">
          <ac:chgData name="Nadendla, Suresh Babu (Cognizant)" userId="2de3f35b-082c-4881-8863-3af067a0c598" providerId="ADAL" clId="{A1B0DCEB-C6B0-4EBD-A025-B52C646AB857}" dt="2022-09-05T06:34:55.777" v="11" actId="1076"/>
          <ac:spMkLst>
            <pc:docMk/>
            <pc:sldMk cId="4120490937" sldId="657"/>
            <ac:spMk id="13" creationId="{82AEF266-E406-45CF-B0FC-2E7F7E9F5397}"/>
          </ac:spMkLst>
        </pc:spChg>
        <pc:spChg chg="mod">
          <ac:chgData name="Nadendla, Suresh Babu (Cognizant)" userId="2de3f35b-082c-4881-8863-3af067a0c598" providerId="ADAL" clId="{A1B0DCEB-C6B0-4EBD-A025-B52C646AB857}" dt="2022-09-07T09:25:10.001" v="128" actId="1076"/>
          <ac:spMkLst>
            <pc:docMk/>
            <pc:sldMk cId="4120490937" sldId="657"/>
            <ac:spMk id="18" creationId="{557F21E4-8790-4D9E-AAAF-B0C602E5BD92}"/>
          </ac:spMkLst>
        </pc:spChg>
        <pc:spChg chg="mod">
          <ac:chgData name="Nadendla, Suresh Babu (Cognizant)" userId="2de3f35b-082c-4881-8863-3af067a0c598" providerId="ADAL" clId="{A1B0DCEB-C6B0-4EBD-A025-B52C646AB857}" dt="2022-09-05T06:34:51.276" v="10" actId="1076"/>
          <ac:spMkLst>
            <pc:docMk/>
            <pc:sldMk cId="4120490937" sldId="657"/>
            <ac:spMk id="19" creationId="{F8FED472-9D06-42E8-9361-335ACC84D13C}"/>
          </ac:spMkLst>
        </pc:spChg>
        <pc:spChg chg="del">
          <ac:chgData name="Nadendla, Suresh Babu (Cognizant)" userId="2de3f35b-082c-4881-8863-3af067a0c598" providerId="ADAL" clId="{A1B0DCEB-C6B0-4EBD-A025-B52C646AB857}" dt="2022-09-05T06:34:07.547" v="4" actId="478"/>
          <ac:spMkLst>
            <pc:docMk/>
            <pc:sldMk cId="4120490937" sldId="657"/>
            <ac:spMk id="20" creationId="{3F424B56-5E3F-40C8-ACE1-D9668063C3D4}"/>
          </ac:spMkLst>
        </pc:spChg>
        <pc:spChg chg="mod">
          <ac:chgData name="Nadendla, Suresh Babu (Cognizant)" userId="2de3f35b-082c-4881-8863-3af067a0c598" providerId="ADAL" clId="{A1B0DCEB-C6B0-4EBD-A025-B52C646AB857}" dt="2022-09-05T06:35:03.481" v="12" actId="1076"/>
          <ac:spMkLst>
            <pc:docMk/>
            <pc:sldMk cId="4120490937" sldId="657"/>
            <ac:spMk id="22" creationId="{76F9317F-D8AD-409C-B598-1CBBB609F35B}"/>
          </ac:spMkLst>
        </pc:spChg>
      </pc:sldChg>
      <pc:sldChg chg="del">
        <pc:chgData name="Nadendla, Suresh Babu (Cognizant)" userId="2de3f35b-082c-4881-8863-3af067a0c598" providerId="ADAL" clId="{A1B0DCEB-C6B0-4EBD-A025-B52C646AB857}" dt="2022-09-05T06:32:33.224" v="3" actId="2696"/>
        <pc:sldMkLst>
          <pc:docMk/>
          <pc:sldMk cId="958808762" sldId="658"/>
        </pc:sldMkLst>
      </pc:sldChg>
      <pc:sldChg chg="modSp mod">
        <pc:chgData name="Nadendla, Suresh Babu (Cognizant)" userId="2de3f35b-082c-4881-8863-3af067a0c598" providerId="ADAL" clId="{A1B0DCEB-C6B0-4EBD-A025-B52C646AB857}" dt="2022-09-07T07:32:48.860" v="126" actId="20577"/>
        <pc:sldMkLst>
          <pc:docMk/>
          <pc:sldMk cId="519557153" sldId="659"/>
        </pc:sldMkLst>
        <pc:spChg chg="mod">
          <ac:chgData name="Nadendla, Suresh Babu (Cognizant)" userId="2de3f35b-082c-4881-8863-3af067a0c598" providerId="ADAL" clId="{A1B0DCEB-C6B0-4EBD-A025-B52C646AB857}" dt="2022-09-07T07:32:48.860" v="126" actId="20577"/>
          <ac:spMkLst>
            <pc:docMk/>
            <pc:sldMk cId="519557153" sldId="659"/>
            <ac:spMk id="3" creationId="{033614D8-5817-4D31-8DE6-25B056C68BFC}"/>
          </ac:spMkLst>
        </pc:spChg>
      </pc:sldChg>
      <pc:sldChg chg="del">
        <pc:chgData name="Nadendla, Suresh Babu (Cognizant)" userId="2de3f35b-082c-4881-8863-3af067a0c598" providerId="ADAL" clId="{A1B0DCEB-C6B0-4EBD-A025-B52C646AB857}" dt="2022-09-07T09:24:45.068" v="127" actId="18676"/>
        <pc:sldMkLst>
          <pc:docMk/>
          <pc:sldMk cId="984596766" sldId="660"/>
        </pc:sldMkLst>
      </pc:sldChg>
      <pc:sldChg chg="del">
        <pc:chgData name="Nadendla, Suresh Babu (Cognizant)" userId="2de3f35b-082c-4881-8863-3af067a0c598" providerId="ADAL" clId="{A1B0DCEB-C6B0-4EBD-A025-B52C646AB857}" dt="2022-09-05T05:28:29.048" v="1" actId="47"/>
        <pc:sldMkLst>
          <pc:docMk/>
          <pc:sldMk cId="519714730" sldId="663"/>
        </pc:sldMkLst>
      </pc:sldChg>
      <pc:sldChg chg="del">
        <pc:chgData name="Nadendla, Suresh Babu (Cognizant)" userId="2de3f35b-082c-4881-8863-3af067a0c598" providerId="ADAL" clId="{A1B0DCEB-C6B0-4EBD-A025-B52C646AB857}" dt="2022-09-05T05:28:30.413" v="2" actId="47"/>
        <pc:sldMkLst>
          <pc:docMk/>
          <pc:sldMk cId="368935198" sldId="665"/>
        </pc:sldMkLst>
      </pc:sldChg>
      <pc:sldChg chg="modSp mod">
        <pc:chgData name="Nadendla, Suresh Babu (Cognizant)" userId="2de3f35b-082c-4881-8863-3af067a0c598" providerId="ADAL" clId="{A1B0DCEB-C6B0-4EBD-A025-B52C646AB857}" dt="2022-09-05T07:37:40.015" v="124" actId="6549"/>
        <pc:sldMkLst>
          <pc:docMk/>
          <pc:sldMk cId="322776590" sldId="666"/>
        </pc:sldMkLst>
        <pc:spChg chg="mod">
          <ac:chgData name="Nadendla, Suresh Babu (Cognizant)" userId="2de3f35b-082c-4881-8863-3af067a0c598" providerId="ADAL" clId="{A1B0DCEB-C6B0-4EBD-A025-B52C646AB857}" dt="2022-09-05T07:37:40.015" v="124" actId="6549"/>
          <ac:spMkLst>
            <pc:docMk/>
            <pc:sldMk cId="322776590" sldId="666"/>
            <ac:spMk id="3" creationId="{329239F4-EF30-4E34-82A2-FE57999F4716}"/>
          </ac:spMkLst>
        </pc:spChg>
      </pc:sldChg>
      <pc:sldChg chg="modSp mod">
        <pc:chgData name="Nadendla, Suresh Babu (Cognizant)" userId="2de3f35b-082c-4881-8863-3af067a0c598" providerId="ADAL" clId="{A1B0DCEB-C6B0-4EBD-A025-B52C646AB857}" dt="2022-09-05T06:59:16.318" v="74" actId="20577"/>
        <pc:sldMkLst>
          <pc:docMk/>
          <pc:sldMk cId="601639475" sldId="667"/>
        </pc:sldMkLst>
        <pc:spChg chg="mod">
          <ac:chgData name="Nadendla, Suresh Babu (Cognizant)" userId="2de3f35b-082c-4881-8863-3af067a0c598" providerId="ADAL" clId="{A1B0DCEB-C6B0-4EBD-A025-B52C646AB857}" dt="2022-09-05T06:57:31.370" v="54"/>
          <ac:spMkLst>
            <pc:docMk/>
            <pc:sldMk cId="601639475" sldId="667"/>
            <ac:spMk id="2" creationId="{BD2A0059-68F1-4B6A-A05C-6E5F112543A4}"/>
          </ac:spMkLst>
        </pc:spChg>
        <pc:spChg chg="mod">
          <ac:chgData name="Nadendla, Suresh Babu (Cognizant)" userId="2de3f35b-082c-4881-8863-3af067a0c598" providerId="ADAL" clId="{A1B0DCEB-C6B0-4EBD-A025-B52C646AB857}" dt="2022-09-05T06:59:16.318" v="74" actId="20577"/>
          <ac:spMkLst>
            <pc:docMk/>
            <pc:sldMk cId="601639475" sldId="667"/>
            <ac:spMk id="5" creationId="{B93AC552-CDDA-4155-B369-57F5502CFE3B}"/>
          </ac:spMkLst>
        </pc:spChg>
      </pc:sldChg>
      <pc:sldChg chg="modSp mod">
        <pc:chgData name="Nadendla, Suresh Babu (Cognizant)" userId="2de3f35b-082c-4881-8863-3af067a0c598" providerId="ADAL" clId="{A1B0DCEB-C6B0-4EBD-A025-B52C646AB857}" dt="2022-09-05T07:04:32.078" v="123" actId="1076"/>
        <pc:sldMkLst>
          <pc:docMk/>
          <pc:sldMk cId="1480715189" sldId="668"/>
        </pc:sldMkLst>
        <pc:spChg chg="mod">
          <ac:chgData name="Nadendla, Suresh Babu (Cognizant)" userId="2de3f35b-082c-4881-8863-3af067a0c598" providerId="ADAL" clId="{A1B0DCEB-C6B0-4EBD-A025-B52C646AB857}" dt="2022-09-05T07:04:32.078" v="123" actId="1076"/>
          <ac:spMkLst>
            <pc:docMk/>
            <pc:sldMk cId="1480715189" sldId="668"/>
            <ac:spMk id="2" creationId="{BD2A0059-68F1-4B6A-A05C-6E5F112543A4}"/>
          </ac:spMkLst>
        </pc:spChg>
        <pc:spChg chg="mod">
          <ac:chgData name="Nadendla, Suresh Babu (Cognizant)" userId="2de3f35b-082c-4881-8863-3af067a0c598" providerId="ADAL" clId="{A1B0DCEB-C6B0-4EBD-A025-B52C646AB857}" dt="2022-09-05T07:04:19.796" v="122" actId="20577"/>
          <ac:spMkLst>
            <pc:docMk/>
            <pc:sldMk cId="1480715189" sldId="668"/>
            <ac:spMk id="5" creationId="{B93AC552-CDDA-4155-B369-57F5502CFE3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200000" y="4201200"/>
            <a:ext cx="9792000" cy="1569600"/>
          </a:xfrm>
        </p:spPr>
        <p:txBody>
          <a:bodyPr anchor="b" anchorCtr="0">
            <a:noAutofit/>
          </a:bodyPr>
          <a:lstStyle>
            <a:lvl1pPr>
              <a:defRPr sz="3400">
                <a:solidFill>
                  <a:srgbClr val="E6252E"/>
                </a:solidFill>
              </a:defRPr>
            </a:lvl1pPr>
          </a:lstStyle>
          <a:p>
            <a:r>
              <a:rPr lang="en-US"/>
              <a:t>Click to edit Master title style</a:t>
            </a:r>
            <a:endParaRPr lang="de-DE"/>
          </a:p>
        </p:txBody>
      </p:sp>
      <p:sp>
        <p:nvSpPr>
          <p:cNvPr id="3" name="Untertitel 2"/>
          <p:cNvSpPr>
            <a:spLocks noGrp="1"/>
          </p:cNvSpPr>
          <p:nvPr>
            <p:ph type="subTitle" idx="1"/>
          </p:nvPr>
        </p:nvSpPr>
        <p:spPr>
          <a:xfrm>
            <a:off x="1200000" y="5878800"/>
            <a:ext cx="9792000" cy="288000"/>
          </a:xfrm>
        </p:spPr>
        <p:txBody>
          <a:bodyPr/>
          <a:lstStyle>
            <a:lvl1pPr marL="0" indent="0" algn="l">
              <a:spcAft>
                <a:spcPts val="0"/>
              </a:spcAft>
              <a:buNone/>
              <a:defRPr>
                <a:solidFill>
                  <a:srgbClr val="5E5E5E"/>
                </a:solidFill>
              </a:defRPr>
            </a:lvl1pPr>
            <a:lvl2pPr marL="457200" indent="0" algn="l">
              <a:buNone/>
              <a:defRPr>
                <a:solidFill>
                  <a:srgbClr val="5E5E5E"/>
                </a:solidFill>
              </a:defRPr>
            </a:lvl2pPr>
            <a:lvl3pPr marL="914400" indent="0" algn="l">
              <a:buNone/>
              <a:defRPr>
                <a:solidFill>
                  <a:srgbClr val="5E5E5E"/>
                </a:solidFill>
              </a:defRPr>
            </a:lvl3pPr>
            <a:lvl4pPr marL="1371600" indent="0" algn="l">
              <a:buNone/>
              <a:defRPr>
                <a:solidFill>
                  <a:srgbClr val="5E5E5E"/>
                </a:solidFill>
              </a:defRPr>
            </a:lvl4pPr>
            <a:lvl5pPr marL="1828800" indent="0" algn="l">
              <a:buNone/>
              <a:defRPr>
                <a:solidFill>
                  <a:srgbClr val="5E5E5E"/>
                </a:solidFill>
              </a:defRPr>
            </a:lvl5pPr>
            <a:lvl6pPr marL="2286000" indent="0" algn="l">
              <a:buNone/>
              <a:defRPr>
                <a:solidFill>
                  <a:srgbClr val="5E5E5E"/>
                </a:solidFill>
              </a:defRPr>
            </a:lvl6pPr>
            <a:lvl7pPr marL="2743200" indent="0" algn="l">
              <a:buNone/>
              <a:defRPr>
                <a:solidFill>
                  <a:srgbClr val="5E5E5E"/>
                </a:solidFill>
              </a:defRPr>
            </a:lvl7pPr>
            <a:lvl8pPr marL="3200400" indent="0" algn="l">
              <a:buNone/>
              <a:defRPr>
                <a:solidFill>
                  <a:srgbClr val="5E5E5E"/>
                </a:solidFill>
              </a:defRPr>
            </a:lvl8pPr>
            <a:lvl9pPr marL="3657600" indent="0" algn="l">
              <a:buNone/>
              <a:defRPr>
                <a:solidFill>
                  <a:srgbClr val="5E5E5E"/>
                </a:solidFill>
              </a:defRPr>
            </a:lvl9pPr>
          </a:lstStyle>
          <a:p>
            <a:r>
              <a:rPr lang="en-US"/>
              <a:t>Click to edit Master subtitle style</a:t>
            </a:r>
            <a:endParaRPr lang="de-DE"/>
          </a:p>
        </p:txBody>
      </p:sp>
      <p:pic>
        <p:nvPicPr>
          <p:cNvPr id="7" name="Grafik 6" descr="Uniper_Logo_Office_CO_PPT_large.png"/>
          <p:cNvPicPr>
            <a:picLocks noChangeAspect="1"/>
          </p:cNvPicPr>
          <p:nvPr/>
        </p:nvPicPr>
        <p:blipFill>
          <a:blip r:embed="rId2" cstate="print"/>
          <a:stretch>
            <a:fillRect/>
          </a:stretch>
        </p:blipFill>
        <p:spPr>
          <a:xfrm>
            <a:off x="672000" y="410402"/>
            <a:ext cx="3628800" cy="2355289"/>
          </a:xfrm>
          <a:prstGeom prst="rect">
            <a:avLst/>
          </a:prstGeom>
        </p:spPr>
      </p:pic>
    </p:spTree>
    <p:extLst>
      <p:ext uri="{BB962C8B-B14F-4D97-AF65-F5344CB8AC3E}">
        <p14:creationId xmlns:p14="http://schemas.microsoft.com/office/powerpoint/2010/main" val="18175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folie, Blue-World-Motiv">
    <p:spTree>
      <p:nvGrpSpPr>
        <p:cNvPr id="1" name=""/>
        <p:cNvGrpSpPr/>
        <p:nvPr/>
      </p:nvGrpSpPr>
      <p:grpSpPr>
        <a:xfrm>
          <a:off x="0" y="0"/>
          <a:ext cx="0" cy="0"/>
          <a:chOff x="0" y="0"/>
          <a:chExt cx="0" cy="0"/>
        </a:xfrm>
      </p:grpSpPr>
      <p:pic>
        <p:nvPicPr>
          <p:cNvPr id="8" name="Blue_World_Plume" descr="Uniper_Blue-World_05_Plume.jpg"/>
          <p:cNvPicPr>
            <a:picLocks noChangeAspect="1"/>
          </p:cNvPicPr>
          <p:nvPr/>
        </p:nvPicPr>
        <p:blipFill>
          <a:blip r:embed="rId2" cstate="print"/>
          <a:srcRect r="5739"/>
          <a:stretch>
            <a:fillRect/>
          </a:stretch>
        </p:blipFill>
        <p:spPr>
          <a:xfrm>
            <a:off x="1" y="-1"/>
            <a:ext cx="12198400" cy="6861600"/>
          </a:xfrm>
          <a:prstGeom prst="rect">
            <a:avLst/>
          </a:prstGeom>
        </p:spPr>
      </p:pic>
      <p:sp>
        <p:nvSpPr>
          <p:cNvPr id="2" name="Titel 1"/>
          <p:cNvSpPr>
            <a:spLocks noGrp="1"/>
          </p:cNvSpPr>
          <p:nvPr>
            <p:ph type="ctrTitle"/>
          </p:nvPr>
        </p:nvSpPr>
        <p:spPr>
          <a:xfrm>
            <a:off x="1200000" y="4201200"/>
            <a:ext cx="9792000" cy="1569600"/>
          </a:xfrm>
        </p:spPr>
        <p:txBody>
          <a:bodyPr anchor="b" anchorCtr="0">
            <a:noAutofit/>
          </a:bodyPr>
          <a:lstStyle>
            <a:lvl1pPr>
              <a:defRPr sz="3400">
                <a:solidFill>
                  <a:srgbClr val="FFEA00"/>
                </a:solidFill>
              </a:defRPr>
            </a:lvl1pPr>
          </a:lstStyle>
          <a:p>
            <a:r>
              <a:rPr lang="en-US"/>
              <a:t>Click to edit Master title style</a:t>
            </a:r>
            <a:endParaRPr lang="de-DE"/>
          </a:p>
        </p:txBody>
      </p:sp>
      <p:sp>
        <p:nvSpPr>
          <p:cNvPr id="3" name="Untertitel 2"/>
          <p:cNvSpPr>
            <a:spLocks noGrp="1"/>
          </p:cNvSpPr>
          <p:nvPr>
            <p:ph type="subTitle" idx="1"/>
          </p:nvPr>
        </p:nvSpPr>
        <p:spPr>
          <a:xfrm>
            <a:off x="1200000" y="5878800"/>
            <a:ext cx="9792000" cy="288000"/>
          </a:xfrm>
        </p:spPr>
        <p:txBody>
          <a:bodyPr/>
          <a:lstStyle>
            <a:lvl1pPr marL="0" indent="0" algn="l">
              <a:spcAft>
                <a:spcPts val="0"/>
              </a:spcAft>
              <a:buNone/>
              <a:defRPr>
                <a:solidFill>
                  <a:srgbClr val="FFFFFF"/>
                </a:solidFill>
              </a:defRPr>
            </a:lvl1pPr>
            <a:lvl2pPr marL="457200" indent="0" algn="l">
              <a:buNone/>
              <a:defRPr>
                <a:solidFill>
                  <a:srgbClr val="FFFFFF"/>
                </a:solidFill>
              </a:defRPr>
            </a:lvl2pPr>
            <a:lvl3pPr marL="914400" indent="0" algn="l">
              <a:buNone/>
              <a:defRPr>
                <a:solidFill>
                  <a:srgbClr val="FFFFFF"/>
                </a:solidFill>
              </a:defRPr>
            </a:lvl3pPr>
            <a:lvl4pPr marL="1371600" indent="0" algn="l">
              <a:buNone/>
              <a:defRPr>
                <a:solidFill>
                  <a:srgbClr val="FFFFFF"/>
                </a:solidFill>
              </a:defRPr>
            </a:lvl4pPr>
            <a:lvl5pPr marL="1828800" indent="0" algn="l">
              <a:buNone/>
              <a:defRPr>
                <a:solidFill>
                  <a:srgbClr val="FFFFFF"/>
                </a:solidFill>
              </a:defRPr>
            </a:lvl5pPr>
            <a:lvl6pPr marL="2286000" indent="0" algn="l">
              <a:buNone/>
              <a:defRPr>
                <a:solidFill>
                  <a:srgbClr val="FFFFFF"/>
                </a:solidFill>
              </a:defRPr>
            </a:lvl6pPr>
            <a:lvl7pPr marL="2743200" indent="0" algn="l">
              <a:buNone/>
              <a:defRPr>
                <a:solidFill>
                  <a:srgbClr val="FFFFFF"/>
                </a:solidFill>
              </a:defRPr>
            </a:lvl7pPr>
            <a:lvl8pPr marL="3200400" indent="0" algn="l">
              <a:buNone/>
              <a:defRPr>
                <a:solidFill>
                  <a:srgbClr val="FFFFFF"/>
                </a:solidFill>
              </a:defRPr>
            </a:lvl8pPr>
            <a:lvl9pPr marL="3657600" indent="0" algn="l">
              <a:buNone/>
              <a:defRPr>
                <a:solidFill>
                  <a:srgbClr val="FFFFFF"/>
                </a:solidFill>
              </a:defRPr>
            </a:lvl9pPr>
          </a:lstStyle>
          <a:p>
            <a:r>
              <a:rPr lang="en-US"/>
              <a:t>Click to edit Master subtitle style</a:t>
            </a:r>
            <a:endParaRPr lang="de-DE"/>
          </a:p>
        </p:txBody>
      </p:sp>
      <p:pic>
        <p:nvPicPr>
          <p:cNvPr id="6" name="Grafik 5" descr="Uniper_Logo_Office_White_PPT_large.png"/>
          <p:cNvPicPr>
            <a:picLocks noChangeAspect="1"/>
          </p:cNvPicPr>
          <p:nvPr/>
        </p:nvPicPr>
        <p:blipFill>
          <a:blip r:embed="rId3" cstate="print"/>
          <a:stretch>
            <a:fillRect/>
          </a:stretch>
        </p:blipFill>
        <p:spPr>
          <a:xfrm>
            <a:off x="672000" y="410402"/>
            <a:ext cx="3628800" cy="2355289"/>
          </a:xfrm>
          <a:prstGeom prst="rect">
            <a:avLst/>
          </a:prstGeom>
        </p:spPr>
      </p:pic>
    </p:spTree>
    <p:extLst>
      <p:ext uri="{BB962C8B-B14F-4D97-AF65-F5344CB8AC3E}">
        <p14:creationId xmlns:p14="http://schemas.microsoft.com/office/powerpoint/2010/main" val="82569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
            </p:custDataLst>
            <p:extLst>
              <p:ext uri="{D42A27DB-BD31-4B8C-83A1-F6EECF244321}">
                <p14:modId xmlns:p14="http://schemas.microsoft.com/office/powerpoint/2010/main" val="2206760236"/>
              </p:ext>
            </p:extLst>
          </p:nvPr>
        </p:nvGraphicFramePr>
        <p:xfrm>
          <a:off x="1630" y="1589"/>
          <a:ext cx="1629"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4" name="Objekt 3" hidden="1"/>
                      <p:cNvPicPr/>
                      <p:nvPr/>
                    </p:nvPicPr>
                    <p:blipFill>
                      <a:blip r:embed="rId4"/>
                      <a:stretch>
                        <a:fillRect/>
                      </a:stretch>
                    </p:blipFill>
                    <p:spPr>
                      <a:xfrm>
                        <a:off x="1630" y="1589"/>
                        <a:ext cx="1629"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ußzeilenplatzhalter 4"/>
          <p:cNvSpPr>
            <a:spLocks noGrp="1"/>
          </p:cNvSpPr>
          <p:nvPr>
            <p:ph type="ftr" sz="quarter" idx="11"/>
          </p:nvPr>
        </p:nvSpPr>
        <p:spPr/>
        <p:txBody>
          <a:bodyPr/>
          <a:lstStyle>
            <a:lvl1pPr>
              <a:defRPr sz="800">
                <a:solidFill>
                  <a:srgbClr val="5E5E5E"/>
                </a:solidFill>
                <a:latin typeface="Arial"/>
              </a:defRPr>
            </a:lvl1pPr>
          </a:lstStyle>
          <a:p>
            <a:endParaRPr lang="de-DE"/>
          </a:p>
        </p:txBody>
      </p:sp>
      <p:sp>
        <p:nvSpPr>
          <p:cNvPr id="6" name="Foliennummernplatzhalter 5"/>
          <p:cNvSpPr>
            <a:spLocks noGrp="1"/>
          </p:cNvSpPr>
          <p:nvPr>
            <p:ph type="sldNum" sz="quarter" idx="12"/>
          </p:nvPr>
        </p:nvSpPr>
        <p:spPr/>
        <p:txBody>
          <a:bodyPr/>
          <a:lstStyle>
            <a:lvl1pPr>
              <a:defRPr sz="800">
                <a:solidFill>
                  <a:srgbClr val="0078DC"/>
                </a:solidFill>
                <a:latin typeface="Arial"/>
              </a:defRPr>
            </a:lvl1pPr>
          </a:lstStyle>
          <a:p>
            <a:fld id="{9B749DBC-5EFD-468C-9F9F-C80FB4A03599}" type="slidenum">
              <a:rPr lang="de-DE" smtClean="0"/>
              <a:pPr/>
              <a:t>‹#›</a:t>
            </a:fld>
            <a:endParaRPr lang="de-DE"/>
          </a:p>
        </p:txBody>
      </p:sp>
    </p:spTree>
    <p:extLst>
      <p:ext uri="{BB962C8B-B14F-4D97-AF65-F5344CB8AC3E}">
        <p14:creationId xmlns:p14="http://schemas.microsoft.com/office/powerpoint/2010/main" val="332965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1044727280"/>
              </p:ext>
            </p:extLst>
          </p:nvPr>
        </p:nvGraphicFramePr>
        <p:xfrm>
          <a:off x="1630" y="1589"/>
          <a:ext cx="1629"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1630" y="1589"/>
                        <a:ext cx="1629"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672000" y="1328399"/>
            <a:ext cx="5184000" cy="4546800"/>
          </a:xfrm>
        </p:spPr>
        <p:txBody>
          <a:bodyPr>
            <a:noAutofit/>
          </a:bodyPr>
          <a:lstStyle>
            <a:lvl1pPr>
              <a:defRPr sz="1800"/>
            </a:lvl1pPr>
            <a:lvl2pPr>
              <a:defRPr sz="1800"/>
            </a:lvl2pPr>
            <a:lvl3pPr>
              <a:defRPr sz="1800"/>
            </a:lvl3pPr>
            <a:lvl4pPr>
              <a:defRPr sz="1800"/>
            </a:lvl4pPr>
            <a:lvl5pPr>
              <a:defRPr sz="1800"/>
            </a:lvl5pPr>
            <a:lvl6pPr>
              <a:buFont typeface="Wingdings" pitchFamily="2" charset="2"/>
              <a:buChar cha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336000" y="1328399"/>
            <a:ext cx="5184000" cy="4546800"/>
          </a:xfrm>
        </p:spPr>
        <p:txBody>
          <a:bodyPr>
            <a:no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ußzeilenplatzhalter 5"/>
          <p:cNvSpPr>
            <a:spLocks noGrp="1"/>
          </p:cNvSpPr>
          <p:nvPr>
            <p:ph type="ftr" sz="quarter" idx="11"/>
          </p:nvPr>
        </p:nvSpPr>
        <p:spPr/>
        <p:txBody>
          <a:bodyPr/>
          <a:lstStyle>
            <a:lvl1pPr>
              <a:defRPr sz="800">
                <a:solidFill>
                  <a:srgbClr val="5E5E5E"/>
                </a:solidFill>
                <a:latin typeface="Arial"/>
              </a:defRPr>
            </a:lvl1pPr>
          </a:lstStyle>
          <a:p>
            <a:endParaRPr lang="de-DE"/>
          </a:p>
        </p:txBody>
      </p:sp>
      <p:sp>
        <p:nvSpPr>
          <p:cNvPr id="7" name="Foliennummernplatzhalter 6"/>
          <p:cNvSpPr>
            <a:spLocks noGrp="1"/>
          </p:cNvSpPr>
          <p:nvPr>
            <p:ph type="sldNum" sz="quarter" idx="12"/>
          </p:nvPr>
        </p:nvSpPr>
        <p:spPr/>
        <p:txBody>
          <a:bodyPr/>
          <a:lstStyle>
            <a:lvl1pPr>
              <a:defRPr sz="800">
                <a:solidFill>
                  <a:srgbClr val="0078DC"/>
                </a:solidFill>
                <a:latin typeface="Arial"/>
              </a:defRPr>
            </a:lvl1pPr>
          </a:lstStyle>
          <a:p>
            <a:fld id="{9B749DBC-5EFD-468C-9F9F-C80FB4A03599}" type="slidenum">
              <a:rPr lang="de-DE" smtClean="0"/>
              <a:pPr/>
              <a:t>‹#›</a:t>
            </a:fld>
            <a:endParaRPr lang="de-DE"/>
          </a:p>
        </p:txBody>
      </p:sp>
    </p:spTree>
    <p:extLst>
      <p:ext uri="{BB962C8B-B14F-4D97-AF65-F5344CB8AC3E}">
        <p14:creationId xmlns:p14="http://schemas.microsoft.com/office/powerpoint/2010/main" val="223541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672000" y="1328399"/>
            <a:ext cx="3456000" cy="4546800"/>
          </a:xfrm>
        </p:spPr>
        <p:txBody>
          <a:bodyPr>
            <a:noAutofit/>
          </a:bodyPr>
          <a:lstStyle>
            <a:lvl1pPr>
              <a:defRPr sz="1800"/>
            </a:lvl1pPr>
            <a:lvl2pPr>
              <a:defRPr sz="1800"/>
            </a:lvl2pPr>
            <a:lvl3pPr>
              <a:defRPr sz="1800"/>
            </a:lvl3pPr>
            <a:lvl4pPr>
              <a:defRPr sz="1800"/>
            </a:lvl4pPr>
            <a:lvl5pPr>
              <a:defRPr sz="1800"/>
            </a:lvl5pPr>
            <a:lvl6pPr>
              <a:buFont typeface="Wingdings" pitchFamily="2" charset="2"/>
              <a:buChar cha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368000" y="1328399"/>
            <a:ext cx="3456000" cy="4546800"/>
          </a:xfrm>
        </p:spPr>
        <p:txBody>
          <a:bodyPr>
            <a:no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ußzeilenplatzhalter 5"/>
          <p:cNvSpPr>
            <a:spLocks noGrp="1"/>
          </p:cNvSpPr>
          <p:nvPr>
            <p:ph type="ftr" sz="quarter" idx="11"/>
          </p:nvPr>
        </p:nvSpPr>
        <p:spPr/>
        <p:txBody>
          <a:bodyPr/>
          <a:lstStyle>
            <a:lvl1pPr>
              <a:defRPr sz="800">
                <a:solidFill>
                  <a:srgbClr val="5E5E5E"/>
                </a:solidFill>
                <a:latin typeface="Arial"/>
              </a:defRPr>
            </a:lvl1pPr>
          </a:lstStyle>
          <a:p>
            <a:endParaRPr lang="de-DE"/>
          </a:p>
        </p:txBody>
      </p:sp>
      <p:sp>
        <p:nvSpPr>
          <p:cNvPr id="7" name="Foliennummernplatzhalter 6"/>
          <p:cNvSpPr>
            <a:spLocks noGrp="1"/>
          </p:cNvSpPr>
          <p:nvPr>
            <p:ph type="sldNum" sz="quarter" idx="12"/>
          </p:nvPr>
        </p:nvSpPr>
        <p:spPr/>
        <p:txBody>
          <a:bodyPr/>
          <a:lstStyle>
            <a:lvl1pPr>
              <a:defRPr sz="800">
                <a:solidFill>
                  <a:srgbClr val="0078DC"/>
                </a:solidFill>
                <a:latin typeface="Arial"/>
              </a:defRPr>
            </a:lvl1pPr>
          </a:lstStyle>
          <a:p>
            <a:fld id="{9B749DBC-5EFD-468C-9F9F-C80FB4A03599}" type="slidenum">
              <a:rPr lang="de-DE" smtClean="0"/>
              <a:pPr/>
              <a:t>‹#›</a:t>
            </a:fld>
            <a:endParaRPr lang="de-DE"/>
          </a:p>
        </p:txBody>
      </p:sp>
      <p:sp>
        <p:nvSpPr>
          <p:cNvPr id="8" name="Inhaltsplatzhalter 3"/>
          <p:cNvSpPr>
            <a:spLocks noGrp="1"/>
          </p:cNvSpPr>
          <p:nvPr>
            <p:ph sz="half" idx="13"/>
          </p:nvPr>
        </p:nvSpPr>
        <p:spPr>
          <a:xfrm>
            <a:off x="8064000" y="1328400"/>
            <a:ext cx="3456000" cy="4546800"/>
          </a:xfrm>
        </p:spPr>
        <p:txBody>
          <a:bodyPr>
            <a:no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50521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672000" y="1328400"/>
            <a:ext cx="5184000" cy="288000"/>
          </a:xfrm>
        </p:spPr>
        <p:txBody>
          <a:bodyPr anchor="t"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672000" y="1602000"/>
            <a:ext cx="5184000" cy="4273200"/>
          </a:xfrm>
        </p:spPr>
        <p:txBody>
          <a:bodyPr>
            <a:no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6336000" y="1328400"/>
            <a:ext cx="5184000" cy="288000"/>
          </a:xfrm>
        </p:spPr>
        <p:txBody>
          <a:bodyPr anchor="t"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6336000" y="1602000"/>
            <a:ext cx="5184000" cy="4273200"/>
          </a:xfrm>
        </p:spPr>
        <p:txBody>
          <a:bodyPr>
            <a:no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Fußzeilenplatzhalter 7"/>
          <p:cNvSpPr>
            <a:spLocks noGrp="1"/>
          </p:cNvSpPr>
          <p:nvPr>
            <p:ph type="ftr" sz="quarter" idx="11"/>
          </p:nvPr>
        </p:nvSpPr>
        <p:spPr/>
        <p:txBody>
          <a:bodyPr/>
          <a:lstStyle>
            <a:lvl1pPr>
              <a:defRPr sz="800">
                <a:solidFill>
                  <a:srgbClr val="5E5E5E"/>
                </a:solidFill>
                <a:latin typeface="Arial"/>
              </a:defRPr>
            </a:lvl1pPr>
          </a:lstStyle>
          <a:p>
            <a:endParaRPr lang="de-DE"/>
          </a:p>
        </p:txBody>
      </p:sp>
      <p:sp>
        <p:nvSpPr>
          <p:cNvPr id="9" name="Foliennummernplatzhalter 8"/>
          <p:cNvSpPr>
            <a:spLocks noGrp="1"/>
          </p:cNvSpPr>
          <p:nvPr>
            <p:ph type="sldNum" sz="quarter" idx="12"/>
          </p:nvPr>
        </p:nvSpPr>
        <p:spPr/>
        <p:txBody>
          <a:bodyPr/>
          <a:lstStyle>
            <a:lvl1pPr>
              <a:defRPr sz="800">
                <a:solidFill>
                  <a:srgbClr val="0078DC"/>
                </a:solidFill>
                <a:latin typeface="Arial"/>
              </a:defRPr>
            </a:lvl1pPr>
          </a:lstStyle>
          <a:p>
            <a:fld id="{9B749DBC-5EFD-468C-9F9F-C80FB4A03599}" type="slidenum">
              <a:rPr lang="de-DE" smtClean="0"/>
              <a:pPr/>
              <a:t>‹#›</a:t>
            </a:fld>
            <a:endParaRPr lang="de-DE"/>
          </a:p>
        </p:txBody>
      </p:sp>
      <p:sp>
        <p:nvSpPr>
          <p:cNvPr id="7" name="Rectangle 6"/>
          <p:cNvSpPr/>
          <p:nvPr userDrawn="1"/>
        </p:nvSpPr>
        <p:spPr>
          <a:xfrm>
            <a:off x="1717046" y="6121400"/>
            <a:ext cx="9904778" cy="4064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74638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lvl1pPr>
              <a:defRPr sz="800">
                <a:solidFill>
                  <a:srgbClr val="5E5E5E"/>
                </a:solidFill>
                <a:latin typeface="Arial"/>
              </a:defRPr>
            </a:lvl1pPr>
          </a:lstStyle>
          <a:p>
            <a:endParaRPr lang="de-DE"/>
          </a:p>
        </p:txBody>
      </p:sp>
      <p:sp>
        <p:nvSpPr>
          <p:cNvPr id="5" name="Foliennummernplatzhalter 4"/>
          <p:cNvSpPr>
            <a:spLocks noGrp="1"/>
          </p:cNvSpPr>
          <p:nvPr>
            <p:ph type="sldNum" sz="quarter" idx="12"/>
          </p:nvPr>
        </p:nvSpPr>
        <p:spPr/>
        <p:txBody>
          <a:bodyPr/>
          <a:lstStyle>
            <a:lvl1pPr>
              <a:defRPr sz="800">
                <a:solidFill>
                  <a:srgbClr val="0078DC"/>
                </a:solidFill>
                <a:latin typeface="Arial"/>
              </a:defRPr>
            </a:lvl1pPr>
          </a:lstStyle>
          <a:p>
            <a:fld id="{9B749DBC-5EFD-468C-9F9F-C80FB4A03599}" type="slidenum">
              <a:rPr lang="de-DE" smtClean="0"/>
              <a:pPr/>
              <a:t>‹#›</a:t>
            </a:fld>
            <a:endParaRPr lang="de-DE"/>
          </a:p>
        </p:txBody>
      </p:sp>
    </p:spTree>
    <p:extLst>
      <p:ext uri="{BB962C8B-B14F-4D97-AF65-F5344CB8AC3E}">
        <p14:creationId xmlns:p14="http://schemas.microsoft.com/office/powerpoint/2010/main" val="362539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sz="800">
                <a:solidFill>
                  <a:srgbClr val="5E5E5E"/>
                </a:solidFill>
                <a:latin typeface="Arial"/>
              </a:defRPr>
            </a:lvl1pPr>
          </a:lstStyle>
          <a:p>
            <a:endParaRPr lang="de-DE"/>
          </a:p>
        </p:txBody>
      </p:sp>
      <p:sp>
        <p:nvSpPr>
          <p:cNvPr id="4" name="Foliennummernplatzhalter 3"/>
          <p:cNvSpPr>
            <a:spLocks noGrp="1"/>
          </p:cNvSpPr>
          <p:nvPr>
            <p:ph type="sldNum" sz="quarter" idx="12"/>
          </p:nvPr>
        </p:nvSpPr>
        <p:spPr/>
        <p:txBody>
          <a:bodyPr/>
          <a:lstStyle>
            <a:lvl1pPr>
              <a:defRPr sz="800">
                <a:solidFill>
                  <a:srgbClr val="0078DC"/>
                </a:solidFill>
                <a:latin typeface="Arial"/>
              </a:defRPr>
            </a:lvl1pPr>
          </a:lstStyle>
          <a:p>
            <a:fld id="{9B749DBC-5EFD-468C-9F9F-C80FB4A03599}" type="slidenum">
              <a:rPr lang="de-DE" smtClean="0"/>
              <a:pPr/>
              <a:t>‹#›</a:t>
            </a:fld>
            <a:endParaRPr lang="de-DE"/>
          </a:p>
        </p:txBody>
      </p:sp>
    </p:spTree>
    <p:extLst>
      <p:ext uri="{BB962C8B-B14F-4D97-AF65-F5344CB8AC3E}">
        <p14:creationId xmlns:p14="http://schemas.microsoft.com/office/powerpoint/2010/main" val="143449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0"/>
            </p:custDataLst>
            <p:extLst>
              <p:ext uri="{D42A27DB-BD31-4B8C-83A1-F6EECF244321}">
                <p14:modId xmlns:p14="http://schemas.microsoft.com/office/powerpoint/2010/main" val="504574496"/>
              </p:ext>
            </p:extLst>
          </p:nvPr>
        </p:nvGraphicFramePr>
        <p:xfrm>
          <a:off x="1630" y="1589"/>
          <a:ext cx="1629" cy="1587"/>
        </p:xfrm>
        <a:graphic>
          <a:graphicData uri="http://schemas.openxmlformats.org/presentationml/2006/ole">
            <mc:AlternateContent xmlns:mc="http://schemas.openxmlformats.org/markup-compatibility/2006">
              <mc:Choice xmlns:v="urn:schemas-microsoft-com:vml" Requires="v">
                <p:oleObj name="think-cell Folie" r:id="rId11" imgW="270" imgH="270" progId="TCLayout.ActiveDocument.1">
                  <p:embed/>
                </p:oleObj>
              </mc:Choice>
              <mc:Fallback>
                <p:oleObj name="think-cell Folie" r:id="rId11" imgW="270" imgH="270" progId="TCLayout.ActiveDocument.1">
                  <p:embed/>
                  <p:pic>
                    <p:nvPicPr>
                      <p:cNvPr id="4" name="Objekt 3" hidden="1"/>
                      <p:cNvPicPr/>
                      <p:nvPr/>
                    </p:nvPicPr>
                    <p:blipFill>
                      <a:blip r:embed="rId12"/>
                      <a:stretch>
                        <a:fillRect/>
                      </a:stretch>
                    </p:blipFill>
                    <p:spPr>
                      <a:xfrm>
                        <a:off x="1630" y="1589"/>
                        <a:ext cx="1629" cy="1587"/>
                      </a:xfrm>
                      <a:prstGeom prst="rect">
                        <a:avLst/>
                      </a:prstGeom>
                    </p:spPr>
                  </p:pic>
                </p:oleObj>
              </mc:Fallback>
            </mc:AlternateContent>
          </a:graphicData>
        </a:graphic>
      </p:graphicFrame>
      <p:sp>
        <p:nvSpPr>
          <p:cNvPr id="2" name="Titelplatzhalter 1"/>
          <p:cNvSpPr>
            <a:spLocks noGrp="1"/>
          </p:cNvSpPr>
          <p:nvPr>
            <p:ph type="title"/>
          </p:nvPr>
        </p:nvSpPr>
        <p:spPr>
          <a:xfrm>
            <a:off x="672000" y="306000"/>
            <a:ext cx="10848000" cy="900000"/>
          </a:xfrm>
          <a:prstGeom prst="rect">
            <a:avLst/>
          </a:prstGeom>
        </p:spPr>
        <p:txBody>
          <a:bodyPr vert="horz" lIns="0" tIns="0" rIns="0" bIns="0" rtlCol="0" anchor="t" anchorCtr="0">
            <a:noAutofit/>
          </a:bodyPr>
          <a:lstStyle/>
          <a:p>
            <a:r>
              <a:rPr lang="de-DE"/>
              <a:t>Titelmasterformat durch Klicken bearbeiten</a:t>
            </a:r>
          </a:p>
        </p:txBody>
      </p:sp>
      <p:sp>
        <p:nvSpPr>
          <p:cNvPr id="3" name="Textplatzhalter 2"/>
          <p:cNvSpPr>
            <a:spLocks noGrp="1"/>
          </p:cNvSpPr>
          <p:nvPr>
            <p:ph type="body" idx="1"/>
          </p:nvPr>
        </p:nvSpPr>
        <p:spPr>
          <a:xfrm>
            <a:off x="672000" y="1328399"/>
            <a:ext cx="10848000" cy="4546800"/>
          </a:xfrm>
          <a:prstGeom prst="rect">
            <a:avLst/>
          </a:prstGeom>
        </p:spPr>
        <p:txBody>
          <a:bodyPr vert="horz" lIns="0" tIns="0" rIns="0" bIns="0" rtlCol="0">
            <a:no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endParaRPr lang="de-DE"/>
          </a:p>
          <a:p>
            <a:pPr lvl="4"/>
            <a:endParaRPr lang="de-DE"/>
          </a:p>
        </p:txBody>
      </p:sp>
      <p:sp>
        <p:nvSpPr>
          <p:cNvPr id="5" name="Fußzeilenplatzhalter 4"/>
          <p:cNvSpPr>
            <a:spLocks noGrp="1"/>
          </p:cNvSpPr>
          <p:nvPr>
            <p:ph type="ftr" sz="quarter" idx="3"/>
          </p:nvPr>
        </p:nvSpPr>
        <p:spPr>
          <a:xfrm>
            <a:off x="1968000" y="6084000"/>
            <a:ext cx="8640000" cy="414000"/>
          </a:xfrm>
          <a:prstGeom prst="rect">
            <a:avLst/>
          </a:prstGeom>
        </p:spPr>
        <p:txBody>
          <a:bodyPr vert="horz" lIns="0" tIns="0" rIns="0" bIns="0" rtlCol="0" anchor="b" anchorCtr="0"/>
          <a:lstStyle>
            <a:lvl1pPr algn="l">
              <a:defRPr sz="800">
                <a:solidFill>
                  <a:srgbClr val="5E5E5E"/>
                </a:solidFill>
                <a:latin typeface="Arial"/>
              </a:defRPr>
            </a:lvl1pPr>
            <a:lvl2pPr>
              <a:defRPr sz="900">
                <a:solidFill>
                  <a:srgbClr val="5E5E5E"/>
                </a:solidFill>
              </a:defRPr>
            </a:lvl2pPr>
            <a:lvl3pPr>
              <a:defRPr sz="900">
                <a:solidFill>
                  <a:srgbClr val="5E5E5E"/>
                </a:solidFill>
              </a:defRPr>
            </a:lvl3pPr>
            <a:lvl4pPr>
              <a:defRPr sz="900">
                <a:solidFill>
                  <a:srgbClr val="5E5E5E"/>
                </a:solidFill>
              </a:defRPr>
            </a:lvl4pPr>
            <a:lvl5pPr>
              <a:defRPr sz="900">
                <a:solidFill>
                  <a:srgbClr val="5E5E5E"/>
                </a:solidFill>
              </a:defRPr>
            </a:lvl5pPr>
            <a:lvl6pPr>
              <a:defRPr sz="900">
                <a:solidFill>
                  <a:srgbClr val="5E5E5E"/>
                </a:solidFill>
              </a:defRPr>
            </a:lvl6pPr>
            <a:lvl7pPr>
              <a:defRPr sz="900">
                <a:solidFill>
                  <a:srgbClr val="5E5E5E"/>
                </a:solidFill>
              </a:defRPr>
            </a:lvl7pPr>
            <a:lvl8pPr>
              <a:defRPr sz="900">
                <a:solidFill>
                  <a:srgbClr val="5E5E5E"/>
                </a:solidFill>
              </a:defRPr>
            </a:lvl8pPr>
            <a:lvl9pPr>
              <a:defRPr sz="900">
                <a:solidFill>
                  <a:srgbClr val="5E5E5E"/>
                </a:solidFill>
              </a:defRPr>
            </a:lvl9pPr>
          </a:lstStyle>
          <a:p>
            <a:endParaRPr lang="de-DE"/>
          </a:p>
        </p:txBody>
      </p:sp>
      <p:sp>
        <p:nvSpPr>
          <p:cNvPr id="6" name="Foliennummernplatzhalter 5"/>
          <p:cNvSpPr>
            <a:spLocks noGrp="1"/>
          </p:cNvSpPr>
          <p:nvPr>
            <p:ph type="sldNum" sz="quarter" idx="4"/>
          </p:nvPr>
        </p:nvSpPr>
        <p:spPr>
          <a:xfrm>
            <a:off x="11040000" y="6084000"/>
            <a:ext cx="480000" cy="414000"/>
          </a:xfrm>
          <a:prstGeom prst="rect">
            <a:avLst/>
          </a:prstGeom>
        </p:spPr>
        <p:txBody>
          <a:bodyPr vert="horz" lIns="0" tIns="0" rIns="0" bIns="0" rtlCol="0" anchor="b" anchorCtr="0"/>
          <a:lstStyle>
            <a:lvl1pPr algn="r">
              <a:defRPr sz="800">
                <a:solidFill>
                  <a:srgbClr val="0078DC"/>
                </a:solidFill>
                <a:latin typeface="Arial"/>
              </a:defRPr>
            </a:lvl1pPr>
          </a:lstStyle>
          <a:p>
            <a:fld id="{9B749DBC-5EFD-468C-9F9F-C80FB4A03599}" type="slidenum">
              <a:rPr lang="de-DE" smtClean="0"/>
              <a:pPr/>
              <a:t>‹#›</a:t>
            </a:fld>
            <a:endParaRPr lang="de-DE"/>
          </a:p>
        </p:txBody>
      </p:sp>
      <p:pic>
        <p:nvPicPr>
          <p:cNvPr id="8" name="Grafik 7" descr="Uniper_Logo_Office_CO.png"/>
          <p:cNvPicPr>
            <a:picLocks noChangeAspect="1"/>
          </p:cNvPicPr>
          <p:nvPr/>
        </p:nvPicPr>
        <p:blipFill>
          <a:blip r:embed="rId13" cstate="print"/>
          <a:stretch>
            <a:fillRect/>
          </a:stretch>
        </p:blipFill>
        <p:spPr>
          <a:xfrm>
            <a:off x="672000" y="6037202"/>
            <a:ext cx="772801" cy="502407"/>
          </a:xfrm>
          <a:prstGeom prst="rect">
            <a:avLst/>
          </a:prstGeom>
        </p:spPr>
      </p:pic>
      <p:pic>
        <p:nvPicPr>
          <p:cNvPr id="11" name="Grafik 10">
            <a:extLst>
              <a:ext uri="{FF2B5EF4-FFF2-40B4-BE49-F238E27FC236}">
                <a16:creationId xmlns:a16="http://schemas.microsoft.com/office/drawing/2014/main" id="{CFDC51AF-23C7-4954-8777-F602338A40D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89158" y="196349"/>
            <a:ext cx="1701684" cy="786452"/>
          </a:xfrm>
          <a:prstGeom prst="rect">
            <a:avLst/>
          </a:prstGeom>
        </p:spPr>
      </p:pic>
    </p:spTree>
    <p:extLst>
      <p:ext uri="{BB962C8B-B14F-4D97-AF65-F5344CB8AC3E}">
        <p14:creationId xmlns:p14="http://schemas.microsoft.com/office/powerpoint/2010/main" val="2540565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914400" rtl="0" eaLnBrk="1" latinLnBrk="0" hangingPunct="1">
        <a:spcBef>
          <a:spcPct val="0"/>
        </a:spcBef>
        <a:buNone/>
        <a:defRPr sz="2800" b="1" kern="1200">
          <a:solidFill>
            <a:srgbClr val="0078DC"/>
          </a:solidFill>
          <a:latin typeface="+mj-lt"/>
          <a:ea typeface="+mj-ea"/>
          <a:cs typeface="+mj-cs"/>
        </a:defRPr>
      </a:lvl1pPr>
    </p:titleStyle>
    <p:bodyStyle>
      <a:lvl1pPr marL="0" indent="0" algn="l" defTabSz="914400" rtl="0" eaLnBrk="1" latinLnBrk="0" hangingPunct="1">
        <a:spcBef>
          <a:spcPts val="0"/>
        </a:spcBef>
        <a:spcAft>
          <a:spcPts val="600"/>
        </a:spcAft>
        <a:buFont typeface="Arial" pitchFamily="34" charset="0"/>
        <a:buNone/>
        <a:defRPr sz="1800" kern="1200">
          <a:solidFill>
            <a:srgbClr val="5E5E5E"/>
          </a:solidFill>
          <a:latin typeface="+mn-lt"/>
          <a:ea typeface="+mn-ea"/>
          <a:cs typeface="+mn-cs"/>
        </a:defRPr>
      </a:lvl1pPr>
      <a:lvl2pPr marL="207963" indent="-206375" algn="l" defTabSz="914400" rtl="0" eaLnBrk="1" latinLnBrk="0" hangingPunct="1">
        <a:spcBef>
          <a:spcPts val="0"/>
        </a:spcBef>
        <a:spcAft>
          <a:spcPts val="600"/>
        </a:spcAft>
        <a:buClr>
          <a:srgbClr val="0078DC"/>
        </a:buClr>
        <a:buFont typeface="Wingdings" pitchFamily="2" charset="2"/>
        <a:buChar char=""/>
        <a:defRPr sz="1800" kern="1200">
          <a:solidFill>
            <a:srgbClr val="5E5E5E"/>
          </a:solidFill>
          <a:latin typeface="+mn-lt"/>
          <a:ea typeface="+mn-ea"/>
          <a:cs typeface="+mn-cs"/>
        </a:defRPr>
      </a:lvl2pPr>
      <a:lvl3pPr marL="209550" indent="0" algn="l" defTabSz="914400" rtl="0" eaLnBrk="1" latinLnBrk="0" hangingPunct="1">
        <a:spcBef>
          <a:spcPts val="0"/>
        </a:spcBef>
        <a:spcAft>
          <a:spcPts val="600"/>
        </a:spcAft>
        <a:buFont typeface="Arial" pitchFamily="34" charset="0"/>
        <a:buNone/>
        <a:defRPr sz="1800" kern="1200">
          <a:solidFill>
            <a:srgbClr val="5E5E5E"/>
          </a:solidFill>
          <a:latin typeface="+mn-lt"/>
          <a:ea typeface="+mn-ea"/>
          <a:cs typeface="+mn-cs"/>
        </a:defRPr>
      </a:lvl3pPr>
      <a:lvl4pPr marL="412750" indent="-201613" algn="l" defTabSz="914400" rtl="0" eaLnBrk="1" latinLnBrk="0" hangingPunct="1">
        <a:spcBef>
          <a:spcPts val="0"/>
        </a:spcBef>
        <a:spcAft>
          <a:spcPts val="600"/>
        </a:spcAft>
        <a:buClr>
          <a:srgbClr val="0078DC"/>
        </a:buClr>
        <a:buFont typeface="Wingdings" pitchFamily="2" charset="2"/>
        <a:buChar char=""/>
        <a:defRPr sz="1800" kern="1200">
          <a:solidFill>
            <a:srgbClr val="5E5E5E"/>
          </a:solidFill>
          <a:latin typeface="+mn-lt"/>
          <a:ea typeface="+mn-ea"/>
          <a:cs typeface="+mn-cs"/>
        </a:defRPr>
      </a:lvl4pPr>
      <a:lvl5pPr marL="414338" indent="0" algn="l" defTabSz="914400" rtl="0" eaLnBrk="1" latinLnBrk="0" hangingPunct="1">
        <a:spcBef>
          <a:spcPts val="0"/>
        </a:spcBef>
        <a:spcAft>
          <a:spcPts val="600"/>
        </a:spcAft>
        <a:buFont typeface="Arial" pitchFamily="34" charset="0"/>
        <a:buNone/>
        <a:defRPr sz="1800" kern="1200">
          <a:solidFill>
            <a:srgbClr val="5E5E5E"/>
          </a:solidFill>
          <a:latin typeface="+mn-lt"/>
          <a:ea typeface="+mn-ea"/>
          <a:cs typeface="+mn-cs"/>
        </a:defRPr>
      </a:lvl5pPr>
      <a:lvl6pPr marL="617538" indent="-203200" algn="l" defTabSz="914400" rtl="0" eaLnBrk="1" latinLnBrk="0" hangingPunct="1">
        <a:spcBef>
          <a:spcPts val="0"/>
        </a:spcBef>
        <a:spcAft>
          <a:spcPts val="600"/>
        </a:spcAft>
        <a:buClr>
          <a:srgbClr val="0078DC"/>
        </a:buClr>
        <a:buFont typeface="Wingdings" pitchFamily="2" charset="2"/>
        <a:buChar char=""/>
        <a:defRPr sz="1800" kern="1200">
          <a:solidFill>
            <a:srgbClr val="5E5E5E"/>
          </a:solidFill>
          <a:latin typeface="+mn-lt"/>
          <a:ea typeface="+mn-ea"/>
          <a:cs typeface="+mn-cs"/>
        </a:defRPr>
      </a:lvl6pPr>
      <a:lvl7pPr marL="617538" indent="0" algn="l" defTabSz="914400" rtl="0" eaLnBrk="1" latinLnBrk="0" hangingPunct="1">
        <a:spcBef>
          <a:spcPts val="0"/>
        </a:spcBef>
        <a:buFont typeface="Arial" pitchFamily="34" charset="0"/>
        <a:buNone/>
        <a:defRPr sz="1800" kern="1200">
          <a:solidFill>
            <a:srgbClr val="5E5E5E"/>
          </a:solidFill>
          <a:latin typeface="+mn-lt"/>
          <a:ea typeface="+mn-ea"/>
          <a:cs typeface="+mn-cs"/>
        </a:defRPr>
      </a:lvl7pPr>
      <a:lvl8pPr marL="820738" indent="-203200" algn="l" defTabSz="914400" rtl="0" eaLnBrk="1" latinLnBrk="0" hangingPunct="1">
        <a:spcBef>
          <a:spcPts val="0"/>
        </a:spcBef>
        <a:buClr>
          <a:srgbClr val="0078DC"/>
        </a:buClr>
        <a:buFont typeface="Wingdings" pitchFamily="2" charset="2"/>
        <a:buChar char=""/>
        <a:defRPr sz="1800" kern="1200">
          <a:solidFill>
            <a:srgbClr val="5E5E5E"/>
          </a:solidFill>
          <a:latin typeface="+mn-lt"/>
          <a:ea typeface="+mn-ea"/>
          <a:cs typeface="+mn-cs"/>
        </a:defRPr>
      </a:lvl8pPr>
      <a:lvl9pPr marL="820738" indent="0" algn="l" defTabSz="914400" rtl="0" eaLnBrk="1" latinLnBrk="0" hangingPunct="1">
        <a:spcBef>
          <a:spcPts val="0"/>
        </a:spcBef>
        <a:buFont typeface="Arial" pitchFamily="34" charset="0"/>
        <a:buNone/>
        <a:defRPr sz="1800" kern="1200">
          <a:solidFill>
            <a:srgbClr val="5E5E5E"/>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iki.intranet.uniper.energy/sales/display/CF/Resource+quotas" TargetMode="External"/><Relationship Id="rId2" Type="http://schemas.openxmlformats.org/officeDocument/2006/relationships/hyperlink" Target="https://uniper.sharepoint.com/sites/CloudWorksServices/SitePages/Service-Catalogue.aspx" TargetMode="External"/><Relationship Id="rId1" Type="http://schemas.openxmlformats.org/officeDocument/2006/relationships/slideLayout" Target="../slideLayouts/slideLayout3.xml"/><Relationship Id="rId4" Type="http://schemas.openxmlformats.org/officeDocument/2006/relationships/hyperlink" Target="https://wiki.intranet.uniper.energy/sales/pages/createpage.action?spaceKey=CF&amp;title=Network+policies&amp;linkCreation=true&amp;fromPageId=44832716"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kubernetes.io/docs/reference/generated/kubectl/kubectl-commands#apply"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br>
              <a:rPr lang="en-US" dirty="0"/>
            </a:br>
            <a:r>
              <a:rPr lang="en-US" dirty="0" err="1"/>
              <a:t>HaCT</a:t>
            </a:r>
            <a:r>
              <a:rPr lang="en-US" dirty="0"/>
              <a:t> Managed Containers V2</a:t>
            </a:r>
            <a:br>
              <a:rPr lang="en-US" dirty="0"/>
            </a:br>
            <a:endParaRPr lang="en-US" noProof="0" dirty="0"/>
          </a:p>
        </p:txBody>
      </p:sp>
      <p:sp>
        <p:nvSpPr>
          <p:cNvPr id="4" name="Untertitel 3"/>
          <p:cNvSpPr>
            <a:spLocks noGrp="1"/>
          </p:cNvSpPr>
          <p:nvPr>
            <p:ph type="subTitle" idx="1"/>
          </p:nvPr>
        </p:nvSpPr>
        <p:spPr/>
        <p:txBody>
          <a:bodyPr/>
          <a:lstStyle/>
          <a:p>
            <a:r>
              <a:rPr lang="de-DE" dirty="0"/>
              <a:t>Suresh babu / Vamshi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0059-68F1-4B6A-A05C-6E5F112543A4}"/>
              </a:ext>
            </a:extLst>
          </p:cNvPr>
          <p:cNvSpPr>
            <a:spLocks noGrp="1"/>
          </p:cNvSpPr>
          <p:nvPr>
            <p:ph type="title"/>
          </p:nvPr>
        </p:nvSpPr>
        <p:spPr/>
        <p:txBody>
          <a:bodyPr/>
          <a:lstStyle/>
          <a:p>
            <a:r>
              <a:rPr lang="en-IN" dirty="0"/>
              <a:t>Readiness Probe Best Practices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BE48DAD7-665F-486A-9503-E10B8884A2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749DBC-5EFD-468C-9F9F-C80FB4A03599}" type="slidenum">
              <a:rPr kumimoji="0" lang="de-DE" sz="800" b="0" i="0" u="none" strike="noStrike" kern="1200" cap="none" spc="0" normalizeH="0" baseline="0" noProof="0" smtClean="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a:ln>
                <a:noFill/>
              </a:ln>
              <a:solidFill>
                <a:srgbClr val="0078DC"/>
              </a:solidFill>
              <a:effectLst/>
              <a:uLnTx/>
              <a:uFillTx/>
              <a:latin typeface="Arial"/>
              <a:ea typeface="+mn-ea"/>
              <a:cs typeface="+mn-cs"/>
            </a:endParaRPr>
          </a:p>
        </p:txBody>
      </p:sp>
      <p:sp>
        <p:nvSpPr>
          <p:cNvPr id="5" name="Rectangle 1">
            <a:extLst>
              <a:ext uri="{FF2B5EF4-FFF2-40B4-BE49-F238E27FC236}">
                <a16:creationId xmlns:a16="http://schemas.microsoft.com/office/drawing/2014/main" id="{B93AC552-CDDA-4155-B369-57F5502CFE3B}"/>
              </a:ext>
            </a:extLst>
          </p:cNvPr>
          <p:cNvSpPr>
            <a:spLocks noGrp="1" noChangeArrowheads="1"/>
          </p:cNvSpPr>
          <p:nvPr>
            <p:ph idx="1"/>
          </p:nvPr>
        </p:nvSpPr>
        <p:spPr bwMode="auto">
          <a:xfrm>
            <a:off x="577852" y="1351508"/>
            <a:ext cx="110362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00000"/>
              </a:lnSpc>
              <a:buClrTx/>
              <a:buSzTx/>
              <a:tabLst/>
            </a:pPr>
            <a:r>
              <a:rPr lang="en-US" altLang="en-US" dirty="0">
                <a:solidFill>
                  <a:srgbClr val="061431"/>
                </a:solidFill>
                <a:latin typeface="Arial" panose="020B0604020202020204" pitchFamily="34" charset="0"/>
              </a:rPr>
              <a:t>The following best practices can help you make effective use of  probes. Readiness These best practices apply to Kubernetes clusters :</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Prefer to use probes on applications that have unpredictable or fluctuating startup times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If you use a readiness probe on the same endpoint as a startup probe, set the failure Threshold of the startup probe higher, to support long startup times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You can use liveness and readiness probes on the same endpoint, but in this case, use the readiness probe to check startup behavior and the liveness probe to determine container health (in other words, downtime)</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Defining probes carefully can improve pod resilience and availability. Before defining a probe, observe the system behavior and average startup times of the pod and its containers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Be sure to update probe options as an application evolves, or if you make infrastructure changes, such as giving the pod more or less system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163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5781-25EB-4752-8FEA-21BA54AFD567}"/>
              </a:ext>
            </a:extLst>
          </p:cNvPr>
          <p:cNvSpPr>
            <a:spLocks noGrp="1"/>
          </p:cNvSpPr>
          <p:nvPr>
            <p:ph type="title"/>
          </p:nvPr>
        </p:nvSpPr>
        <p:spPr/>
        <p:txBody>
          <a:bodyPr/>
          <a:lstStyle/>
          <a:p>
            <a:r>
              <a:rPr lang="en-IN" dirty="0" err="1"/>
              <a:t>Startup</a:t>
            </a:r>
            <a:r>
              <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dirty="0"/>
              <a:t>Probe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48F548D8-7531-4676-9C24-EB8484622FF9}"/>
              </a:ext>
            </a:extLst>
          </p:cNvPr>
          <p:cNvSpPr>
            <a:spLocks noGrp="1"/>
          </p:cNvSpPr>
          <p:nvPr>
            <p:ph sz="half" idx="2"/>
          </p:nvPr>
        </p:nvSpPr>
        <p:spPr>
          <a:xfrm>
            <a:off x="671999" y="1371600"/>
            <a:ext cx="9700725" cy="4546800"/>
          </a:xfrm>
        </p:spPr>
        <p:txBody>
          <a:bodyPr/>
          <a:lstStyle/>
          <a:p>
            <a:r>
              <a:rPr lang="en-IN" sz="1800"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A </a:t>
            </a:r>
            <a:r>
              <a:rPr lang="en-IN" sz="1800" dirty="0" err="1">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startup</a:t>
            </a:r>
            <a:r>
              <a:rPr lang="en-IN" sz="1800"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probe indicates whether the application running in the container has fully started:</a:t>
            </a:r>
          </a:p>
          <a:p>
            <a:endParaRPr lang="en-IN" sz="1800"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succeeds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other probes start their diagnostics. When a </a:t>
            </a:r>
            <a:r>
              <a:rPr lang="en-IN" dirty="0" err="1">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startup</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probe is defined, other probes do not operate until it succeeds</a:t>
            </a:r>
            <a:endParaRPr lang="en-IN"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fails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the </a:t>
            </a:r>
            <a:r>
              <a:rPr lang="en-IN" dirty="0" err="1">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kubelet</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kills the container, and is restarted in line with the pod </a:t>
            </a:r>
            <a:r>
              <a:rPr lang="en-IN"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restartPolicy</a:t>
            </a:r>
            <a:endParaRPr lang="en-IN"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4FF856B4-B1C6-405D-B2D2-203CE0D6F796}"/>
              </a:ext>
            </a:extLst>
          </p:cNvPr>
          <p:cNvSpPr>
            <a:spLocks noGrp="1"/>
          </p:cNvSpPr>
          <p:nvPr>
            <p:ph type="sldNum" sz="quarter" idx="12"/>
          </p:nvPr>
        </p:nvSpPr>
        <p:spPr/>
        <p:txBody>
          <a:bodyPr/>
          <a:lstStyle/>
          <a:p>
            <a:fld id="{9B749DBC-5EFD-468C-9F9F-C80FB4A03599}" type="slidenum">
              <a:rPr lang="de-DE" smtClean="0"/>
              <a:pPr/>
              <a:t>11</a:t>
            </a:fld>
            <a:endParaRPr lang="de-DE"/>
          </a:p>
        </p:txBody>
      </p:sp>
    </p:spTree>
    <p:extLst>
      <p:ext uri="{BB962C8B-B14F-4D97-AF65-F5344CB8AC3E}">
        <p14:creationId xmlns:p14="http://schemas.microsoft.com/office/powerpoint/2010/main" val="173197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0059-68F1-4B6A-A05C-6E5F112543A4}"/>
              </a:ext>
            </a:extLst>
          </p:cNvPr>
          <p:cNvSpPr>
            <a:spLocks noGrp="1"/>
          </p:cNvSpPr>
          <p:nvPr>
            <p:ph type="title"/>
          </p:nvPr>
        </p:nvSpPr>
        <p:spPr>
          <a:xfrm>
            <a:off x="672000" y="286950"/>
            <a:ext cx="10848000" cy="900000"/>
          </a:xfrm>
        </p:spPr>
        <p:txBody>
          <a:bodyPr/>
          <a:lstStyle/>
          <a:p>
            <a:r>
              <a:rPr lang="en-IN" dirty="0" err="1"/>
              <a:t>Startup</a:t>
            </a:r>
            <a:r>
              <a:rPr lang="en-IN" dirty="0"/>
              <a:t> Probe Best Practices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BE48DAD7-665F-486A-9503-E10B8884A2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749DBC-5EFD-468C-9F9F-C80FB4A03599}" type="slidenum">
              <a:rPr kumimoji="0" lang="de-DE" sz="800" b="0" i="0" u="none" strike="noStrike" kern="1200" cap="none" spc="0" normalizeH="0" baseline="0" noProof="0" smtClean="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a:ln>
                <a:noFill/>
              </a:ln>
              <a:solidFill>
                <a:srgbClr val="0078DC"/>
              </a:solidFill>
              <a:effectLst/>
              <a:uLnTx/>
              <a:uFillTx/>
              <a:latin typeface="Arial"/>
              <a:ea typeface="+mn-ea"/>
              <a:cs typeface="+mn-cs"/>
            </a:endParaRPr>
          </a:p>
        </p:txBody>
      </p:sp>
      <p:sp>
        <p:nvSpPr>
          <p:cNvPr id="5" name="Rectangle 1">
            <a:extLst>
              <a:ext uri="{FF2B5EF4-FFF2-40B4-BE49-F238E27FC236}">
                <a16:creationId xmlns:a16="http://schemas.microsoft.com/office/drawing/2014/main" id="{B93AC552-CDDA-4155-B369-57F5502CFE3B}"/>
              </a:ext>
            </a:extLst>
          </p:cNvPr>
          <p:cNvSpPr>
            <a:spLocks noGrp="1" noChangeArrowheads="1"/>
          </p:cNvSpPr>
          <p:nvPr>
            <p:ph idx="1"/>
          </p:nvPr>
        </p:nvSpPr>
        <p:spPr bwMode="auto">
          <a:xfrm>
            <a:off x="577852" y="1805478"/>
            <a:ext cx="11036296"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00000"/>
              </a:lnSpc>
              <a:buClrTx/>
              <a:buSzTx/>
              <a:tabLst/>
            </a:pPr>
            <a:r>
              <a:rPr lang="en-US" altLang="en-US" dirty="0">
                <a:solidFill>
                  <a:srgbClr val="061431"/>
                </a:solidFill>
                <a:latin typeface="Arial" panose="020B0604020202020204" pitchFamily="34" charset="0"/>
              </a:rPr>
              <a:t>The following best practices can help you make effective use of startup probes. These best practices apply to Kubernetes clusters :</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Prefer to use probes on applications that have unpredictable or fluctuating startup times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If you use a Startup probe on the same endpoint as a startup probe, set the failure Threshold of the startup probe higher, to support long startup times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Defining probes carefully can improve pod resilience and availability. Before defining a probe, observe the system behavior and average startup times of the pod and its containers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Be sure to update probe options as an application evolves, or if you make infrastructure changes, such as giving the pod more or less system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71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5DBE-B219-4CC4-86EA-E2168A5C902D}"/>
              </a:ext>
            </a:extLst>
          </p:cNvPr>
          <p:cNvSpPr>
            <a:spLocks noGrp="1"/>
          </p:cNvSpPr>
          <p:nvPr>
            <p:ph type="title"/>
          </p:nvPr>
        </p:nvSpPr>
        <p:spPr/>
        <p:txBody>
          <a:bodyPr/>
          <a:lstStyle/>
          <a:p>
            <a:r>
              <a:rPr lang="en-IN" dirty="0"/>
              <a:t>Kubernetes</a:t>
            </a:r>
            <a:r>
              <a:rPr lang="en-IN" b="0" i="0" dirty="0">
                <a:solidFill>
                  <a:srgbClr val="333333"/>
                </a:solidFill>
                <a:effectLst/>
                <a:latin typeface="-apple-system"/>
              </a:rPr>
              <a:t> </a:t>
            </a:r>
            <a:r>
              <a:rPr lang="en-IN" dirty="0"/>
              <a:t>Namespaces</a:t>
            </a:r>
            <a:br>
              <a:rPr lang="en-IN" b="0" i="0" dirty="0">
                <a:solidFill>
                  <a:srgbClr val="333333"/>
                </a:solidFill>
                <a:effectLst/>
                <a:latin typeface="-apple-system"/>
              </a:rPr>
            </a:br>
            <a:endParaRPr lang="en-IN" dirty="0"/>
          </a:p>
        </p:txBody>
      </p:sp>
      <p:sp>
        <p:nvSpPr>
          <p:cNvPr id="3" name="Content Placeholder 2">
            <a:extLst>
              <a:ext uri="{FF2B5EF4-FFF2-40B4-BE49-F238E27FC236}">
                <a16:creationId xmlns:a16="http://schemas.microsoft.com/office/drawing/2014/main" id="{329239F4-EF30-4E34-82A2-FE57999F4716}"/>
              </a:ext>
            </a:extLst>
          </p:cNvPr>
          <p:cNvSpPr>
            <a:spLocks noGrp="1"/>
          </p:cNvSpPr>
          <p:nvPr>
            <p:ph idx="1"/>
          </p:nvPr>
        </p:nvSpPr>
        <p:spPr/>
        <p:txBody>
          <a:bodyPr/>
          <a:lstStyle/>
          <a:p>
            <a:endParaRPr lang="en-US" b="0" i="0" dirty="0">
              <a:solidFill>
                <a:srgbClr val="172B4D"/>
              </a:solidFill>
              <a:effectLst/>
              <a:latin typeface="-apple-system"/>
            </a:endParaRPr>
          </a:p>
          <a:p>
            <a:pPr>
              <a:lnSpc>
                <a:spcPct val="107000"/>
              </a:lnSpc>
              <a:spcAft>
                <a:spcPts val="1125"/>
              </a:spcAft>
            </a:pPr>
            <a:r>
              <a:rPr lang="en-US" dirty="0">
                <a:solidFill>
                  <a:srgbClr val="061431"/>
                </a:solidFill>
                <a:latin typeface="Arial" panose="020B0604020202020204" pitchFamily="34" charset="0"/>
                <a:cs typeface="Times New Roman" panose="02020603050405020304" pitchFamily="18" charset="0"/>
              </a:rPr>
              <a:t>Namespaces can be ordered via the </a:t>
            </a:r>
            <a:r>
              <a:rPr lang="en-US" dirty="0" err="1">
                <a:solidFill>
                  <a:srgbClr val="061431"/>
                </a:solidFill>
                <a:latin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CloudWorks</a:t>
            </a:r>
            <a:r>
              <a:rPr lang="en-US" dirty="0">
                <a:solidFill>
                  <a:srgbClr val="061431"/>
                </a:solidFill>
                <a:latin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Services.</a:t>
            </a:r>
            <a:endParaRPr lang="en-US" dirty="0">
              <a:solidFill>
                <a:srgbClr val="061431"/>
              </a:solidFill>
              <a:latin typeface="Arial" panose="020B0604020202020204" pitchFamily="34" charset="0"/>
              <a:cs typeface="Times New Roman" panose="02020603050405020304" pitchFamily="18" charset="0"/>
            </a:endParaRPr>
          </a:p>
          <a:p>
            <a:pPr>
              <a:lnSpc>
                <a:spcPct val="107000"/>
              </a:lnSpc>
              <a:spcAft>
                <a:spcPts val="1125"/>
              </a:spcAft>
            </a:pPr>
            <a:endParaRPr lang="en-US" dirty="0">
              <a:solidFill>
                <a:srgbClr val="061431"/>
              </a:solidFill>
              <a:latin typeface="Arial" panose="020B0604020202020204" pitchFamily="34" charset="0"/>
              <a:cs typeface="Times New Roman" panose="02020603050405020304" pitchFamily="18" charset="0"/>
            </a:endParaRPr>
          </a:p>
          <a:p>
            <a:pPr>
              <a:lnSpc>
                <a:spcPct val="107000"/>
              </a:lnSpc>
              <a:spcAft>
                <a:spcPts val="1125"/>
              </a:spcAft>
            </a:pPr>
            <a:r>
              <a:rPr lang="en-US" dirty="0">
                <a:solidFill>
                  <a:srgbClr val="061431"/>
                </a:solidFill>
                <a:latin typeface="Arial" panose="020B0604020202020204" pitchFamily="34" charset="0"/>
                <a:cs typeface="Times New Roman" panose="02020603050405020304" pitchFamily="18" charset="0"/>
              </a:rPr>
              <a:t>If you have used namespaces already the main differences during migration are:</a:t>
            </a:r>
          </a:p>
          <a:p>
            <a:pPr marL="0" lvl="3" indent="0">
              <a:lnSpc>
                <a:spcPct val="107000"/>
              </a:lnSpc>
              <a:spcAft>
                <a:spcPts val="1125"/>
              </a:spcAft>
              <a:buNone/>
            </a:pPr>
            <a:r>
              <a:rPr lang="en-US" dirty="0">
                <a:solidFill>
                  <a:srgbClr val="061431"/>
                </a:solidFill>
                <a:latin typeface="Arial" panose="020B0604020202020204" pitchFamily="34" charset="0"/>
                <a:cs typeface="Times New Roman" panose="02020603050405020304" pitchFamily="18" charset="0"/>
              </a:rPr>
              <a:t>Define resource quota for your namespace</a:t>
            </a:r>
            <a:br>
              <a:rPr lang="en-US" dirty="0">
                <a:solidFill>
                  <a:srgbClr val="061431"/>
                </a:solidFill>
                <a:latin typeface="Arial" panose="020B0604020202020204" pitchFamily="34" charset="0"/>
                <a:cs typeface="Times New Roman" panose="02020603050405020304" pitchFamily="18" charset="0"/>
              </a:rPr>
            </a:br>
            <a:r>
              <a:rPr lang="en-US" dirty="0">
                <a:solidFill>
                  <a:srgbClr val="061431"/>
                </a:solidFill>
                <a:latin typeface="Arial" panose="020B0604020202020204" pitchFamily="34" charset="0"/>
                <a:cs typeface="Times New Roman" panose="02020603050405020304" pitchFamily="18" charset="0"/>
              </a:rPr>
              <a:t>When submitting a request for a namespace you will be asked for the CPU and memory quota to reserve for the namespace. Information on how to determine these values can be found here: </a:t>
            </a:r>
            <a:r>
              <a:rPr lang="en-US" dirty="0">
                <a:solidFill>
                  <a:srgbClr val="061431"/>
                </a:solidFill>
                <a:latin typeface="Arial" panose="020B06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Resource quotas</a:t>
            </a:r>
            <a:r>
              <a:rPr lang="en-US" dirty="0">
                <a:solidFill>
                  <a:srgbClr val="061431"/>
                </a:solidFill>
                <a:latin typeface="Arial" panose="020B0604020202020204" pitchFamily="34" charset="0"/>
                <a:cs typeface="Times New Roman" panose="02020603050405020304" pitchFamily="18" charset="0"/>
              </a:rPr>
              <a:t>.</a:t>
            </a:r>
            <a:br>
              <a:rPr lang="en-US" dirty="0">
                <a:solidFill>
                  <a:srgbClr val="061431"/>
                </a:solidFill>
                <a:latin typeface="Arial" panose="020B0604020202020204" pitchFamily="34" charset="0"/>
                <a:cs typeface="Times New Roman" panose="02020603050405020304" pitchFamily="18" charset="0"/>
              </a:rPr>
            </a:br>
            <a:br>
              <a:rPr lang="en-US" dirty="0">
                <a:solidFill>
                  <a:srgbClr val="061431"/>
                </a:solidFill>
                <a:latin typeface="Arial" panose="020B0604020202020204" pitchFamily="34" charset="0"/>
                <a:cs typeface="Times New Roman" panose="02020603050405020304" pitchFamily="18" charset="0"/>
              </a:rPr>
            </a:br>
            <a:r>
              <a:rPr lang="en-US" dirty="0">
                <a:solidFill>
                  <a:srgbClr val="061431"/>
                </a:solidFill>
                <a:latin typeface="Arial" panose="020B0604020202020204" pitchFamily="34" charset="0"/>
                <a:cs typeface="Times New Roman" panose="02020603050405020304" pitchFamily="18" charset="0"/>
              </a:rPr>
              <a:t>Adjust network policy for your namespace if necessary</a:t>
            </a:r>
            <a:br>
              <a:rPr lang="en-US" dirty="0">
                <a:solidFill>
                  <a:srgbClr val="061431"/>
                </a:solidFill>
                <a:latin typeface="Arial" panose="020B0604020202020204" pitchFamily="34" charset="0"/>
                <a:cs typeface="Times New Roman" panose="02020603050405020304" pitchFamily="18" charset="0"/>
              </a:rPr>
            </a:br>
            <a:r>
              <a:rPr lang="en-US" dirty="0">
                <a:solidFill>
                  <a:srgbClr val="061431"/>
                </a:solidFill>
                <a:latin typeface="Arial" panose="020B0604020202020204" pitchFamily="34" charset="0"/>
                <a:cs typeface="Times New Roman" panose="02020603050405020304" pitchFamily="18" charset="0"/>
              </a:rPr>
              <a:t>The default network policy provided with your namespace will allow incoming communication via the default ingress controller and via internal load balancers but would block communication to other application namespaces within the cluster. If this is required you should adjust the network policy accordingly, see </a:t>
            </a:r>
            <a:r>
              <a:rPr lang="en-US" dirty="0">
                <a:solidFill>
                  <a:srgbClr val="061431"/>
                </a:solidFill>
                <a:latin typeface="Arial" panose="020B06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Network policies</a:t>
            </a:r>
            <a:r>
              <a:rPr lang="en-US" dirty="0">
                <a:solidFill>
                  <a:srgbClr val="061431"/>
                </a:solidFill>
                <a:latin typeface="Arial" panose="020B0604020202020204" pitchFamily="34" charset="0"/>
                <a:cs typeface="Times New Roman" panose="02020603050405020304" pitchFamily="18" charset="0"/>
              </a:rPr>
              <a:t>.</a:t>
            </a:r>
          </a:p>
          <a:p>
            <a:endParaRPr lang="en-IN" dirty="0"/>
          </a:p>
        </p:txBody>
      </p:sp>
      <p:sp>
        <p:nvSpPr>
          <p:cNvPr id="4" name="Slide Number Placeholder 3">
            <a:extLst>
              <a:ext uri="{FF2B5EF4-FFF2-40B4-BE49-F238E27FC236}">
                <a16:creationId xmlns:a16="http://schemas.microsoft.com/office/drawing/2014/main" id="{D8C1BCAE-FB29-438E-B6AB-68899B4F6FFD}"/>
              </a:ext>
            </a:extLst>
          </p:cNvPr>
          <p:cNvSpPr>
            <a:spLocks noGrp="1"/>
          </p:cNvSpPr>
          <p:nvPr>
            <p:ph type="sldNum" sz="quarter" idx="12"/>
          </p:nvPr>
        </p:nvSpPr>
        <p:spPr/>
        <p:txBody>
          <a:bodyPr/>
          <a:lstStyle/>
          <a:p>
            <a:fld id="{9B749DBC-5EFD-468C-9F9F-C80FB4A03599}" type="slidenum">
              <a:rPr lang="de-DE" smtClean="0"/>
              <a:pPr/>
              <a:t>13</a:t>
            </a:fld>
            <a:endParaRPr lang="de-DE"/>
          </a:p>
        </p:txBody>
      </p:sp>
    </p:spTree>
    <p:extLst>
      <p:ext uri="{BB962C8B-B14F-4D97-AF65-F5344CB8AC3E}">
        <p14:creationId xmlns:p14="http://schemas.microsoft.com/office/powerpoint/2010/main" val="32277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7C0D-4BC3-468C-A474-A2DF2B3810E0}"/>
              </a:ext>
            </a:extLst>
          </p:cNvPr>
          <p:cNvSpPr>
            <a:spLocks noGrp="1"/>
          </p:cNvSpPr>
          <p:nvPr>
            <p:ph type="title"/>
          </p:nvPr>
        </p:nvSpPr>
        <p:spPr>
          <a:xfrm>
            <a:off x="672000" y="306000"/>
            <a:ext cx="10848000" cy="900000"/>
          </a:xfrm>
        </p:spPr>
        <p:txBody>
          <a:bodyPr anchor="t">
            <a:normAutofit/>
          </a:bodyPr>
          <a:lstStyle/>
          <a:p>
            <a:r>
              <a:rPr lang="en-IN" dirty="0"/>
              <a:t>Assign a built-in policy definition or initiative</a:t>
            </a:r>
            <a:br>
              <a:rPr lang="en-IN" dirty="0">
                <a:effectLst/>
              </a:rPr>
            </a:br>
            <a:endParaRPr lang="en-IN" dirty="0"/>
          </a:p>
        </p:txBody>
      </p:sp>
      <p:pic>
        <p:nvPicPr>
          <p:cNvPr id="6" name="Picture 5">
            <a:extLst>
              <a:ext uri="{FF2B5EF4-FFF2-40B4-BE49-F238E27FC236}">
                <a16:creationId xmlns:a16="http://schemas.microsoft.com/office/drawing/2014/main" id="{321414C7-2984-4A7C-A296-4101B23318AE}"/>
              </a:ext>
            </a:extLst>
          </p:cNvPr>
          <p:cNvPicPr/>
          <p:nvPr/>
        </p:nvPicPr>
        <p:blipFill>
          <a:blip r:embed="rId2"/>
          <a:stretch>
            <a:fillRect/>
          </a:stretch>
        </p:blipFill>
        <p:spPr>
          <a:xfrm>
            <a:off x="672000" y="2402999"/>
            <a:ext cx="5184000" cy="2397599"/>
          </a:xfrm>
          <a:prstGeom prst="rect">
            <a:avLst/>
          </a:prstGeom>
          <a:noFill/>
        </p:spPr>
      </p:pic>
      <p:sp>
        <p:nvSpPr>
          <p:cNvPr id="3" name="Content Placeholder 2">
            <a:extLst>
              <a:ext uri="{FF2B5EF4-FFF2-40B4-BE49-F238E27FC236}">
                <a16:creationId xmlns:a16="http://schemas.microsoft.com/office/drawing/2014/main" id="{AB857685-7796-475A-BE57-201100EB0C61}"/>
              </a:ext>
            </a:extLst>
          </p:cNvPr>
          <p:cNvSpPr>
            <a:spLocks noGrp="1"/>
          </p:cNvSpPr>
          <p:nvPr>
            <p:ph sz="half" idx="2"/>
          </p:nvPr>
        </p:nvSpPr>
        <p:spPr>
          <a:xfrm>
            <a:off x="6336000" y="1328399"/>
            <a:ext cx="5184000" cy="4546800"/>
          </a:xfrm>
        </p:spPr>
        <p:txBody>
          <a:bodyPr>
            <a:normAutofit/>
          </a:bodyPr>
          <a:lstStyle/>
          <a:p>
            <a:r>
              <a:rPr lang="en-IN" dirty="0">
                <a:effectLst/>
              </a:rPr>
              <a:t>To apply a policy definition or initiative, use the Azure portal or Azure cli etc..</a:t>
            </a:r>
          </a:p>
          <a:p>
            <a:endParaRPr lang="en-IN" dirty="0"/>
          </a:p>
          <a:p>
            <a:r>
              <a:rPr lang="en-IN" dirty="0"/>
              <a:t>Custom policies allow you to define rules for using Azure. For example, you can enforce:</a:t>
            </a:r>
          </a:p>
          <a:p>
            <a:pPr marL="490537" lvl="3" indent="-285750">
              <a:buSzPts val="1000"/>
              <a:buFont typeface="Arial" panose="020B0604020202020204" pitchFamily="34" charset="0"/>
              <a:buChar char="•"/>
              <a:tabLst>
                <a:tab pos="457200" algn="l"/>
              </a:tabLst>
            </a:pPr>
            <a:r>
              <a:rPr lang="en-IN" dirty="0"/>
              <a:t>Security practices</a:t>
            </a:r>
          </a:p>
          <a:p>
            <a:pPr marL="490537" lvl="3" indent="-285750">
              <a:buSzPts val="1000"/>
              <a:buFont typeface="Arial" panose="020B0604020202020204" pitchFamily="34" charset="0"/>
              <a:buChar char="•"/>
              <a:tabLst>
                <a:tab pos="457200" algn="l"/>
              </a:tabLst>
            </a:pPr>
            <a:r>
              <a:rPr lang="en-IN" dirty="0"/>
              <a:t>Cost management</a:t>
            </a:r>
          </a:p>
          <a:p>
            <a:pPr marL="490537" lvl="3" indent="-285750">
              <a:buSzPts val="1000"/>
              <a:buFont typeface="Arial" panose="020B0604020202020204" pitchFamily="34" charset="0"/>
              <a:buChar char="•"/>
              <a:tabLst>
                <a:tab pos="457200" algn="l"/>
              </a:tabLst>
            </a:pPr>
            <a:r>
              <a:rPr lang="en-IN" dirty="0"/>
              <a:t>Organization-specific rules (like naming or locations)</a:t>
            </a:r>
          </a:p>
          <a:p>
            <a:endParaRPr lang="en-IN" dirty="0">
              <a:effectLst/>
            </a:endParaRPr>
          </a:p>
          <a:p>
            <a:endParaRPr lang="en-IN" dirty="0"/>
          </a:p>
        </p:txBody>
      </p:sp>
      <p:sp>
        <p:nvSpPr>
          <p:cNvPr id="5" name="Slide Number Placeholder 4">
            <a:extLst>
              <a:ext uri="{FF2B5EF4-FFF2-40B4-BE49-F238E27FC236}">
                <a16:creationId xmlns:a16="http://schemas.microsoft.com/office/drawing/2014/main" id="{3B818277-663E-4B8C-883B-A04E0A232E3D}"/>
              </a:ext>
            </a:extLst>
          </p:cNvPr>
          <p:cNvSpPr>
            <a:spLocks noGrp="1"/>
          </p:cNvSpPr>
          <p:nvPr>
            <p:ph type="sldNum" sz="quarter" idx="12"/>
          </p:nvPr>
        </p:nvSpPr>
        <p:spPr>
          <a:xfrm>
            <a:off x="11040000" y="6084000"/>
            <a:ext cx="480000" cy="414000"/>
          </a:xfrm>
        </p:spPr>
        <p:txBody>
          <a:bodyPr anchor="b">
            <a:normAutofit/>
          </a:bodyPr>
          <a:lstStyle/>
          <a:p>
            <a:pPr>
              <a:spcAft>
                <a:spcPts val="600"/>
              </a:spcAft>
            </a:pPr>
            <a:fld id="{9B749DBC-5EFD-468C-9F9F-C80FB4A03599}" type="slidenum">
              <a:rPr lang="de-DE" smtClean="0"/>
              <a:pPr>
                <a:spcAft>
                  <a:spcPts val="600"/>
                </a:spcAft>
              </a:pPr>
              <a:t>14</a:t>
            </a:fld>
            <a:endParaRPr lang="de-DE"/>
          </a:p>
        </p:txBody>
      </p:sp>
    </p:spTree>
    <p:extLst>
      <p:ext uri="{BB962C8B-B14F-4D97-AF65-F5344CB8AC3E}">
        <p14:creationId xmlns:p14="http://schemas.microsoft.com/office/powerpoint/2010/main" val="174614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0262-6BB2-481D-9F98-9E1495273D2A}"/>
              </a:ext>
            </a:extLst>
          </p:cNvPr>
          <p:cNvSpPr>
            <a:spLocks noGrp="1"/>
          </p:cNvSpPr>
          <p:nvPr>
            <p:ph type="title"/>
          </p:nvPr>
        </p:nvSpPr>
        <p:spPr>
          <a:xfrm>
            <a:off x="672000" y="306000"/>
            <a:ext cx="10848000" cy="900000"/>
          </a:xfrm>
        </p:spPr>
        <p:txBody>
          <a:bodyPr anchor="t">
            <a:normAutofit/>
          </a:bodyPr>
          <a:lstStyle/>
          <a:p>
            <a:r>
              <a:rPr lang="en-IN" dirty="0"/>
              <a:t>Validate a Azure Policy is running</a:t>
            </a:r>
            <a:br>
              <a:rPr lang="en-IN">
                <a:effectLst/>
              </a:rPr>
            </a:br>
            <a:endParaRPr lang="en-IN" dirty="0"/>
          </a:p>
        </p:txBody>
      </p:sp>
      <p:sp>
        <p:nvSpPr>
          <p:cNvPr id="8" name="Rectangle 1">
            <a:extLst>
              <a:ext uri="{FF2B5EF4-FFF2-40B4-BE49-F238E27FC236}">
                <a16:creationId xmlns:a16="http://schemas.microsoft.com/office/drawing/2014/main" id="{EFE537E4-C147-43EB-9E45-6F2C9BA6F8C0}"/>
              </a:ext>
            </a:extLst>
          </p:cNvPr>
          <p:cNvSpPr>
            <a:spLocks noGrp="1" noChangeArrowheads="1"/>
          </p:cNvSpPr>
          <p:nvPr>
            <p:ph sz="half" idx="1"/>
          </p:nvPr>
        </p:nvSpPr>
        <p:spPr bwMode="auto">
          <a:xfrm>
            <a:off x="672000" y="1328399"/>
            <a:ext cx="5184000" cy="4546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0" numCol="1" anchorCtr="0" compatLnSpc="1">
            <a:prstTxWarp prst="textNoShape">
              <a:avLst/>
            </a:prstTxWarp>
            <a:normAutofit/>
          </a:bodyPr>
          <a:lstStyle/>
          <a:p>
            <a:pPr marL="0" marR="0" lvl="0" indent="0" defTabSz="914400" rtl="0" eaLnBrk="0" fontAlgn="base" latinLnBrk="0" hangingPunct="0">
              <a:spcBef>
                <a:spcPct val="0"/>
              </a:spcBef>
              <a:buClrTx/>
              <a:buSzTx/>
              <a:buFontTx/>
              <a:buNone/>
              <a:tabLst/>
            </a:pPr>
            <a:r>
              <a:rPr lang="en-US" altLang="en-US" dirty="0"/>
              <a:t>Confirm the policy assignments are applied to your cluster by running the following:</a:t>
            </a:r>
            <a:endParaRPr lang="en-US" altLang="en-US"/>
          </a:p>
          <a:p>
            <a:pPr marL="0" marR="0" lvl="0" indent="0" defTabSz="914400" rtl="0" eaLnBrk="0" fontAlgn="base" latinLnBrk="0" hangingPunct="0">
              <a:spcBef>
                <a:spcPct val="0"/>
              </a:spcBef>
              <a:buClrTx/>
              <a:buSzTx/>
              <a:buFontTx/>
              <a:buNone/>
              <a:tabLst/>
            </a:pPr>
            <a:endParaRPr lang="en-US" altLang="en-US"/>
          </a:p>
          <a:p>
            <a:pPr eaLnBrk="0" fontAlgn="base" hangingPunct="0">
              <a:spcBef>
                <a:spcPct val="0"/>
              </a:spcBef>
            </a:pPr>
            <a:r>
              <a:rPr lang="en-US" altLang="en-US" dirty="0"/>
              <a:t>$ </a:t>
            </a:r>
            <a:r>
              <a:rPr lang="en-US" altLang="en-US" dirty="0" err="1"/>
              <a:t>kubectl</a:t>
            </a:r>
            <a:r>
              <a:rPr lang="en-US" altLang="en-US" dirty="0"/>
              <a:t> get </a:t>
            </a:r>
            <a:r>
              <a:rPr lang="en-US" altLang="en-US" dirty="0" err="1"/>
              <a:t>constrainttemplates</a:t>
            </a:r>
            <a:r>
              <a:rPr lang="en-US" altLang="en-US" dirty="0"/>
              <a:t> </a:t>
            </a:r>
            <a:endParaRPr lang="en-US" altLang="en-US"/>
          </a:p>
          <a:p>
            <a:pPr eaLnBrk="0" fontAlgn="base" hangingPunct="0">
              <a:spcBef>
                <a:spcPct val="0"/>
              </a:spcBef>
            </a:pPr>
            <a:endParaRPr lang="en-US" altLang="en-US" i="1"/>
          </a:p>
        </p:txBody>
      </p:sp>
      <p:pic>
        <p:nvPicPr>
          <p:cNvPr id="9" name="Content Placeholder 8">
            <a:extLst>
              <a:ext uri="{FF2B5EF4-FFF2-40B4-BE49-F238E27FC236}">
                <a16:creationId xmlns:a16="http://schemas.microsoft.com/office/drawing/2014/main" id="{9B0E798D-CE34-457B-99E1-C420188AF897}"/>
              </a:ext>
            </a:extLst>
          </p:cNvPr>
          <p:cNvPicPr>
            <a:picLocks noGrp="1"/>
          </p:cNvPicPr>
          <p:nvPr>
            <p:ph sz="half" idx="2"/>
          </p:nvPr>
        </p:nvPicPr>
        <p:blipFill>
          <a:blip r:embed="rId2"/>
          <a:stretch>
            <a:fillRect/>
          </a:stretch>
        </p:blipFill>
        <p:spPr>
          <a:xfrm>
            <a:off x="5405120" y="2062480"/>
            <a:ext cx="6114880" cy="4165599"/>
          </a:xfrm>
          <a:prstGeom prst="rect">
            <a:avLst/>
          </a:prstGeom>
          <a:noFill/>
        </p:spPr>
      </p:pic>
      <p:sp>
        <p:nvSpPr>
          <p:cNvPr id="7" name="Slide Number Placeholder 6">
            <a:extLst>
              <a:ext uri="{FF2B5EF4-FFF2-40B4-BE49-F238E27FC236}">
                <a16:creationId xmlns:a16="http://schemas.microsoft.com/office/drawing/2014/main" id="{1DBBD916-C29B-4861-A903-42A8BE18612F}"/>
              </a:ext>
            </a:extLst>
          </p:cNvPr>
          <p:cNvSpPr>
            <a:spLocks noGrp="1"/>
          </p:cNvSpPr>
          <p:nvPr>
            <p:ph type="sldNum" sz="quarter" idx="12"/>
          </p:nvPr>
        </p:nvSpPr>
        <p:spPr>
          <a:xfrm>
            <a:off x="11040000" y="6084000"/>
            <a:ext cx="480000" cy="414000"/>
          </a:xfrm>
        </p:spPr>
        <p:txBody>
          <a:bodyPr anchor="b">
            <a:normAutofit/>
          </a:bodyPr>
          <a:lstStyle/>
          <a:p>
            <a:pPr>
              <a:spcAft>
                <a:spcPts val="600"/>
              </a:spcAft>
            </a:pPr>
            <a:fld id="{9B749DBC-5EFD-468C-9F9F-C80FB4A03599}" type="slidenum">
              <a:rPr lang="de-DE" smtClean="0"/>
              <a:pPr>
                <a:spcAft>
                  <a:spcPts val="600"/>
                </a:spcAft>
              </a:pPr>
              <a:t>15</a:t>
            </a:fld>
            <a:endParaRPr lang="de-DE"/>
          </a:p>
        </p:txBody>
      </p:sp>
    </p:spTree>
    <p:extLst>
      <p:ext uri="{BB962C8B-B14F-4D97-AF65-F5344CB8AC3E}">
        <p14:creationId xmlns:p14="http://schemas.microsoft.com/office/powerpoint/2010/main" val="210844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A35B-9C5F-430D-83A1-99A804CEFACF}"/>
              </a:ext>
            </a:extLst>
          </p:cNvPr>
          <p:cNvSpPr>
            <a:spLocks noGrp="1"/>
          </p:cNvSpPr>
          <p:nvPr>
            <p:ph type="title"/>
          </p:nvPr>
        </p:nvSpPr>
        <p:spPr>
          <a:xfrm>
            <a:off x="672000" y="306000"/>
            <a:ext cx="10848000" cy="900000"/>
          </a:xfrm>
        </p:spPr>
        <p:txBody>
          <a:bodyPr anchor="t">
            <a:normAutofit/>
          </a:bodyPr>
          <a:lstStyle/>
          <a:p>
            <a:r>
              <a:rPr lang="en-IN" b="1" dirty="0">
                <a:effectLst/>
              </a:rPr>
              <a:t>Validate rejection of a privileged pod</a:t>
            </a:r>
            <a:br>
              <a:rPr lang="en-IN" dirty="0">
                <a:effectLst/>
              </a:rPr>
            </a:br>
            <a:endParaRPr lang="en-IN" dirty="0"/>
          </a:p>
        </p:txBody>
      </p:sp>
      <p:sp>
        <p:nvSpPr>
          <p:cNvPr id="6" name="Rectangle 1">
            <a:extLst>
              <a:ext uri="{FF2B5EF4-FFF2-40B4-BE49-F238E27FC236}">
                <a16:creationId xmlns:a16="http://schemas.microsoft.com/office/drawing/2014/main" id="{24079D92-44B9-4309-AD10-0715D5F64C44}"/>
              </a:ext>
            </a:extLst>
          </p:cNvPr>
          <p:cNvSpPr>
            <a:spLocks noGrp="1" noChangeArrowheads="1"/>
          </p:cNvSpPr>
          <p:nvPr>
            <p:ph sz="half" idx="1"/>
          </p:nvPr>
        </p:nvSpPr>
        <p:spPr bwMode="auto">
          <a:xfrm>
            <a:off x="672000" y="1328399"/>
            <a:ext cx="5184000" cy="4546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None/>
              <a:tabLst/>
            </a:pPr>
            <a:r>
              <a:rPr kumimoji="0" lang="en-US" altLang="en-US" b="0" i="0" u="none" strike="noStrike" cap="none" normalizeH="0" baseline="0" dirty="0">
                <a:ln>
                  <a:noFill/>
                </a:ln>
                <a:effectLst/>
              </a:rPr>
              <a:t>The initiative disallows privileged pods, so the request will be denied resulting in the deployment being rejected.</a:t>
            </a:r>
          </a:p>
          <a:p>
            <a:pPr marL="0" marR="0" lvl="0" indent="0" defTabSz="914400" rtl="0" eaLnBrk="0" fontAlgn="base" latinLnBrk="0" hangingPunct="0">
              <a:spcBef>
                <a:spcPct val="0"/>
              </a:spcBef>
              <a:buClrTx/>
              <a:buSzTx/>
              <a:buFontTx/>
              <a:buNone/>
              <a:tabLst/>
            </a:pPr>
            <a:r>
              <a:rPr kumimoji="0" lang="en-US" altLang="en-US" b="0" i="0" u="none" strike="noStrike" cap="none" normalizeH="0" baseline="0" dirty="0">
                <a:ln>
                  <a:noFill/>
                </a:ln>
                <a:effectLst/>
              </a:rPr>
              <a:t>Create a file named </a:t>
            </a:r>
            <a:r>
              <a:rPr kumimoji="0" lang="en-US" altLang="en-US" b="0" i="0" u="none" strike="noStrike" cap="none" normalizeH="0" baseline="0" dirty="0" err="1">
                <a:ln>
                  <a:noFill/>
                </a:ln>
                <a:effectLst/>
              </a:rPr>
              <a:t>nginx-privileged.yaml</a:t>
            </a:r>
            <a:r>
              <a:rPr kumimoji="0" lang="en-US" altLang="en-US" b="0" i="0" u="none" strike="noStrike" cap="none" normalizeH="0" baseline="0" dirty="0">
                <a:ln>
                  <a:noFill/>
                </a:ln>
                <a:effectLst/>
              </a:rPr>
              <a:t> and paste the following YAML manifest:</a:t>
            </a:r>
          </a:p>
          <a:p>
            <a:pPr eaLnBrk="0" fontAlgn="base" hangingPunct="0">
              <a:spcBef>
                <a:spcPct val="0"/>
              </a:spcBef>
            </a:pPr>
            <a:endParaRPr lang="en-US" altLang="en-US" dirty="0"/>
          </a:p>
          <a:p>
            <a:pPr eaLnBrk="0" fontAlgn="base" hangingPunct="0">
              <a:spcBef>
                <a:spcPct val="0"/>
              </a:spcBef>
            </a:pPr>
            <a:r>
              <a:rPr lang="en-IN" dirty="0"/>
              <a:t>Create the pod with </a:t>
            </a:r>
            <a:r>
              <a:rPr lang="en-IN" dirty="0" err="1">
                <a:hlinkClick r:id="rId2">
                  <a:extLst>
                    <a:ext uri="{A12FA001-AC4F-418D-AE19-62706E023703}">
                      <ahyp:hlinkClr xmlns:ahyp="http://schemas.microsoft.com/office/drawing/2018/hyperlinkcolor" val="tx"/>
                    </a:ext>
                  </a:extLst>
                </a:hlinkClick>
              </a:rPr>
              <a:t>kubectl</a:t>
            </a:r>
            <a:r>
              <a:rPr lang="en-IN" dirty="0">
                <a:hlinkClick r:id="rId2">
                  <a:extLst>
                    <a:ext uri="{A12FA001-AC4F-418D-AE19-62706E023703}">
                      <ahyp:hlinkClr xmlns:ahyp="http://schemas.microsoft.com/office/drawing/2018/hyperlinkcolor" val="tx"/>
                    </a:ext>
                  </a:extLst>
                </a:hlinkClick>
              </a:rPr>
              <a:t> apply</a:t>
            </a:r>
            <a:r>
              <a:rPr lang="en-IN" dirty="0"/>
              <a:t> command and specify the name of your YAML manifest:</a:t>
            </a:r>
          </a:p>
          <a:p>
            <a:pPr marL="0" marR="0" lvl="0" indent="0" defTabSz="914400" rtl="0" eaLnBrk="0" fontAlgn="base" latinLnBrk="0" hangingPunct="0">
              <a:spcBef>
                <a:spcPct val="0"/>
              </a:spcBef>
              <a:buClrTx/>
              <a:buSzTx/>
              <a:buFontTx/>
              <a:buNone/>
              <a:tabLst/>
            </a:pPr>
            <a:endParaRPr kumimoji="0" lang="en-US" altLang="en-US" b="0" i="0" u="none" strike="noStrike" cap="none" normalizeH="0" baseline="0" dirty="0">
              <a:ln>
                <a:noFill/>
              </a:ln>
              <a:effectLst/>
            </a:endParaRPr>
          </a:p>
        </p:txBody>
      </p:sp>
      <p:pic>
        <p:nvPicPr>
          <p:cNvPr id="7" name="Content Placeholder 6">
            <a:extLst>
              <a:ext uri="{FF2B5EF4-FFF2-40B4-BE49-F238E27FC236}">
                <a16:creationId xmlns:a16="http://schemas.microsoft.com/office/drawing/2014/main" id="{ED0317C1-21C7-4B7B-94F8-9FC12FE41E85}"/>
              </a:ext>
            </a:extLst>
          </p:cNvPr>
          <p:cNvPicPr>
            <a:picLocks noGrp="1"/>
          </p:cNvPicPr>
          <p:nvPr>
            <p:ph sz="half" idx="2"/>
          </p:nvPr>
        </p:nvPicPr>
        <p:blipFill>
          <a:blip r:embed="rId3"/>
          <a:stretch>
            <a:fillRect/>
          </a:stretch>
        </p:blipFill>
        <p:spPr>
          <a:xfrm>
            <a:off x="5856001" y="2661920"/>
            <a:ext cx="5664488" cy="2529840"/>
          </a:xfrm>
          <a:prstGeom prst="rect">
            <a:avLst/>
          </a:prstGeom>
          <a:noFill/>
        </p:spPr>
      </p:pic>
      <p:sp>
        <p:nvSpPr>
          <p:cNvPr id="5" name="Slide Number Placeholder 4">
            <a:extLst>
              <a:ext uri="{FF2B5EF4-FFF2-40B4-BE49-F238E27FC236}">
                <a16:creationId xmlns:a16="http://schemas.microsoft.com/office/drawing/2014/main" id="{CC496AC6-991C-4A87-A9B0-9EE781972938}"/>
              </a:ext>
            </a:extLst>
          </p:cNvPr>
          <p:cNvSpPr>
            <a:spLocks noGrp="1"/>
          </p:cNvSpPr>
          <p:nvPr>
            <p:ph type="sldNum" sz="quarter" idx="12"/>
          </p:nvPr>
        </p:nvSpPr>
        <p:spPr>
          <a:xfrm>
            <a:off x="11040000" y="6084000"/>
            <a:ext cx="480000" cy="414000"/>
          </a:xfrm>
        </p:spPr>
        <p:txBody>
          <a:bodyPr anchor="b">
            <a:normAutofit/>
          </a:bodyPr>
          <a:lstStyle/>
          <a:p>
            <a:pPr>
              <a:spcAft>
                <a:spcPts val="600"/>
              </a:spcAft>
            </a:pPr>
            <a:fld id="{9B749DBC-5EFD-468C-9F9F-C80FB4A03599}" type="slidenum">
              <a:rPr lang="de-DE" smtClean="0"/>
              <a:pPr>
                <a:spcAft>
                  <a:spcPts val="600"/>
                </a:spcAft>
              </a:pPr>
              <a:t>16</a:t>
            </a:fld>
            <a:endParaRPr lang="de-DE"/>
          </a:p>
        </p:txBody>
      </p:sp>
    </p:spTree>
    <p:extLst>
      <p:ext uri="{BB962C8B-B14F-4D97-AF65-F5344CB8AC3E}">
        <p14:creationId xmlns:p14="http://schemas.microsoft.com/office/powerpoint/2010/main" val="238436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800A1CF-3612-53C8-61EE-883C25C4CFA4}"/>
              </a:ext>
            </a:extLst>
          </p:cNvPr>
          <p:cNvSpPr>
            <a:spLocks noGrp="1"/>
          </p:cNvSpPr>
          <p:nvPr>
            <p:ph type="title"/>
          </p:nvPr>
        </p:nvSpPr>
        <p:spPr>
          <a:xfrm>
            <a:off x="672000" y="306000"/>
            <a:ext cx="10848000" cy="900000"/>
          </a:xfrm>
        </p:spPr>
        <p:txBody>
          <a:bodyPr/>
          <a:lstStyle/>
          <a:p>
            <a:r>
              <a:rPr lang="en-IN" dirty="0"/>
              <a:t>Feature works from POD side</a:t>
            </a:r>
            <a:endParaRPr lang="en-US" dirty="0"/>
          </a:p>
        </p:txBody>
      </p:sp>
      <p:sp>
        <p:nvSpPr>
          <p:cNvPr id="5" name="Slide Number Placeholder 4">
            <a:extLst>
              <a:ext uri="{FF2B5EF4-FFF2-40B4-BE49-F238E27FC236}">
                <a16:creationId xmlns:a16="http://schemas.microsoft.com/office/drawing/2014/main" id="{14F38335-3D8F-43E0-BA11-8073F984DDA7}"/>
              </a:ext>
            </a:extLst>
          </p:cNvPr>
          <p:cNvSpPr>
            <a:spLocks noGrp="1"/>
          </p:cNvSpPr>
          <p:nvPr>
            <p:ph type="sldNum" sz="quarter" idx="12"/>
          </p:nvPr>
        </p:nvSpPr>
        <p:spPr>
          <a:xfrm>
            <a:off x="11040000" y="6084000"/>
            <a:ext cx="480000" cy="414000"/>
          </a:xfrm>
        </p:spPr>
        <p:txBody>
          <a:bodyPr anchor="b">
            <a:normAutofit/>
          </a:bodyPr>
          <a:lstStyle/>
          <a:p>
            <a:pPr>
              <a:spcAft>
                <a:spcPts val="600"/>
              </a:spcAft>
            </a:pPr>
            <a:fld id="{9B749DBC-5EFD-468C-9F9F-C80FB4A03599}" type="slidenum">
              <a:rPr lang="de-DE" smtClean="0"/>
              <a:pPr>
                <a:spcAft>
                  <a:spcPts val="600"/>
                </a:spcAft>
              </a:pPr>
              <a:t>17</a:t>
            </a:fld>
            <a:endParaRPr lang="de-DE"/>
          </a:p>
        </p:txBody>
      </p:sp>
      <p:sp>
        <p:nvSpPr>
          <p:cNvPr id="13" name="Rechteck 5">
            <a:extLst>
              <a:ext uri="{FF2B5EF4-FFF2-40B4-BE49-F238E27FC236}">
                <a16:creationId xmlns:a16="http://schemas.microsoft.com/office/drawing/2014/main" id="{82AEF266-E406-45CF-B0FC-2E7F7E9F5397}"/>
              </a:ext>
            </a:extLst>
          </p:cNvPr>
          <p:cNvSpPr/>
          <p:nvPr/>
        </p:nvSpPr>
        <p:spPr>
          <a:xfrm>
            <a:off x="672000" y="1275140"/>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800" b="0" dirty="0">
                <a:solidFill>
                  <a:srgbClr val="1A1A1A"/>
                </a:solidFill>
                <a:effectLst/>
                <a:latin typeface="Lato" panose="020F0502020204030203" pitchFamily="34" charset="0"/>
                <a:ea typeface="Times New Roman" panose="02020603050405020304" pitchFamily="18" charset="0"/>
              </a:rPr>
              <a:t>Kubernetes clusters should disable automounting API credentials.</a:t>
            </a:r>
            <a:endParaRPr lang="en-IN" sz="1800" b="1" dirty="0">
              <a:effectLst/>
              <a:latin typeface="Times New Roman" panose="02020603050405020304" pitchFamily="18" charset="0"/>
              <a:ea typeface="Times New Roman" panose="02020603050405020304" pitchFamily="18" charset="0"/>
            </a:endParaRPr>
          </a:p>
          <a:p>
            <a:endParaRPr lang="en-DE" sz="1600" dirty="0">
              <a:solidFill>
                <a:schemeClr val="tx1">
                  <a:lumMod val="75000"/>
                </a:schemeClr>
              </a:solidFill>
            </a:endParaRPr>
          </a:p>
        </p:txBody>
      </p:sp>
      <p:sp>
        <p:nvSpPr>
          <p:cNvPr id="15" name="Rechteck 5">
            <a:extLst>
              <a:ext uri="{FF2B5EF4-FFF2-40B4-BE49-F238E27FC236}">
                <a16:creationId xmlns:a16="http://schemas.microsoft.com/office/drawing/2014/main" id="{66630130-5BB7-4259-A2D3-76D90A782A53}"/>
              </a:ext>
            </a:extLst>
          </p:cNvPr>
          <p:cNvSpPr/>
          <p:nvPr/>
        </p:nvSpPr>
        <p:spPr>
          <a:xfrm>
            <a:off x="672000" y="2386084"/>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rPr>
              <a:t>Kubernetes cluster containers should run with a read only root file system.</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
        <p:nvSpPr>
          <p:cNvPr id="16" name="Rechteck 5">
            <a:extLst>
              <a:ext uri="{FF2B5EF4-FFF2-40B4-BE49-F238E27FC236}">
                <a16:creationId xmlns:a16="http://schemas.microsoft.com/office/drawing/2014/main" id="{4C39E379-6CCA-4C19-A153-412ED447E2E3}"/>
              </a:ext>
            </a:extLst>
          </p:cNvPr>
          <p:cNvSpPr/>
          <p:nvPr/>
        </p:nvSpPr>
        <p:spPr>
          <a:xfrm>
            <a:off x="672000" y="1831303"/>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rPr>
              <a:t>Kubernetes cluster containers should only use allowed images.</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
        <p:nvSpPr>
          <p:cNvPr id="18" name="Rechteck 5">
            <a:extLst>
              <a:ext uri="{FF2B5EF4-FFF2-40B4-BE49-F238E27FC236}">
                <a16:creationId xmlns:a16="http://schemas.microsoft.com/office/drawing/2014/main" id="{557F21E4-8790-4D9E-AAAF-B0C602E5BD92}"/>
              </a:ext>
            </a:extLst>
          </p:cNvPr>
          <p:cNvSpPr/>
          <p:nvPr/>
        </p:nvSpPr>
        <p:spPr>
          <a:xfrm>
            <a:off x="672000" y="3497745"/>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rPr>
              <a:t>Kubernetes clusters should not use the default namespace</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
        <p:nvSpPr>
          <p:cNvPr id="19" name="Rechteck 5">
            <a:extLst>
              <a:ext uri="{FF2B5EF4-FFF2-40B4-BE49-F238E27FC236}">
                <a16:creationId xmlns:a16="http://schemas.microsoft.com/office/drawing/2014/main" id="{F8FED472-9D06-42E8-9361-335ACC84D13C}"/>
              </a:ext>
            </a:extLst>
          </p:cNvPr>
          <p:cNvSpPr/>
          <p:nvPr/>
        </p:nvSpPr>
        <p:spPr>
          <a:xfrm>
            <a:off x="672000" y="2942247"/>
            <a:ext cx="9093200" cy="51375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pPr algn="ctr"/>
            <a:endParaRPr lang="en-IN" dirty="0">
              <a:solidFill>
                <a:srgbClr val="1A1A1A"/>
              </a:solidFill>
              <a:latin typeface="Lato" panose="020F0502020204030203" pitchFamily="34" charset="0"/>
              <a:ea typeface="Times New Roman" panose="02020603050405020304" pitchFamily="18" charset="0"/>
            </a:endParaRPr>
          </a:p>
          <a:p>
            <a:endParaRPr lang="en-IN" dirty="0">
              <a:solidFill>
                <a:srgbClr val="1A1A1A"/>
              </a:solidFill>
              <a:latin typeface="Lato" panose="020F0502020204030203" pitchFamily="34" charset="0"/>
              <a:ea typeface="Times New Roman" panose="02020603050405020304" pitchFamily="18" charset="0"/>
            </a:endParaRPr>
          </a:p>
          <a:p>
            <a:r>
              <a:rPr lang="en-IN" sz="1800" b="0" dirty="0">
                <a:solidFill>
                  <a:srgbClr val="1A1A1A"/>
                </a:solidFill>
                <a:effectLst/>
                <a:latin typeface="Lato" panose="020F0502020204030203" pitchFamily="34" charset="0"/>
                <a:ea typeface="Times New Roman" panose="02020603050405020304" pitchFamily="18" charset="0"/>
              </a:rPr>
              <a:t>AKS clusters should have defender profile enabled</a:t>
            </a:r>
            <a:endParaRPr lang="en-IN" sz="1800" b="1" dirty="0">
              <a:effectLst/>
              <a:latin typeface="Times New Roman" panose="02020603050405020304" pitchFamily="18" charset="0"/>
              <a:ea typeface="Times New Roman" panose="02020603050405020304" pitchFamily="18" charset="0"/>
            </a:endParaRPr>
          </a:p>
          <a:p>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
        <p:nvSpPr>
          <p:cNvPr id="21" name="Rechteck 5">
            <a:extLst>
              <a:ext uri="{FF2B5EF4-FFF2-40B4-BE49-F238E27FC236}">
                <a16:creationId xmlns:a16="http://schemas.microsoft.com/office/drawing/2014/main" id="{013A4917-EF79-4A02-8005-1F488DAFDE98}"/>
              </a:ext>
            </a:extLst>
          </p:cNvPr>
          <p:cNvSpPr/>
          <p:nvPr/>
        </p:nvSpPr>
        <p:spPr>
          <a:xfrm>
            <a:off x="672000" y="4626604"/>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rPr>
              <a:t>Resource logs in Azure Kubernetes Service should be enabled</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
        <p:nvSpPr>
          <p:cNvPr id="22" name="Rechteck 5">
            <a:extLst>
              <a:ext uri="{FF2B5EF4-FFF2-40B4-BE49-F238E27FC236}">
                <a16:creationId xmlns:a16="http://schemas.microsoft.com/office/drawing/2014/main" id="{76F9317F-D8AD-409C-B598-1CBBB609F35B}"/>
              </a:ext>
            </a:extLst>
          </p:cNvPr>
          <p:cNvSpPr/>
          <p:nvPr/>
        </p:nvSpPr>
        <p:spPr>
          <a:xfrm>
            <a:off x="672000" y="4045284"/>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800" dirty="0">
                <a:solidFill>
                  <a:srgbClr val="1A1A1A"/>
                </a:solidFill>
                <a:effectLst/>
                <a:latin typeface="Lato" panose="020F0502020204030203" pitchFamily="34" charset="0"/>
                <a:ea typeface="Calibri" panose="020F0502020204030204" pitchFamily="34" charset="0"/>
                <a:cs typeface="Times New Roman" panose="02020603050405020304" pitchFamily="18" charset="0"/>
              </a:rPr>
              <a:t>Kubernetes clusters should not allow container privilege escalation</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Tree>
    <p:extLst>
      <p:ext uri="{BB962C8B-B14F-4D97-AF65-F5344CB8AC3E}">
        <p14:creationId xmlns:p14="http://schemas.microsoft.com/office/powerpoint/2010/main" val="41204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9E1A-8C2D-43BD-9128-855D9E53D218}"/>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33614D8-5817-4D31-8DE6-25B056C68BFC}"/>
              </a:ext>
            </a:extLst>
          </p:cNvPr>
          <p:cNvSpPr>
            <a:spLocks noGrp="1"/>
          </p:cNvSpPr>
          <p:nvPr>
            <p:ph idx="1"/>
          </p:nvPr>
        </p:nvSpPr>
        <p:spPr/>
        <p:txBody>
          <a:bodyPr/>
          <a:lstStyle/>
          <a:p>
            <a:pPr lvl="6">
              <a:buFont typeface="Arial" panose="020B0604020202020204" pitchFamily="34" charset="0"/>
              <a:buChar char="•"/>
            </a:pPr>
            <a:endParaRPr lang="en-US" b="0" i="0" dirty="0">
              <a:solidFill>
                <a:srgbClr val="000000"/>
              </a:solidFill>
              <a:effectLst/>
              <a:latin typeface="Segoe UI VSS (Regular)"/>
            </a:endParaRPr>
          </a:p>
          <a:p>
            <a:pPr lvl="6">
              <a:lnSpc>
                <a:spcPct val="150000"/>
              </a:lnSpc>
            </a:pPr>
            <a:endParaRPr lang="en-US" dirty="0">
              <a:solidFill>
                <a:srgbClr val="000000"/>
              </a:solidFill>
              <a:latin typeface="Segoe UI VSS (Regular)"/>
            </a:endParaRPr>
          </a:p>
          <a:p>
            <a:pPr lvl="6">
              <a:lnSpc>
                <a:spcPct val="150000"/>
              </a:lnSpc>
            </a:pPr>
            <a:endParaRPr lang="en-US" dirty="0">
              <a:solidFill>
                <a:srgbClr val="000000"/>
              </a:solidFill>
              <a:latin typeface="Segoe UI VSS (Regular)"/>
            </a:endParaRPr>
          </a:p>
          <a:p>
            <a:pPr lvl="6">
              <a:lnSpc>
                <a:spcPct val="150000"/>
              </a:lnSpc>
              <a:buFont typeface="Arial" panose="020B0604020202020204" pitchFamily="34" charset="0"/>
              <a:buChar char="•"/>
            </a:pPr>
            <a:r>
              <a:rPr lang="en-US" b="0" i="0" dirty="0">
                <a:solidFill>
                  <a:srgbClr val="000000"/>
                </a:solidFill>
                <a:effectLst/>
                <a:latin typeface="Segoe UI VSS (Regular)"/>
              </a:rPr>
              <a:t> Liveness &amp; Readiness checks</a:t>
            </a:r>
          </a:p>
          <a:p>
            <a:pPr lvl="6">
              <a:lnSpc>
                <a:spcPct val="150000"/>
              </a:lnSpc>
              <a:buFont typeface="Arial" panose="020B0604020202020204" pitchFamily="34" charset="0"/>
              <a:buChar char="•"/>
            </a:pPr>
            <a:r>
              <a:rPr lang="en-US" b="0" i="0" dirty="0">
                <a:solidFill>
                  <a:srgbClr val="000000"/>
                </a:solidFill>
                <a:effectLst/>
                <a:latin typeface="Segoe UI VSS (Regular)"/>
              </a:rPr>
              <a:t> Namespace access</a:t>
            </a:r>
          </a:p>
          <a:p>
            <a:pPr lvl="6">
              <a:lnSpc>
                <a:spcPct val="150000"/>
              </a:lnSpc>
              <a:buFont typeface="Arial" panose="020B0604020202020204" pitchFamily="34" charset="0"/>
              <a:buChar char="•"/>
            </a:pPr>
            <a:r>
              <a:rPr lang="en-US" b="0" i="0" dirty="0">
                <a:solidFill>
                  <a:srgbClr val="000000"/>
                </a:solidFill>
                <a:effectLst/>
                <a:latin typeface="Segoe UI VSS (Regular)"/>
              </a:rPr>
              <a:t> Application Logs</a:t>
            </a:r>
          </a:p>
          <a:p>
            <a:pPr lvl="6">
              <a:lnSpc>
                <a:spcPct val="150000"/>
              </a:lnSpc>
              <a:buFont typeface="Arial" panose="020B0604020202020204" pitchFamily="34" charset="0"/>
              <a:buChar char="•"/>
            </a:pPr>
            <a:r>
              <a:rPr lang="en-US" b="0" i="0" dirty="0">
                <a:solidFill>
                  <a:srgbClr val="000000"/>
                </a:solidFill>
                <a:effectLst/>
                <a:latin typeface="Segoe UI VSS (Regular)"/>
              </a:rPr>
              <a:t> Policy Compliance</a:t>
            </a:r>
          </a:p>
          <a:p>
            <a:endParaRPr lang="en-IN" dirty="0"/>
          </a:p>
        </p:txBody>
      </p:sp>
      <p:sp>
        <p:nvSpPr>
          <p:cNvPr id="4" name="Slide Number Placeholder 3">
            <a:extLst>
              <a:ext uri="{FF2B5EF4-FFF2-40B4-BE49-F238E27FC236}">
                <a16:creationId xmlns:a16="http://schemas.microsoft.com/office/drawing/2014/main" id="{0195F320-7DE6-4C76-B871-AFA09F3C3D34}"/>
              </a:ext>
            </a:extLst>
          </p:cNvPr>
          <p:cNvSpPr>
            <a:spLocks noGrp="1"/>
          </p:cNvSpPr>
          <p:nvPr>
            <p:ph type="sldNum" sz="quarter" idx="12"/>
          </p:nvPr>
        </p:nvSpPr>
        <p:spPr/>
        <p:txBody>
          <a:bodyPr/>
          <a:lstStyle/>
          <a:p>
            <a:fld id="{9B749DBC-5EFD-468C-9F9F-C80FB4A03599}" type="slidenum">
              <a:rPr lang="de-DE" smtClean="0"/>
              <a:pPr/>
              <a:t>2</a:t>
            </a:fld>
            <a:endParaRPr lang="de-DE"/>
          </a:p>
        </p:txBody>
      </p:sp>
    </p:spTree>
    <p:extLst>
      <p:ext uri="{BB962C8B-B14F-4D97-AF65-F5344CB8AC3E}">
        <p14:creationId xmlns:p14="http://schemas.microsoft.com/office/powerpoint/2010/main" val="51955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4BD06-755F-4961-BEF6-688EE9AE1A3E}"/>
              </a:ext>
            </a:extLst>
          </p:cNvPr>
          <p:cNvSpPr>
            <a:spLocks noGrp="1"/>
          </p:cNvSpPr>
          <p:nvPr>
            <p:ph type="title"/>
          </p:nvPr>
        </p:nvSpPr>
        <p:spPr/>
        <p:txBody>
          <a:bodyPr/>
          <a:lstStyle/>
          <a:p>
            <a:r>
              <a:rPr lang="en-IN" dirty="0"/>
              <a:t>Liveness Probe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DE" dirty="0"/>
          </a:p>
        </p:txBody>
      </p:sp>
      <p:sp>
        <p:nvSpPr>
          <p:cNvPr id="4" name="Foliennummernplatzhalter 3">
            <a:extLst>
              <a:ext uri="{FF2B5EF4-FFF2-40B4-BE49-F238E27FC236}">
                <a16:creationId xmlns:a16="http://schemas.microsoft.com/office/drawing/2014/main" id="{22D96066-F7DF-4FE0-B61D-20C53209A3ED}"/>
              </a:ext>
            </a:extLst>
          </p:cNvPr>
          <p:cNvSpPr>
            <a:spLocks noGrp="1"/>
          </p:cNvSpPr>
          <p:nvPr>
            <p:ph type="sldNum" sz="quarter" idx="12"/>
          </p:nvPr>
        </p:nvSpPr>
        <p:spPr/>
        <p:txBody>
          <a:bodyPr/>
          <a:lstStyle/>
          <a:p>
            <a:fld id="{9B749DBC-5EFD-468C-9F9F-C80FB4A03599}" type="slidenum">
              <a:rPr lang="de-DE"/>
              <a:pPr/>
              <a:t>3</a:t>
            </a:fld>
            <a:endParaRPr lang="de-DE"/>
          </a:p>
        </p:txBody>
      </p:sp>
      <p:sp>
        <p:nvSpPr>
          <p:cNvPr id="3" name="TextBox 2">
            <a:extLst>
              <a:ext uri="{FF2B5EF4-FFF2-40B4-BE49-F238E27FC236}">
                <a16:creationId xmlns:a16="http://schemas.microsoft.com/office/drawing/2014/main" id="{A8EB32B3-1B92-465E-B8B3-4AB6F977D1DA}"/>
              </a:ext>
            </a:extLst>
          </p:cNvPr>
          <p:cNvSpPr txBox="1"/>
          <p:nvPr/>
        </p:nvSpPr>
        <p:spPr>
          <a:xfrm>
            <a:off x="672000" y="2143125"/>
            <a:ext cx="10848000" cy="3824893"/>
          </a:xfrm>
          <a:prstGeom prst="rect">
            <a:avLst/>
          </a:prstGeom>
          <a:noFill/>
        </p:spPr>
        <p:txBody>
          <a:bodyPr wrap="square" rtlCol="0">
            <a:spAutoFit/>
          </a:bodyPr>
          <a:lstStyle/>
          <a:p>
            <a:pPr>
              <a:lnSpc>
                <a:spcPct val="107000"/>
              </a:lnSpc>
              <a:spcAft>
                <a:spcPts val="1125"/>
              </a:spcAft>
            </a:pPr>
            <a:r>
              <a:rPr lang="en-IN" sz="1800"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A liveness probe indicates if the container is operating: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succeeds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no action is taken, and no events are logged</a:t>
            </a:r>
            <a:endParaRPr lang="en-IN"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fails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the </a:t>
            </a:r>
            <a:r>
              <a:rPr lang="en-IN" dirty="0" err="1">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kubelet</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kills the container, and it is restarted in line with the pod </a:t>
            </a:r>
            <a:r>
              <a:rPr lang="en-IN"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restartPolicy</a:t>
            </a:r>
            <a:endParaRPr lang="en-IN"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800"/>
              </a:spcAft>
              <a:buSzPts val="1000"/>
              <a:tabLst>
                <a:tab pos="457200" algn="l"/>
              </a:tabLst>
            </a:pPr>
            <a:endPar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buSzPts val="1000"/>
              <a:tabLst>
                <a:tab pos="457200" algn="l"/>
              </a:tabLst>
            </a:pPr>
            <a:r>
              <a:rPr lang="en-IN" sz="1800"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61431"/>
                </a:solidFill>
                <a:effectLst/>
                <a:latin typeface="Arial" panose="020B0604020202020204" pitchFamily="34" charset="0"/>
                <a:ea typeface="Times New Roman" panose="02020603050405020304" pitchFamily="18" charset="0"/>
              </a:rPr>
              <a:t>A liveness probe is not necessary if the application running on a container is configured to automatically crash the container when a problem or error occurs. In this case, the </a:t>
            </a:r>
            <a:r>
              <a:rPr lang="en-IN" sz="1800" dirty="0" err="1">
                <a:solidFill>
                  <a:srgbClr val="061431"/>
                </a:solidFill>
                <a:effectLst/>
                <a:latin typeface="Arial" panose="020B0604020202020204" pitchFamily="34" charset="0"/>
                <a:ea typeface="Times New Roman" panose="02020603050405020304" pitchFamily="18" charset="0"/>
              </a:rPr>
              <a:t>kubelet</a:t>
            </a:r>
            <a:r>
              <a:rPr lang="en-IN" sz="1800" dirty="0">
                <a:solidFill>
                  <a:srgbClr val="061431"/>
                </a:solidFill>
                <a:effectLst/>
                <a:latin typeface="Arial" panose="020B0604020202020204" pitchFamily="34" charset="0"/>
                <a:ea typeface="Times New Roman" panose="02020603050405020304" pitchFamily="18" charset="0"/>
              </a:rPr>
              <a:t> will take the appropriate action—it will restart the container based on the pod’s </a:t>
            </a:r>
            <a:r>
              <a:rPr lang="en-IN" sz="1800" dirty="0" err="1">
                <a:solidFill>
                  <a:srgbClr val="000000"/>
                </a:solidFill>
                <a:effectLst/>
                <a:latin typeface="Courier New" panose="02070309020205020404" pitchFamily="49" charset="0"/>
                <a:ea typeface="Times New Roman" panose="02020603050405020304" pitchFamily="18" charset="0"/>
              </a:rPr>
              <a:t>restartPolicy</a:t>
            </a:r>
            <a:r>
              <a:rPr lang="en-IN" sz="1800" dirty="0">
                <a:solidFill>
                  <a:srgbClr val="000000"/>
                </a:solidFill>
                <a:effectLst/>
                <a:latin typeface="Courier New" panose="02070309020205020404" pitchFamily="49"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lvl="0">
              <a:lnSpc>
                <a:spcPct val="107000"/>
              </a:lnSpc>
              <a:spcAft>
                <a:spcPts val="800"/>
              </a:spcAft>
              <a:buSzPts val="1000"/>
              <a:tabLst>
                <a:tab pos="457200" algn="l"/>
              </a:tabLst>
            </a:pPr>
            <a:endParaRPr lang="en-IN" sz="1800"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4" name="Rechteck 5">
            <a:extLst>
              <a:ext uri="{FF2B5EF4-FFF2-40B4-BE49-F238E27FC236}">
                <a16:creationId xmlns:a16="http://schemas.microsoft.com/office/drawing/2014/main" id="{1254AAA2-7B0F-407B-A19E-81D3D0828B90}"/>
              </a:ext>
            </a:extLst>
          </p:cNvPr>
          <p:cNvSpPr/>
          <p:nvPr/>
        </p:nvSpPr>
        <p:spPr>
          <a:xfrm>
            <a:off x="672000" y="3639143"/>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rPr>
              <a:t>When Should You Use a Liveness Probe?</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Tree>
    <p:extLst>
      <p:ext uri="{BB962C8B-B14F-4D97-AF65-F5344CB8AC3E}">
        <p14:creationId xmlns:p14="http://schemas.microsoft.com/office/powerpoint/2010/main" val="372378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4BD06-755F-4961-BEF6-688EE9AE1A3E}"/>
              </a:ext>
            </a:extLst>
          </p:cNvPr>
          <p:cNvSpPr>
            <a:spLocks noGrp="1"/>
          </p:cNvSpPr>
          <p:nvPr>
            <p:ph type="title"/>
          </p:nvPr>
        </p:nvSpPr>
        <p:spPr/>
        <p:txBody>
          <a:bodyPr/>
          <a:lstStyle/>
          <a:p>
            <a:r>
              <a:rPr lang="en-IN" dirty="0"/>
              <a:t>Liveness Probe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DE" dirty="0"/>
          </a:p>
        </p:txBody>
      </p:sp>
      <p:sp>
        <p:nvSpPr>
          <p:cNvPr id="4" name="Foliennummernplatzhalter 3">
            <a:extLst>
              <a:ext uri="{FF2B5EF4-FFF2-40B4-BE49-F238E27FC236}">
                <a16:creationId xmlns:a16="http://schemas.microsoft.com/office/drawing/2014/main" id="{22D96066-F7DF-4FE0-B61D-20C53209A3ED}"/>
              </a:ext>
            </a:extLst>
          </p:cNvPr>
          <p:cNvSpPr>
            <a:spLocks noGrp="1"/>
          </p:cNvSpPr>
          <p:nvPr>
            <p:ph type="sldNum" sz="quarter" idx="12"/>
          </p:nvPr>
        </p:nvSpPr>
        <p:spPr/>
        <p:txBody>
          <a:bodyPr/>
          <a:lstStyle/>
          <a:p>
            <a:fld id="{9B749DBC-5EFD-468C-9F9F-C80FB4A03599}" type="slidenum">
              <a:rPr lang="de-DE"/>
              <a:pPr/>
              <a:t>4</a:t>
            </a:fld>
            <a:endParaRPr lang="de-DE"/>
          </a:p>
        </p:txBody>
      </p:sp>
      <p:sp>
        <p:nvSpPr>
          <p:cNvPr id="3" name="TextBox 2">
            <a:extLst>
              <a:ext uri="{FF2B5EF4-FFF2-40B4-BE49-F238E27FC236}">
                <a16:creationId xmlns:a16="http://schemas.microsoft.com/office/drawing/2014/main" id="{A8EB32B3-1B92-465E-B8B3-4AB6F977D1DA}"/>
              </a:ext>
            </a:extLst>
          </p:cNvPr>
          <p:cNvSpPr txBox="1"/>
          <p:nvPr/>
        </p:nvSpPr>
        <p:spPr>
          <a:xfrm>
            <a:off x="672000" y="2143125"/>
            <a:ext cx="10848000" cy="3824893"/>
          </a:xfrm>
          <a:prstGeom prst="rect">
            <a:avLst/>
          </a:prstGeom>
          <a:noFill/>
        </p:spPr>
        <p:txBody>
          <a:bodyPr wrap="square" rtlCol="0">
            <a:spAutoFit/>
          </a:bodyPr>
          <a:lstStyle/>
          <a:p>
            <a:pPr>
              <a:lnSpc>
                <a:spcPct val="107000"/>
              </a:lnSpc>
              <a:spcAft>
                <a:spcPts val="1125"/>
              </a:spcAft>
            </a:pPr>
            <a:r>
              <a:rPr lang="en-IN" sz="1800"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A liveness probe indicates if the container is operating: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succeeds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no action is taken, and no events are logged</a:t>
            </a:r>
            <a:endParaRPr lang="en-IN"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fails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the </a:t>
            </a:r>
            <a:r>
              <a:rPr lang="en-IN" dirty="0" err="1">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kubelet</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kills the container, and it is restarted in line with the pod </a:t>
            </a:r>
            <a:r>
              <a:rPr lang="en-IN"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restartPolicy</a:t>
            </a:r>
            <a:endParaRPr lang="en-IN"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800"/>
              </a:spcAft>
              <a:buSzPts val="1000"/>
              <a:tabLst>
                <a:tab pos="457200" algn="l"/>
              </a:tabLst>
            </a:pPr>
            <a:endPar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buSzPts val="1000"/>
              <a:tabLst>
                <a:tab pos="457200" algn="l"/>
              </a:tabLst>
            </a:pPr>
            <a:r>
              <a:rPr lang="en-IN" sz="1800"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61431"/>
                </a:solidFill>
                <a:effectLst/>
                <a:latin typeface="Arial" panose="020B0604020202020204" pitchFamily="34" charset="0"/>
                <a:ea typeface="Times New Roman" panose="02020603050405020304" pitchFamily="18" charset="0"/>
              </a:rPr>
              <a:t>A liveness probe is not necessary if the application running on a container is configured to automatically crash the container when a problem or error occurs. In this case, the </a:t>
            </a:r>
            <a:r>
              <a:rPr lang="en-IN" sz="1800" dirty="0" err="1">
                <a:solidFill>
                  <a:srgbClr val="061431"/>
                </a:solidFill>
                <a:effectLst/>
                <a:latin typeface="Arial" panose="020B0604020202020204" pitchFamily="34" charset="0"/>
                <a:ea typeface="Times New Roman" panose="02020603050405020304" pitchFamily="18" charset="0"/>
              </a:rPr>
              <a:t>kubelet</a:t>
            </a:r>
            <a:r>
              <a:rPr lang="en-IN" sz="1800" dirty="0">
                <a:solidFill>
                  <a:srgbClr val="061431"/>
                </a:solidFill>
                <a:effectLst/>
                <a:latin typeface="Arial" panose="020B0604020202020204" pitchFamily="34" charset="0"/>
                <a:ea typeface="Times New Roman" panose="02020603050405020304" pitchFamily="18" charset="0"/>
              </a:rPr>
              <a:t> will take the appropriate action—it will restart the container based on the pod’s </a:t>
            </a:r>
            <a:r>
              <a:rPr lang="en-IN" sz="1800" dirty="0" err="1">
                <a:solidFill>
                  <a:srgbClr val="000000"/>
                </a:solidFill>
                <a:effectLst/>
                <a:latin typeface="Courier New" panose="02070309020205020404" pitchFamily="49" charset="0"/>
                <a:ea typeface="Times New Roman" panose="02020603050405020304" pitchFamily="18" charset="0"/>
              </a:rPr>
              <a:t>restartPolicy</a:t>
            </a:r>
            <a:r>
              <a:rPr lang="en-IN" sz="1800" dirty="0">
                <a:solidFill>
                  <a:srgbClr val="000000"/>
                </a:solidFill>
                <a:effectLst/>
                <a:latin typeface="Courier New" panose="02070309020205020404" pitchFamily="49"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lvl="0">
              <a:lnSpc>
                <a:spcPct val="107000"/>
              </a:lnSpc>
              <a:spcAft>
                <a:spcPts val="800"/>
              </a:spcAft>
              <a:buSzPts val="1000"/>
              <a:tabLst>
                <a:tab pos="457200" algn="l"/>
              </a:tabLst>
            </a:pPr>
            <a:endParaRPr lang="en-IN" sz="1800"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4" name="Rechteck 5">
            <a:extLst>
              <a:ext uri="{FF2B5EF4-FFF2-40B4-BE49-F238E27FC236}">
                <a16:creationId xmlns:a16="http://schemas.microsoft.com/office/drawing/2014/main" id="{1254AAA2-7B0F-407B-A19E-81D3D0828B90}"/>
              </a:ext>
            </a:extLst>
          </p:cNvPr>
          <p:cNvSpPr/>
          <p:nvPr/>
        </p:nvSpPr>
        <p:spPr>
          <a:xfrm>
            <a:off x="672000" y="3639143"/>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rPr>
              <a:t>When Should You Use a Liveness Probe?</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Tree>
    <p:extLst>
      <p:ext uri="{BB962C8B-B14F-4D97-AF65-F5344CB8AC3E}">
        <p14:creationId xmlns:p14="http://schemas.microsoft.com/office/powerpoint/2010/main" val="328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4F79-35F6-486B-9333-C637892857A9}"/>
              </a:ext>
            </a:extLst>
          </p:cNvPr>
          <p:cNvSpPr>
            <a:spLocks noGrp="1"/>
          </p:cNvSpPr>
          <p:nvPr>
            <p:ph type="title"/>
          </p:nvPr>
        </p:nvSpPr>
        <p:spPr/>
        <p:txBody>
          <a:bodyPr/>
          <a:lstStyle/>
          <a:p>
            <a:r>
              <a:rPr lang="en-IN" dirty="0"/>
              <a:t>Liveness Probe</a:t>
            </a:r>
          </a:p>
        </p:txBody>
      </p:sp>
      <p:sp>
        <p:nvSpPr>
          <p:cNvPr id="3" name="Content Placeholder 2">
            <a:extLst>
              <a:ext uri="{FF2B5EF4-FFF2-40B4-BE49-F238E27FC236}">
                <a16:creationId xmlns:a16="http://schemas.microsoft.com/office/drawing/2014/main" id="{78E02B7C-7BE2-495D-883E-DDA28C430F09}"/>
              </a:ext>
            </a:extLst>
          </p:cNvPr>
          <p:cNvSpPr>
            <a:spLocks noGrp="1"/>
          </p:cNvSpPr>
          <p:nvPr>
            <p:ph idx="1"/>
          </p:nvPr>
        </p:nvSpPr>
        <p:spPr/>
        <p:txBody>
          <a:bodyPr/>
          <a:lstStyle/>
          <a:p>
            <a:endParaRPr lang="en-IN" sz="1800" dirty="0">
              <a:solidFill>
                <a:srgbClr val="061431"/>
              </a:solidFill>
              <a:effectLst/>
              <a:latin typeface="Arial" panose="020B0604020202020204" pitchFamily="34" charset="0"/>
              <a:ea typeface="Times New Roman" panose="02020603050405020304" pitchFamily="18" charset="0"/>
            </a:endParaRPr>
          </a:p>
          <a:p>
            <a:r>
              <a:rPr lang="en-IN" sz="1800" dirty="0">
                <a:solidFill>
                  <a:srgbClr val="061431"/>
                </a:solidFill>
                <a:effectLst/>
                <a:latin typeface="Arial" panose="020B0604020202020204" pitchFamily="34" charset="0"/>
                <a:ea typeface="Times New Roman" panose="02020603050405020304" pitchFamily="18" charset="0"/>
              </a:rPr>
              <a:t>You should use a liveness probe if you are not confident that the container will crash on any significant failure. In this case, a liveness probe can give the </a:t>
            </a:r>
            <a:r>
              <a:rPr lang="en-IN" sz="1800" dirty="0" err="1">
                <a:solidFill>
                  <a:srgbClr val="061431"/>
                </a:solidFill>
                <a:effectLst/>
                <a:latin typeface="Arial" panose="020B0604020202020204" pitchFamily="34" charset="0"/>
                <a:ea typeface="Times New Roman" panose="02020603050405020304" pitchFamily="18" charset="0"/>
              </a:rPr>
              <a:t>kubelet</a:t>
            </a:r>
            <a:r>
              <a:rPr lang="en-IN" sz="1800" dirty="0">
                <a:solidFill>
                  <a:srgbClr val="061431"/>
                </a:solidFill>
                <a:effectLst/>
                <a:latin typeface="Arial" panose="020B0604020202020204" pitchFamily="34" charset="0"/>
                <a:ea typeface="Times New Roman" panose="02020603050405020304" pitchFamily="18" charset="0"/>
              </a:rPr>
              <a:t> more granular information about the application on the container, and whether it can be considered operational.</a:t>
            </a:r>
          </a:p>
          <a:p>
            <a:r>
              <a:rPr lang="en-IN" sz="1800" dirty="0">
                <a:solidFill>
                  <a:srgbClr val="061431"/>
                </a:solidFill>
                <a:effectLst/>
                <a:latin typeface="Arial" panose="020B0604020202020204" pitchFamily="34" charset="0"/>
                <a:ea typeface="Calibri" panose="020F0502020204030204" pitchFamily="34" charset="0"/>
              </a:rPr>
              <a:t>If you use a liveness probe, make sure to set the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restartPolicy</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061431"/>
                </a:solidFill>
                <a:latin typeface="Arial" panose="020B0604020202020204" pitchFamily="34" charset="0"/>
              </a:rPr>
              <a:t>to </a:t>
            </a:r>
            <a:r>
              <a:rPr lang="en-IN" dirty="0">
                <a:solidFill>
                  <a:srgbClr val="000000"/>
                </a:solidFill>
                <a:latin typeface="Courier New" panose="02070309020205020404" pitchFamily="49" charset="0"/>
                <a:cs typeface="Times New Roman" panose="02020603050405020304" pitchFamily="18" charset="0"/>
              </a:rPr>
              <a:t>Always</a:t>
            </a:r>
            <a:r>
              <a:rPr lang="en-IN" dirty="0">
                <a:solidFill>
                  <a:srgbClr val="061431"/>
                </a:solidFill>
                <a:latin typeface="Arial" panose="020B0604020202020204" pitchFamily="34" charset="0"/>
              </a:rPr>
              <a:t> or </a:t>
            </a:r>
            <a:r>
              <a:rPr lang="en-IN" dirty="0" err="1">
                <a:solidFill>
                  <a:srgbClr val="000000"/>
                </a:solidFill>
                <a:latin typeface="Courier New" panose="02070309020205020404" pitchFamily="49" charset="0"/>
                <a:cs typeface="Times New Roman" panose="02020603050405020304" pitchFamily="18" charset="0"/>
              </a:rPr>
              <a:t>OnFailure</a:t>
            </a:r>
            <a:endParaRPr lang="en-IN" dirty="0">
              <a:solidFill>
                <a:srgbClr val="000000"/>
              </a:solidFill>
              <a:latin typeface="Courier New" panose="02070309020205020404" pitchFamily="49" charset="0"/>
              <a:cs typeface="Times New Roman" panose="02020603050405020304" pitchFamily="18" charset="0"/>
            </a:endParaRPr>
          </a:p>
          <a:p>
            <a:endParaRPr lang="en-IN" sz="1800" dirty="0">
              <a:solidFill>
                <a:srgbClr val="061431"/>
              </a:solidFill>
              <a:effectLst/>
              <a:latin typeface="Arial" panose="020B0604020202020204" pitchFamily="34" charset="0"/>
              <a:ea typeface="Calibri" panose="020F0502020204030204" pitchFamily="34" charset="0"/>
            </a:endParaRPr>
          </a:p>
          <a:p>
            <a:endPar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dirty="0">
                <a:solidFill>
                  <a:srgbClr val="061431"/>
                </a:solidFill>
                <a:latin typeface="Arial" panose="020B0604020202020204" pitchFamily="34" charset="0"/>
              </a:rPr>
              <a:t>Applications running for long periods of time eventually transition to broken states, and cannot recover except by being restarted. Kubernetes provides liveness probes to detect and remedy such situations.</a:t>
            </a:r>
          </a:p>
          <a:p>
            <a:endParaRPr lang="en-IN" dirty="0"/>
          </a:p>
        </p:txBody>
      </p:sp>
      <p:sp>
        <p:nvSpPr>
          <p:cNvPr id="4" name="Slide Number Placeholder 3">
            <a:extLst>
              <a:ext uri="{FF2B5EF4-FFF2-40B4-BE49-F238E27FC236}">
                <a16:creationId xmlns:a16="http://schemas.microsoft.com/office/drawing/2014/main" id="{A9D6B3CB-F8D7-4B8A-86B3-30E112FE516A}"/>
              </a:ext>
            </a:extLst>
          </p:cNvPr>
          <p:cNvSpPr>
            <a:spLocks noGrp="1"/>
          </p:cNvSpPr>
          <p:nvPr>
            <p:ph type="sldNum" sz="quarter" idx="12"/>
          </p:nvPr>
        </p:nvSpPr>
        <p:spPr/>
        <p:txBody>
          <a:bodyPr/>
          <a:lstStyle/>
          <a:p>
            <a:fld id="{9B749DBC-5EFD-468C-9F9F-C80FB4A03599}" type="slidenum">
              <a:rPr lang="de-DE" smtClean="0"/>
              <a:pPr/>
              <a:t>5</a:t>
            </a:fld>
            <a:endParaRPr lang="de-DE"/>
          </a:p>
        </p:txBody>
      </p:sp>
      <p:sp>
        <p:nvSpPr>
          <p:cNvPr id="13" name="Rechteck 5">
            <a:extLst>
              <a:ext uri="{FF2B5EF4-FFF2-40B4-BE49-F238E27FC236}">
                <a16:creationId xmlns:a16="http://schemas.microsoft.com/office/drawing/2014/main" id="{E97CAA3E-637D-4A20-A15A-8E3C60230AF1}"/>
              </a:ext>
            </a:extLst>
          </p:cNvPr>
          <p:cNvSpPr/>
          <p:nvPr/>
        </p:nvSpPr>
        <p:spPr>
          <a:xfrm>
            <a:off x="672000" y="2972393"/>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rPr>
              <a:t>Define a liveness command</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Tree>
    <p:extLst>
      <p:ext uri="{BB962C8B-B14F-4D97-AF65-F5344CB8AC3E}">
        <p14:creationId xmlns:p14="http://schemas.microsoft.com/office/powerpoint/2010/main" val="143336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1DA8-C510-4F0E-AB4A-BE54C4B203CC}"/>
              </a:ext>
            </a:extLst>
          </p:cNvPr>
          <p:cNvSpPr>
            <a:spLocks noGrp="1"/>
          </p:cNvSpPr>
          <p:nvPr>
            <p:ph type="title"/>
          </p:nvPr>
        </p:nvSpPr>
        <p:spPr/>
        <p:txBody>
          <a:bodyPr/>
          <a:lstStyle/>
          <a:p>
            <a:r>
              <a:rPr lang="en-IN" dirty="0"/>
              <a:t>Define a liveness command</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DF4B8EE9-2A54-405C-A945-985436B8FFC5}"/>
              </a:ext>
            </a:extLst>
          </p:cNvPr>
          <p:cNvPicPr>
            <a:picLocks noGrp="1" noChangeAspect="1"/>
          </p:cNvPicPr>
          <p:nvPr>
            <p:ph idx="1"/>
          </p:nvPr>
        </p:nvPicPr>
        <p:blipFill>
          <a:blip r:embed="rId2"/>
          <a:stretch>
            <a:fillRect/>
          </a:stretch>
        </p:blipFill>
        <p:spPr>
          <a:xfrm>
            <a:off x="672001" y="1328737"/>
            <a:ext cx="6624149" cy="4662487"/>
          </a:xfrm>
        </p:spPr>
      </p:pic>
      <p:sp>
        <p:nvSpPr>
          <p:cNvPr id="4" name="Slide Number Placeholder 3">
            <a:extLst>
              <a:ext uri="{FF2B5EF4-FFF2-40B4-BE49-F238E27FC236}">
                <a16:creationId xmlns:a16="http://schemas.microsoft.com/office/drawing/2014/main" id="{E859591E-DE19-4FC3-AA8B-D4A26C91EE01}"/>
              </a:ext>
            </a:extLst>
          </p:cNvPr>
          <p:cNvSpPr>
            <a:spLocks noGrp="1"/>
          </p:cNvSpPr>
          <p:nvPr>
            <p:ph type="sldNum" sz="quarter" idx="12"/>
          </p:nvPr>
        </p:nvSpPr>
        <p:spPr/>
        <p:txBody>
          <a:bodyPr/>
          <a:lstStyle/>
          <a:p>
            <a:fld id="{9B749DBC-5EFD-468C-9F9F-C80FB4A03599}" type="slidenum">
              <a:rPr lang="de-DE" smtClean="0"/>
              <a:pPr/>
              <a:t>6</a:t>
            </a:fld>
            <a:endParaRPr lang="de-DE"/>
          </a:p>
        </p:txBody>
      </p:sp>
    </p:spTree>
    <p:extLst>
      <p:ext uri="{BB962C8B-B14F-4D97-AF65-F5344CB8AC3E}">
        <p14:creationId xmlns:p14="http://schemas.microsoft.com/office/powerpoint/2010/main" val="83978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0059-68F1-4B6A-A05C-6E5F112543A4}"/>
              </a:ext>
            </a:extLst>
          </p:cNvPr>
          <p:cNvSpPr>
            <a:spLocks noGrp="1"/>
          </p:cNvSpPr>
          <p:nvPr>
            <p:ph type="title"/>
          </p:nvPr>
        </p:nvSpPr>
        <p:spPr/>
        <p:txBody>
          <a:bodyPr/>
          <a:lstStyle/>
          <a:p>
            <a:r>
              <a:rPr lang="en-IN" dirty="0"/>
              <a:t>Liveness Probe Best Practices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BE48DAD7-665F-486A-9503-E10B8884A2E9}"/>
              </a:ext>
            </a:extLst>
          </p:cNvPr>
          <p:cNvSpPr>
            <a:spLocks noGrp="1"/>
          </p:cNvSpPr>
          <p:nvPr>
            <p:ph type="sldNum" sz="quarter" idx="12"/>
          </p:nvPr>
        </p:nvSpPr>
        <p:spPr/>
        <p:txBody>
          <a:bodyPr/>
          <a:lstStyle/>
          <a:p>
            <a:fld id="{9B749DBC-5EFD-468C-9F9F-C80FB4A03599}" type="slidenum">
              <a:rPr lang="de-DE" smtClean="0"/>
              <a:pPr/>
              <a:t>7</a:t>
            </a:fld>
            <a:endParaRPr lang="de-DE"/>
          </a:p>
        </p:txBody>
      </p:sp>
      <p:sp>
        <p:nvSpPr>
          <p:cNvPr id="5" name="Rectangle 1">
            <a:extLst>
              <a:ext uri="{FF2B5EF4-FFF2-40B4-BE49-F238E27FC236}">
                <a16:creationId xmlns:a16="http://schemas.microsoft.com/office/drawing/2014/main" id="{B93AC552-CDDA-4155-B369-57F5502CFE3B}"/>
              </a:ext>
            </a:extLst>
          </p:cNvPr>
          <p:cNvSpPr>
            <a:spLocks noGrp="1" noChangeArrowheads="1"/>
          </p:cNvSpPr>
          <p:nvPr>
            <p:ph idx="1"/>
          </p:nvPr>
        </p:nvSpPr>
        <p:spPr bwMode="auto">
          <a:xfrm>
            <a:off x="577852" y="1351508"/>
            <a:ext cx="110362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00000"/>
              </a:lnSpc>
              <a:buClrTx/>
              <a:buSzTx/>
              <a:tabLst/>
            </a:pPr>
            <a:r>
              <a:rPr lang="en-US" altLang="en-US" dirty="0">
                <a:solidFill>
                  <a:srgbClr val="061431"/>
                </a:solidFill>
                <a:latin typeface="Arial" panose="020B0604020202020204" pitchFamily="34" charset="0"/>
              </a:rPr>
              <a:t>The following best practices can help you make effective use of liveness probes. These best practices apply to Kubernetes clusters :</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Prefer to use probes on applications that have unpredictable or fluctuating startup times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If you use a liveness probe on the same endpoint as a startup probe, set the failure Threshold of the startup probe higher, to support long startup times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You can use liveness and readiness probes on the same endpoint, but in this case, use the readiness probe to check startup behavior and the liveness probe to determine container health (in other words, downtime)</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Defining probes carefully can improve pod resilience and availability. Before defining a probe, observe the system behavior and average startup times of the pod and its containers</a:t>
            </a:r>
          </a:p>
          <a:p>
            <a:pPr marL="493713" lvl="1" indent="-285750" fontAlgn="base">
              <a:buClrTx/>
              <a:buFont typeface="Arial" panose="020B0604020202020204" pitchFamily="34" charset="0"/>
              <a:buChar char="•"/>
            </a:pPr>
            <a:r>
              <a:rPr lang="en-US" altLang="en-US" dirty="0">
                <a:solidFill>
                  <a:srgbClr val="061431"/>
                </a:solidFill>
                <a:latin typeface="Arial" panose="020B0604020202020204" pitchFamily="34" charset="0"/>
              </a:rPr>
              <a:t>Be sure to update probe options as an application evolves, or if you make infrastructure changes, such as giving the pod more or less system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98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8C2E-2B35-4D0A-9331-5A54F680443E}"/>
              </a:ext>
            </a:extLst>
          </p:cNvPr>
          <p:cNvSpPr>
            <a:spLocks noGrp="1"/>
          </p:cNvSpPr>
          <p:nvPr>
            <p:ph type="title"/>
          </p:nvPr>
        </p:nvSpPr>
        <p:spPr/>
        <p:txBody>
          <a:bodyPr/>
          <a:lstStyle/>
          <a:p>
            <a:r>
              <a:rPr lang="en-IN"/>
              <a:t>Readiness</a:t>
            </a:r>
            <a:r>
              <a:rPr lang="en-IN" sz="1800" b="1">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a:t>Probe</a:t>
            </a:r>
            <a:br>
              <a:rPr lang="en-IN" sz="180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BB3534-83EF-4D93-82C6-3C42CF2E88F5}"/>
              </a:ext>
            </a:extLst>
          </p:cNvPr>
          <p:cNvSpPr>
            <a:spLocks noGrp="1"/>
          </p:cNvSpPr>
          <p:nvPr>
            <p:ph idx="1"/>
          </p:nvPr>
        </p:nvSpPr>
        <p:spPr/>
        <p:txBody>
          <a:bodyPr/>
          <a:lstStyle/>
          <a:p>
            <a:r>
              <a:rPr lang="en-IN" sz="1800"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A readiness probe indicates whether the application running on the container is ready to accept requests from clients: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succeeds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services matching the pod continue sending traffic to the pod</a:t>
            </a:r>
            <a:endParaRPr lang="en-IN"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b="1"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If it fails</a:t>
            </a:r>
            <a:r>
              <a:rPr lang="en-IN" dirty="0">
                <a:solidFill>
                  <a:srgbClr val="061431"/>
                </a:solidFill>
                <a:effectLst/>
                <a:latin typeface="Arial" panose="020B0604020202020204" pitchFamily="34" charset="0"/>
                <a:ea typeface="Times New Roman" panose="02020603050405020304" pitchFamily="18" charset="0"/>
                <a:cs typeface="Times New Roman" panose="02020603050405020304" pitchFamily="18" charset="0"/>
              </a:rPr>
              <a:t>, the endpoints controller removes the pod from all Kubernetes Services matching the pod</a:t>
            </a:r>
            <a:endParaRPr lang="en-IN" dirty="0">
              <a:solidFill>
                <a:srgbClr val="06143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61431"/>
                </a:solidFill>
                <a:effectLst/>
                <a:latin typeface="Arial" panose="020B0604020202020204" pitchFamily="34" charset="0"/>
                <a:ea typeface="Calibri" panose="020F0502020204030204" pitchFamily="34" charset="0"/>
              </a:rPr>
              <a:t>By default, the state of a Readiness probe is </a:t>
            </a:r>
            <a:r>
              <a:rPr lang="en-IN" dirty="0">
                <a:solidFill>
                  <a:srgbClr val="000000"/>
                </a:solidFill>
                <a:latin typeface="Courier New" panose="02070309020205020404" pitchFamily="49" charset="0"/>
                <a:cs typeface="Times New Roman" panose="02020603050405020304" pitchFamily="18" charset="0"/>
              </a:rPr>
              <a:t>Failure</a:t>
            </a:r>
            <a:r>
              <a:rPr lang="en-IN" sz="1800" dirty="0">
                <a:solidFill>
                  <a:srgbClr val="061431"/>
                </a:solidFill>
                <a:effectLst/>
                <a:latin typeface="Arial" panose="020B0604020202020204" pitchFamily="34" charset="0"/>
                <a:ea typeface="Calibri" panose="020F0502020204030204" pitchFamily="34" charset="0"/>
              </a:rPr>
              <a:t>.</a:t>
            </a:r>
          </a:p>
          <a:p>
            <a:endParaRPr lang="en-IN" dirty="0"/>
          </a:p>
          <a:p>
            <a:endParaRPr lang="en-IN" dirty="0"/>
          </a:p>
          <a:p>
            <a:r>
              <a:rPr lang="en-IN" sz="1800" dirty="0">
                <a:solidFill>
                  <a:srgbClr val="222222"/>
                </a:solidFill>
                <a:effectLst/>
                <a:latin typeface="Segoe UI" panose="020B0502040204020203" pitchFamily="34" charset="0"/>
                <a:ea typeface="Calibri" panose="020F0502020204030204" pitchFamily="34" charset="0"/>
              </a:rPr>
              <a:t>	</a:t>
            </a:r>
            <a:r>
              <a:rPr lang="en-IN" dirty="0">
                <a:solidFill>
                  <a:srgbClr val="061431"/>
                </a:solidFill>
                <a:latin typeface="Arial" panose="020B0604020202020204" pitchFamily="34" charset="0"/>
                <a:cs typeface="Times New Roman" panose="02020603050405020304" pitchFamily="18" charset="0"/>
              </a:rPr>
              <a:t>Applications are temporarily unable to serve traffic. For example, an application might need to load large data or configuration files during </a:t>
            </a:r>
            <a:r>
              <a:rPr lang="en-IN" dirty="0" err="1">
                <a:solidFill>
                  <a:srgbClr val="061431"/>
                </a:solidFill>
                <a:latin typeface="Arial" panose="020B0604020202020204" pitchFamily="34" charset="0"/>
                <a:cs typeface="Times New Roman" panose="02020603050405020304" pitchFamily="18" charset="0"/>
              </a:rPr>
              <a:t>startup</a:t>
            </a:r>
            <a:r>
              <a:rPr lang="en-IN" dirty="0">
                <a:solidFill>
                  <a:srgbClr val="061431"/>
                </a:solidFill>
                <a:latin typeface="Arial" panose="020B0604020202020204" pitchFamily="34" charset="0"/>
                <a:cs typeface="Times New Roman" panose="02020603050405020304" pitchFamily="18" charset="0"/>
              </a:rPr>
              <a:t>, or depend on external services after </a:t>
            </a:r>
            <a:r>
              <a:rPr lang="en-IN" dirty="0" err="1">
                <a:solidFill>
                  <a:srgbClr val="061431"/>
                </a:solidFill>
                <a:latin typeface="Arial" panose="020B0604020202020204" pitchFamily="34" charset="0"/>
                <a:cs typeface="Times New Roman" panose="02020603050405020304" pitchFamily="18" charset="0"/>
              </a:rPr>
              <a:t>startup</a:t>
            </a:r>
            <a:r>
              <a:rPr lang="en-IN" dirty="0">
                <a:solidFill>
                  <a:srgbClr val="061431"/>
                </a:solidFill>
                <a:latin typeface="Arial" panose="020B0604020202020204" pitchFamily="34" charset="0"/>
                <a:cs typeface="Times New Roman" panose="02020603050405020304" pitchFamily="18" charset="0"/>
              </a:rPr>
              <a:t>. In such cases, you don't want to kill the application, but you don't want to send it requests either. Kubernetes provides readiness probes to detect and mitigate these situations. A pod with containers reporting that they are not ready does not receive traffic through Kubernetes Services.</a:t>
            </a:r>
          </a:p>
          <a:p>
            <a:endParaRPr lang="en-IN"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Note:-</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Readiness probes runs on the container during its whole lifecycle.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2FC0E4-F973-4372-B637-E4586C6C4076}"/>
              </a:ext>
            </a:extLst>
          </p:cNvPr>
          <p:cNvSpPr>
            <a:spLocks noGrp="1"/>
          </p:cNvSpPr>
          <p:nvPr>
            <p:ph type="sldNum" sz="quarter" idx="12"/>
          </p:nvPr>
        </p:nvSpPr>
        <p:spPr/>
        <p:txBody>
          <a:bodyPr/>
          <a:lstStyle/>
          <a:p>
            <a:fld id="{9B749DBC-5EFD-468C-9F9F-C80FB4A03599}" type="slidenum">
              <a:rPr lang="de-DE" smtClean="0"/>
              <a:pPr/>
              <a:t>8</a:t>
            </a:fld>
            <a:endParaRPr lang="de-DE"/>
          </a:p>
        </p:txBody>
      </p:sp>
      <p:sp>
        <p:nvSpPr>
          <p:cNvPr id="9" name="Rechteck 5">
            <a:extLst>
              <a:ext uri="{FF2B5EF4-FFF2-40B4-BE49-F238E27FC236}">
                <a16:creationId xmlns:a16="http://schemas.microsoft.com/office/drawing/2014/main" id="{56965EC7-9898-42C2-A3C4-9603981D1377}"/>
              </a:ext>
            </a:extLst>
          </p:cNvPr>
          <p:cNvSpPr/>
          <p:nvPr/>
        </p:nvSpPr>
        <p:spPr>
          <a:xfrm>
            <a:off x="672000" y="3088042"/>
            <a:ext cx="9093200" cy="51375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rPr>
              <a:t>Define readiness probes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Tree>
    <p:extLst>
      <p:ext uri="{BB962C8B-B14F-4D97-AF65-F5344CB8AC3E}">
        <p14:creationId xmlns:p14="http://schemas.microsoft.com/office/powerpoint/2010/main" val="200628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6F39-CA40-4564-A70B-078B01C581DB}"/>
              </a:ext>
            </a:extLst>
          </p:cNvPr>
          <p:cNvSpPr>
            <a:spLocks noGrp="1"/>
          </p:cNvSpPr>
          <p:nvPr>
            <p:ph type="title"/>
          </p:nvPr>
        </p:nvSpPr>
        <p:spPr>
          <a:xfrm>
            <a:off x="672000" y="306000"/>
            <a:ext cx="10848000" cy="900000"/>
          </a:xfrm>
        </p:spPr>
        <p:txBody>
          <a:bodyPr anchor="t">
            <a:normAutofit/>
          </a:bodyPr>
          <a:lstStyle/>
          <a:p>
            <a:r>
              <a:rPr lang="en-IN" dirty="0"/>
              <a:t>Readiness</a:t>
            </a:r>
            <a:r>
              <a:rPr lang="en-IN" b="1" dirty="0">
                <a:effectLst/>
              </a:rPr>
              <a:t> </a:t>
            </a:r>
            <a:r>
              <a:rPr lang="en-IN" dirty="0"/>
              <a:t>Probe</a:t>
            </a:r>
            <a:br>
              <a:rPr lang="en-IN" dirty="0">
                <a:effectLst/>
              </a:rPr>
            </a:br>
            <a:endParaRPr lang="en-IN" dirty="0"/>
          </a:p>
        </p:txBody>
      </p:sp>
      <p:pic>
        <p:nvPicPr>
          <p:cNvPr id="12" name="Picture 11">
            <a:extLst>
              <a:ext uri="{FF2B5EF4-FFF2-40B4-BE49-F238E27FC236}">
                <a16:creationId xmlns:a16="http://schemas.microsoft.com/office/drawing/2014/main" id="{409973C6-29B8-4333-A792-2FD8A06CA51E}"/>
              </a:ext>
            </a:extLst>
          </p:cNvPr>
          <p:cNvPicPr>
            <a:picLocks noChangeAspect="1"/>
          </p:cNvPicPr>
          <p:nvPr/>
        </p:nvPicPr>
        <p:blipFill>
          <a:blip r:embed="rId2"/>
          <a:stretch>
            <a:fillRect/>
          </a:stretch>
        </p:blipFill>
        <p:spPr>
          <a:xfrm>
            <a:off x="672000" y="2785319"/>
            <a:ext cx="5184000" cy="1632960"/>
          </a:xfrm>
          <a:prstGeom prst="rect">
            <a:avLst/>
          </a:prstGeom>
          <a:noFill/>
        </p:spPr>
      </p:pic>
      <p:sp>
        <p:nvSpPr>
          <p:cNvPr id="10" name="Rectangle 2">
            <a:extLst>
              <a:ext uri="{FF2B5EF4-FFF2-40B4-BE49-F238E27FC236}">
                <a16:creationId xmlns:a16="http://schemas.microsoft.com/office/drawing/2014/main" id="{322AC0E0-58DD-4E88-BB64-F76421C06B22}"/>
              </a:ext>
            </a:extLst>
          </p:cNvPr>
          <p:cNvSpPr>
            <a:spLocks noGrp="1" noChangeArrowheads="1"/>
          </p:cNvSpPr>
          <p:nvPr>
            <p:ph sz="half" idx="2"/>
          </p:nvPr>
        </p:nvSpPr>
        <p:spPr bwMode="auto">
          <a:xfrm>
            <a:off x="6336000" y="1328399"/>
            <a:ext cx="5184000" cy="4546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None/>
              <a:tabLst/>
            </a:pPr>
            <a:endParaRPr kumimoji="0" lang="en-US" altLang="en-US" b="0" i="0" u="none" strike="noStrike" cap="none" normalizeH="0" baseline="0">
              <a:ln>
                <a:noFill/>
              </a:ln>
              <a:effectLst/>
            </a:endParaRPr>
          </a:p>
          <a:p>
            <a:pPr marL="0" marR="0" lvl="0" indent="0" defTabSz="914400" rtl="0" eaLnBrk="0" fontAlgn="base" latinLnBrk="0" hangingPunct="0">
              <a:spcBef>
                <a:spcPct val="0"/>
              </a:spcBef>
              <a:buClrTx/>
              <a:buSzTx/>
              <a:buFontTx/>
              <a:buNone/>
              <a:tabLst/>
            </a:pPr>
            <a:endParaRPr lang="en-US" altLang="en-US"/>
          </a:p>
          <a:p>
            <a:pPr marL="0" marR="0" lvl="0" indent="0" defTabSz="914400" rtl="0" eaLnBrk="0" fontAlgn="base" latinLnBrk="0" hangingPunct="0">
              <a:spcBef>
                <a:spcPct val="0"/>
              </a:spcBef>
              <a:buClrTx/>
              <a:buSzTx/>
              <a:buFontTx/>
              <a:buNone/>
              <a:tabLst/>
            </a:pPr>
            <a:r>
              <a:rPr kumimoji="0" lang="en-US" altLang="en-US" b="0" i="0" u="none" strike="noStrike" cap="none" normalizeH="0" baseline="0">
                <a:ln>
                  <a:noFill/>
                </a:ln>
                <a:effectLst/>
              </a:rPr>
              <a:t>Readiness probes are configured similarly to liveness probes. The only difference is that you use the </a:t>
            </a:r>
            <a:r>
              <a:rPr kumimoji="0" lang="en-US" altLang="en-US" b="0" i="0" u="none" strike="noStrike" cap="none" normalizeH="0" baseline="0" err="1">
                <a:ln>
                  <a:noFill/>
                </a:ln>
                <a:effectLst/>
              </a:rPr>
              <a:t>readinessProbe</a:t>
            </a:r>
            <a:r>
              <a:rPr kumimoji="0" lang="en-US" altLang="en-US" b="0" i="0" u="none" strike="noStrike" cap="none" normalizeH="0" baseline="0">
                <a:ln>
                  <a:noFill/>
                </a:ln>
                <a:effectLst/>
              </a:rPr>
              <a:t> field instead of the </a:t>
            </a:r>
            <a:r>
              <a:rPr kumimoji="0" lang="en-US" altLang="en-US" b="0" i="0" u="none" strike="noStrike" cap="none" normalizeH="0" baseline="0" err="1">
                <a:ln>
                  <a:noFill/>
                </a:ln>
                <a:effectLst/>
              </a:rPr>
              <a:t>livenessProbe</a:t>
            </a:r>
            <a:r>
              <a:rPr kumimoji="0" lang="en-US" altLang="en-US" b="0" i="0" u="none" strike="noStrike" cap="none" normalizeH="0" baseline="0">
                <a:ln>
                  <a:noFill/>
                </a:ln>
                <a:effectLst/>
              </a:rPr>
              <a:t> field</a:t>
            </a:r>
          </a:p>
        </p:txBody>
      </p:sp>
      <p:sp>
        <p:nvSpPr>
          <p:cNvPr id="4" name="Slide Number Placeholder 3">
            <a:extLst>
              <a:ext uri="{FF2B5EF4-FFF2-40B4-BE49-F238E27FC236}">
                <a16:creationId xmlns:a16="http://schemas.microsoft.com/office/drawing/2014/main" id="{009B52BC-5ADC-4658-BA12-34B6B9EFF947}"/>
              </a:ext>
            </a:extLst>
          </p:cNvPr>
          <p:cNvSpPr>
            <a:spLocks noGrp="1"/>
          </p:cNvSpPr>
          <p:nvPr>
            <p:ph type="sldNum" sz="quarter" idx="12"/>
          </p:nvPr>
        </p:nvSpPr>
        <p:spPr>
          <a:xfrm>
            <a:off x="11040000" y="6084000"/>
            <a:ext cx="480000" cy="414000"/>
          </a:xfrm>
        </p:spPr>
        <p:txBody>
          <a:bodyPr anchor="b">
            <a:normAutofit/>
          </a:bodyPr>
          <a:lstStyle/>
          <a:p>
            <a:pPr>
              <a:spcAft>
                <a:spcPts val="600"/>
              </a:spcAft>
            </a:pPr>
            <a:fld id="{9B749DBC-5EFD-468C-9F9F-C80FB4A03599}" type="slidenum">
              <a:rPr lang="de-DE" smtClean="0"/>
              <a:pPr>
                <a:spcAft>
                  <a:spcPts val="600"/>
                </a:spcAft>
              </a:pPr>
              <a:t>9</a:t>
            </a:fld>
            <a:endParaRPr lang="de-DE"/>
          </a:p>
        </p:txBody>
      </p:sp>
    </p:spTree>
    <p:extLst>
      <p:ext uri="{BB962C8B-B14F-4D97-AF65-F5344CB8AC3E}">
        <p14:creationId xmlns:p14="http://schemas.microsoft.com/office/powerpoint/2010/main" val="34157592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niper">
  <a:themeElements>
    <a:clrScheme name="Uniper_1">
      <a:dk1>
        <a:srgbClr val="5E5E5E"/>
      </a:dk1>
      <a:lt1>
        <a:srgbClr val="FFFFFF"/>
      </a:lt1>
      <a:dk2>
        <a:srgbClr val="0078DC"/>
      </a:dk2>
      <a:lt2>
        <a:srgbClr val="FFFFFF"/>
      </a:lt2>
      <a:accent1>
        <a:srgbClr val="C1E3FC"/>
      </a:accent1>
      <a:accent2>
        <a:srgbClr val="00A7F0"/>
      </a:accent2>
      <a:accent3>
        <a:srgbClr val="0875BB"/>
      </a:accent3>
      <a:accent4>
        <a:srgbClr val="29527A"/>
      </a:accent4>
      <a:accent5>
        <a:srgbClr val="0097EE"/>
      </a:accent5>
      <a:accent6>
        <a:srgbClr val="8CCCF7"/>
      </a:accent6>
      <a:hlink>
        <a:srgbClr val="B3B3B3"/>
      </a:hlink>
      <a:folHlink>
        <a:srgbClr val="5E5E5E"/>
      </a:folHlink>
    </a:clrScheme>
    <a:fontScheme name="Unip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niper_1">
        <a:dk1>
          <a:srgbClr val="5E5E5E"/>
        </a:dk1>
        <a:lt1>
          <a:srgbClr val="FFFFFF"/>
        </a:lt1>
        <a:dk2>
          <a:srgbClr val="0078DC"/>
        </a:dk2>
        <a:lt2>
          <a:srgbClr val="FFFFFF"/>
        </a:lt2>
        <a:accent1>
          <a:srgbClr val="C1E3FC"/>
        </a:accent1>
        <a:accent2>
          <a:srgbClr val="00A7F0"/>
        </a:accent2>
        <a:accent3>
          <a:srgbClr val="0875BB"/>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a">
        <a:dk1>
          <a:srgbClr val="5E5E5E"/>
        </a:dk1>
        <a:lt1>
          <a:srgbClr val="FFFFFF"/>
        </a:lt1>
        <a:dk2>
          <a:srgbClr val="0078DC"/>
        </a:dk2>
        <a:lt2>
          <a:srgbClr val="FFFFFF"/>
        </a:lt2>
        <a:accent1>
          <a:srgbClr val="C1E3FC"/>
        </a:accent1>
        <a:accent2>
          <a:srgbClr val="00A7F0"/>
        </a:accent2>
        <a:accent3>
          <a:srgbClr val="ED8C1C"/>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b">
        <a:dk1>
          <a:srgbClr val="5E5E5E"/>
        </a:dk1>
        <a:lt1>
          <a:srgbClr val="FFFFFF"/>
        </a:lt1>
        <a:dk2>
          <a:srgbClr val="0078DC"/>
        </a:dk2>
        <a:lt2>
          <a:srgbClr val="FFFFFF"/>
        </a:lt2>
        <a:accent1>
          <a:srgbClr val="C1E3FC"/>
        </a:accent1>
        <a:accent2>
          <a:srgbClr val="00A7F0"/>
        </a:accent2>
        <a:accent3>
          <a:srgbClr val="FFEA00"/>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c">
        <a:dk1>
          <a:srgbClr val="5E5E5E"/>
        </a:dk1>
        <a:lt1>
          <a:srgbClr val="FFFFFF"/>
        </a:lt1>
        <a:dk2>
          <a:srgbClr val="0078DC"/>
        </a:dk2>
        <a:lt2>
          <a:srgbClr val="FFFFFF"/>
        </a:lt2>
        <a:accent1>
          <a:srgbClr val="C1E3FC"/>
        </a:accent1>
        <a:accent2>
          <a:srgbClr val="00A7F0"/>
        </a:accent2>
        <a:accent3>
          <a:srgbClr val="B5D45B"/>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3">
        <a:dk1>
          <a:srgbClr val="5E5E5E"/>
        </a:dk1>
        <a:lt1>
          <a:srgbClr val="FFFFFF"/>
        </a:lt1>
        <a:dk2>
          <a:srgbClr val="0078DC"/>
        </a:dk2>
        <a:lt2>
          <a:srgbClr val="FFFFFF"/>
        </a:lt2>
        <a:accent1>
          <a:srgbClr val="C1E3FC"/>
        </a:accent1>
        <a:accent2>
          <a:srgbClr val="ED8C1C"/>
        </a:accent2>
        <a:accent3>
          <a:srgbClr val="5CBCF5"/>
        </a:accent3>
        <a:accent4>
          <a:srgbClr val="B5D45B"/>
        </a:accent4>
        <a:accent5>
          <a:srgbClr val="29527A"/>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4">
        <a:dk1>
          <a:srgbClr val="5E5E5E"/>
        </a:dk1>
        <a:lt1>
          <a:srgbClr val="FFFFFF"/>
        </a:lt1>
        <a:dk2>
          <a:srgbClr val="0078DC"/>
        </a:dk2>
        <a:lt2>
          <a:srgbClr val="FFFFFF"/>
        </a:lt2>
        <a:accent1>
          <a:srgbClr val="29527A"/>
        </a:accent1>
        <a:accent2>
          <a:srgbClr val="FFEA00"/>
        </a:accent2>
        <a:accent3>
          <a:srgbClr val="C1E3FC"/>
        </a:accent3>
        <a:accent4>
          <a:srgbClr val="B5D45B"/>
        </a:accent4>
        <a:accent5>
          <a:srgbClr val="ED8C1C"/>
        </a:accent5>
        <a:accent6>
          <a:srgbClr val="5CBCF5"/>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5">
        <a:dk1>
          <a:srgbClr val="5E5E5E"/>
        </a:dk1>
        <a:lt1>
          <a:srgbClr val="FFFFFF"/>
        </a:lt1>
        <a:dk2>
          <a:srgbClr val="0078DC"/>
        </a:dk2>
        <a:lt2>
          <a:srgbClr val="FFFFFF"/>
        </a:lt2>
        <a:accent1>
          <a:srgbClr val="E3D4BC"/>
        </a:accent1>
        <a:accent2>
          <a:srgbClr val="5CBCF5"/>
        </a:accent2>
        <a:accent3>
          <a:srgbClr val="5E5E5E"/>
        </a:accent3>
        <a:accent4>
          <a:srgbClr val="135B8B"/>
        </a:accent4>
        <a:accent5>
          <a:srgbClr val="B3B3B3"/>
        </a:accent5>
        <a:accent6>
          <a:srgbClr val="876C59"/>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6">
        <a:dk1>
          <a:srgbClr val="5E5E5E"/>
        </a:dk1>
        <a:lt1>
          <a:srgbClr val="FFFFFF"/>
        </a:lt1>
        <a:dk2>
          <a:srgbClr val="0078DC"/>
        </a:dk2>
        <a:lt2>
          <a:srgbClr val="FFFFFF"/>
        </a:lt2>
        <a:accent1>
          <a:srgbClr val="C1E3FC"/>
        </a:accent1>
        <a:accent2>
          <a:srgbClr val="0078DC"/>
        </a:accent2>
        <a:accent3>
          <a:srgbClr val="E3D4BC"/>
        </a:accent3>
        <a:accent4>
          <a:srgbClr val="876C59"/>
        </a:accent4>
        <a:accent5>
          <a:srgbClr val="5CBCF5"/>
        </a:accent5>
        <a:accent6>
          <a:srgbClr val="135B8B"/>
        </a:accent6>
        <a:hlink>
          <a:srgbClr val="B3B3B3"/>
        </a:hlink>
        <a:folHlink>
          <a:srgbClr val="5E5E5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4501</TotalTime>
  <Words>1416</Words>
  <Application>Microsoft Office PowerPoint</Application>
  <PresentationFormat>Widescreen</PresentationFormat>
  <Paragraphs>138</Paragraphs>
  <Slides>17</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0" baseType="lpstr">
      <vt:lpstr>-apple-system</vt:lpstr>
      <vt:lpstr>Arial</vt:lpstr>
      <vt:lpstr>Calibri</vt:lpstr>
      <vt:lpstr>Calibri Light</vt:lpstr>
      <vt:lpstr>Courier New</vt:lpstr>
      <vt:lpstr>Lato</vt:lpstr>
      <vt:lpstr>Segoe UI</vt:lpstr>
      <vt:lpstr>Segoe UI VSS (Regular)</vt:lpstr>
      <vt:lpstr>Symbol</vt:lpstr>
      <vt:lpstr>Times New Roman</vt:lpstr>
      <vt:lpstr>Wingdings</vt:lpstr>
      <vt:lpstr>Uniper</vt:lpstr>
      <vt:lpstr>think-cell Folie</vt:lpstr>
      <vt:lpstr> HaCT Managed Containers V2 </vt:lpstr>
      <vt:lpstr>Agenda</vt:lpstr>
      <vt:lpstr>Liveness Probe </vt:lpstr>
      <vt:lpstr>Liveness Probe </vt:lpstr>
      <vt:lpstr>Liveness Probe</vt:lpstr>
      <vt:lpstr>Define a liveness command </vt:lpstr>
      <vt:lpstr>Liveness Probe Best Practices </vt:lpstr>
      <vt:lpstr>Readiness Probe </vt:lpstr>
      <vt:lpstr>Readiness Probe </vt:lpstr>
      <vt:lpstr>Readiness Probe Best Practices </vt:lpstr>
      <vt:lpstr>Startup Probe </vt:lpstr>
      <vt:lpstr>Startup Probe Best Practices </vt:lpstr>
      <vt:lpstr>Kubernetes Namespaces </vt:lpstr>
      <vt:lpstr>Assign a built-in policy definition or initiative </vt:lpstr>
      <vt:lpstr>Validate a Azure Policy is running </vt:lpstr>
      <vt:lpstr>Validate rejection of a privileged pod </vt:lpstr>
      <vt:lpstr>Feature works from POD side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HaCT Managed Containers V2</dc:title>
  <dc:creator>Nadendla, Suresh Babu (Cognizant)</dc:creator>
  <cp:lastModifiedBy>Nadendla, Suresh Babu (Cognizant)</cp:lastModifiedBy>
  <cp:revision>17</cp:revision>
  <dcterms:created xsi:type="dcterms:W3CDTF">2022-07-26T05:27:29Z</dcterms:created>
  <dcterms:modified xsi:type="dcterms:W3CDTF">2022-09-07T09:25:19Z</dcterms:modified>
</cp:coreProperties>
</file>