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omments/modernComment_1E7_DAEB933A.xml" ContentType="application/vnd.ms-powerpoint.comments+xml"/>
  <Override PartName="/ppt/comments/modernComment_1EA_D0D1C87A.xml" ContentType="application/vnd.ms-powerpoint.comments+xml"/>
  <Override PartName="/ppt/comments/modernComment_1EB_FDD167BB.xml" ContentType="application/vnd.ms-powerpoint.comments+xml"/>
  <Override PartName="/ppt/comments/modernComment_1EC_2E57615E.xml" ContentType="application/vnd.ms-powerpoint.comments+xml"/>
  <Override PartName="/ppt/comments/modernComment_1E8_6924F588.xml" ContentType="application/vnd.ms-powerpoint.comments+xml"/>
  <Override PartName="/ppt/comments/modernComment_1ED_20726670.xml" ContentType="application/vnd.ms-powerpoint.comments+xml"/>
  <Override PartName="/ppt/comments/modernComment_2B8_ED46AA55.xml" ContentType="application/vnd.ms-powerpoint.comments+xml"/>
  <Override PartName="/ppt/comments/modernComment_2B9_87E1D576.xml" ContentType="application/vnd.ms-powerpoint.comments+xml"/>
  <Override PartName="/ppt/comments/modernComment_2BA_DB129044.xml" ContentType="application/vnd.ms-powerpoint.comments+xml"/>
  <Override PartName="/ppt/comments/modernComment_2C3_A29B769C.xml" ContentType="application/vnd.ms-powerpoint.comments+xml"/>
  <Override PartName="/ppt/comments/modernComment_2BD_D3055191.xml" ContentType="application/vnd.ms-powerpoint.comments+xml"/>
  <Override PartName="/ppt/comments/modernComment_2BE_CF7D96B4.xml" ContentType="application/vnd.ms-powerpoint.comments+xml"/>
  <Override PartName="/ppt/comments/modernComment_2C0_EB78BF20.xml" ContentType="application/vnd.ms-powerpoint.comments+xml"/>
  <Override PartName="/ppt/comments/modernComment_2C1_90346DAC.xml" ContentType="application/vnd.ms-powerpoint.comments+xml"/>
  <Override PartName="/ppt/comments/modernComment_2CC_75FD0F80.xml" ContentType="application/vnd.ms-powerpoint.comments+xml"/>
  <Override PartName="/ppt/theme/themeOverride1.xml" ContentType="application/vnd.openxmlformats-officedocument.themeOverride+xml"/>
  <Override PartName="/ppt/comments/modernComment_2CD_EC6190AB.xml" ContentType="application/vnd.ms-powerpoint.comments+xml"/>
  <Override PartName="/ppt/comments/modernComment_2CA_2A7DA857.xml" ContentType="application/vnd.ms-powerpoint.comments+xml"/>
  <Override PartName="/ppt/comments/modernComment_2C8_59E5972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61"/>
  </p:notesMasterIdLst>
  <p:handoutMasterIdLst>
    <p:handoutMasterId r:id="rId62"/>
  </p:handoutMasterIdLst>
  <p:sldIdLst>
    <p:sldId id="256" r:id="rId5"/>
    <p:sldId id="257" r:id="rId6"/>
    <p:sldId id="485" r:id="rId7"/>
    <p:sldId id="719" r:id="rId8"/>
    <p:sldId id="487" r:id="rId9"/>
    <p:sldId id="490" r:id="rId10"/>
    <p:sldId id="491" r:id="rId11"/>
    <p:sldId id="492" r:id="rId12"/>
    <p:sldId id="488" r:id="rId13"/>
    <p:sldId id="489" r:id="rId14"/>
    <p:sldId id="728" r:id="rId15"/>
    <p:sldId id="729" r:id="rId16"/>
    <p:sldId id="493" r:id="rId17"/>
    <p:sldId id="738" r:id="rId18"/>
    <p:sldId id="739" r:id="rId19"/>
    <p:sldId id="721" r:id="rId20"/>
    <p:sldId id="720" r:id="rId21"/>
    <p:sldId id="690" r:id="rId22"/>
    <p:sldId id="689" r:id="rId23"/>
    <p:sldId id="722" r:id="rId24"/>
    <p:sldId id="691" r:id="rId25"/>
    <p:sldId id="692" r:id="rId26"/>
    <p:sldId id="693" r:id="rId27"/>
    <p:sldId id="694" r:id="rId28"/>
    <p:sldId id="695" r:id="rId29"/>
    <p:sldId id="696" r:id="rId30"/>
    <p:sldId id="727" r:id="rId31"/>
    <p:sldId id="725" r:id="rId32"/>
    <p:sldId id="726" r:id="rId33"/>
    <p:sldId id="697" r:id="rId34"/>
    <p:sldId id="698" r:id="rId35"/>
    <p:sldId id="723" r:id="rId36"/>
    <p:sldId id="707" r:id="rId37"/>
    <p:sldId id="700" r:id="rId38"/>
    <p:sldId id="701" r:id="rId39"/>
    <p:sldId id="703" r:id="rId40"/>
    <p:sldId id="702" r:id="rId41"/>
    <p:sldId id="704" r:id="rId42"/>
    <p:sldId id="705" r:id="rId43"/>
    <p:sldId id="724" r:id="rId44"/>
    <p:sldId id="716" r:id="rId45"/>
    <p:sldId id="717" r:id="rId46"/>
    <p:sldId id="711" r:id="rId47"/>
    <p:sldId id="713" r:id="rId48"/>
    <p:sldId id="714" r:id="rId49"/>
    <p:sldId id="715" r:id="rId50"/>
    <p:sldId id="712" r:id="rId51"/>
    <p:sldId id="730" r:id="rId52"/>
    <p:sldId id="732" r:id="rId53"/>
    <p:sldId id="733" r:id="rId54"/>
    <p:sldId id="734" r:id="rId55"/>
    <p:sldId id="735" r:id="rId56"/>
    <p:sldId id="736" r:id="rId57"/>
    <p:sldId id="737" r:id="rId58"/>
    <p:sldId id="718" r:id="rId59"/>
    <p:sldId id="731" r:id="rId60"/>
  </p:sldIdLst>
  <p:sldSz cx="9144000" cy="5143500" type="screen16x9"/>
  <p:notesSz cx="6858000" cy="9144000"/>
  <p:custDataLst>
    <p:tags r:id="rId6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77CF0E-3971-AE0A-E71C-0B3F30F51A19}" name="Schmitz, Carsten" initials="SC" userId="S::C12623@uniper.energy::33e59f90-f64a-49f7-8ccc-ddd6f3c89ca0" providerId="AD"/>
  <p188:author id="{F3FC566D-6B19-DA96-8AEB-BA427E7E359F}" name="LNU, Rohit (Cognizant)" initials="LR(" userId="S::2163139@cognizant.com::9f1677a1-a754-486d-a073-ed5b770952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E5E"/>
    <a:srgbClr val="E6252E"/>
    <a:srgbClr val="FFEA00"/>
    <a:srgbClr val="FFE600"/>
    <a:srgbClr val="E6F4FE"/>
    <a:srgbClr val="FFFFFF"/>
    <a:srgbClr val="007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88" d="100"/>
          <a:sy n="88" d="100"/>
        </p:scale>
        <p:origin x="84" y="174"/>
      </p:cViewPr>
      <p:guideLst/>
    </p:cSldViewPr>
  </p:slideViewPr>
  <p:notesTextViewPr>
    <p:cViewPr>
      <p:scale>
        <a:sx n="100" d="100"/>
        <a:sy n="100" d="100"/>
      </p:scale>
      <p:origin x="0" y="0"/>
    </p:cViewPr>
  </p:notesTextViewPr>
  <p:notesViewPr>
    <p:cSldViewPr>
      <p:cViewPr varScale="1">
        <p:scale>
          <a:sx n="123" d="100"/>
          <a:sy n="123" d="100"/>
        </p:scale>
        <p:origin x="497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gs" Target="tags/tag1.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omments/modernComment_1E7_DAEB933A.xml><?xml version="1.0" encoding="utf-8"?>
<p188:cmLst xmlns:a="http://schemas.openxmlformats.org/drawingml/2006/main" xmlns:r="http://schemas.openxmlformats.org/officeDocument/2006/relationships" xmlns:p188="http://schemas.microsoft.com/office/powerpoint/2018/8/main">
  <p188:cm id="{307CB73A-8D14-4731-A8CB-E787082CFD2A}" authorId="{8277CF0E-3971-AE0A-E71C-0B3F30F51A19}" created="2022-11-09T09:24:39.893">
    <pc:sldMkLst xmlns:pc="http://schemas.microsoft.com/office/powerpoint/2013/main/command">
      <pc:docMk/>
      <pc:sldMk cId="3672871738" sldId="487"/>
    </pc:sldMkLst>
    <p188:replyLst>
      <p188:reply id="{851C5289-E73F-4A2A-804C-DD914CD0793B}" authorId="{F3FC566D-6B19-DA96-8AEB-BA427E7E359F}" created="2022-11-22T06:50:41.681">
        <p188:txBody>
          <a:bodyPr/>
          <a:lstStyle/>
          <a:p>
            <a:r>
              <a:rPr lang="en-IN"/>
              <a:t>replaced</a:t>
            </a:r>
          </a:p>
        </p188:txBody>
      </p188:reply>
    </p188:replyLst>
    <p188:txBody>
      <a:bodyPr/>
      <a:lstStyle/>
      <a:p>
        <a:r>
          <a:rPr lang="de-DE"/>
          <a:t>Please replace CMC with HaCT</a:t>
        </a:r>
      </a:p>
    </p188:txBody>
  </p188:cm>
</p188:cmLst>
</file>

<file path=ppt/comments/modernComment_1E8_6924F588.xml><?xml version="1.0" encoding="utf-8"?>
<p188:cmLst xmlns:a="http://schemas.openxmlformats.org/drawingml/2006/main" xmlns:r="http://schemas.openxmlformats.org/officeDocument/2006/relationships" xmlns:p188="http://schemas.microsoft.com/office/powerpoint/2018/8/main">
  <p188:cm id="{1E251966-5E5C-44CE-9D8B-C44F3E13067B}" authorId="{8277CF0E-3971-AE0A-E71C-0B3F30F51A19}" created="2022-11-09T09:30:12.068">
    <ac:txMkLst xmlns:ac="http://schemas.microsoft.com/office/drawing/2013/main/command">
      <pc:docMk xmlns:pc="http://schemas.microsoft.com/office/powerpoint/2013/main/command"/>
      <pc:sldMk xmlns:pc="http://schemas.microsoft.com/office/powerpoint/2013/main/command" cId="1764029832" sldId="488"/>
      <ac:spMk id="3" creationId="{988AB2D7-B426-4F34-A853-048B574C78BF}"/>
      <ac:txMk cp="0" len="57">
        <ac:context len="58" hash="3238231193"/>
      </ac:txMk>
    </ac:txMkLst>
    <p188:pos x="7038028" y="168921"/>
    <p188:txBody>
      <a:bodyPr/>
      <a:lstStyle/>
      <a:p>
        <a:r>
          <a:rPr lang="de-DE"/>
          <a:t>Move these two slides to the appendix</a:t>
        </a:r>
      </a:p>
    </p188:txBody>
  </p188:cm>
</p188:cmLst>
</file>

<file path=ppt/comments/modernComment_1EA_D0D1C87A.xml><?xml version="1.0" encoding="utf-8"?>
<p188:cmLst xmlns:a="http://schemas.openxmlformats.org/drawingml/2006/main" xmlns:r="http://schemas.openxmlformats.org/officeDocument/2006/relationships" xmlns:p188="http://schemas.microsoft.com/office/powerpoint/2018/8/main">
  <p188:cm id="{B697E539-FED6-4639-BB5B-CB1DB9385091}" authorId="{8277CF0E-3971-AE0A-E71C-0B3F30F51A19}" created="2022-11-09T09:25:37.820">
    <ac:txMkLst xmlns:ac="http://schemas.microsoft.com/office/drawing/2013/main/command">
      <pc:docMk xmlns:pc="http://schemas.microsoft.com/office/powerpoint/2013/main/command"/>
      <pc:sldMk xmlns:pc="http://schemas.microsoft.com/office/powerpoint/2013/main/command" cId="3503409274" sldId="490"/>
      <ac:spMk id="4" creationId="{E0B43974-2B4F-49E7-91AB-415CD021A7D4}"/>
      <ac:txMk cp="0" len="20">
        <ac:context len="1481" hash="701916035"/>
      </ac:txMk>
    </ac:txMkLst>
    <p188:pos x="8193433" y="168112"/>
    <p188:replyLst>
      <p188:reply id="{53005F22-57DC-4B63-BCF5-409773F7C0C8}" authorId="{F3FC566D-6B19-DA96-8AEB-BA427E7E359F}" created="2022-11-22T12:00:03.945">
        <p188:txBody>
          <a:bodyPr/>
          <a:lstStyle/>
          <a:p>
            <a:r>
              <a:rPr lang="en-IN"/>
              <a:t>described</a:t>
            </a:r>
          </a:p>
        </p188:txBody>
      </p188:reply>
    </p188:replyLst>
    <p188:txBody>
      <a:bodyPr/>
      <a:lstStyle/>
      <a:p>
        <a:r>
          <a:rPr lang="de-DE"/>
          <a:t>This is not the architecture we are using. However it is useful the describe the role of the App Gateway in our architecture</a:t>
        </a:r>
      </a:p>
    </p188:txBody>
  </p188:cm>
  <p188:cm id="{C30BC0E9-C04E-4D85-9FE1-9FFD6759B86C}" authorId="{8277CF0E-3971-AE0A-E71C-0B3F30F51A19}" created="2022-11-09T09:27:03.023">
    <ac:txMkLst xmlns:ac="http://schemas.microsoft.com/office/drawing/2013/main/command">
      <pc:docMk xmlns:pc="http://schemas.microsoft.com/office/powerpoint/2013/main/command"/>
      <pc:sldMk xmlns:pc="http://schemas.microsoft.com/office/powerpoint/2013/main/command" cId="3503409274" sldId="490"/>
      <ac:spMk id="4" creationId="{E0B43974-2B4F-49E7-91AB-415CD021A7D4}"/>
      <ac:txMk cp="638" len="9">
        <ac:context len="1481" hash="701916035"/>
      </ac:txMk>
    </ac:txMkLst>
    <p188:pos x="8143814" y="1422753"/>
    <p188:replyLst>
      <p188:reply id="{432666C2-971D-4934-98ED-F4098431BAE3}" authorId="{F3FC566D-6B19-DA96-8AEB-BA427E7E359F}" created="2022-11-22T08:36:42.554">
        <p188:txBody>
          <a:bodyPr/>
          <a:lstStyle/>
          <a:p>
            <a:r>
              <a:rPr lang="en-IN"/>
              <a:t>Corrected</a:t>
            </a:r>
          </a:p>
        </p188:txBody>
      </p188:reply>
    </p188:replyLst>
    <p188:txBody>
      <a:bodyPr/>
      <a:lstStyle/>
      <a:p>
        <a:r>
          <a:rPr lang="de-DE"/>
          <a:t>The route table is not created by AKS. We are using UDR. Please describe the architecture we are using</a:t>
        </a:r>
      </a:p>
    </p188:txBody>
  </p188:cm>
</p188:cmLst>
</file>

<file path=ppt/comments/modernComment_1EB_FDD167BB.xml><?xml version="1.0" encoding="utf-8"?>
<p188:cmLst xmlns:a="http://schemas.openxmlformats.org/drawingml/2006/main" xmlns:r="http://schemas.openxmlformats.org/officeDocument/2006/relationships" xmlns:p188="http://schemas.microsoft.com/office/powerpoint/2018/8/main">
  <p188:cm id="{F4290D9E-2D9E-4C9D-AC37-157CA4A5B44A}" authorId="{8277CF0E-3971-AE0A-E71C-0B3F30F51A19}" created="2022-11-09T09:27:46.576">
    <ac:txMkLst xmlns:ac="http://schemas.microsoft.com/office/drawing/2013/main/command">
      <pc:docMk xmlns:pc="http://schemas.microsoft.com/office/powerpoint/2013/main/command"/>
      <pc:sldMk xmlns:pc="http://schemas.microsoft.com/office/powerpoint/2013/main/command" cId="4258359227" sldId="491"/>
      <ac:spMk id="4" creationId="{9856653F-7009-401A-9901-6A741D794D04}"/>
      <ac:txMk cp="736">
        <ac:context len="1029" hash="3451899324"/>
      </ac:txMk>
    </ac:txMkLst>
    <p188:pos x="7791218" y="2088437"/>
    <p188:replyLst>
      <p188:reply id="{23B29270-3382-4116-B747-D3440C7F53E1}" authorId="{F3FC566D-6B19-DA96-8AEB-BA427E7E359F}" created="2022-11-22T08:46:24.649">
        <p188:txBody>
          <a:bodyPr/>
          <a:lstStyle/>
          <a:p>
            <a:r>
              <a:rPr lang="en-IN"/>
              <a:t>defined</a:t>
            </a:r>
          </a:p>
        </p188:txBody>
      </p188:reply>
    </p188:replyLst>
    <p188:txBody>
      <a:bodyPr/>
      <a:lstStyle/>
      <a:p>
        <a:r>
          <a:rPr lang="de-DE"/>
          <a:t>No, we are not. Please describe our architecture</a:t>
        </a:r>
      </a:p>
    </p188:txBody>
  </p188:cm>
  <p188:cm id="{0E905A57-3132-4824-BE0D-175EB614F521}" authorId="{8277CF0E-3971-AE0A-E71C-0B3F30F51A19}" created="2022-11-09T09:28:26.406">
    <ac:txMkLst xmlns:ac="http://schemas.microsoft.com/office/drawing/2013/main/command">
      <pc:docMk xmlns:pc="http://schemas.microsoft.com/office/powerpoint/2013/main/command"/>
      <pc:sldMk xmlns:pc="http://schemas.microsoft.com/office/powerpoint/2013/main/command" cId="4258359227" sldId="491"/>
      <ac:spMk id="4" creationId="{9856653F-7009-401A-9901-6A741D794D04}"/>
      <ac:txMk cp="736">
        <ac:context len="1029" hash="3451899324"/>
      </ac:txMk>
    </ac:txMkLst>
    <p188:pos x="8053488" y="387227"/>
    <p188:replyLst>
      <p188:reply id="{4547CB35-EA15-406A-A02C-19448E15D23D}" authorId="{F3FC566D-6B19-DA96-8AEB-BA427E7E359F}" created="2022-11-22T08:46:12.984">
        <p188:txBody>
          <a:bodyPr/>
          <a:lstStyle/>
          <a:p>
            <a:r>
              <a:rPr lang="en-IN"/>
              <a:t>defined</a:t>
            </a:r>
          </a:p>
        </p188:txBody>
      </p188:reply>
    </p188:replyLst>
    <p188:txBody>
      <a:bodyPr/>
      <a:lstStyle/>
      <a:p>
        <a:r>
          <a:rPr lang="de-DE"/>
          <a:t>Our use of ingress should be described here</a:t>
        </a:r>
      </a:p>
    </p188:txBody>
  </p188:cm>
</p188:cmLst>
</file>

<file path=ppt/comments/modernComment_1EC_2E57615E.xml><?xml version="1.0" encoding="utf-8"?>
<p188:cmLst xmlns:a="http://schemas.openxmlformats.org/drawingml/2006/main" xmlns:r="http://schemas.openxmlformats.org/officeDocument/2006/relationships" xmlns:p188="http://schemas.microsoft.com/office/powerpoint/2018/8/main">
  <p188:cm id="{4ECEF8E8-FE1C-465B-8C51-DE46D7978D74}" authorId="{8277CF0E-3971-AE0A-E71C-0B3F30F51A19}" created="2022-11-09T09:29:26.837">
    <ac:txMkLst xmlns:ac="http://schemas.microsoft.com/office/drawing/2013/main/command">
      <pc:docMk xmlns:pc="http://schemas.microsoft.com/office/powerpoint/2013/main/command"/>
      <pc:sldMk xmlns:pc="http://schemas.microsoft.com/office/powerpoint/2013/main/command" cId="777478494" sldId="492"/>
      <ac:spMk id="4" creationId="{B5BD02DB-46A4-4B2E-948A-D043667AB610}"/>
      <ac:txMk cp="1197">
        <ac:context len="1560" hash="2033947564"/>
      </ac:txMk>
    </ac:txMkLst>
    <p188:pos x="8094195" y="440562"/>
    <p188:replyLst>
      <p188:reply id="{8EB2ADB4-3DEB-4899-BDD7-6B6E85067E43}" authorId="{F3FC566D-6B19-DA96-8AEB-BA427E7E359F}" created="2022-11-22T08:13:24.267">
        <p188:txBody>
          <a:bodyPr/>
          <a:lstStyle/>
          <a:p>
            <a:r>
              <a:rPr lang="en-IN"/>
              <a:t>described</a:t>
            </a:r>
          </a:p>
        </p188:txBody>
      </p188:reply>
    </p188:replyLst>
    <p188:txBody>
      <a:bodyPr/>
      <a:lstStyle/>
      <a:p>
        <a:r>
          <a:rPr lang="de-DE"/>
          <a:t>It would be useful to describe the relation to resource quota and taints/tolerations here</a:t>
        </a:r>
      </a:p>
    </p188:txBody>
  </p188:cm>
</p188:cmLst>
</file>

<file path=ppt/comments/modernComment_1ED_20726670.xml><?xml version="1.0" encoding="utf-8"?>
<p188:cmLst xmlns:a="http://schemas.openxmlformats.org/drawingml/2006/main" xmlns:r="http://schemas.openxmlformats.org/officeDocument/2006/relationships" xmlns:p188="http://schemas.microsoft.com/office/powerpoint/2018/8/main">
  <p188:cm id="{4A5445A1-C464-4F97-A734-6EA6ABF6A40A}" authorId="{8277CF0E-3971-AE0A-E71C-0B3F30F51A19}" created="2022-11-10T08:25:49.918">
    <ac:deMkLst xmlns:ac="http://schemas.microsoft.com/office/drawing/2013/main/command">
      <pc:docMk xmlns:pc="http://schemas.microsoft.com/office/powerpoint/2013/main/command"/>
      <pc:sldMk xmlns:pc="http://schemas.microsoft.com/office/powerpoint/2013/main/command" cId="544368240" sldId="493"/>
      <ac:spMk id="10" creationId="{BE02B4F4-C509-3268-3FD5-8EE6F30FBBC3}"/>
    </ac:deMkLst>
    <p188:replyLst>
      <p188:reply id="{BAB61A97-0DB3-400A-8699-AE8C5D0DA250}" authorId="{F3FC566D-6B19-DA96-8AEB-BA427E7E359F}" created="2022-11-22T09:33:26.709">
        <p188:txBody>
          <a:bodyPr/>
          <a:lstStyle/>
          <a:p>
            <a:r>
              <a:rPr lang="en-IN"/>
              <a:t>added</a:t>
            </a:r>
          </a:p>
        </p188:txBody>
      </p188:reply>
    </p188:replyLst>
    <p188:txBody>
      <a:bodyPr/>
      <a:lstStyle/>
      <a:p>
        <a:r>
          <a:rPr lang="de-DE"/>
          <a:t>Please refer to the Uniper Container Registry, Naming Convention, permissions we grant, atc. You cn also always refer to the public Wiki.</a:t>
        </a:r>
      </a:p>
    </p188:txBody>
  </p188:cm>
</p188:cmLst>
</file>

<file path=ppt/comments/modernComment_2B8_ED46AA55.xml><?xml version="1.0" encoding="utf-8"?>
<p188:cmLst xmlns:a="http://schemas.openxmlformats.org/drawingml/2006/main" xmlns:r="http://schemas.openxmlformats.org/officeDocument/2006/relationships" xmlns:p188="http://schemas.microsoft.com/office/powerpoint/2018/8/main">
  <p188:cm id="{8358FCAA-CDFF-4492-BFDB-FF83C47BB8F1}" authorId="{8277CF0E-3971-AE0A-E71C-0B3F30F51A19}" created="2022-11-10T08:27:15.247">
    <ac:txMkLst xmlns:ac="http://schemas.microsoft.com/office/drawing/2013/main/command">
      <pc:docMk xmlns:pc="http://schemas.microsoft.com/office/powerpoint/2013/main/command"/>
      <pc:sldMk xmlns:pc="http://schemas.microsoft.com/office/powerpoint/2013/main/command" cId="3980831317" sldId="696"/>
      <ac:spMk id="4" creationId="{EA5B6126-3417-40E7-BF26-491A887E4C78}"/>
      <ac:txMk cp="363">
        <ac:context len="1044" hash="1029589843"/>
      </ac:txMk>
    </ac:txMkLst>
    <p188:pos x="863161" y="216629"/>
    <p188:replyLst>
      <p188:reply id="{64BD01F6-C368-498F-80A2-D8E90F729A63}" authorId="{F3FC566D-6B19-DA96-8AEB-BA427E7E359F}" created="2022-11-22T09:46:14.192">
        <p188:txBody>
          <a:bodyPr/>
          <a:lstStyle/>
          <a:p>
            <a:r>
              <a:rPr lang="en-IN"/>
              <a:t>added</a:t>
            </a:r>
          </a:p>
        </p188:txBody>
      </p188:reply>
    </p188:replyLst>
    <p188:txBody>
      <a:bodyPr/>
      <a:lstStyle/>
      <a:p>
        <a:r>
          <a:rPr lang="de-DE"/>
          <a:t>Please explain how to use Prometheus in the Uniper context</a:t>
        </a:r>
      </a:p>
    </p188:txBody>
  </p188:cm>
</p188:cmLst>
</file>

<file path=ppt/comments/modernComment_2B9_87E1D576.xml><?xml version="1.0" encoding="utf-8"?>
<p188:cmLst xmlns:a="http://schemas.openxmlformats.org/drawingml/2006/main" xmlns:r="http://schemas.openxmlformats.org/officeDocument/2006/relationships" xmlns:p188="http://schemas.microsoft.com/office/powerpoint/2018/8/main">
  <p188:cm id="{7C400F6B-6324-40D9-B05B-1EC9AB53D9AF}" authorId="{8277CF0E-3971-AE0A-E71C-0B3F30F51A19}" created="2022-11-10T08:45:17.066">
    <ac:txMkLst xmlns:ac="http://schemas.microsoft.com/office/drawing/2013/main/command">
      <pc:docMk xmlns:pc="http://schemas.microsoft.com/office/powerpoint/2013/main/command"/>
      <pc:sldMk xmlns:pc="http://schemas.microsoft.com/office/powerpoint/2013/main/command" cId="2279724406" sldId="697"/>
      <ac:spMk id="4" creationId="{26BBE35F-74F3-402D-8A52-F0E67143C0E0}"/>
      <ac:txMk cp="2">
        <ac:context len="1732" hash="2225087113"/>
      </ac:txMk>
    </ac:txMkLst>
    <p188:pos x="892303" y="175819"/>
    <p188:replyLst>
      <p188:reply id="{6E71D415-9609-4373-916C-99DF23D60997}" authorId="{F3FC566D-6B19-DA96-8AEB-BA427E7E359F}" created="2022-11-22T12:41:52.819">
        <p188:txBody>
          <a:bodyPr/>
          <a:lstStyle/>
          <a:p>
            <a:r>
              <a:rPr lang="en-IN"/>
              <a:t>added
</a:t>
            </a:r>
          </a:p>
        </p188:txBody>
      </p188:reply>
    </p188:replyLst>
    <p188:txBody>
      <a:bodyPr/>
      <a:lstStyle/>
      <a:p>
        <a:r>
          <a:rPr lang="de-DE"/>
          <a:t>The most important part is missing. What do teams need to do to patch their own image? </a:t>
        </a:r>
      </a:p>
    </p188:txBody>
  </p188:cm>
  <p188:cm id="{0AE7CEDA-C67D-4E29-A566-68B19DAAAD0A}" authorId="{8277CF0E-3971-AE0A-E71C-0B3F30F51A19}" created="2022-11-10T08:46:11.951">
    <ac:txMkLst xmlns:ac="http://schemas.microsoft.com/office/drawing/2013/main/command">
      <pc:docMk xmlns:pc="http://schemas.microsoft.com/office/powerpoint/2013/main/command"/>
      <pc:sldMk xmlns:pc="http://schemas.microsoft.com/office/powerpoint/2013/main/command" cId="2279724406" sldId="697"/>
      <ac:spMk id="4" creationId="{26BBE35F-74F3-402D-8A52-F0E67143C0E0}"/>
      <ac:txMk cp="466" len="209">
        <ac:context len="1732" hash="2225087113"/>
      </ac:txMk>
    </ac:txMkLst>
    <p188:pos x="8512303" y="1395019"/>
    <p188:replyLst>
      <p188:reply id="{98BA7BAF-3809-4AD3-85AA-063A0B49D5DF}" authorId="{F3FC566D-6B19-DA96-8AEB-BA427E7E359F}" created="2022-11-22T12:41:47.884">
        <p188:txBody>
          <a:bodyPr/>
          <a:lstStyle/>
          <a:p>
            <a:r>
              <a:rPr lang="en-IN"/>
              <a:t>added</a:t>
            </a:r>
          </a:p>
        </p188:txBody>
      </p188:reply>
    </p188:replyLst>
    <p188:txBody>
      <a:bodyPr/>
      <a:lstStyle/>
      <a:p>
        <a:r>
          <a:rPr lang="de-DE"/>
          <a:t>I think it is useful to mention the impact on the application pods what happens to them during the cordon and drain process.</a:t>
        </a:r>
      </a:p>
    </p188:txBody>
  </p188:cm>
</p188:cmLst>
</file>

<file path=ppt/comments/modernComment_2BA_DB129044.xml><?xml version="1.0" encoding="utf-8"?>
<p188:cmLst xmlns:a="http://schemas.openxmlformats.org/drawingml/2006/main" xmlns:r="http://schemas.openxmlformats.org/officeDocument/2006/relationships" xmlns:p188="http://schemas.microsoft.com/office/powerpoint/2018/8/main">
  <p188:cm id="{25B66354-3D60-4586-BAFE-08706B74945C}" authorId="{8277CF0E-3971-AE0A-E71C-0B3F30F51A19}" created="2022-11-10T08:28:28.054">
    <ac:txMkLst xmlns:ac="http://schemas.microsoft.com/office/drawing/2013/main/command">
      <pc:docMk xmlns:pc="http://schemas.microsoft.com/office/powerpoint/2013/main/command"/>
      <pc:sldMk xmlns:pc="http://schemas.microsoft.com/office/powerpoint/2013/main/command" cId="3675426884" sldId="698"/>
      <ac:spMk id="4" creationId="{E379FD4C-5A1C-4D57-A4BA-1DCB5C4D4E99}"/>
      <ac:txMk cp="502">
        <ac:context len="503" hash="1498796561"/>
      </ac:txMk>
    </ac:txMkLst>
    <p188:pos x="1273439" y="1842593"/>
    <p188:txBody>
      <a:bodyPr/>
      <a:lstStyle/>
      <a:p>
        <a:r>
          <a:rPr lang="de-DE"/>
          <a:t>We do not need to create our internal procedures</a:t>
        </a:r>
      </a:p>
    </p188:txBody>
  </p188:cm>
</p188:cmLst>
</file>

<file path=ppt/comments/modernComment_2BD_D3055191.xml><?xml version="1.0" encoding="utf-8"?>
<p188:cmLst xmlns:a="http://schemas.openxmlformats.org/drawingml/2006/main" xmlns:r="http://schemas.openxmlformats.org/officeDocument/2006/relationships" xmlns:p188="http://schemas.microsoft.com/office/powerpoint/2018/8/main">
  <p188:cm id="{5E7D7D4F-676D-484A-B09B-46C9E553CE73}" authorId="{8277CF0E-3971-AE0A-E71C-0B3F30F51A19}" created="2022-11-10T08:48:25.981">
    <ac:txMkLst xmlns:ac="http://schemas.microsoft.com/office/drawing/2013/main/command">
      <pc:docMk xmlns:pc="http://schemas.microsoft.com/office/powerpoint/2013/main/command"/>
      <pc:sldMk xmlns:pc="http://schemas.microsoft.com/office/powerpoint/2013/main/command" cId="3540341137" sldId="701"/>
      <ac:spMk id="4" creationId="{C52D9E6D-7AB6-4361-B367-7FCB02B13439}"/>
      <ac:txMk cp="1089" len="35">
        <ac:context len="1511" hash="81671217"/>
      </ac:txMk>
    </ac:txMkLst>
    <p188:pos x="2202029" y="2682285"/>
    <p188:txBody>
      <a:bodyPr/>
      <a:lstStyle/>
      <a:p>
        <a:r>
          <a:rPr lang="de-DE"/>
          <a:t>This is enabled in our namespaces. Please only refer to our configuration</a:t>
        </a:r>
      </a:p>
    </p188:txBody>
  </p188:cm>
</p188:cmLst>
</file>

<file path=ppt/comments/modernComment_2BE_CF7D96B4.xml><?xml version="1.0" encoding="utf-8"?>
<p188:cmLst xmlns:a="http://schemas.openxmlformats.org/drawingml/2006/main" xmlns:r="http://schemas.openxmlformats.org/officeDocument/2006/relationships" xmlns:p188="http://schemas.microsoft.com/office/powerpoint/2018/8/main">
  <p188:cm id="{B1E63B62-9270-465C-BAC1-A633C11DD489}" authorId="{8277CF0E-3971-AE0A-E71C-0B3F30F51A19}" created="2022-11-10T08:49:31.287">
    <ac:txMkLst xmlns:ac="http://schemas.microsoft.com/office/drawing/2013/main/command">
      <pc:docMk xmlns:pc="http://schemas.microsoft.com/office/powerpoint/2013/main/command"/>
      <pc:sldMk xmlns:pc="http://schemas.microsoft.com/office/powerpoint/2013/main/command" cId="3481114292" sldId="702"/>
      <ac:spMk id="4" creationId="{ED59C747-E3E5-4FB4-9917-862ABFB7F515}"/>
      <ac:txMk cp="472" len="21">
        <ac:context len="1390" hash="453914243"/>
      </ac:txMk>
    </ac:txMkLst>
    <p188:pos x="5324226" y="3832417"/>
    <p188:replyLst>
      <p188:reply id="{237C1414-67F9-4357-9EEA-7C2A9CF12E45}" authorId="{F3FC566D-6B19-DA96-8AEB-BA427E7E359F}" created="2022-11-22T11:49:13.687">
        <p188:txBody>
          <a:bodyPr/>
          <a:lstStyle/>
          <a:p>
            <a:r>
              <a:rPr lang="en-IN"/>
              <a:t>described</a:t>
            </a:r>
          </a:p>
        </p188:txBody>
      </p188:reply>
    </p188:replyLst>
    <p188:txBody>
      <a:bodyPr/>
      <a:lstStyle/>
      <a:p>
        <a:r>
          <a:rPr lang="de-DE"/>
          <a:t>I suggest to describe the roles we use here.</a:t>
        </a:r>
      </a:p>
    </p188:txBody>
  </p188:cm>
</p188:cmLst>
</file>

<file path=ppt/comments/modernComment_2C0_EB78BF20.xml><?xml version="1.0" encoding="utf-8"?>
<p188:cmLst xmlns:a="http://schemas.openxmlformats.org/drawingml/2006/main" xmlns:r="http://schemas.openxmlformats.org/officeDocument/2006/relationships" xmlns:p188="http://schemas.microsoft.com/office/powerpoint/2018/8/main">
  <p188:cm id="{0153C9B2-E8C1-41C9-B7CF-696CEA5A8362}" authorId="{8277CF0E-3971-AE0A-E71C-0B3F30F51A19}" created="2022-11-10T08:54:47.778">
    <ac:txMkLst xmlns:ac="http://schemas.microsoft.com/office/drawing/2013/main/command">
      <pc:docMk xmlns:pc="http://schemas.microsoft.com/office/powerpoint/2013/main/command"/>
      <pc:sldMk xmlns:pc="http://schemas.microsoft.com/office/powerpoint/2013/main/command" cId="3950559008" sldId="704"/>
      <ac:spMk id="4" creationId="{FC982997-00B6-4A2D-A3C8-F15A417798CC}"/>
      <ac:txMk cp="291">
        <ac:context len="1206" hash="1909342395"/>
      </ac:txMk>
    </ac:txMkLst>
    <p188:pos x="6503863" y="3098899"/>
    <p188:replyLst>
      <p188:reply id="{C3344CB8-6546-49AB-B614-83C3E2A22E41}" authorId="{F3FC566D-6B19-DA96-8AEB-BA427E7E359F}" created="2022-11-22T11:32:00.469">
        <p188:txBody>
          <a:bodyPr/>
          <a:lstStyle/>
          <a:p>
            <a:r>
              <a:rPr lang="en-IN"/>
              <a:t>explained</a:t>
            </a:r>
          </a:p>
        </p188:txBody>
      </p188:reply>
    </p188:replyLst>
    <p188:txBody>
      <a:bodyPr/>
      <a:lstStyle/>
      <a:p>
        <a:r>
          <a:rPr lang="de-DE"/>
          <a:t>It would be good to explain when to use secrets (and TLS secrets)</a:t>
        </a:r>
      </a:p>
    </p188:txBody>
  </p188:cm>
</p188:cmLst>
</file>

<file path=ppt/comments/modernComment_2C1_90346DAC.xml><?xml version="1.0" encoding="utf-8"?>
<p188:cmLst xmlns:a="http://schemas.openxmlformats.org/drawingml/2006/main" xmlns:r="http://schemas.openxmlformats.org/officeDocument/2006/relationships" xmlns:p188="http://schemas.microsoft.com/office/powerpoint/2018/8/main">
  <p188:cm id="{9F420F3F-A2FA-4A84-848B-348A4702D852}" authorId="{8277CF0E-3971-AE0A-E71C-0B3F30F51A19}" created="2022-11-10T08:55:25.930">
    <ac:txMkLst xmlns:ac="http://schemas.microsoft.com/office/drawing/2013/main/command">
      <pc:docMk xmlns:pc="http://schemas.microsoft.com/office/powerpoint/2013/main/command"/>
      <pc:sldMk xmlns:pc="http://schemas.microsoft.com/office/powerpoint/2013/main/command" cId="2419355052" sldId="705"/>
      <ac:spMk id="4" creationId="{50049304-149E-48E7-9201-E47FF1091635}"/>
      <ac:txMk cp="15" len="38">
        <ac:context len="1520" hash="1585932116"/>
      </ac:txMk>
    </ac:txMkLst>
    <p188:pos x="3198205" y="180021"/>
    <p188:replyLst>
      <p188:reply id="{A2D68086-5777-452F-8D1A-D5D3E1FB6F25}" authorId="{F3FC566D-6B19-DA96-8AEB-BA427E7E359F}" created="2022-11-17T08:44:18.472">
        <p188:txBody>
          <a:bodyPr/>
          <a:lstStyle/>
          <a:p>
            <a:r>
              <a:rPr lang="en-IN"/>
              <a:t>policies rules addedd</a:t>
            </a:r>
          </a:p>
        </p188:txBody>
      </p188:reply>
    </p188:replyLst>
    <p188:txBody>
      <a:bodyPr/>
      <a:lstStyle/>
      <a:p>
        <a:r>
          <a:rPr lang="de-DE"/>
          <a:t>Please refer to the corresponding policy</a:t>
        </a:r>
      </a:p>
    </p188:txBody>
  </p188:cm>
</p188:cmLst>
</file>

<file path=ppt/comments/modernComment_2C3_A29B769C.xml><?xml version="1.0" encoding="utf-8"?>
<p188:cmLst xmlns:a="http://schemas.openxmlformats.org/drawingml/2006/main" xmlns:r="http://schemas.openxmlformats.org/officeDocument/2006/relationships" xmlns:p188="http://schemas.microsoft.com/office/powerpoint/2018/8/main">
  <p188:cm id="{84C40E8F-9AA9-4F4B-889B-41399BAF6B72}" authorId="{8277CF0E-3971-AE0A-E71C-0B3F30F51A19}" created="2022-11-10T08:46:49.225">
    <ac:txMkLst xmlns:ac="http://schemas.microsoft.com/office/drawing/2013/main/command">
      <pc:docMk xmlns:pc="http://schemas.microsoft.com/office/powerpoint/2013/main/command"/>
      <pc:sldMk xmlns:pc="http://schemas.microsoft.com/office/powerpoint/2013/main/command" cId="2728097436" sldId="707"/>
      <ac:spMk id="4" creationId="{08F36509-FFCE-4990-9EDC-B0E3D829DBC1}"/>
      <ac:txMk cp="112" len="17">
        <ac:context len="762" hash="2848279481"/>
      </ac:txMk>
    </ac:txMkLst>
    <p188:pos x="5145951" y="524605"/>
    <p188:txBody>
      <a:bodyPr/>
      <a:lstStyle/>
      <a:p>
        <a:r>
          <a:rPr lang="de-DE"/>
          <a:t>Which migration</a:t>
        </a:r>
      </a:p>
    </p188:txBody>
  </p188:cm>
</p188:cmLst>
</file>

<file path=ppt/comments/modernComment_2C8_59E5972F.xml><?xml version="1.0" encoding="utf-8"?>
<p188:cmLst xmlns:a="http://schemas.openxmlformats.org/drawingml/2006/main" xmlns:r="http://schemas.openxmlformats.org/officeDocument/2006/relationships" xmlns:p188="http://schemas.microsoft.com/office/powerpoint/2018/8/main">
  <p188:cm id="{3C40FC30-66C5-4E19-91DF-DD8A1F984721}" authorId="{8277CF0E-3971-AE0A-E71C-0B3F30F51A19}" created="2022-11-10T08:59:21.700">
    <ac:txMkLst xmlns:ac="http://schemas.microsoft.com/office/drawing/2013/main/command">
      <pc:docMk xmlns:pc="http://schemas.microsoft.com/office/powerpoint/2013/main/command"/>
      <pc:sldMk xmlns:pc="http://schemas.microsoft.com/office/powerpoint/2013/main/command" cId="1508218671" sldId="712"/>
      <ac:spMk id="3" creationId="{B0A06271-FDEF-4406-AB37-1BF4C5C63793}"/>
      <ac:txMk cp="221">
        <ac:context len="746" hash="2194898248"/>
      </ac:txMk>
    </ac:txMkLst>
    <p188:pos x="3904449" y="888878"/>
    <p188:txBody>
      <a:bodyPr/>
      <a:lstStyle/>
      <a:p>
        <a:r>
          <a:rPr lang="de-DE"/>
          <a:t>This is not used</a:t>
        </a:r>
      </a:p>
    </p188:txBody>
  </p188:cm>
</p188:cmLst>
</file>

<file path=ppt/comments/modernComment_2CA_2A7DA857.xml><?xml version="1.0" encoding="utf-8"?>
<p188:cmLst xmlns:a="http://schemas.openxmlformats.org/drawingml/2006/main" xmlns:r="http://schemas.openxmlformats.org/officeDocument/2006/relationships" xmlns:p188="http://schemas.microsoft.com/office/powerpoint/2018/8/main">
  <p188:cm id="{FFBB5694-69BD-46E9-A56E-B8D5D160169F}" authorId="{8277CF0E-3971-AE0A-E71C-0B3F30F51A19}" created="2022-11-10T08:58:05.830">
    <ac:txMkLst xmlns:ac="http://schemas.microsoft.com/office/drawing/2013/main/command">
      <pc:docMk xmlns:pc="http://schemas.microsoft.com/office/powerpoint/2013/main/command"/>
      <pc:sldMk xmlns:pc="http://schemas.microsoft.com/office/powerpoint/2013/main/command" cId="712878167" sldId="714"/>
      <ac:spMk id="3" creationId="{2D718F02-9E4A-4807-B72E-BC92CCF069B1}"/>
      <ac:txMk cp="0" len="8">
        <ac:context len="565" hash="607407889"/>
      </ac:txMk>
    </ac:txMkLst>
    <p188:pos x="886185" y="180021"/>
    <p188:txBody>
      <a:bodyPr/>
      <a:lstStyle/>
      <a:p>
        <a:r>
          <a:rPr lang="de-DE"/>
          <a:t>This should only be used for error analysis</a:t>
        </a:r>
      </a:p>
    </p188:txBody>
  </p188:cm>
  <p188:cm id="{029CC530-548B-4BE7-9E95-01FAC90BB96D}" authorId="{8277CF0E-3971-AE0A-E71C-0B3F30F51A19}" created="2022-11-10T08:58:43.209">
    <ac:txMkLst xmlns:ac="http://schemas.microsoft.com/office/drawing/2013/main/command">
      <pc:docMk xmlns:pc="http://schemas.microsoft.com/office/powerpoint/2013/main/command"/>
      <pc:sldMk xmlns:pc="http://schemas.microsoft.com/office/powerpoint/2013/main/command" cId="712878167" sldId="714"/>
      <ac:spMk id="3" creationId="{2D718F02-9E4A-4807-B72E-BC92CCF069B1}"/>
      <ac:txMk cp="204" len="12">
        <ac:context len="565" hash="607407889"/>
      </ac:txMk>
    </ac:txMkLst>
    <p188:pos x="1213288" y="2328489"/>
    <p188:replyLst>
      <p188:reply id="{5DDF657F-4A2F-42C6-9C2F-2D144109D38B}" authorId="{F3FC566D-6B19-DA96-8AEB-BA427E7E359F}" created="2022-11-22T11:50:44.736">
        <p188:txBody>
          <a:bodyPr/>
          <a:lstStyle/>
          <a:p>
            <a:r>
              <a:rPr lang="en-IN"/>
              <a:t>added</a:t>
            </a:r>
          </a:p>
        </p188:txBody>
      </p188:reply>
    </p188:replyLst>
    <p188:txBody>
      <a:bodyPr/>
      <a:lstStyle/>
      <a:p>
        <a:r>
          <a:rPr lang="de-DE"/>
          <a:t>This should only be used for error analysis. Please add a statement that external loadbalancers are forbidden</a:t>
        </a:r>
      </a:p>
    </p188:txBody>
  </p188:cm>
</p188:cmLst>
</file>

<file path=ppt/comments/modernComment_2CC_75FD0F80.xml><?xml version="1.0" encoding="utf-8"?>
<p188:cmLst xmlns:a="http://schemas.openxmlformats.org/drawingml/2006/main" xmlns:r="http://schemas.openxmlformats.org/officeDocument/2006/relationships" xmlns:p188="http://schemas.microsoft.com/office/powerpoint/2018/8/main">
  <p188:cm id="{10EA05A3-AB78-43D8-9D0E-B0A3AC5A0DB2}" authorId="{8277CF0E-3971-AE0A-E71C-0B3F30F51A19}" created="2022-11-10T08:55:43.373">
    <ac:txMkLst xmlns:ac="http://schemas.microsoft.com/office/drawing/2013/main/command">
      <pc:docMk xmlns:pc="http://schemas.microsoft.com/office/powerpoint/2013/main/command"/>
      <pc:sldMk xmlns:pc="http://schemas.microsoft.com/office/powerpoint/2013/main/command" cId="1979518848" sldId="716"/>
      <ac:spMk id="3" creationId="{5A719ED6-B801-43C8-A9CA-74D8F85946EE}"/>
      <ac:txMk cp="199" len="15">
        <ac:context len="522" hash="3965492962"/>
      </ac:txMk>
    </ac:txMkLst>
    <p188:pos x="4253854" y="695590"/>
    <p188:replyLst>
      <p188:reply id="{3DFCF318-85E7-4DDE-B1EA-913D87F9CA28}" authorId="{F3FC566D-6B19-DA96-8AEB-BA427E7E359F}" created="2022-11-17T07:04:45.477">
        <p188:txBody>
          <a:bodyPr/>
          <a:lstStyle/>
          <a:p>
            <a:r>
              <a:rPr lang="en-IN"/>
              <a:t>corrected</a:t>
            </a:r>
          </a:p>
        </p188:txBody>
      </p188:reply>
    </p188:replyLst>
    <p188:txBody>
      <a:bodyPr/>
      <a:lstStyle/>
      <a:p>
        <a:r>
          <a:rPr lang="de-DE"/>
          <a:t>By default</a:t>
        </a:r>
      </a:p>
    </p188:txBody>
  </p188:cm>
</p188:cmLst>
</file>

<file path=ppt/comments/modernComment_2CD_EC6190AB.xml><?xml version="1.0" encoding="utf-8"?>
<p188:cmLst xmlns:a="http://schemas.openxmlformats.org/drawingml/2006/main" xmlns:r="http://schemas.openxmlformats.org/officeDocument/2006/relationships" xmlns:p188="http://schemas.microsoft.com/office/powerpoint/2018/8/main">
  <p188:cm id="{0AA50531-C231-4A42-B66D-CF17F1EC6FC1}" authorId="{8277CF0E-3971-AE0A-E71C-0B3F30F51A19}" created="2022-11-10T08:56:56.673">
    <ac:txMkLst xmlns:ac="http://schemas.microsoft.com/office/drawing/2013/main/command">
      <pc:docMk xmlns:pc="http://schemas.microsoft.com/office/powerpoint/2013/main/command"/>
      <pc:sldMk xmlns:pc="http://schemas.microsoft.com/office/powerpoint/2013/main/command" cId="3965817003" sldId="717"/>
      <ac:spMk id="3" creationId="{F46276C6-EB19-4744-9994-70E50BCF2074}"/>
      <ac:txMk cp="624">
        <ac:context len="740" hash="2741544571"/>
      </ac:txMk>
    </ac:txMkLst>
    <p188:pos x="7918888" y="1394400"/>
    <p188:replyLst>
      <p188:reply id="{D3B14BB4-B800-4692-9817-4265279C7EDE}" authorId="{F3FC566D-6B19-DA96-8AEB-BA427E7E359F}" created="2022-11-22T11:23:23.967">
        <p188:txBody>
          <a:bodyPr/>
          <a:lstStyle/>
          <a:p>
            <a:r>
              <a:rPr lang="en-IN"/>
              <a:t>Corrected
</a:t>
            </a:r>
          </a:p>
        </p188:txBody>
      </p188:reply>
    </p188:replyLst>
    <p188:txBody>
      <a:bodyPr/>
      <a:lstStyle/>
      <a:p>
        <a:r>
          <a:rPr lang="de-DE"/>
          <a:t>I think this is not correct. </a:t>
        </a:r>
      </a:p>
    </p188:txBody>
  </p188:cm>
</p188:cmLst>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sz="1050">
              <a:latin typeface="Arial" pitchFamily="34" charset="0"/>
              <a:cs typeface="Arial" pitchFamily="34" charset="0"/>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2BE8F-B637-4C47-B142-3817287274CE}" type="datetimeFigureOut">
              <a:rPr lang="de-DE" sz="1050">
                <a:latin typeface="Arial" pitchFamily="34" charset="0"/>
                <a:cs typeface="Arial" pitchFamily="34" charset="0"/>
              </a:rPr>
              <a:pPr/>
              <a:t>22.11.2022</a:t>
            </a:fld>
            <a:endParaRPr lang="de-DE" sz="1050">
              <a:latin typeface="Arial" pitchFamily="34" charset="0"/>
              <a:cs typeface="Arial" pitchFamily="34" charset="0"/>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sz="1050">
              <a:latin typeface="Arial" pitchFamily="34" charset="0"/>
              <a:cs typeface="Arial" pitchFamily="34" charset="0"/>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9711D6-7C16-408D-AB39-A77E8CF5A3FD}" type="slidenum">
              <a:rPr lang="de-DE" sz="1050">
                <a:latin typeface="Arial" pitchFamily="34" charset="0"/>
                <a:cs typeface="Arial" pitchFamily="34" charset="0"/>
              </a:rPr>
              <a:pPr/>
              <a:t>‹#›</a:t>
            </a:fld>
            <a:endParaRPr lang="de-DE" sz="1050">
              <a:latin typeface="Arial" pitchFamily="34" charset="0"/>
              <a:cs typeface="Arial" pitchFamily="34" charset="0"/>
            </a:endParaRPr>
          </a:p>
        </p:txBody>
      </p:sp>
    </p:spTree>
    <p:extLst>
      <p:ext uri="{BB962C8B-B14F-4D97-AF65-F5344CB8AC3E}">
        <p14:creationId xmlns:p14="http://schemas.microsoft.com/office/powerpoint/2010/main" val="4128369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48DAF9-FCAF-40AF-8859-05C8E311A5C6}" type="datetimeFigureOut">
              <a:rPr lang="de-DE"/>
              <a:pPr/>
              <a:t>22.11.2022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0C4BC3-9AD3-461B-862E-410046728F4C}" type="slidenum">
              <a:rPr lang="de-DE"/>
              <a:pPr/>
              <a:t>‹#›</a:t>
            </a:fld>
            <a:endParaRPr lang="de-DE"/>
          </a:p>
        </p:txBody>
      </p:sp>
    </p:spTree>
    <p:extLst>
      <p:ext uri="{BB962C8B-B14F-4D97-AF65-F5344CB8AC3E}">
        <p14:creationId xmlns:p14="http://schemas.microsoft.com/office/powerpoint/2010/main" val="3624979210"/>
      </p:ext>
    </p:extLst>
  </p:cSld>
  <p:clrMap bg1="lt1" tx1="dk1" bg2="lt2" tx2="dk2" accent1="accent1" accent2="accent2" accent3="accent3" accent4="accent4" accent5="accent5" accent6="accent6" hlink="hlink" folHlink="folHlink"/>
  <p:notesStyle>
    <a:lvl1pPr marL="0" indent="0" algn="l" defTabSz="914400" rtl="0" eaLnBrk="1" latinLnBrk="0" hangingPunct="1">
      <a:defRPr sz="1050" kern="1200">
        <a:solidFill>
          <a:schemeClr val="tx1"/>
        </a:solidFill>
        <a:latin typeface="Arial" pitchFamily="34" charset="0"/>
        <a:ea typeface="+mn-ea"/>
        <a:cs typeface="Arial" pitchFamily="34" charset="0"/>
      </a:defRPr>
    </a:lvl1pPr>
    <a:lvl2pPr marL="207963" indent="-206375" algn="l" defTabSz="914400" rtl="0" eaLnBrk="1" latinLnBrk="0" hangingPunct="1">
      <a:buClr>
        <a:srgbClr val="0078DC"/>
      </a:buClr>
      <a:buFont typeface="Wingdings" pitchFamily="2" charset="2"/>
      <a:buChar char=""/>
      <a:defRPr sz="1050" kern="1200">
        <a:solidFill>
          <a:schemeClr val="tx1"/>
        </a:solidFill>
        <a:latin typeface="Arial" pitchFamily="34" charset="0"/>
        <a:ea typeface="+mn-ea"/>
        <a:cs typeface="Arial" pitchFamily="34" charset="0"/>
      </a:defRPr>
    </a:lvl2pPr>
    <a:lvl3pPr marL="209550" indent="0" algn="l" defTabSz="914400" rtl="0" eaLnBrk="1" latinLnBrk="0" hangingPunct="1">
      <a:defRPr sz="1050" kern="1200">
        <a:solidFill>
          <a:schemeClr val="tx1"/>
        </a:solidFill>
        <a:latin typeface="Arial" pitchFamily="34" charset="0"/>
        <a:ea typeface="+mn-ea"/>
        <a:cs typeface="Arial" pitchFamily="34" charset="0"/>
      </a:defRPr>
    </a:lvl3pPr>
    <a:lvl4pPr marL="412750" indent="-201613" algn="l" defTabSz="914400" rtl="0" eaLnBrk="1" latinLnBrk="0" hangingPunct="1">
      <a:buClr>
        <a:srgbClr val="0078DC"/>
      </a:buClr>
      <a:buFont typeface="Wingdings" pitchFamily="2" charset="2"/>
      <a:buChar char=""/>
      <a:defRPr sz="1050" kern="1200">
        <a:solidFill>
          <a:schemeClr val="tx1"/>
        </a:solidFill>
        <a:latin typeface="Arial" pitchFamily="34" charset="0"/>
        <a:ea typeface="+mn-ea"/>
        <a:cs typeface="Arial" pitchFamily="34" charset="0"/>
      </a:defRPr>
    </a:lvl4pPr>
    <a:lvl5pPr marL="414338" indent="0" algn="l" defTabSz="914400" rtl="0" eaLnBrk="1" latinLnBrk="0" hangingPunct="1">
      <a:defRPr sz="105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Fußzeilenplatzhalter 3" hidden="1">
            <a:extLst>
              <a:ext uri="{FF2B5EF4-FFF2-40B4-BE49-F238E27FC236}">
                <a16:creationId xmlns:a16="http://schemas.microsoft.com/office/drawing/2014/main" id="{238423A3-A1C9-4474-9F22-BDCD6D1A8555}"/>
              </a:ext>
            </a:extLst>
          </p:cNvPr>
          <p:cNvSpPr>
            <a:spLocks noGrp="1"/>
          </p:cNvSpPr>
          <p:nvPr>
            <p:ph type="ftr" sz="quarter" idx="10"/>
          </p:nvPr>
        </p:nvSpPr>
        <p:spPr/>
        <p:txBody>
          <a:bodyPr/>
          <a:lstStyle>
            <a:lvl1pPr>
              <a:defRPr>
                <a:noFill/>
              </a:defRPr>
            </a:lvl1pPr>
          </a:lstStyle>
          <a:p>
            <a:endParaRPr lang="de-DE" dirty="0"/>
          </a:p>
        </p:txBody>
      </p:sp>
      <p:sp>
        <p:nvSpPr>
          <p:cNvPr id="5" name="Foliennummernplatzhalter 4" hidden="1">
            <a:extLst>
              <a:ext uri="{FF2B5EF4-FFF2-40B4-BE49-F238E27FC236}">
                <a16:creationId xmlns:a16="http://schemas.microsoft.com/office/drawing/2014/main" id="{4357B8F8-C7DB-493A-8BD8-3EA5DBD9584E}"/>
              </a:ext>
            </a:extLst>
          </p:cNvPr>
          <p:cNvSpPr>
            <a:spLocks noGrp="1"/>
          </p:cNvSpPr>
          <p:nvPr>
            <p:ph type="sldNum" sz="quarter" idx="11"/>
          </p:nvPr>
        </p:nvSpPr>
        <p:spPr/>
        <p:txBody>
          <a:bodyPr/>
          <a:lstStyle>
            <a:lvl1pPr>
              <a:defRPr>
                <a:noFill/>
              </a:defRPr>
            </a:lvl1pPr>
          </a:lstStyle>
          <a:p>
            <a:fld id="{9D543ADB-E95E-4587-963D-D3C6AB2E96C0}" type="slidenum">
              <a:rPr lang="de-DE"/>
              <a:pPr/>
              <a:t>‹#›</a:t>
            </a:fld>
            <a:endParaRPr lang="de-DE" dirty="0"/>
          </a:p>
        </p:txBody>
      </p:sp>
      <p:pic>
        <p:nvPicPr>
          <p:cNvPr id="7" name="Grafik 6" descr="Uniper_Logo_Office_CO_PPT_large.png"/>
          <p:cNvPicPr>
            <a:picLocks noChangeAspect="1"/>
          </p:cNvPicPr>
          <p:nvPr/>
        </p:nvPicPr>
        <p:blipFill>
          <a:blip r:embed="rId2" cstate="print"/>
          <a:stretch>
            <a:fillRect/>
          </a:stretch>
        </p:blipFill>
        <p:spPr>
          <a:xfrm>
            <a:off x="460852" y="410031"/>
            <a:ext cx="1512000" cy="1308489"/>
          </a:xfrm>
          <a:prstGeom prst="rect">
            <a:avLst/>
          </a:prstGeom>
        </p:spPr>
      </p:pic>
      <p:sp>
        <p:nvSpPr>
          <p:cNvPr id="6" name="Title 5">
            <a:extLst>
              <a:ext uri="{FF2B5EF4-FFF2-40B4-BE49-F238E27FC236}">
                <a16:creationId xmlns:a16="http://schemas.microsoft.com/office/drawing/2014/main" id="{9466A46E-80BD-4308-953A-E550CF4D2C01}"/>
              </a:ext>
            </a:extLst>
          </p:cNvPr>
          <p:cNvSpPr>
            <a:spLocks noGrp="1"/>
          </p:cNvSpPr>
          <p:nvPr>
            <p:ph type="title"/>
          </p:nvPr>
        </p:nvSpPr>
        <p:spPr>
          <a:xfrm>
            <a:off x="679294" y="3189001"/>
            <a:ext cx="7344000" cy="1177200"/>
          </a:xfrm>
        </p:spPr>
        <p:txBody>
          <a:bodyPr anchor="b"/>
          <a:lstStyle>
            <a:lvl1pPr>
              <a:defRPr>
                <a:solidFill>
                  <a:srgbClr val="E6252E"/>
                </a:solidFill>
              </a:defRPr>
            </a:lvl1pPr>
          </a:lstStyle>
          <a:p>
            <a:r>
              <a:rPr lang="en-US"/>
              <a:t>Click to edit Master title style</a:t>
            </a:r>
            <a:endParaRPr lang="en-US" dirty="0"/>
          </a:p>
        </p:txBody>
      </p:sp>
      <p:sp>
        <p:nvSpPr>
          <p:cNvPr id="8" name="Subtitle 2">
            <a:extLst>
              <a:ext uri="{FF2B5EF4-FFF2-40B4-BE49-F238E27FC236}">
                <a16:creationId xmlns:a16="http://schemas.microsoft.com/office/drawing/2014/main" id="{755C8BB0-BDCF-4AAB-9570-1C242D1E31CF}"/>
              </a:ext>
            </a:extLst>
          </p:cNvPr>
          <p:cNvSpPr>
            <a:spLocks noGrp="1"/>
          </p:cNvSpPr>
          <p:nvPr>
            <p:ph type="subTitle" idx="1"/>
          </p:nvPr>
        </p:nvSpPr>
        <p:spPr>
          <a:xfrm>
            <a:off x="674533" y="4451350"/>
            <a:ext cx="7344000" cy="216000"/>
          </a:xfrm>
        </p:spPr>
        <p:txBody>
          <a:bodyPr lIns="0" tIns="0" rIns="0" bIns="0">
            <a:noAutofit/>
          </a:bodyPr>
          <a:lstStyle>
            <a:lvl1pPr>
              <a:defRPr lang="en-US" sz="1600" kern="1200" dirty="0">
                <a:solidFill>
                  <a:srgbClr val="5E5E5E"/>
                </a:solidFill>
                <a:latin typeface="+mn-lt"/>
                <a:ea typeface="+mn-ea"/>
                <a:cs typeface="+mn-cs"/>
              </a:defRPr>
            </a:lvl1pPr>
          </a:lstStyle>
          <a:p>
            <a:r>
              <a:rPr lang="en-US"/>
              <a:t>Click to edit Master subtitle style</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lvl1pPr>
              <a:defRPr sz="600">
                <a:solidFill>
                  <a:srgbClr val="5E5E5E"/>
                </a:solidFill>
                <a:latin typeface="Arial"/>
              </a:defRPr>
            </a:lvl1pPr>
          </a:lstStyle>
          <a:p>
            <a:endParaRPr lang="de-DE"/>
          </a:p>
        </p:txBody>
      </p:sp>
      <p:sp>
        <p:nvSpPr>
          <p:cNvPr id="5" name="Foliennummernplatzhalter 4"/>
          <p:cNvSpPr>
            <a:spLocks noGrp="1"/>
          </p:cNvSpPr>
          <p:nvPr>
            <p:ph type="sldNum" sz="quarter" idx="12"/>
          </p:nvPr>
        </p:nvSpPr>
        <p:spPr/>
        <p:txBody>
          <a:bodyPr/>
          <a:lstStyle>
            <a:lvl1pPr>
              <a:defRPr sz="600">
                <a:solidFill>
                  <a:srgbClr val="0078DC"/>
                </a:solidFill>
                <a:latin typeface="Arial"/>
              </a:defRPr>
            </a:lvl1pPr>
          </a:lstStyle>
          <a:p>
            <a:fld id="{9B749DBC-5EFD-468C-9F9F-C80FB4A03599}" type="slidenum">
              <a:rPr lang="de-DE" smtClean="0"/>
              <a:pPr/>
              <a:t>‹#›</a:t>
            </a:fld>
            <a:endParaRPr lang="de-DE"/>
          </a:p>
        </p:txBody>
      </p:sp>
    </p:spTree>
    <p:extLst>
      <p:ext uri="{BB962C8B-B14F-4D97-AF65-F5344CB8AC3E}">
        <p14:creationId xmlns:p14="http://schemas.microsoft.com/office/powerpoint/2010/main" val="313988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2206760236"/>
              </p:ext>
            </p:extLst>
          </p:nvPr>
        </p:nvGraphicFramePr>
        <p:xfrm>
          <a:off x="1223" y="1192"/>
          <a:ext cx="1222" cy="1190"/>
        </p:xfrm>
        <a:graphic>
          <a:graphicData uri="http://schemas.openxmlformats.org/presentationml/2006/ole">
            <mc:AlternateContent xmlns:mc="http://schemas.openxmlformats.org/markup-compatibility/2006">
              <mc:Choice xmlns:v="urn:schemas-microsoft-com:vml" Requires="v">
                <p:oleObj spid="_x0000_s1081" name="think-cell Folie" r:id="rId4" imgW="270" imgH="270" progId="TCLayout.ActiveDocument.1">
                  <p:embed/>
                </p:oleObj>
              </mc:Choice>
              <mc:Fallback>
                <p:oleObj name="think-cell Folie" r:id="rId4" imgW="270" imgH="270" progId="TCLayout.ActiveDocument.1">
                  <p:embed/>
                  <p:pic>
                    <p:nvPicPr>
                      <p:cNvPr id="4" name="Objekt 3" hidden="1"/>
                      <p:cNvPicPr/>
                      <p:nvPr/>
                    </p:nvPicPr>
                    <p:blipFill>
                      <a:blip r:embed="rId5"/>
                      <a:stretch>
                        <a:fillRect/>
                      </a:stretch>
                    </p:blipFill>
                    <p:spPr>
                      <a:xfrm>
                        <a:off x="1223" y="1192"/>
                        <a:ext cx="1222" cy="1190"/>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ußzeilenplatzhalter 4"/>
          <p:cNvSpPr>
            <a:spLocks noGrp="1"/>
          </p:cNvSpPr>
          <p:nvPr>
            <p:ph type="ftr" sz="quarter" idx="11"/>
          </p:nvPr>
        </p:nvSpPr>
        <p:spPr/>
        <p:txBody>
          <a:bodyPr/>
          <a:lstStyle>
            <a:lvl1pPr>
              <a:defRPr sz="600">
                <a:solidFill>
                  <a:srgbClr val="5E5E5E"/>
                </a:solidFill>
                <a:latin typeface="Arial"/>
              </a:defRPr>
            </a:lvl1pPr>
          </a:lstStyle>
          <a:p>
            <a:endParaRPr lang="de-DE"/>
          </a:p>
        </p:txBody>
      </p:sp>
      <p:sp>
        <p:nvSpPr>
          <p:cNvPr id="6" name="Foliennummernplatzhalter 5"/>
          <p:cNvSpPr>
            <a:spLocks noGrp="1"/>
          </p:cNvSpPr>
          <p:nvPr>
            <p:ph type="sldNum" sz="quarter" idx="12"/>
          </p:nvPr>
        </p:nvSpPr>
        <p:spPr/>
        <p:txBody>
          <a:bodyPr/>
          <a:lstStyle>
            <a:lvl1pPr>
              <a:defRPr sz="600">
                <a:solidFill>
                  <a:srgbClr val="0078DC"/>
                </a:solidFill>
                <a:latin typeface="Arial"/>
              </a:defRPr>
            </a:lvl1pPr>
          </a:lstStyle>
          <a:p>
            <a:fld id="{9B749DBC-5EFD-468C-9F9F-C80FB4A03599}" type="slidenum">
              <a:rPr lang="de-DE" smtClean="0"/>
              <a:pPr/>
              <a:t>‹#›</a:t>
            </a:fld>
            <a:endParaRPr lang="de-DE"/>
          </a:p>
        </p:txBody>
      </p:sp>
    </p:spTree>
    <p:extLst>
      <p:ext uri="{BB962C8B-B14F-4D97-AF65-F5344CB8AC3E}">
        <p14:creationId xmlns:p14="http://schemas.microsoft.com/office/powerpoint/2010/main" val="391603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World-Image">
    <p:spTree>
      <p:nvGrpSpPr>
        <p:cNvPr id="1" name=""/>
        <p:cNvGrpSpPr/>
        <p:nvPr/>
      </p:nvGrpSpPr>
      <p:grpSpPr>
        <a:xfrm>
          <a:off x="0" y="0"/>
          <a:ext cx="0" cy="0"/>
          <a:chOff x="0" y="0"/>
          <a:chExt cx="0" cy="0"/>
        </a:xfrm>
      </p:grpSpPr>
      <p:sp>
        <p:nvSpPr>
          <p:cNvPr id="4" name="Fußzeilenplatzhalter 3" hidden="1">
            <a:extLst>
              <a:ext uri="{FF2B5EF4-FFF2-40B4-BE49-F238E27FC236}">
                <a16:creationId xmlns:a16="http://schemas.microsoft.com/office/drawing/2014/main" id="{FB978F84-2192-4845-A10C-F6AA5CAEE94B}"/>
              </a:ext>
            </a:extLst>
          </p:cNvPr>
          <p:cNvSpPr>
            <a:spLocks noGrp="1"/>
          </p:cNvSpPr>
          <p:nvPr>
            <p:ph type="ftr" sz="quarter" idx="10"/>
          </p:nvPr>
        </p:nvSpPr>
        <p:spPr/>
        <p:txBody>
          <a:bodyPr/>
          <a:lstStyle>
            <a:lvl1pPr>
              <a:defRPr>
                <a:noFill/>
              </a:defRPr>
            </a:lvl1pPr>
          </a:lstStyle>
          <a:p>
            <a:endParaRPr lang="de-DE" dirty="0"/>
          </a:p>
        </p:txBody>
      </p:sp>
      <p:sp>
        <p:nvSpPr>
          <p:cNvPr id="5" name="Foliennummernplatzhalter 4" hidden="1">
            <a:extLst>
              <a:ext uri="{FF2B5EF4-FFF2-40B4-BE49-F238E27FC236}">
                <a16:creationId xmlns:a16="http://schemas.microsoft.com/office/drawing/2014/main" id="{E4F7F103-97CE-454A-BA2B-1B30B72050C8}"/>
              </a:ext>
            </a:extLst>
          </p:cNvPr>
          <p:cNvSpPr>
            <a:spLocks noGrp="1"/>
          </p:cNvSpPr>
          <p:nvPr>
            <p:ph type="sldNum" sz="quarter" idx="11"/>
          </p:nvPr>
        </p:nvSpPr>
        <p:spPr/>
        <p:txBody>
          <a:bodyPr/>
          <a:lstStyle>
            <a:lvl1pPr>
              <a:defRPr>
                <a:noFill/>
              </a:defRPr>
            </a:lvl1pPr>
          </a:lstStyle>
          <a:p>
            <a:fld id="{9D543ADB-E95E-4587-963D-D3C6AB2E96C0}" type="slidenum">
              <a:rPr lang="de-DE"/>
              <a:pPr/>
              <a:t>‹#›</a:t>
            </a:fld>
            <a:endParaRPr lang="de-DE" dirty="0"/>
          </a:p>
        </p:txBody>
      </p:sp>
      <p:pic>
        <p:nvPicPr>
          <p:cNvPr id="8" name="Blue_World_Plume" descr="Uniper_Blue-World_05_Plume.jpg"/>
          <p:cNvPicPr>
            <a:picLocks noChangeAspect="1"/>
          </p:cNvPicPr>
          <p:nvPr userDrawn="1"/>
        </p:nvPicPr>
        <p:blipFill>
          <a:blip r:embed="rId2" cstate="print"/>
          <a:srcRect r="5739"/>
          <a:stretch>
            <a:fillRect/>
          </a:stretch>
        </p:blipFill>
        <p:spPr>
          <a:xfrm>
            <a:off x="0" y="-1"/>
            <a:ext cx="9148800" cy="5146200"/>
          </a:xfrm>
          <a:prstGeom prst="rect">
            <a:avLst/>
          </a:prstGeom>
        </p:spPr>
      </p:pic>
      <p:pic>
        <p:nvPicPr>
          <p:cNvPr id="6" name="Grafik 5" descr="Uniper_Logo_Office_White_PPT_large.png"/>
          <p:cNvPicPr>
            <a:picLocks noChangeAspect="1"/>
          </p:cNvPicPr>
          <p:nvPr/>
        </p:nvPicPr>
        <p:blipFill>
          <a:blip r:embed="rId3" cstate="print"/>
          <a:stretch>
            <a:fillRect/>
          </a:stretch>
        </p:blipFill>
        <p:spPr>
          <a:xfrm>
            <a:off x="460853" y="410031"/>
            <a:ext cx="1512000" cy="1308494"/>
          </a:xfrm>
          <a:prstGeom prst="rect">
            <a:avLst/>
          </a:prstGeom>
        </p:spPr>
      </p:pic>
      <p:sp>
        <p:nvSpPr>
          <p:cNvPr id="9" name="Subtitle 2">
            <a:extLst>
              <a:ext uri="{FF2B5EF4-FFF2-40B4-BE49-F238E27FC236}">
                <a16:creationId xmlns:a16="http://schemas.microsoft.com/office/drawing/2014/main" id="{EF5D6D13-E0B7-485C-B768-A145E0E18B5F}"/>
              </a:ext>
            </a:extLst>
          </p:cNvPr>
          <p:cNvSpPr>
            <a:spLocks noGrp="1"/>
          </p:cNvSpPr>
          <p:nvPr>
            <p:ph type="subTitle" idx="1"/>
          </p:nvPr>
        </p:nvSpPr>
        <p:spPr>
          <a:xfrm>
            <a:off x="674533" y="4451350"/>
            <a:ext cx="7344000" cy="216000"/>
          </a:xfrm>
        </p:spPr>
        <p:txBody>
          <a:bodyPr lIns="0" tIns="0" rIns="0" bIns="0">
            <a:noAutofit/>
          </a:bodyPr>
          <a:lstStyle>
            <a:lvl1pPr>
              <a:defRPr lang="en-US" sz="1600" kern="1200" dirty="0">
                <a:solidFill>
                  <a:srgbClr val="FFFFFF"/>
                </a:solidFill>
                <a:latin typeface="+mn-lt"/>
                <a:ea typeface="+mn-ea"/>
                <a:cs typeface="+mn-cs"/>
              </a:defRPr>
            </a:lvl1pPr>
          </a:lstStyle>
          <a:p>
            <a:r>
              <a:rPr lang="en-US"/>
              <a:t>Click to edit Master subtitle style</a:t>
            </a:r>
            <a:endParaRPr lang="en-US" dirty="0"/>
          </a:p>
        </p:txBody>
      </p:sp>
      <p:sp>
        <p:nvSpPr>
          <p:cNvPr id="7" name="Title 6">
            <a:extLst>
              <a:ext uri="{FF2B5EF4-FFF2-40B4-BE49-F238E27FC236}">
                <a16:creationId xmlns:a16="http://schemas.microsoft.com/office/drawing/2014/main" id="{76616A09-7D05-49A2-A277-47C60959A381}"/>
              </a:ext>
            </a:extLst>
          </p:cNvPr>
          <p:cNvSpPr>
            <a:spLocks noGrp="1"/>
          </p:cNvSpPr>
          <p:nvPr>
            <p:ph type="title"/>
          </p:nvPr>
        </p:nvSpPr>
        <p:spPr>
          <a:xfrm>
            <a:off x="691200" y="3150901"/>
            <a:ext cx="7344000" cy="1177200"/>
          </a:xfrm>
        </p:spPr>
        <p:txBody>
          <a:bodyPr vert="horz" lIns="0" tIns="0" rIns="0" bIns="0" rtlCol="0" anchor="b" anchorCtr="0">
            <a:noAutofit/>
          </a:bodyPr>
          <a:lstStyle>
            <a:lvl1pPr>
              <a:defRPr lang="en-US" dirty="0">
                <a:solidFill>
                  <a:srgbClr val="FFEA00"/>
                </a:solidFill>
              </a:defRPr>
            </a:lvl1pPr>
          </a:lstStyle>
          <a:p>
            <a:pPr lvl="0"/>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s, Image placehold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55BA4423-FC91-4CF7-A2EB-6E5BD26D99E2}"/>
              </a:ext>
            </a:extLst>
          </p:cNvPr>
          <p:cNvSpPr>
            <a:spLocks noGrp="1"/>
          </p:cNvSpPr>
          <p:nvPr>
            <p:ph type="pic" sz="quarter" idx="12"/>
            <p:custDataLst>
              <p:tags r:id="rId1"/>
            </p:custDataLst>
          </p:nvPr>
        </p:nvSpPr>
        <p:spPr>
          <a:xfrm>
            <a:off x="0" y="-1"/>
            <a:ext cx="9148800" cy="5146200"/>
          </a:xfrm>
          <a:prstGeom prst="rect">
            <a:avLst/>
          </a:prstGeom>
          <a:solidFill>
            <a:srgbClr val="E6F4FE"/>
          </a:solidFill>
        </p:spPr>
        <p:txBody>
          <a:bodyPr bIns="792000" anchor="ctr">
            <a:normAutofit/>
          </a:bodyPr>
          <a:lstStyle>
            <a:lvl1pPr algn="ctr">
              <a:defRPr lang="de-DE" sz="1600" kern="1200" dirty="0">
                <a:solidFill>
                  <a:srgbClr val="FFFFFF"/>
                </a:solidFill>
                <a:latin typeface="+mn-lt"/>
                <a:ea typeface="+mn-ea"/>
                <a:cs typeface="+mn-cs"/>
              </a:defRPr>
            </a:lvl1pPr>
          </a:lstStyle>
          <a:p>
            <a:r>
              <a:rPr lang="en-US"/>
              <a:t>Click icon to add picture</a:t>
            </a:r>
            <a:endParaRPr lang="de-DE" dirty="0"/>
          </a:p>
        </p:txBody>
      </p:sp>
      <p:sp>
        <p:nvSpPr>
          <p:cNvPr id="4" name="Fußzeilenplatzhalter 3">
            <a:extLst>
              <a:ext uri="{FF2B5EF4-FFF2-40B4-BE49-F238E27FC236}">
                <a16:creationId xmlns:a16="http://schemas.microsoft.com/office/drawing/2014/main" id="{FB978F84-2192-4845-A10C-F6AA5CAEE94B}"/>
              </a:ext>
            </a:extLst>
          </p:cNvPr>
          <p:cNvSpPr>
            <a:spLocks noGrp="1"/>
          </p:cNvSpPr>
          <p:nvPr>
            <p:ph type="ftr" sz="quarter" idx="10"/>
          </p:nvPr>
        </p:nvSpPr>
        <p:spPr/>
        <p:txBody>
          <a:bodyPr/>
          <a:lstStyle>
            <a:lvl1pPr>
              <a:defRPr>
                <a:noFill/>
              </a:defRPr>
            </a:lvl1pPr>
          </a:lstStyle>
          <a:p>
            <a:endParaRPr lang="de-DE" dirty="0"/>
          </a:p>
        </p:txBody>
      </p:sp>
      <p:sp>
        <p:nvSpPr>
          <p:cNvPr id="5" name="Foliennummernplatzhalter 4">
            <a:extLst>
              <a:ext uri="{FF2B5EF4-FFF2-40B4-BE49-F238E27FC236}">
                <a16:creationId xmlns:a16="http://schemas.microsoft.com/office/drawing/2014/main" id="{E4F7F103-97CE-454A-BA2B-1B30B72050C8}"/>
              </a:ext>
            </a:extLst>
          </p:cNvPr>
          <p:cNvSpPr>
            <a:spLocks noGrp="1"/>
          </p:cNvSpPr>
          <p:nvPr>
            <p:ph type="sldNum" sz="quarter" idx="11"/>
          </p:nvPr>
        </p:nvSpPr>
        <p:spPr/>
        <p:txBody>
          <a:bodyPr/>
          <a:lstStyle>
            <a:lvl1pPr>
              <a:defRPr>
                <a:noFill/>
              </a:defRPr>
            </a:lvl1pPr>
          </a:lstStyle>
          <a:p>
            <a:fld id="{9D543ADB-E95E-4587-963D-D3C6AB2E96C0}" type="slidenum">
              <a:rPr lang="de-DE"/>
              <a:pPr/>
              <a:t>‹#›</a:t>
            </a:fld>
            <a:endParaRPr lang="de-DE" dirty="0"/>
          </a:p>
        </p:txBody>
      </p:sp>
      <p:sp>
        <p:nvSpPr>
          <p:cNvPr id="8" name="Title 7">
            <a:extLst>
              <a:ext uri="{FF2B5EF4-FFF2-40B4-BE49-F238E27FC236}">
                <a16:creationId xmlns:a16="http://schemas.microsoft.com/office/drawing/2014/main" id="{79373716-285B-43E3-9F79-E57CF3DD116A}"/>
              </a:ext>
            </a:extLst>
          </p:cNvPr>
          <p:cNvSpPr>
            <a:spLocks noGrp="1"/>
          </p:cNvSpPr>
          <p:nvPr>
            <p:ph type="title"/>
          </p:nvPr>
        </p:nvSpPr>
        <p:spPr>
          <a:xfrm>
            <a:off x="691200" y="3150901"/>
            <a:ext cx="7344000" cy="1177200"/>
          </a:xfrm>
        </p:spPr>
        <p:txBody>
          <a:bodyPr anchor="b"/>
          <a:lstStyle>
            <a:lvl1pPr>
              <a:defRPr>
                <a:solidFill>
                  <a:srgbClr val="FFEA00"/>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52C7A64A-8FB3-4B03-BE38-8FBBFCD9E8B1}"/>
              </a:ext>
            </a:extLst>
          </p:cNvPr>
          <p:cNvSpPr>
            <a:spLocks noGrp="1"/>
          </p:cNvSpPr>
          <p:nvPr>
            <p:ph type="subTitle" idx="1"/>
          </p:nvPr>
        </p:nvSpPr>
        <p:spPr>
          <a:xfrm>
            <a:off x="674533" y="4451350"/>
            <a:ext cx="7344000" cy="216000"/>
          </a:xfrm>
        </p:spPr>
        <p:txBody>
          <a:bodyPr>
            <a:noAutofit/>
          </a:bodyPr>
          <a:lstStyle>
            <a:lvl1pPr>
              <a:defRPr lang="en-US" sz="1600" kern="1200" dirty="0">
                <a:solidFill>
                  <a:srgbClr val="FFFFFF"/>
                </a:solidFill>
                <a:latin typeface="+mn-lt"/>
                <a:ea typeface="+mn-ea"/>
                <a:cs typeface="+mn-cs"/>
              </a:defRPr>
            </a:lvl1pPr>
          </a:lstStyle>
          <a:p>
            <a:r>
              <a:rPr lang="en-US"/>
              <a:t>Click to edit Master subtitle style</a:t>
            </a:r>
            <a:endParaRPr lang="en-US" dirty="0"/>
          </a:p>
        </p:txBody>
      </p:sp>
      <p:sp>
        <p:nvSpPr>
          <p:cNvPr id="3" name="Text Placeholder 2">
            <a:extLst>
              <a:ext uri="{FF2B5EF4-FFF2-40B4-BE49-F238E27FC236}">
                <a16:creationId xmlns:a16="http://schemas.microsoft.com/office/drawing/2014/main" id="{55199B14-FCB7-4793-95E6-81EAA931C5BD}"/>
              </a:ext>
            </a:extLst>
          </p:cNvPr>
          <p:cNvSpPr>
            <a:spLocks noGrp="1"/>
          </p:cNvSpPr>
          <p:nvPr>
            <p:ph type="body" sz="quarter" idx="13" hasCustomPrompt="1"/>
          </p:nvPr>
        </p:nvSpPr>
        <p:spPr>
          <a:xfrm>
            <a:off x="460853" y="410031"/>
            <a:ext cx="1512000" cy="1308494"/>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a:defRPr/>
            </a:lvl1pPr>
          </a:lstStyle>
          <a:p>
            <a:pPr lvl="0"/>
            <a:r>
              <a:rPr lang="en-US" dirty="0"/>
              <a:t> </a:t>
            </a:r>
          </a:p>
        </p:txBody>
      </p:sp>
    </p:spTree>
    <p:extLst>
      <p:ext uri="{BB962C8B-B14F-4D97-AF65-F5344CB8AC3E}">
        <p14:creationId xmlns:p14="http://schemas.microsoft.com/office/powerpoint/2010/main" val="354330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543ADB-E95E-4587-963D-D3C6AB2E96C0}" type="slidenum">
              <a:rPr lang="de-DE"/>
              <a:pPr/>
              <a:t>‹#›</a:t>
            </a:fld>
            <a:endParaRPr lang="de-DE"/>
          </a:p>
        </p:txBody>
      </p:sp>
      <p:sp>
        <p:nvSpPr>
          <p:cNvPr id="4" name="Title 3">
            <a:extLst>
              <a:ext uri="{FF2B5EF4-FFF2-40B4-BE49-F238E27FC236}">
                <a16:creationId xmlns:a16="http://schemas.microsoft.com/office/drawing/2014/main" id="{2D1B8E22-44D6-4140-8465-BFCE1BE407C3}"/>
              </a:ext>
            </a:extLst>
          </p:cNvPr>
          <p:cNvSpPr>
            <a:spLocks noGrp="1"/>
          </p:cNvSpPr>
          <p:nvPr>
            <p:ph type="title"/>
          </p:nvPr>
        </p:nvSpPr>
        <p:spPr/>
        <p:txBody>
          <a:bodyPr/>
          <a:lstStyle/>
          <a:p>
            <a:r>
              <a:rPr lang="en-US"/>
              <a:t>Click to edit Master title style</a:t>
            </a:r>
          </a:p>
        </p:txBody>
      </p:sp>
      <p:sp>
        <p:nvSpPr>
          <p:cNvPr id="8" name="Content Placeholder 7">
            <a:extLst>
              <a:ext uri="{FF2B5EF4-FFF2-40B4-BE49-F238E27FC236}">
                <a16:creationId xmlns:a16="http://schemas.microsoft.com/office/drawing/2014/main" id="{C68CE395-B40F-4288-9476-4050B14A768D}"/>
              </a:ext>
            </a:extLst>
          </p:cNvPr>
          <p:cNvSpPr>
            <a:spLocks noGrp="1"/>
          </p:cNvSpPr>
          <p:nvPr>
            <p:ph sz="quarter" idx="13"/>
          </p:nvPr>
        </p:nvSpPr>
        <p:spPr>
          <a:xfrm>
            <a:off x="504000" y="1044000"/>
            <a:ext cx="8136000" cy="32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D543ADB-E95E-4587-963D-D3C6AB2E96C0}" type="slidenum">
              <a:rPr lang="de-DE"/>
              <a:pPr/>
              <a:t>‹#›</a:t>
            </a:fld>
            <a:endParaRPr lang="de-DE"/>
          </a:p>
        </p:txBody>
      </p:sp>
      <p:sp>
        <p:nvSpPr>
          <p:cNvPr id="8" name="Content Placeholder 7">
            <a:extLst>
              <a:ext uri="{FF2B5EF4-FFF2-40B4-BE49-F238E27FC236}">
                <a16:creationId xmlns:a16="http://schemas.microsoft.com/office/drawing/2014/main" id="{C674629C-DD7D-4E22-AF96-8D154ADEA0E7}"/>
              </a:ext>
            </a:extLst>
          </p:cNvPr>
          <p:cNvSpPr>
            <a:spLocks noGrp="1"/>
          </p:cNvSpPr>
          <p:nvPr>
            <p:ph sz="quarter" idx="13"/>
          </p:nvPr>
        </p:nvSpPr>
        <p:spPr>
          <a:xfrm>
            <a:off x="504000" y="1044000"/>
            <a:ext cx="3888000" cy="32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2BCAB523-D9B9-4DCA-90B1-3EAAD2E7306B}"/>
              </a:ext>
            </a:extLst>
          </p:cNvPr>
          <p:cNvSpPr>
            <a:spLocks noGrp="1"/>
          </p:cNvSpPr>
          <p:nvPr>
            <p:ph sz="quarter" idx="14"/>
          </p:nvPr>
        </p:nvSpPr>
        <p:spPr>
          <a:xfrm>
            <a:off x="4751999" y="1044000"/>
            <a:ext cx="3888000" cy="32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199AF554-0CD9-4CD5-A4E6-6B0CD5E19D8E}"/>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D543ADB-E95E-4587-963D-D3C6AB2E96C0}" type="slidenum">
              <a:rPr lang="de-DE"/>
              <a:pPr/>
              <a:t>‹#›</a:t>
            </a:fld>
            <a:endParaRPr lang="de-DE"/>
          </a:p>
        </p:txBody>
      </p:sp>
      <p:sp>
        <p:nvSpPr>
          <p:cNvPr id="10" name="Title 9">
            <a:extLst>
              <a:ext uri="{FF2B5EF4-FFF2-40B4-BE49-F238E27FC236}">
                <a16:creationId xmlns:a16="http://schemas.microsoft.com/office/drawing/2014/main" id="{4CCAA80F-9E13-47A2-82BD-2AFD35323E69}"/>
              </a:ext>
            </a:extLst>
          </p:cNvPr>
          <p:cNvSpPr>
            <a:spLocks noGrp="1"/>
          </p:cNvSpPr>
          <p:nvPr>
            <p:ph type="title"/>
          </p:nvPr>
        </p:nvSpPr>
        <p:spPr/>
        <p:txBody>
          <a:bodyPr/>
          <a:lstStyle/>
          <a:p>
            <a:r>
              <a:rPr lang="en-US"/>
              <a:t>Click to edit Master title style</a:t>
            </a:r>
          </a:p>
        </p:txBody>
      </p:sp>
      <p:sp>
        <p:nvSpPr>
          <p:cNvPr id="12" name="Content Placeholder 11">
            <a:extLst>
              <a:ext uri="{FF2B5EF4-FFF2-40B4-BE49-F238E27FC236}">
                <a16:creationId xmlns:a16="http://schemas.microsoft.com/office/drawing/2014/main" id="{2E095289-68D2-4C3B-9E5F-EE1F01E783A6}"/>
              </a:ext>
            </a:extLst>
          </p:cNvPr>
          <p:cNvSpPr>
            <a:spLocks noGrp="1"/>
          </p:cNvSpPr>
          <p:nvPr>
            <p:ph sz="quarter" idx="15"/>
          </p:nvPr>
        </p:nvSpPr>
        <p:spPr>
          <a:xfrm>
            <a:off x="3276000" y="1044000"/>
            <a:ext cx="2592000" cy="32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83B59E12-FEA8-4ECD-9B58-10562618F2DD}"/>
              </a:ext>
            </a:extLst>
          </p:cNvPr>
          <p:cNvSpPr>
            <a:spLocks noGrp="1"/>
          </p:cNvSpPr>
          <p:nvPr>
            <p:ph sz="quarter" idx="16"/>
          </p:nvPr>
        </p:nvSpPr>
        <p:spPr>
          <a:xfrm>
            <a:off x="6048000" y="1044000"/>
            <a:ext cx="2592000" cy="32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15B0D276-C3B5-48AA-93BA-1A8629B89C61}"/>
              </a:ext>
            </a:extLst>
          </p:cNvPr>
          <p:cNvSpPr>
            <a:spLocks noGrp="1"/>
          </p:cNvSpPr>
          <p:nvPr>
            <p:ph sz="quarter" idx="17"/>
          </p:nvPr>
        </p:nvSpPr>
        <p:spPr>
          <a:xfrm>
            <a:off x="504000" y="1044000"/>
            <a:ext cx="2592000" cy="32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D543ADB-E95E-4587-963D-D3C6AB2E96C0}" type="slidenum">
              <a:rPr lang="de-DE"/>
              <a:pPr/>
              <a:t>‹#›</a:t>
            </a:fld>
            <a:endParaRPr lang="de-DE"/>
          </a:p>
        </p:txBody>
      </p:sp>
      <p:sp>
        <p:nvSpPr>
          <p:cNvPr id="7" name="Title 6">
            <a:extLst>
              <a:ext uri="{FF2B5EF4-FFF2-40B4-BE49-F238E27FC236}">
                <a16:creationId xmlns:a16="http://schemas.microsoft.com/office/drawing/2014/main" id="{01537E8D-70F7-4752-B0A4-0E2D65E49807}"/>
              </a:ext>
            </a:extLst>
          </p:cNvPr>
          <p:cNvSpPr>
            <a:spLocks noGrp="1"/>
          </p:cNvSpPr>
          <p:nvPr>
            <p:ph type="title"/>
          </p:nvPr>
        </p:nvSpPr>
        <p:spPr/>
        <p:txBody>
          <a:bodyPr/>
          <a:lstStyle/>
          <a:p>
            <a:r>
              <a:rPr lang="en-US"/>
              <a:t>Click to edit Master title style</a:t>
            </a:r>
          </a:p>
        </p:txBody>
      </p:sp>
      <p:sp>
        <p:nvSpPr>
          <p:cNvPr id="11" name="Text Placeholder 10">
            <a:extLst>
              <a:ext uri="{FF2B5EF4-FFF2-40B4-BE49-F238E27FC236}">
                <a16:creationId xmlns:a16="http://schemas.microsoft.com/office/drawing/2014/main" id="{7701F216-7960-46AE-996D-C906A16F3D23}"/>
              </a:ext>
            </a:extLst>
          </p:cNvPr>
          <p:cNvSpPr>
            <a:spLocks noGrp="1"/>
          </p:cNvSpPr>
          <p:nvPr>
            <p:ph type="body" sz="quarter" idx="13"/>
          </p:nvPr>
        </p:nvSpPr>
        <p:spPr>
          <a:xfrm>
            <a:off x="504000" y="1044000"/>
            <a:ext cx="3888000" cy="216000"/>
          </a:xfrm>
        </p:spPr>
        <p:txBody>
          <a:bodyPr vert="horz" lIns="0" tIns="0" rIns="0" bIns="0" rtlCol="0" anchor="t" anchorCtr="0">
            <a:noAutofit/>
          </a:bodyPr>
          <a:lstStyle>
            <a:lvl1pPr>
              <a:defRPr lang="en-US" b="1"/>
            </a:lvl1pPr>
            <a:lvl2pPr>
              <a:defRPr lang="en-US" sz="2000" b="1"/>
            </a:lvl2pPr>
            <a:lvl3pPr>
              <a:defRPr lang="en-US" sz="1800" b="1"/>
            </a:lvl3pPr>
            <a:lvl4pPr>
              <a:defRPr lang="en-US" b="1"/>
            </a:lvl4pPr>
            <a:lvl5pPr>
              <a:defRPr lang="en-US" b="1"/>
            </a:lvl5pPr>
          </a:lstStyle>
          <a:p>
            <a:pPr lvl="0"/>
            <a:r>
              <a:rPr lang="en-US"/>
              <a:t>Click to edit Master text styles</a:t>
            </a:r>
          </a:p>
        </p:txBody>
      </p:sp>
      <p:sp>
        <p:nvSpPr>
          <p:cNvPr id="17" name="Text Placeholder 16">
            <a:extLst>
              <a:ext uri="{FF2B5EF4-FFF2-40B4-BE49-F238E27FC236}">
                <a16:creationId xmlns:a16="http://schemas.microsoft.com/office/drawing/2014/main" id="{CD4943F7-54BE-4958-9B3D-BC640A37620E}"/>
              </a:ext>
            </a:extLst>
          </p:cNvPr>
          <p:cNvSpPr>
            <a:spLocks noGrp="1"/>
          </p:cNvSpPr>
          <p:nvPr>
            <p:ph type="body" sz="quarter" idx="14"/>
          </p:nvPr>
        </p:nvSpPr>
        <p:spPr>
          <a:xfrm>
            <a:off x="4751999" y="1044000"/>
            <a:ext cx="3888000" cy="216000"/>
          </a:xfrm>
        </p:spPr>
        <p:txBody>
          <a:bodyPr vert="horz" lIns="0" tIns="0" rIns="0" bIns="0" rtlCol="0" anchor="t" anchorCtr="0">
            <a:noAutofit/>
          </a:bodyPr>
          <a:lstStyle>
            <a:lvl1pPr>
              <a:defRPr lang="en-US" b="1"/>
            </a:lvl1pPr>
            <a:lvl2pPr>
              <a:defRPr lang="en-US" sz="2000" b="1"/>
            </a:lvl2pPr>
            <a:lvl3pPr>
              <a:defRPr lang="en-US" sz="1800" b="1"/>
            </a:lvl3pPr>
            <a:lvl4pPr>
              <a:defRPr lang="en-US" b="1"/>
            </a:lvl4pPr>
            <a:lvl5pPr>
              <a:defRPr lang="en-US" b="1"/>
            </a:lvl5pPr>
          </a:lstStyle>
          <a:p>
            <a:pPr lvl="0"/>
            <a:r>
              <a:rPr lang="en-US"/>
              <a:t>Click to edit Master text styles</a:t>
            </a:r>
          </a:p>
        </p:txBody>
      </p:sp>
      <p:sp>
        <p:nvSpPr>
          <p:cNvPr id="21" name="Content Placeholder 20">
            <a:extLst>
              <a:ext uri="{FF2B5EF4-FFF2-40B4-BE49-F238E27FC236}">
                <a16:creationId xmlns:a16="http://schemas.microsoft.com/office/drawing/2014/main" id="{B176424C-F03C-40B9-97A3-B10B15FAB976}"/>
              </a:ext>
            </a:extLst>
          </p:cNvPr>
          <p:cNvSpPr>
            <a:spLocks noGrp="1"/>
          </p:cNvSpPr>
          <p:nvPr>
            <p:ph sz="quarter" idx="15"/>
          </p:nvPr>
        </p:nvSpPr>
        <p:spPr>
          <a:xfrm>
            <a:off x="504000" y="1249200"/>
            <a:ext cx="3888000" cy="305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0FD6A472-4AC8-4029-B167-5780CC9DB1B2}"/>
              </a:ext>
            </a:extLst>
          </p:cNvPr>
          <p:cNvSpPr>
            <a:spLocks noGrp="1"/>
          </p:cNvSpPr>
          <p:nvPr>
            <p:ph sz="quarter" idx="16"/>
          </p:nvPr>
        </p:nvSpPr>
        <p:spPr>
          <a:xfrm>
            <a:off x="4751999" y="1249200"/>
            <a:ext cx="3888000" cy="305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D543ADB-E95E-4587-963D-D3C6AB2E96C0}" type="slidenum">
              <a:rPr lang="de-DE"/>
              <a:pPr/>
              <a:t>‹#›</a:t>
            </a:fld>
            <a:endParaRPr lang="de-DE"/>
          </a:p>
        </p:txBody>
      </p:sp>
      <p:sp>
        <p:nvSpPr>
          <p:cNvPr id="3" name="Title 2">
            <a:extLst>
              <a:ext uri="{FF2B5EF4-FFF2-40B4-BE49-F238E27FC236}">
                <a16:creationId xmlns:a16="http://schemas.microsoft.com/office/drawing/2014/main" id="{8A4FF2C4-BB7C-40B0-8FD3-1931EF190777}"/>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D543ADB-E95E-4587-963D-D3C6AB2E96C0}" type="slidenum">
              <a:rPr lang="de-DE"/>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04000" y="306000"/>
            <a:ext cx="8136000" cy="675000"/>
          </a:xfrm>
          <a:prstGeom prst="rect">
            <a:avLst/>
          </a:prstGeom>
        </p:spPr>
        <p:txBody>
          <a:bodyPr vert="horz" lIns="0" tIns="0" rIns="0" bIns="0" rtlCol="0" anchor="t" anchorCtr="0">
            <a:noAutofit/>
          </a:bodyPr>
          <a:lstStyle/>
          <a:p>
            <a:endParaRPr lang="de-DE" dirty="0"/>
          </a:p>
        </p:txBody>
      </p:sp>
      <p:sp>
        <p:nvSpPr>
          <p:cNvPr id="5" name="Fußzeilenplatzhalter 4"/>
          <p:cNvSpPr>
            <a:spLocks noGrp="1"/>
          </p:cNvSpPr>
          <p:nvPr>
            <p:ph type="ftr" sz="quarter" idx="3"/>
          </p:nvPr>
        </p:nvSpPr>
        <p:spPr>
          <a:xfrm>
            <a:off x="1476000" y="4618800"/>
            <a:ext cx="6480000" cy="310500"/>
          </a:xfrm>
          <a:prstGeom prst="rect">
            <a:avLst/>
          </a:prstGeom>
        </p:spPr>
        <p:txBody>
          <a:bodyPr vert="horz" lIns="0" tIns="0" rIns="0" bIns="0" rtlCol="0" anchor="b" anchorCtr="0"/>
          <a:lstStyle>
            <a:lvl1pPr algn="l">
              <a:defRPr sz="800">
                <a:solidFill>
                  <a:srgbClr val="5E5E5E"/>
                </a:solidFill>
              </a:defRPr>
            </a:lvl1pPr>
            <a:lvl2pPr>
              <a:defRPr sz="900">
                <a:solidFill>
                  <a:srgbClr val="5E5E5E"/>
                </a:solidFill>
              </a:defRPr>
            </a:lvl2pPr>
            <a:lvl3pPr>
              <a:defRPr sz="900">
                <a:solidFill>
                  <a:srgbClr val="5E5E5E"/>
                </a:solidFill>
              </a:defRPr>
            </a:lvl3pPr>
            <a:lvl4pPr>
              <a:defRPr sz="900">
                <a:solidFill>
                  <a:srgbClr val="5E5E5E"/>
                </a:solidFill>
              </a:defRPr>
            </a:lvl4pPr>
            <a:lvl5pPr>
              <a:defRPr sz="900">
                <a:solidFill>
                  <a:srgbClr val="5E5E5E"/>
                </a:solidFill>
              </a:defRPr>
            </a:lvl5pPr>
            <a:lvl6pPr>
              <a:defRPr sz="900">
                <a:solidFill>
                  <a:srgbClr val="5E5E5E"/>
                </a:solidFill>
              </a:defRPr>
            </a:lvl6pPr>
            <a:lvl7pPr>
              <a:defRPr sz="900">
                <a:solidFill>
                  <a:srgbClr val="5E5E5E"/>
                </a:solidFill>
              </a:defRPr>
            </a:lvl7pPr>
            <a:lvl8pPr>
              <a:defRPr sz="900">
                <a:solidFill>
                  <a:srgbClr val="5E5E5E"/>
                </a:solidFill>
              </a:defRPr>
            </a:lvl8pPr>
            <a:lvl9pPr>
              <a:defRPr sz="900">
                <a:solidFill>
                  <a:srgbClr val="5E5E5E"/>
                </a:solidFill>
              </a:defRPr>
            </a:lvl9pPr>
          </a:lstStyle>
          <a:p>
            <a:endParaRPr lang="de-DE" dirty="0"/>
          </a:p>
        </p:txBody>
      </p:sp>
      <p:sp>
        <p:nvSpPr>
          <p:cNvPr id="6" name="Foliennummernplatzhalter 5"/>
          <p:cNvSpPr>
            <a:spLocks noGrp="1"/>
          </p:cNvSpPr>
          <p:nvPr>
            <p:ph type="sldNum" sz="quarter" idx="4"/>
          </p:nvPr>
        </p:nvSpPr>
        <p:spPr>
          <a:xfrm>
            <a:off x="8280000" y="4618800"/>
            <a:ext cx="360000" cy="310500"/>
          </a:xfrm>
          <a:prstGeom prst="rect">
            <a:avLst/>
          </a:prstGeom>
        </p:spPr>
        <p:txBody>
          <a:bodyPr vert="horz" lIns="0" tIns="0" rIns="0" bIns="0" rtlCol="0" anchor="b" anchorCtr="0"/>
          <a:lstStyle>
            <a:lvl1pPr algn="r">
              <a:defRPr sz="800">
                <a:solidFill>
                  <a:srgbClr val="0078DC"/>
                </a:solidFill>
              </a:defRPr>
            </a:lvl1pPr>
          </a:lstStyle>
          <a:p>
            <a:fld id="{9D543ADB-E95E-4587-963D-D3C6AB2E96C0}" type="slidenum">
              <a:rPr lang="de-DE"/>
              <a:pPr/>
              <a:t>‹#›</a:t>
            </a:fld>
            <a:endParaRPr lang="de-DE" dirty="0"/>
          </a:p>
        </p:txBody>
      </p:sp>
      <p:pic>
        <p:nvPicPr>
          <p:cNvPr id="8" name="Grafik 7" descr="Uniper_Logo_Office_CO.png"/>
          <p:cNvPicPr>
            <a:picLocks noChangeAspect="1"/>
          </p:cNvPicPr>
          <p:nvPr/>
        </p:nvPicPr>
        <p:blipFill>
          <a:blip r:embed="rId14" cstate="print"/>
          <a:stretch>
            <a:fillRect/>
          </a:stretch>
        </p:blipFill>
        <p:spPr>
          <a:xfrm>
            <a:off x="504000" y="4518000"/>
            <a:ext cx="504000" cy="438734"/>
          </a:xfrm>
          <a:prstGeom prst="rect">
            <a:avLst/>
          </a:prstGeom>
        </p:spPr>
      </p:pic>
      <p:sp>
        <p:nvSpPr>
          <p:cNvPr id="4" name="empower - DO NOT DELETE!!!" hidden="1">
            <a:extLst>
              <a:ext uri="{FF2B5EF4-FFF2-40B4-BE49-F238E27FC236}">
                <a16:creationId xmlns:a16="http://schemas.microsoft.com/office/drawing/2014/main" id="{546AC09F-DACA-4E92-9EF6-66AAE2BAAAAA}"/>
              </a:ext>
            </a:extLst>
          </p:cNvPr>
          <p:cNvSpPr/>
          <p:nvPr userDrawn="1">
            <p:custDataLst>
              <p:tags r:id="rId13"/>
            </p:custDataLst>
          </p:nvPr>
        </p:nvSpPr>
        <p:spPr>
          <a:xfrm>
            <a:off x="0" y="0"/>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 Placeholder 9">
            <a:extLst>
              <a:ext uri="{FF2B5EF4-FFF2-40B4-BE49-F238E27FC236}">
                <a16:creationId xmlns:a16="http://schemas.microsoft.com/office/drawing/2014/main" id="{79F5F00C-4E1F-47BA-A2E2-8C5E23489F3B}"/>
              </a:ext>
            </a:extLst>
          </p:cNvPr>
          <p:cNvSpPr>
            <a:spLocks noGrp="1"/>
          </p:cNvSpPr>
          <p:nvPr>
            <p:ph type="body" idx="1"/>
          </p:nvPr>
        </p:nvSpPr>
        <p:spPr>
          <a:xfrm>
            <a:off x="504000" y="1044000"/>
            <a:ext cx="8136000" cy="3258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7" r:id="rId3"/>
    <p:sldLayoutId id="2147483661" r:id="rId4"/>
    <p:sldLayoutId id="2147483662" r:id="rId5"/>
    <p:sldLayoutId id="2147483663" r:id="rId6"/>
    <p:sldLayoutId id="2147483664" r:id="rId7"/>
    <p:sldLayoutId id="2147483665" r:id="rId8"/>
    <p:sldLayoutId id="2147483666" r:id="rId9"/>
    <p:sldLayoutId id="2147483677" r:id="rId10"/>
    <p:sldLayoutId id="2147483678" r:id="rId11"/>
  </p:sldLayoutIdLst>
  <p:hf hdr="0" ftr="0" dt="0"/>
  <p:txStyles>
    <p:titleStyle>
      <a:lvl1pPr algn="l" defTabSz="914400" rtl="0" eaLnBrk="1" latinLnBrk="0" hangingPunct="1">
        <a:spcBef>
          <a:spcPct val="0"/>
        </a:spcBef>
        <a:buNone/>
        <a:defRPr sz="2400" b="1" kern="1200">
          <a:solidFill>
            <a:srgbClr val="0078DC"/>
          </a:solidFill>
          <a:latin typeface="+mj-lt"/>
          <a:ea typeface="+mj-ea"/>
          <a:cs typeface="+mj-cs"/>
        </a:defRPr>
      </a:lvl1pPr>
    </p:titleStyle>
    <p:bodyStyle>
      <a:lvl1pPr marL="0"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1pPr>
      <a:lvl2pPr marL="207963" indent="-206375" algn="l" defTabSz="914400" rtl="0" eaLnBrk="1" latinLnBrk="0" hangingPunct="1">
        <a:spcBef>
          <a:spcPts val="0"/>
        </a:spcBef>
        <a:spcAft>
          <a:spcPts val="600"/>
        </a:spcAft>
        <a:buClr>
          <a:srgbClr val="0078DC"/>
        </a:buClr>
        <a:buFont typeface="Wingdings" pitchFamily="2" charset="2"/>
        <a:buChar char=""/>
        <a:defRPr sz="1600" kern="1200">
          <a:solidFill>
            <a:srgbClr val="5E5E5E"/>
          </a:solidFill>
          <a:latin typeface="+mn-lt"/>
          <a:ea typeface="+mn-ea"/>
          <a:cs typeface="+mn-cs"/>
        </a:defRPr>
      </a:lvl2pPr>
      <a:lvl3pPr marL="209550"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3pPr>
      <a:lvl4pPr marL="412750" indent="-201613" algn="l" defTabSz="914400" rtl="0" eaLnBrk="1" latinLnBrk="0" hangingPunct="1">
        <a:spcBef>
          <a:spcPts val="0"/>
        </a:spcBef>
        <a:spcAft>
          <a:spcPts val="600"/>
        </a:spcAft>
        <a:buClr>
          <a:srgbClr val="0078DC"/>
        </a:buClr>
        <a:buFont typeface="Wingdings" pitchFamily="2" charset="2"/>
        <a:buChar char=""/>
        <a:defRPr sz="1600" kern="1200">
          <a:solidFill>
            <a:srgbClr val="5E5E5E"/>
          </a:solidFill>
          <a:latin typeface="+mn-lt"/>
          <a:ea typeface="+mn-ea"/>
          <a:cs typeface="+mn-cs"/>
        </a:defRPr>
      </a:lvl4pPr>
      <a:lvl5pPr marL="414338"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5pPr>
      <a:lvl6pPr marL="617538" indent="-203200" algn="l" defTabSz="914400" rtl="0" eaLnBrk="1" latinLnBrk="0" hangingPunct="1">
        <a:spcBef>
          <a:spcPts val="0"/>
        </a:spcBef>
        <a:spcAft>
          <a:spcPts val="600"/>
        </a:spcAft>
        <a:buClr>
          <a:srgbClr val="0078DC"/>
        </a:buClr>
        <a:buFont typeface="Wingdings" pitchFamily="2" charset="2"/>
        <a:buChar char=""/>
        <a:defRPr sz="1600" kern="1200">
          <a:solidFill>
            <a:srgbClr val="5E5E5E"/>
          </a:solidFill>
          <a:latin typeface="+mn-lt"/>
          <a:ea typeface="+mn-ea"/>
          <a:cs typeface="+mn-cs"/>
        </a:defRPr>
      </a:lvl6pPr>
      <a:lvl7pPr marL="617538"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7pPr>
      <a:lvl8pPr marL="820738" indent="-203200" algn="l" defTabSz="914400" rtl="0" eaLnBrk="1" latinLnBrk="0" hangingPunct="1">
        <a:spcBef>
          <a:spcPts val="0"/>
        </a:spcBef>
        <a:spcAft>
          <a:spcPts val="600"/>
        </a:spcAft>
        <a:buClr>
          <a:srgbClr val="0078DC"/>
        </a:buClr>
        <a:buFont typeface="Wingdings" pitchFamily="2" charset="2"/>
        <a:buChar char=""/>
        <a:defRPr sz="1600" kern="1200" baseline="0">
          <a:solidFill>
            <a:srgbClr val="5E5E5E"/>
          </a:solidFill>
          <a:latin typeface="+mn-lt"/>
          <a:ea typeface="+mn-ea"/>
          <a:cs typeface="+mn-cs"/>
        </a:defRPr>
      </a:lvl8pPr>
      <a:lvl9pPr marL="820738"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1" userDrawn="1">
          <p15:clr>
            <a:srgbClr val="F26B43"/>
          </p15:clr>
        </p15:guide>
        <p15:guide id="2" pos="317" userDrawn="1">
          <p15:clr>
            <a:srgbClr val="F26B43"/>
          </p15:clr>
        </p15:guide>
        <p15:guide id="3" pos="5442" userDrawn="1">
          <p15:clr>
            <a:srgbClr val="F26B43"/>
          </p15:clr>
        </p15:guide>
        <p15:guide id="5" orient="horz" pos="620" userDrawn="1">
          <p15:clr>
            <a:srgbClr val="F26B43"/>
          </p15:clr>
        </p15:guide>
        <p15:guide id="6" orient="horz" pos="657" userDrawn="1">
          <p15:clr>
            <a:srgbClr val="F26B43"/>
          </p15:clr>
        </p15:guide>
        <p15:guide id="7" orient="horz" pos="270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ED_2072667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2B8_ED46AA5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2B9_87E1D57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2BA_DB12904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uniper.sharepoint.com/sites/CloudWorksServices/SitePages/Service-Catalogue.aspx" TargetMode="External"/><Relationship Id="rId2" Type="http://schemas.microsoft.com/office/2018/10/relationships/comments" Target="../comments/modernComment_2C3_A29B769C.xml"/><Relationship Id="rId1" Type="http://schemas.openxmlformats.org/officeDocument/2006/relationships/slideLayout" Target="../slideLayouts/slideLayout4.xml"/><Relationship Id="rId5" Type="http://schemas.openxmlformats.org/officeDocument/2006/relationships/hyperlink" Target="https://wiki.intranet.uniper.energy/sales/pages/createpage.action?spaceKey=CF&amp;title=Network+policies&amp;linkCreation=true&amp;fromPageId=44832716" TargetMode="External"/><Relationship Id="rId4" Type="http://schemas.openxmlformats.org/officeDocument/2006/relationships/hyperlink" Target="https://wiki.intranet.uniper.energy/sales/display/CF/Resource+quota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microsoft.com/office/2018/10/relationships/comments" Target="../comments/modernComment_2BD_D305519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microsoft.com/office/2018/10/relationships/comments" Target="../comments/modernComment_2BE_CF7D96B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microsoft.com/office/2018/10/relationships/comments" Target="../comments/modernComment_2C0_EB78BF2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2C1_90346DAC.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microsoft.com/office/2018/10/relationships/comments" Target="../comments/modernComment_2CC_75FD0F8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microsoft.com/office/2018/10/relationships/comments" Target="../comments/modernComment_2CD_EC6190AB.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2CA_2A7DA857.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hyperlink" Target="https://docs.microsoft.com/en-us/azure/aks/use-network-policies" TargetMode="Externa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https://apc01.safelinks.protection.outlook.com/?url=https%3A%2F%2Fwiki.intranet.uniper.energy%2Fsales%2Fpages%2Fviewpage.action%3FpageId%3D45089074&amp;data=05%7C01%7CRohit.LNU6%40cognizant.com%7Cd37694d97e804ec7706508daac3d5438%7Cde08c40719b9427d9fe8edf254300ca7%7C0%7C0%7C638011676665363354%7CUnknown%7CTWFpbGZsb3d8eyJWIjoiMC4wLjAwMDAiLCJQIjoiV2luMzIiLCJBTiI6Ik1haWwiLCJXVCI6Mn0%3D%7C3000%7C%7C%7C&amp;sdata=aESdngDpdLzjaCSVFEZotO8HRGlVVbWpHaeClU5sW7M%3D&amp;reserved=0" TargetMode="External"/><Relationship Id="rId2" Type="http://schemas.microsoft.com/office/2018/10/relationships/comments" Target="../comments/modernComment_2C8_59E5972F.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kubecost-prd-hisec.azure.uniper.energy/" TargetMode="Externa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E7_DAEB933A.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uniperprod.service-now.com/unipersp?id=sc_cat_item_uni&amp;sys_id=1d4cedffdbaf9490d1ebbaf1f396192e" TargetMode="External"/><Relationship Id="rId2" Type="http://schemas.openxmlformats.org/officeDocument/2006/relationships/hyperlink" Target="https://cmcservices.uniperapps.com/AzureDevOpsServiceConnection/Create" TargetMode="Externa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EA_D0D1C87A.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EB_FDD167BB.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EC_2E57615E.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E8_6924F58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B6C609-838C-4CFA-8B72-89A2513DB845}"/>
              </a:ext>
            </a:extLst>
          </p:cNvPr>
          <p:cNvSpPr>
            <a:spLocks noGrp="1"/>
          </p:cNvSpPr>
          <p:nvPr>
            <p:ph type="title"/>
          </p:nvPr>
        </p:nvSpPr>
        <p:spPr>
          <a:xfrm>
            <a:off x="755576" y="2395726"/>
            <a:ext cx="7344000" cy="789408"/>
          </a:xfrm>
        </p:spPr>
        <p:txBody>
          <a:bodyPr/>
          <a:lstStyle/>
          <a:p>
            <a:pPr algn="ctr"/>
            <a:br>
              <a:rPr lang="en-US" dirty="0"/>
            </a:br>
            <a:r>
              <a:rPr lang="en-US" dirty="0">
                <a:solidFill>
                  <a:srgbClr val="0070C0"/>
                </a:solidFill>
                <a:latin typeface="Calibri" panose="020F0502020204030204" pitchFamily="34" charset="0"/>
                <a:cs typeface="Calibri" panose="020F0502020204030204" pitchFamily="34" charset="0"/>
              </a:rPr>
              <a:t>AKS Document For Developer</a:t>
            </a:r>
            <a:br>
              <a:rPr lang="en-US" dirty="0"/>
            </a:br>
            <a:endParaRPr lang="de-DE" dirty="0"/>
          </a:p>
        </p:txBody>
      </p:sp>
    </p:spTree>
    <p:extLst>
      <p:ext uri="{BB962C8B-B14F-4D97-AF65-F5344CB8AC3E}">
        <p14:creationId xmlns:p14="http://schemas.microsoft.com/office/powerpoint/2010/main" val="165218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F6EAA-E9BA-476E-B66D-0C439DDD746C}"/>
              </a:ext>
            </a:extLst>
          </p:cNvPr>
          <p:cNvSpPr>
            <a:spLocks noGrp="1"/>
          </p:cNvSpPr>
          <p:nvPr>
            <p:ph type="sldNum" sz="quarter" idx="12"/>
          </p:nvPr>
        </p:nvSpPr>
        <p:spPr/>
        <p:txBody>
          <a:bodyPr/>
          <a:lstStyle/>
          <a:p>
            <a:fld id="{9D543ADB-E95E-4587-963D-D3C6AB2E96C0}" type="slidenum">
              <a:rPr lang="de-DE" smtClean="0"/>
              <a:pPr/>
              <a:t>10</a:t>
            </a:fld>
            <a:endParaRPr lang="de-DE"/>
          </a:p>
        </p:txBody>
      </p:sp>
      <p:sp>
        <p:nvSpPr>
          <p:cNvPr id="3" name="Title 2">
            <a:extLst>
              <a:ext uri="{FF2B5EF4-FFF2-40B4-BE49-F238E27FC236}">
                <a16:creationId xmlns:a16="http://schemas.microsoft.com/office/drawing/2014/main" id="{80BD7433-E647-441C-8A05-C91BA881BFB5}"/>
              </a:ext>
            </a:extLst>
          </p:cNvPr>
          <p:cNvSpPr>
            <a:spLocks noGrp="1"/>
          </p:cNvSpPr>
          <p:nvPr>
            <p:ph type="title"/>
          </p:nvPr>
        </p:nvSpPr>
        <p:spPr/>
        <p:txBody>
          <a:bodyPr/>
          <a:lstStyle/>
          <a:p>
            <a:r>
              <a:rPr lang="en-US" sz="2200" b="1" dirty="0">
                <a:solidFill>
                  <a:schemeClr val="tx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Life Cycle of an Application request in AKS Cluster (2/2)</a:t>
            </a:r>
            <a:endParaRPr lang="en-IN" sz="2200" dirty="0"/>
          </a:p>
        </p:txBody>
      </p:sp>
      <p:sp>
        <p:nvSpPr>
          <p:cNvPr id="4" name="Content Placeholder 3">
            <a:extLst>
              <a:ext uri="{FF2B5EF4-FFF2-40B4-BE49-F238E27FC236}">
                <a16:creationId xmlns:a16="http://schemas.microsoft.com/office/drawing/2014/main" id="{65E17DAE-F593-47B7-B337-9A31F00AD475}"/>
              </a:ext>
            </a:extLst>
          </p:cNvPr>
          <p:cNvSpPr>
            <a:spLocks noGrp="1"/>
          </p:cNvSpPr>
          <p:nvPr>
            <p:ph sz="quarter" idx="13"/>
          </p:nvPr>
        </p:nvSpPr>
        <p:spPr/>
        <p:txBody>
          <a:bodyPr>
            <a:normAutofit/>
          </a:bodyPr>
          <a:lstStyle/>
          <a:p>
            <a:r>
              <a:rPr lang="en-US" sz="1300" dirty="0">
                <a:latin typeface="Calibri" panose="020F0502020204030204" pitchFamily="34" charset="0"/>
                <a:cs typeface="Calibri" panose="020F0502020204030204" pitchFamily="34" charset="0"/>
              </a:rPr>
              <a:t>Step 4: Now kube-apiserver will route request to kube-scheduler. kube-scheduler will pick the task created by kube-controller-manager and scheduler will schedule the task to create pod as per pod specifications and route the request to kube-apiserver</a:t>
            </a:r>
          </a:p>
          <a:p>
            <a:endParaRPr lang="en-US" sz="1300" dirty="0">
              <a:latin typeface="Calibri" panose="020F0502020204030204" pitchFamily="34" charset="0"/>
              <a:cs typeface="Calibri" panose="020F0502020204030204" pitchFamily="34" charset="0"/>
            </a:endParaRPr>
          </a:p>
          <a:p>
            <a:r>
              <a:rPr lang="en-US" sz="1300" dirty="0">
                <a:latin typeface="Calibri" panose="020F0502020204030204" pitchFamily="34" charset="0"/>
                <a:cs typeface="Calibri" panose="020F0502020204030204" pitchFamily="34" charset="0"/>
              </a:rPr>
              <a:t>Step 5: Now kube-apiserver will route request to worker node(s) which has different objects that are already created like services etc.</a:t>
            </a:r>
          </a:p>
          <a:p>
            <a:endParaRPr lang="en-US" sz="1300" dirty="0">
              <a:latin typeface="Calibri" panose="020F0502020204030204" pitchFamily="34" charset="0"/>
              <a:cs typeface="Calibri" panose="020F0502020204030204" pitchFamily="34" charset="0"/>
            </a:endParaRPr>
          </a:p>
          <a:p>
            <a:r>
              <a:rPr lang="en-US" sz="1300" dirty="0">
                <a:latin typeface="Calibri" panose="020F0502020204030204" pitchFamily="34" charset="0"/>
                <a:cs typeface="Calibri" panose="020F0502020204030204" pitchFamily="34" charset="0"/>
              </a:rPr>
              <a:t>Step 6, 7: Inside worker node, when a request reaches the service virtual IP, the request is forwarded to one of the underlying pods. This is achieved by </a:t>
            </a:r>
            <a:r>
              <a:rPr lang="en-US" sz="1300" dirty="0" err="1">
                <a:latin typeface="Calibri" panose="020F0502020204030204" pitchFamily="34" charset="0"/>
                <a:cs typeface="Calibri" panose="020F0502020204030204" pitchFamily="34" charset="0"/>
              </a:rPr>
              <a:t>by</a:t>
            </a:r>
            <a:r>
              <a:rPr lang="en-US" sz="1300" dirty="0">
                <a:latin typeface="Calibri" panose="020F0502020204030204" pitchFamily="34" charset="0"/>
                <a:cs typeface="Calibri" panose="020F0502020204030204" pitchFamily="34" charset="0"/>
              </a:rPr>
              <a:t> using the rules that kube-proxy have created. kube-proxy usually runs in different modes like iptables, </a:t>
            </a:r>
            <a:r>
              <a:rPr lang="en-US" sz="1300" dirty="0" err="1">
                <a:latin typeface="Calibri" panose="020F0502020204030204" pitchFamily="34" charset="0"/>
                <a:cs typeface="Calibri" panose="020F0502020204030204" pitchFamily="34" charset="0"/>
              </a:rPr>
              <a:t>ipvs</a:t>
            </a:r>
            <a:r>
              <a:rPr lang="en-US" sz="1300" dirty="0">
                <a:latin typeface="Calibri" panose="020F0502020204030204" pitchFamily="34" charset="0"/>
                <a:cs typeface="Calibri" panose="020F0502020204030204" pitchFamily="34" charset="0"/>
              </a:rPr>
              <a:t> to route the request to pods.</a:t>
            </a:r>
            <a:endParaRPr lang="en-IN" dirty="0"/>
          </a:p>
        </p:txBody>
      </p:sp>
    </p:spTree>
    <p:extLst>
      <p:ext uri="{BB962C8B-B14F-4D97-AF65-F5344CB8AC3E}">
        <p14:creationId xmlns:p14="http://schemas.microsoft.com/office/powerpoint/2010/main" val="300933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BADCCE-944C-412E-9151-DC20095A4867}"/>
              </a:ext>
            </a:extLst>
          </p:cNvPr>
          <p:cNvSpPr>
            <a:spLocks noGrp="1"/>
          </p:cNvSpPr>
          <p:nvPr>
            <p:ph type="sldNum" sz="quarter" idx="12"/>
          </p:nvPr>
        </p:nvSpPr>
        <p:spPr/>
        <p:txBody>
          <a:bodyPr/>
          <a:lstStyle/>
          <a:p>
            <a:fld id="{9D543ADB-E95E-4587-963D-D3C6AB2E96C0}" type="slidenum">
              <a:rPr lang="de-DE" smtClean="0"/>
              <a:pPr/>
              <a:t>11</a:t>
            </a:fld>
            <a:endParaRPr lang="de-DE"/>
          </a:p>
        </p:txBody>
      </p:sp>
      <p:sp>
        <p:nvSpPr>
          <p:cNvPr id="3" name="Title 2">
            <a:extLst>
              <a:ext uri="{FF2B5EF4-FFF2-40B4-BE49-F238E27FC236}">
                <a16:creationId xmlns:a16="http://schemas.microsoft.com/office/drawing/2014/main" id="{5D5ADC78-7444-4309-B2EE-A24752B3BF06}"/>
              </a:ext>
            </a:extLst>
          </p:cNvPr>
          <p:cNvSpPr>
            <a:spLocks noGrp="1"/>
          </p:cNvSpPr>
          <p:nvPr>
            <p:ph type="title"/>
          </p:nvPr>
        </p:nvSpPr>
        <p:spPr>
          <a:xfrm>
            <a:off x="328977" y="117250"/>
            <a:ext cx="8136000" cy="438276"/>
          </a:xfrm>
        </p:spPr>
        <p:txBody>
          <a:bodyPr/>
          <a:lstStyle/>
          <a:p>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Define and build container images</a:t>
            </a:r>
            <a:br>
              <a:rPr lang="en-IN" sz="2400" dirty="0">
                <a:solidFill>
                  <a:srgbClr val="00B0F0"/>
                </a:solidFill>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3A282586-9264-433F-BFBA-AE8E03BD7B20}"/>
              </a:ext>
            </a:extLst>
          </p:cNvPr>
          <p:cNvSpPr>
            <a:spLocks noGrp="1"/>
          </p:cNvSpPr>
          <p:nvPr>
            <p:ph sz="quarter" idx="13"/>
          </p:nvPr>
        </p:nvSpPr>
        <p:spPr>
          <a:xfrm>
            <a:off x="323528" y="771550"/>
            <a:ext cx="8316472" cy="3530450"/>
          </a:xfrm>
        </p:spPr>
        <p:txBody>
          <a:bodyPr/>
          <a:lstStyle/>
          <a:p>
            <a:r>
              <a:rPr lang="en-US" sz="1200" b="1" dirty="0"/>
              <a:t>What is Container Image</a:t>
            </a:r>
          </a:p>
          <a:p>
            <a:r>
              <a:rPr lang="en-US" sz="1200" dirty="0"/>
              <a:t>Container images are static bundles of files that represent everything a container runtime, like Docker, needs to run a container. Images include the filesystem layout, all the required applications and dependencies, and configuration.</a:t>
            </a:r>
          </a:p>
          <a:p>
            <a:r>
              <a:rPr lang="en-US" sz="1200" dirty="0"/>
              <a:t>A Docker image is made up of a collection of files that bundle together all the essentials – such as installations, application code, and dependencies – required to configure a fully operational container environment. You can create a Docker image by using one of two methods:</a:t>
            </a:r>
          </a:p>
          <a:p>
            <a:endParaRPr lang="en-US" sz="1200" dirty="0"/>
          </a:p>
          <a:p>
            <a:r>
              <a:rPr lang="en-US" sz="1200" b="1" dirty="0"/>
              <a:t>Interactive</a:t>
            </a:r>
            <a:r>
              <a:rPr lang="en-US" sz="1200" dirty="0"/>
              <a:t>: By running a container from an existing Docker image, manually changing that container environment through a series of live steps and saving the resulting state as a new image.</a:t>
            </a:r>
          </a:p>
          <a:p>
            <a:r>
              <a:rPr lang="en-US" sz="1200" b="1" dirty="0"/>
              <a:t>Dockerfile</a:t>
            </a:r>
            <a:r>
              <a:rPr lang="en-US" sz="1200" dirty="0"/>
              <a:t>: By constructing a plain-text file, known as a Dockerfile, which provides the specifications for creating a Docker image.</a:t>
            </a:r>
          </a:p>
          <a:p>
            <a:endParaRPr lang="en-IN" sz="1200" dirty="0"/>
          </a:p>
        </p:txBody>
      </p:sp>
      <p:pic>
        <p:nvPicPr>
          <p:cNvPr id="6" name="Picture 5">
            <a:extLst>
              <a:ext uri="{FF2B5EF4-FFF2-40B4-BE49-F238E27FC236}">
                <a16:creationId xmlns:a16="http://schemas.microsoft.com/office/drawing/2014/main" id="{B9474A27-AE5C-4B71-B0BD-151691B61B38}"/>
              </a:ext>
            </a:extLst>
          </p:cNvPr>
          <p:cNvPicPr>
            <a:picLocks noChangeAspect="1"/>
          </p:cNvPicPr>
          <p:nvPr/>
        </p:nvPicPr>
        <p:blipFill>
          <a:blip r:embed="rId2"/>
          <a:stretch>
            <a:fillRect/>
          </a:stretch>
        </p:blipFill>
        <p:spPr>
          <a:xfrm>
            <a:off x="1475656" y="3161878"/>
            <a:ext cx="6111258" cy="1612172"/>
          </a:xfrm>
          <a:prstGeom prst="rect">
            <a:avLst/>
          </a:prstGeom>
        </p:spPr>
      </p:pic>
    </p:spTree>
    <p:extLst>
      <p:ext uri="{BB962C8B-B14F-4D97-AF65-F5344CB8AC3E}">
        <p14:creationId xmlns:p14="http://schemas.microsoft.com/office/powerpoint/2010/main" val="245568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056EDF-409E-4D72-81DD-1E57FC528F64}"/>
              </a:ext>
            </a:extLst>
          </p:cNvPr>
          <p:cNvSpPr>
            <a:spLocks noGrp="1"/>
          </p:cNvSpPr>
          <p:nvPr>
            <p:ph type="sldNum" sz="quarter" idx="12"/>
          </p:nvPr>
        </p:nvSpPr>
        <p:spPr/>
        <p:txBody>
          <a:bodyPr/>
          <a:lstStyle/>
          <a:p>
            <a:fld id="{9D543ADB-E95E-4587-963D-D3C6AB2E96C0}" type="slidenum">
              <a:rPr lang="de-DE" smtClean="0"/>
              <a:pPr/>
              <a:t>12</a:t>
            </a:fld>
            <a:endParaRPr lang="de-DE"/>
          </a:p>
        </p:txBody>
      </p:sp>
      <p:sp>
        <p:nvSpPr>
          <p:cNvPr id="6" name="Title 5">
            <a:extLst>
              <a:ext uri="{FF2B5EF4-FFF2-40B4-BE49-F238E27FC236}">
                <a16:creationId xmlns:a16="http://schemas.microsoft.com/office/drawing/2014/main" id="{85BBA090-49FA-4C74-A992-32CDC3AAEC43}"/>
              </a:ext>
            </a:extLst>
          </p:cNvPr>
          <p:cNvSpPr>
            <a:spLocks noGrp="1"/>
          </p:cNvSpPr>
          <p:nvPr>
            <p:ph type="title"/>
          </p:nvPr>
        </p:nvSpPr>
        <p:spPr>
          <a:xfrm>
            <a:off x="324000" y="51470"/>
            <a:ext cx="7128320" cy="432048"/>
          </a:xfrm>
        </p:spPr>
        <p:txBody>
          <a:bodyPr/>
          <a:lstStyle/>
          <a:p>
            <a:r>
              <a:rPr lang="en-US" sz="2200" dirty="0">
                <a:solidFill>
                  <a:srgbClr val="00B0F0"/>
                </a:solidFill>
                <a:latin typeface="Calibri" panose="020F0502020204030204" pitchFamily="34" charset="0"/>
                <a:cs typeface="Times New Roman" panose="02020603050405020304" pitchFamily="18" charset="0"/>
              </a:rPr>
              <a:t>Docker File Statements</a:t>
            </a:r>
            <a:endParaRPr lang="en-IN" sz="2200" dirty="0">
              <a:solidFill>
                <a:srgbClr val="00B0F0"/>
              </a:solidFill>
              <a:latin typeface="Calibri" panose="020F0502020204030204" pitchFamily="34"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02E07334-CF6D-4B4B-9A6A-0B47A1007AA8}"/>
              </a:ext>
            </a:extLst>
          </p:cNvPr>
          <p:cNvGraphicFramePr>
            <a:graphicFrameLocks noGrp="1"/>
          </p:cNvGraphicFramePr>
          <p:nvPr>
            <p:ph sz="quarter" idx="13"/>
            <p:extLst>
              <p:ext uri="{D42A27DB-BD31-4B8C-83A1-F6EECF244321}">
                <p14:modId xmlns:p14="http://schemas.microsoft.com/office/powerpoint/2010/main" val="836825273"/>
              </p:ext>
            </p:extLst>
          </p:nvPr>
        </p:nvGraphicFramePr>
        <p:xfrm>
          <a:off x="179512" y="627534"/>
          <a:ext cx="7272808" cy="3376938"/>
        </p:xfrm>
        <a:graphic>
          <a:graphicData uri="http://schemas.openxmlformats.org/drawingml/2006/table">
            <a:tbl>
              <a:tblPr/>
              <a:tblGrid>
                <a:gridCol w="1123540">
                  <a:extLst>
                    <a:ext uri="{9D8B030D-6E8A-4147-A177-3AD203B41FA5}">
                      <a16:colId xmlns:a16="http://schemas.microsoft.com/office/drawing/2014/main" val="2826950111"/>
                    </a:ext>
                  </a:extLst>
                </a:gridCol>
                <a:gridCol w="6149268">
                  <a:extLst>
                    <a:ext uri="{9D8B030D-6E8A-4147-A177-3AD203B41FA5}">
                      <a16:colId xmlns:a16="http://schemas.microsoft.com/office/drawing/2014/main" val="2934356422"/>
                    </a:ext>
                  </a:extLst>
                </a:gridCol>
              </a:tblGrid>
              <a:tr h="305856">
                <a:tc>
                  <a:txBody>
                    <a:bodyPr/>
                    <a:lstStyle/>
                    <a:p>
                      <a:pPr fontAlgn="ctr" latinLnBrk="0"/>
                      <a:r>
                        <a:rPr lang="en-IN" sz="1000" b="1" i="0" u="none" strike="noStrike">
                          <a:solidFill>
                            <a:srgbClr val="000000"/>
                          </a:solidFill>
                          <a:effectLst/>
                          <a:latin typeface="Calibri" panose="020F0502020204030204" pitchFamily="34" charset="0"/>
                        </a:rPr>
                        <a:t>Command</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IN" sz="1000" b="1" i="0" u="none" strike="noStrike">
                          <a:solidFill>
                            <a:srgbClr val="000000"/>
                          </a:solidFill>
                          <a:effectLst/>
                          <a:latin typeface="Calibri" panose="020F0502020204030204" pitchFamily="34" charset="0"/>
                        </a:rPr>
                        <a:t>Purpose</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96335543"/>
                  </a:ext>
                </a:extLst>
              </a:tr>
              <a:tr h="305856">
                <a:tc>
                  <a:txBody>
                    <a:bodyPr/>
                    <a:lstStyle/>
                    <a:p>
                      <a:pPr fontAlgn="ctr" latinLnBrk="0"/>
                      <a:r>
                        <a:rPr lang="en-IN" sz="1000" b="0" i="0" u="none" strike="noStrike">
                          <a:solidFill>
                            <a:srgbClr val="000000"/>
                          </a:solidFill>
                          <a:effectLst/>
                          <a:latin typeface="Calibri" panose="020F0502020204030204" pitchFamily="34" charset="0"/>
                        </a:rPr>
                        <a:t>FROM</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US" sz="1000" b="0" i="0" u="none" strike="noStrike" dirty="0">
                          <a:solidFill>
                            <a:srgbClr val="000000"/>
                          </a:solidFill>
                          <a:effectLst/>
                          <a:latin typeface="Calibri" panose="020F0502020204030204" pitchFamily="34" charset="0"/>
                        </a:rPr>
                        <a:t>To specify the parent image.</a:t>
                      </a:r>
                      <a:endParaRPr lang="en-US" sz="1700" dirty="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279973"/>
                  </a:ext>
                </a:extLst>
              </a:tr>
              <a:tr h="305856">
                <a:tc>
                  <a:txBody>
                    <a:bodyPr/>
                    <a:lstStyle/>
                    <a:p>
                      <a:pPr fontAlgn="ctr" latinLnBrk="0"/>
                      <a:r>
                        <a:rPr lang="en-IN" sz="1000" b="0" i="0" u="none" strike="noStrike">
                          <a:solidFill>
                            <a:srgbClr val="000000"/>
                          </a:solidFill>
                          <a:effectLst/>
                          <a:latin typeface="Calibri" panose="020F0502020204030204" pitchFamily="34" charset="0"/>
                        </a:rPr>
                        <a:t>WORKDIR</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US" sz="1000" b="0" i="0" u="none" strike="noStrike" dirty="0">
                          <a:solidFill>
                            <a:srgbClr val="000000"/>
                          </a:solidFill>
                          <a:effectLst/>
                          <a:latin typeface="Calibri" panose="020F0502020204030204" pitchFamily="34" charset="0"/>
                        </a:rPr>
                        <a:t>To set the working directory for any commands that follow in the Dockerfile.</a:t>
                      </a:r>
                      <a:endParaRPr lang="en-US" sz="1700" dirty="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3146907"/>
                  </a:ext>
                </a:extLst>
              </a:tr>
              <a:tr h="305856">
                <a:tc>
                  <a:txBody>
                    <a:bodyPr/>
                    <a:lstStyle/>
                    <a:p>
                      <a:pPr fontAlgn="ctr" latinLnBrk="0"/>
                      <a:r>
                        <a:rPr lang="en-IN" sz="1000" b="0" i="0" u="none" strike="noStrike">
                          <a:solidFill>
                            <a:srgbClr val="000000"/>
                          </a:solidFill>
                          <a:effectLst/>
                          <a:latin typeface="Calibri" panose="020F0502020204030204" pitchFamily="34" charset="0"/>
                        </a:rPr>
                        <a:t>RUN</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US" sz="1000" b="0" i="0" u="none" strike="noStrike" dirty="0">
                          <a:solidFill>
                            <a:srgbClr val="000000"/>
                          </a:solidFill>
                          <a:effectLst/>
                          <a:latin typeface="Calibri" panose="020F0502020204030204" pitchFamily="34" charset="0"/>
                        </a:rPr>
                        <a:t>To install any applications and packages required for your container.</a:t>
                      </a:r>
                      <a:endParaRPr lang="en-US" sz="1700" dirty="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57802572"/>
                  </a:ext>
                </a:extLst>
              </a:tr>
              <a:tr h="305856">
                <a:tc>
                  <a:txBody>
                    <a:bodyPr/>
                    <a:lstStyle/>
                    <a:p>
                      <a:pPr fontAlgn="ctr" latinLnBrk="0"/>
                      <a:r>
                        <a:rPr lang="en-IN" sz="1000" b="0" i="0" u="none" strike="noStrike">
                          <a:solidFill>
                            <a:srgbClr val="000000"/>
                          </a:solidFill>
                          <a:effectLst/>
                          <a:latin typeface="Calibri" panose="020F0502020204030204" pitchFamily="34" charset="0"/>
                        </a:rPr>
                        <a:t>COPY</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US" sz="1000" b="0" i="0" u="none" strike="noStrike" dirty="0">
                          <a:solidFill>
                            <a:srgbClr val="000000"/>
                          </a:solidFill>
                          <a:effectLst/>
                          <a:latin typeface="Calibri" panose="020F0502020204030204" pitchFamily="34" charset="0"/>
                        </a:rPr>
                        <a:t>To copy over files or directories from a specific location.</a:t>
                      </a:r>
                      <a:endParaRPr lang="en-US" sz="1700" dirty="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02902429"/>
                  </a:ext>
                </a:extLst>
              </a:tr>
              <a:tr h="305856">
                <a:tc>
                  <a:txBody>
                    <a:bodyPr/>
                    <a:lstStyle/>
                    <a:p>
                      <a:pPr fontAlgn="ctr" latinLnBrk="0"/>
                      <a:r>
                        <a:rPr lang="en-IN" sz="1000" b="0" i="0" u="none" strike="noStrike">
                          <a:solidFill>
                            <a:srgbClr val="000000"/>
                          </a:solidFill>
                          <a:effectLst/>
                          <a:latin typeface="Calibri" panose="020F0502020204030204" pitchFamily="34" charset="0"/>
                        </a:rPr>
                        <a:t>ADD</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US" sz="1000" b="0" i="0" u="none" strike="noStrike">
                          <a:solidFill>
                            <a:srgbClr val="000000"/>
                          </a:solidFill>
                          <a:effectLst/>
                          <a:latin typeface="Calibri" panose="020F0502020204030204" pitchFamily="34" charset="0"/>
                        </a:rPr>
                        <a:t>As COPY, but also able to handle remote URLs and unpack compressed files.</a:t>
                      </a:r>
                      <a:endParaRPr lang="en-US"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0234079"/>
                  </a:ext>
                </a:extLst>
              </a:tr>
              <a:tr h="465045">
                <a:tc>
                  <a:txBody>
                    <a:bodyPr/>
                    <a:lstStyle/>
                    <a:p>
                      <a:pPr fontAlgn="ctr" latinLnBrk="0"/>
                      <a:r>
                        <a:rPr lang="en-IN" sz="1000" b="0" i="0" u="none" strike="noStrike">
                          <a:solidFill>
                            <a:srgbClr val="000000"/>
                          </a:solidFill>
                          <a:effectLst/>
                          <a:latin typeface="Calibri" panose="020F0502020204030204" pitchFamily="34" charset="0"/>
                        </a:rPr>
                        <a:t>ENTRYPOINT</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US" sz="1000" b="0" i="0" u="none" strike="noStrike" dirty="0">
                          <a:solidFill>
                            <a:srgbClr val="000000"/>
                          </a:solidFill>
                          <a:effectLst/>
                          <a:latin typeface="Calibri" panose="020F0502020204030204" pitchFamily="34" charset="0"/>
                        </a:rPr>
                        <a:t>Command that will always be executed when the container starts. If not specified, the default is /bin/</a:t>
                      </a:r>
                      <a:r>
                        <a:rPr lang="en-US" sz="1000" b="0" i="0" u="none" strike="noStrike" dirty="0" err="1">
                          <a:solidFill>
                            <a:srgbClr val="000000"/>
                          </a:solidFill>
                          <a:effectLst/>
                          <a:latin typeface="Calibri" panose="020F0502020204030204" pitchFamily="34" charset="0"/>
                        </a:rPr>
                        <a:t>sh</a:t>
                      </a:r>
                      <a:r>
                        <a:rPr lang="en-US" sz="1000" b="0" i="0" u="none" strike="noStrike" dirty="0">
                          <a:solidFill>
                            <a:srgbClr val="000000"/>
                          </a:solidFill>
                          <a:effectLst/>
                          <a:latin typeface="Calibri" panose="020F0502020204030204" pitchFamily="34" charset="0"/>
                        </a:rPr>
                        <a:t> -c</a:t>
                      </a:r>
                      <a:endParaRPr lang="en-US" sz="1700" dirty="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1895496"/>
                  </a:ext>
                </a:extLst>
              </a:tr>
              <a:tr h="465045">
                <a:tc>
                  <a:txBody>
                    <a:bodyPr/>
                    <a:lstStyle/>
                    <a:p>
                      <a:pPr fontAlgn="ctr" latinLnBrk="0"/>
                      <a:r>
                        <a:rPr lang="en-IN" sz="1000" b="0" i="0" u="none" strike="noStrike">
                          <a:solidFill>
                            <a:srgbClr val="000000"/>
                          </a:solidFill>
                          <a:effectLst/>
                          <a:latin typeface="Calibri" panose="020F0502020204030204" pitchFamily="34" charset="0"/>
                        </a:rPr>
                        <a:t>CMD</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US" sz="1000" b="0" i="0" u="none" strike="noStrike">
                          <a:solidFill>
                            <a:srgbClr val="000000"/>
                          </a:solidFill>
                          <a:effectLst/>
                          <a:latin typeface="Calibri" panose="020F0502020204030204" pitchFamily="34" charset="0"/>
                        </a:rPr>
                        <a:t>Arguments passed to the entrypoint. If ENTRYPOINT is not set (defaults to /bin/sh -c), the CMD will be the commands the container executes.</a:t>
                      </a:r>
                      <a:endParaRPr lang="en-US"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95531152"/>
                  </a:ext>
                </a:extLst>
              </a:tr>
              <a:tr h="305856">
                <a:tc>
                  <a:txBody>
                    <a:bodyPr/>
                    <a:lstStyle/>
                    <a:p>
                      <a:pPr fontAlgn="ctr" latinLnBrk="0"/>
                      <a:r>
                        <a:rPr lang="en-IN" sz="1000" b="0" i="0" u="none" strike="noStrike">
                          <a:solidFill>
                            <a:srgbClr val="000000"/>
                          </a:solidFill>
                          <a:effectLst/>
                          <a:latin typeface="Calibri" panose="020F0502020204030204" pitchFamily="34" charset="0"/>
                        </a:rPr>
                        <a:t>EXPOSE</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US" sz="1000" b="0" i="0" u="none" strike="noStrike">
                          <a:solidFill>
                            <a:srgbClr val="000000"/>
                          </a:solidFill>
                          <a:effectLst/>
                          <a:latin typeface="Calibri" panose="020F0502020204030204" pitchFamily="34" charset="0"/>
                        </a:rPr>
                        <a:t>To define which port through which to access your container application.</a:t>
                      </a:r>
                      <a:endParaRPr lang="en-US"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58297342"/>
                  </a:ext>
                </a:extLst>
              </a:tr>
              <a:tr h="305856">
                <a:tc>
                  <a:txBody>
                    <a:bodyPr/>
                    <a:lstStyle/>
                    <a:p>
                      <a:pPr fontAlgn="ctr" latinLnBrk="0"/>
                      <a:r>
                        <a:rPr lang="en-IN" sz="1000" b="0" i="0" u="none" strike="noStrike">
                          <a:solidFill>
                            <a:srgbClr val="000000"/>
                          </a:solidFill>
                          <a:effectLst/>
                          <a:latin typeface="Calibri" panose="020F0502020204030204" pitchFamily="34" charset="0"/>
                        </a:rPr>
                        <a:t>LABEL</a:t>
                      </a:r>
                      <a:endParaRPr lang="en-IN" sz="170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latinLnBrk="0"/>
                      <a:r>
                        <a:rPr lang="en-US" sz="1000" b="0" i="0" u="none" strike="noStrike" dirty="0">
                          <a:solidFill>
                            <a:srgbClr val="000000"/>
                          </a:solidFill>
                          <a:effectLst/>
                          <a:latin typeface="Calibri" panose="020F0502020204030204" pitchFamily="34" charset="0"/>
                        </a:rPr>
                        <a:t>To add metadata to the image.</a:t>
                      </a:r>
                      <a:endParaRPr lang="en-US" sz="1700" dirty="0">
                        <a:effectLst/>
                      </a:endParaRPr>
                    </a:p>
                  </a:txBody>
                  <a:tcPr marL="70206" marR="70206" marT="70206" marB="702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9539916"/>
                  </a:ext>
                </a:extLst>
              </a:tr>
            </a:tbl>
          </a:graphicData>
        </a:graphic>
      </p:graphicFrame>
    </p:spTree>
    <p:extLst>
      <p:ext uri="{BB962C8B-B14F-4D97-AF65-F5344CB8AC3E}">
        <p14:creationId xmlns:p14="http://schemas.microsoft.com/office/powerpoint/2010/main" val="23649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F63464-AB18-4FE5-ADCC-E6DC7953BCC6}"/>
              </a:ext>
            </a:extLst>
          </p:cNvPr>
          <p:cNvSpPr>
            <a:spLocks noGrp="1"/>
          </p:cNvSpPr>
          <p:nvPr>
            <p:ph type="sldNum" sz="quarter" idx="12"/>
          </p:nvPr>
        </p:nvSpPr>
        <p:spPr>
          <a:xfrm>
            <a:off x="8280000" y="4618800"/>
            <a:ext cx="360000" cy="310500"/>
          </a:xfrm>
        </p:spPr>
        <p:txBody>
          <a:bodyPr anchor="b">
            <a:normAutofit/>
          </a:bodyPr>
          <a:lstStyle/>
          <a:p>
            <a:pPr>
              <a:spcAft>
                <a:spcPts val="600"/>
              </a:spcAft>
            </a:pPr>
            <a:fld id="{9D543ADB-E95E-4587-963D-D3C6AB2E96C0}" type="slidenum">
              <a:rPr lang="de-DE" smtClean="0"/>
              <a:pPr>
                <a:spcAft>
                  <a:spcPts val="600"/>
                </a:spcAft>
              </a:pPr>
              <a:t>13</a:t>
            </a:fld>
            <a:endParaRPr lang="de-DE"/>
          </a:p>
        </p:txBody>
      </p:sp>
      <p:sp>
        <p:nvSpPr>
          <p:cNvPr id="10" name="Content Placeholder 2">
            <a:extLst>
              <a:ext uri="{FF2B5EF4-FFF2-40B4-BE49-F238E27FC236}">
                <a16:creationId xmlns:a16="http://schemas.microsoft.com/office/drawing/2014/main" id="{BE02B4F4-C509-3268-3FD5-8EE6F30FBBC3}"/>
              </a:ext>
            </a:extLst>
          </p:cNvPr>
          <p:cNvSpPr>
            <a:spLocks noGrp="1"/>
          </p:cNvSpPr>
          <p:nvPr>
            <p:ph sz="quarter" idx="13"/>
          </p:nvPr>
        </p:nvSpPr>
        <p:spPr>
          <a:xfrm>
            <a:off x="107504" y="483518"/>
            <a:ext cx="4176464" cy="4032448"/>
          </a:xfrm>
        </p:spPr>
        <p:txBody>
          <a:bodyPr>
            <a:normAutofit fontScale="92500" lnSpcReduction="10000"/>
          </a:bodyPr>
          <a:lstStyle/>
          <a:p>
            <a:pPr>
              <a:lnSpc>
                <a:spcPct val="90000"/>
              </a:lnSpc>
              <a:spcAft>
                <a:spcPts val="600"/>
              </a:spcAft>
            </a:pPr>
            <a:r>
              <a:rPr lang="en-US" sz="1300" dirty="0">
                <a:solidFill>
                  <a:srgbClr val="5E5E5E"/>
                </a:solidFill>
                <a:latin typeface="Calibri" panose="020F0502020204030204" pitchFamily="34" charset="0"/>
                <a:cs typeface="Calibri" panose="020F0502020204030204" pitchFamily="34" charset="0"/>
              </a:rPr>
              <a:t>Uniper maintains a central managed Container Registry for all container images used for development, testing or production purposes. The Uniper Container Registry is configured for high-resilience and scanned for vulnerable images. Application teams are advised not to use any other Container Registry than the HaCT managed Uniper Container Registry. </a:t>
            </a:r>
          </a:p>
          <a:p>
            <a:pPr>
              <a:lnSpc>
                <a:spcPct val="90000"/>
              </a:lnSpc>
              <a:spcAft>
                <a:spcPts val="600"/>
              </a:spcAft>
            </a:pPr>
            <a:endParaRPr lang="en-US" sz="1300" dirty="0">
              <a:solidFill>
                <a:srgbClr val="5E5E5E"/>
              </a:solidFill>
              <a:latin typeface="Calibri" panose="020F0502020204030204" pitchFamily="34" charset="0"/>
              <a:cs typeface="Calibri" panose="020F0502020204030204" pitchFamily="34" charset="0"/>
            </a:endParaRPr>
          </a:p>
          <a:p>
            <a:pPr>
              <a:lnSpc>
                <a:spcPct val="90000"/>
              </a:lnSpc>
              <a:spcAft>
                <a:spcPts val="600"/>
              </a:spcAft>
            </a:pPr>
            <a:r>
              <a:rPr lang="en-US" sz="1300" dirty="0">
                <a:solidFill>
                  <a:srgbClr val="5E5E5E"/>
                </a:solidFill>
                <a:latin typeface="Calibri" panose="020F0502020204030204" pitchFamily="34" charset="0"/>
                <a:cs typeface="Calibri" panose="020F0502020204030204" pitchFamily="34" charset="0"/>
              </a:rPr>
              <a:t>If application teams feel the need to test integration scenarios with a container registry, they can approach the HaCT team to get access to an R&amp;D test registry for temporary usage.</a:t>
            </a:r>
          </a:p>
          <a:p>
            <a:r>
              <a:rPr lang="en-US" dirty="0"/>
              <a:t>Azure Container Registry Maintenance</a:t>
            </a:r>
          </a:p>
          <a:p>
            <a:r>
              <a:rPr lang="en-US" sz="1200" dirty="0"/>
              <a:t>In order to control cost and complexity of the Uniper Container Registry old images are deleted regularly from the Uniper Container Registry. For this a deletion job is scheduled every Monday at 6.00 AM CET to delete old images from the Uniper container repository, i.e., all images except the last 7 images in each repository.</a:t>
            </a:r>
          </a:p>
          <a:p>
            <a:r>
              <a:rPr lang="en-US" sz="1200" dirty="0"/>
              <a:t>If you have a specific image that shall not be deleted (e.g., for audit reasons) you can exclude your image from scheduled deletion using a delete lock. It is recommended to lock an image when it is deployed to production so that you can keep a history of production images.</a:t>
            </a:r>
          </a:p>
          <a:p>
            <a:endParaRPr lang="en-US" sz="1300" dirty="0"/>
          </a:p>
        </p:txBody>
      </p:sp>
      <p:pic>
        <p:nvPicPr>
          <p:cNvPr id="5" name="Content Placeholder 4">
            <a:extLst>
              <a:ext uri="{FF2B5EF4-FFF2-40B4-BE49-F238E27FC236}">
                <a16:creationId xmlns:a16="http://schemas.microsoft.com/office/drawing/2014/main" id="{835A96E2-54EC-4000-83C6-040DF576BC08}"/>
              </a:ext>
            </a:extLst>
          </p:cNvPr>
          <p:cNvPicPr>
            <a:picLocks noGrp="1" noChangeAspect="1"/>
          </p:cNvPicPr>
          <p:nvPr>
            <p:ph sz="quarter" idx="14"/>
          </p:nvPr>
        </p:nvPicPr>
        <p:blipFill>
          <a:blip r:embed="rId3"/>
          <a:stretch>
            <a:fillRect/>
          </a:stretch>
        </p:blipFill>
        <p:spPr>
          <a:xfrm>
            <a:off x="4752002" y="1711260"/>
            <a:ext cx="3888000" cy="2177280"/>
          </a:xfrm>
          <a:prstGeom prst="rect">
            <a:avLst/>
          </a:prstGeom>
          <a:noFill/>
        </p:spPr>
      </p:pic>
      <p:sp>
        <p:nvSpPr>
          <p:cNvPr id="3" name="Title 2">
            <a:extLst>
              <a:ext uri="{FF2B5EF4-FFF2-40B4-BE49-F238E27FC236}">
                <a16:creationId xmlns:a16="http://schemas.microsoft.com/office/drawing/2014/main" id="{6E298FF6-0114-4ABA-B063-1BEDD4DCE899}"/>
              </a:ext>
            </a:extLst>
          </p:cNvPr>
          <p:cNvSpPr>
            <a:spLocks noGrp="1"/>
          </p:cNvSpPr>
          <p:nvPr>
            <p:ph type="title"/>
          </p:nvPr>
        </p:nvSpPr>
        <p:spPr>
          <a:xfrm>
            <a:off x="495652" y="128671"/>
            <a:ext cx="4076348" cy="282839"/>
          </a:xfrm>
        </p:spPr>
        <p:txBody>
          <a:bodyPr anchor="t">
            <a:normAutofit fontScale="90000"/>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Container Registries</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4E511AF-9B2A-4A25-916B-0289552842ED}"/>
              </a:ext>
            </a:extLst>
          </p:cNvPr>
          <p:cNvSpPr txBox="1"/>
          <p:nvPr/>
        </p:nvSpPr>
        <p:spPr>
          <a:xfrm>
            <a:off x="4572000" y="931794"/>
            <a:ext cx="2904985" cy="523220"/>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Container Registry for Applications images</a:t>
            </a:r>
          </a:p>
        </p:txBody>
      </p:sp>
    </p:spTree>
    <p:extLst>
      <p:ext uri="{BB962C8B-B14F-4D97-AF65-F5344CB8AC3E}">
        <p14:creationId xmlns:p14="http://schemas.microsoft.com/office/powerpoint/2010/main" val="54436824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AF27A3-8965-43A6-AFCD-1DB924DDE809}"/>
              </a:ext>
            </a:extLst>
          </p:cNvPr>
          <p:cNvSpPr>
            <a:spLocks noGrp="1"/>
          </p:cNvSpPr>
          <p:nvPr>
            <p:ph type="title"/>
          </p:nvPr>
        </p:nvSpPr>
        <p:spPr>
          <a:xfrm>
            <a:off x="504000" y="306000"/>
            <a:ext cx="4356032" cy="465550"/>
          </a:xfrm>
        </p:spPr>
        <p:txBody>
          <a:bodyPr/>
          <a:lstStyle/>
          <a:p>
            <a:r>
              <a:rPr lang="en-IN" sz="2200" b="0" i="0" dirty="0">
                <a:solidFill>
                  <a:schemeClr val="tx2"/>
                </a:solidFill>
                <a:effectLst/>
                <a:latin typeface="-apple-system"/>
              </a:rPr>
              <a:t>Role Granter in AKS Cluster</a:t>
            </a:r>
            <a:br>
              <a:rPr lang="en-IN" b="0" i="0" dirty="0">
                <a:solidFill>
                  <a:srgbClr val="333333"/>
                </a:solidFill>
                <a:effectLst/>
                <a:latin typeface="-apple-system"/>
              </a:rPr>
            </a:br>
            <a:endParaRPr lang="en-IN" dirty="0"/>
          </a:p>
        </p:txBody>
      </p:sp>
      <p:sp>
        <p:nvSpPr>
          <p:cNvPr id="2" name="Slide Number Placeholder 1">
            <a:extLst>
              <a:ext uri="{FF2B5EF4-FFF2-40B4-BE49-F238E27FC236}">
                <a16:creationId xmlns:a16="http://schemas.microsoft.com/office/drawing/2014/main" id="{1FE24F52-9CC6-4E3E-B9A0-4011FFDEF849}"/>
              </a:ext>
            </a:extLst>
          </p:cNvPr>
          <p:cNvSpPr>
            <a:spLocks noGrp="1"/>
          </p:cNvSpPr>
          <p:nvPr>
            <p:ph type="sldNum" sz="quarter" idx="12"/>
          </p:nvPr>
        </p:nvSpPr>
        <p:spPr/>
        <p:txBody>
          <a:bodyPr/>
          <a:lstStyle/>
          <a:p>
            <a:fld id="{9D543ADB-E95E-4587-963D-D3C6AB2E96C0}" type="slidenum">
              <a:rPr lang="de-DE" smtClean="0"/>
              <a:pPr/>
              <a:t>14</a:t>
            </a:fld>
            <a:endParaRPr lang="de-DE"/>
          </a:p>
        </p:txBody>
      </p:sp>
      <p:sp>
        <p:nvSpPr>
          <p:cNvPr id="13" name="TextBox 12">
            <a:extLst>
              <a:ext uri="{FF2B5EF4-FFF2-40B4-BE49-F238E27FC236}">
                <a16:creationId xmlns:a16="http://schemas.microsoft.com/office/drawing/2014/main" id="{DB972056-D5F3-4B10-B196-5BEE75B150AA}"/>
              </a:ext>
            </a:extLst>
          </p:cNvPr>
          <p:cNvSpPr txBox="1"/>
          <p:nvPr/>
        </p:nvSpPr>
        <p:spPr>
          <a:xfrm>
            <a:off x="4114800" y="2113280"/>
            <a:ext cx="914400" cy="914400"/>
          </a:xfrm>
          <a:prstGeom prst="rect">
            <a:avLst/>
          </a:prstGeom>
          <a:noFill/>
        </p:spPr>
        <p:txBody>
          <a:bodyPr wrap="square" rtlCol="0">
            <a:spAutoFit/>
          </a:bodyPr>
          <a:lstStyle/>
          <a:p>
            <a:endParaRPr lang="en-IN" sz="1600" dirty="0" err="1"/>
          </a:p>
        </p:txBody>
      </p:sp>
      <p:sp>
        <p:nvSpPr>
          <p:cNvPr id="14" name="TextBox 13">
            <a:extLst>
              <a:ext uri="{FF2B5EF4-FFF2-40B4-BE49-F238E27FC236}">
                <a16:creationId xmlns:a16="http://schemas.microsoft.com/office/drawing/2014/main" id="{52705986-DF7B-403D-BA66-03828A91D382}"/>
              </a:ext>
            </a:extLst>
          </p:cNvPr>
          <p:cNvSpPr txBox="1"/>
          <p:nvPr/>
        </p:nvSpPr>
        <p:spPr>
          <a:xfrm>
            <a:off x="251520" y="699542"/>
            <a:ext cx="8784975" cy="3970318"/>
          </a:xfrm>
          <a:prstGeom prst="rect">
            <a:avLst/>
          </a:prstGeom>
          <a:noFill/>
        </p:spPr>
        <p:txBody>
          <a:bodyPr wrap="square" rtlCol="0">
            <a:spAutoFit/>
          </a:bodyPr>
          <a:lstStyle/>
          <a:p>
            <a:r>
              <a:rPr lang="en-US" sz="1200" b="1" dirty="0"/>
              <a:t>Role Granter </a:t>
            </a:r>
            <a:r>
              <a:rPr lang="en-US" sz="1200" dirty="0"/>
              <a:t>define the permissions to grant/create Roles and RoleBinding for Namespace Admin.</a:t>
            </a:r>
          </a:p>
          <a:p>
            <a:endParaRPr lang="en-US" sz="1200" dirty="0"/>
          </a:p>
          <a:p>
            <a:r>
              <a:rPr lang="en-US" sz="1200" dirty="0"/>
              <a:t>A ClusterRole can be used to grant the permissions as a Role, and it uses the rbac.authorization.k8s.io API Group to drive authorization decisions that allows Namespace admin to configure rules such as creating resources like below:</a:t>
            </a:r>
          </a:p>
          <a:p>
            <a:endParaRPr lang="en-US" sz="1200" dirty="0"/>
          </a:p>
          <a:p>
            <a:r>
              <a:rPr lang="en-US" sz="1200" b="1" dirty="0"/>
              <a:t>ClusterRole</a:t>
            </a:r>
            <a:r>
              <a:rPr lang="en-US" sz="1200" dirty="0"/>
              <a:t> :-A ClusterRole grants and applies permissions to resources across the entire cluster, not a specific namespace.</a:t>
            </a:r>
          </a:p>
          <a:p>
            <a:endParaRPr lang="en-US" sz="1200" dirty="0"/>
          </a:p>
          <a:p>
            <a:r>
              <a:rPr lang="en-US" sz="1200" b="1" dirty="0"/>
              <a:t>ClusterRoleBinding</a:t>
            </a:r>
            <a:r>
              <a:rPr lang="en-US" sz="1200" dirty="0"/>
              <a:t>:-Once you've defined roles to grant permissions to resources, you assign those Kubernetes RBAC permissions with a RoleBinding. If your AKS cluster integrates with Azure Active Directory (Azure AD), RoleBinding grant permissions to Azure AD users to perform actions within the cluster. See how in Control access to cluster resources using Kubernetes role-based access control and Azure Active Directory identities.</a:t>
            </a:r>
          </a:p>
          <a:p>
            <a:endParaRPr lang="en-US" sz="1200" dirty="0"/>
          </a:p>
          <a:p>
            <a:r>
              <a:rPr lang="en-US" sz="1200" b="1" dirty="0"/>
              <a:t>Roles</a:t>
            </a:r>
            <a:r>
              <a:rPr lang="en-US" sz="1200" dirty="0"/>
              <a:t>:-Before assigning permissions to users with Kubernetes RBAC, you'll define user permissions as a Role. Grant permissions within a namespace using roles.</a:t>
            </a:r>
          </a:p>
          <a:p>
            <a:r>
              <a:rPr lang="en-US" sz="1200" b="1" dirty="0"/>
              <a:t>RoleBinding</a:t>
            </a:r>
            <a:r>
              <a:rPr lang="en-US" sz="1200" dirty="0"/>
              <a:t>:-Assign roles to users for a given namespace using RoleBinding. With RoleBinding, you can logically segregate a single AKS cluster, only enabling users to access the application resources in their assigned namespace.</a:t>
            </a:r>
          </a:p>
          <a:p>
            <a:endParaRPr lang="en-US" sz="1200" dirty="0"/>
          </a:p>
          <a:p>
            <a:r>
              <a:rPr lang="en-US" sz="1200" dirty="0"/>
              <a:t>with following actions(verbs): "create", "get", "list", "watch", "update", "patch", "delete"</a:t>
            </a:r>
          </a:p>
          <a:p>
            <a:endParaRPr lang="en-US" sz="1200" dirty="0"/>
          </a:p>
          <a:p>
            <a:r>
              <a:rPr lang="en-US" sz="1200" dirty="0"/>
              <a:t>RoleBinding reference the ClusterRole to grant the permissions to resources defined in the ClusterRole and the users mentioned under subjects: will only be able to perform actions(verbs) on specified resources in the Role.</a:t>
            </a:r>
            <a:endParaRPr lang="en-IN" sz="1200" dirty="0" err="1"/>
          </a:p>
        </p:txBody>
      </p:sp>
    </p:spTree>
    <p:extLst>
      <p:ext uri="{BB962C8B-B14F-4D97-AF65-F5344CB8AC3E}">
        <p14:creationId xmlns:p14="http://schemas.microsoft.com/office/powerpoint/2010/main" val="305915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50E1-B557-4EAC-90EF-5EE555959FCF}"/>
              </a:ext>
            </a:extLst>
          </p:cNvPr>
          <p:cNvSpPr>
            <a:spLocks noGrp="1"/>
          </p:cNvSpPr>
          <p:nvPr>
            <p:ph type="title"/>
          </p:nvPr>
        </p:nvSpPr>
        <p:spPr>
          <a:xfrm>
            <a:off x="504000" y="306000"/>
            <a:ext cx="2915872" cy="393542"/>
          </a:xfrm>
        </p:spPr>
        <p:txBody>
          <a:bodyPr/>
          <a:lstStyle/>
          <a:p>
            <a:r>
              <a:rPr lang="en-IN" dirty="0"/>
              <a:t>Naming Convention</a:t>
            </a:r>
          </a:p>
        </p:txBody>
      </p:sp>
      <p:sp>
        <p:nvSpPr>
          <p:cNvPr id="3" name="Slide Number Placeholder 2">
            <a:extLst>
              <a:ext uri="{FF2B5EF4-FFF2-40B4-BE49-F238E27FC236}">
                <a16:creationId xmlns:a16="http://schemas.microsoft.com/office/drawing/2014/main" id="{3626A953-B9AF-42DA-9A89-1858F389377B}"/>
              </a:ext>
            </a:extLst>
          </p:cNvPr>
          <p:cNvSpPr>
            <a:spLocks noGrp="1"/>
          </p:cNvSpPr>
          <p:nvPr>
            <p:ph type="sldNum" sz="quarter" idx="12"/>
          </p:nvPr>
        </p:nvSpPr>
        <p:spPr/>
        <p:txBody>
          <a:bodyPr/>
          <a:lstStyle/>
          <a:p>
            <a:fld id="{9B749DBC-5EFD-468C-9F9F-C80FB4A03599}" type="slidenum">
              <a:rPr lang="de-DE" smtClean="0"/>
              <a:pPr/>
              <a:t>15</a:t>
            </a:fld>
            <a:endParaRPr lang="de-DE"/>
          </a:p>
        </p:txBody>
      </p:sp>
      <p:sp>
        <p:nvSpPr>
          <p:cNvPr id="4" name="TextBox 3">
            <a:extLst>
              <a:ext uri="{FF2B5EF4-FFF2-40B4-BE49-F238E27FC236}">
                <a16:creationId xmlns:a16="http://schemas.microsoft.com/office/drawing/2014/main" id="{134C982D-85DA-44E7-905A-F5794676BF56}"/>
              </a:ext>
            </a:extLst>
          </p:cNvPr>
          <p:cNvSpPr txBox="1"/>
          <p:nvPr/>
        </p:nvSpPr>
        <p:spPr>
          <a:xfrm>
            <a:off x="4114800" y="2113280"/>
            <a:ext cx="914400" cy="914400"/>
          </a:xfrm>
          <a:prstGeom prst="rect">
            <a:avLst/>
          </a:prstGeom>
          <a:noFill/>
        </p:spPr>
        <p:txBody>
          <a:bodyPr wrap="square" rtlCol="0">
            <a:spAutoFit/>
          </a:bodyPr>
          <a:lstStyle/>
          <a:p>
            <a:endParaRPr lang="en-IN" sz="1600" dirty="0" err="1"/>
          </a:p>
        </p:txBody>
      </p:sp>
      <p:sp>
        <p:nvSpPr>
          <p:cNvPr id="5" name="TextBox 4">
            <a:extLst>
              <a:ext uri="{FF2B5EF4-FFF2-40B4-BE49-F238E27FC236}">
                <a16:creationId xmlns:a16="http://schemas.microsoft.com/office/drawing/2014/main" id="{59286C95-D0A7-4BF4-B964-0779EA565EEA}"/>
              </a:ext>
            </a:extLst>
          </p:cNvPr>
          <p:cNvSpPr txBox="1"/>
          <p:nvPr/>
        </p:nvSpPr>
        <p:spPr>
          <a:xfrm>
            <a:off x="179512" y="699542"/>
            <a:ext cx="8964488" cy="4339650"/>
          </a:xfrm>
          <a:prstGeom prst="rect">
            <a:avLst/>
          </a:prstGeom>
          <a:noFill/>
        </p:spPr>
        <p:txBody>
          <a:bodyPr wrap="square" rtlCol="0">
            <a:spAutoFit/>
          </a:bodyPr>
          <a:lstStyle/>
          <a:p>
            <a:pPr algn="l"/>
            <a:r>
              <a:rPr lang="en-US" sz="1200" b="0" i="0" dirty="0">
                <a:solidFill>
                  <a:srgbClr val="172B4D"/>
                </a:solidFill>
                <a:effectLst/>
                <a:latin typeface="-apple-system"/>
              </a:rPr>
              <a:t>A naming convention is a systematic method for naming a resource. A resource could be an Azure resources or service, a file name or pretty much anything else that should have a logical name. </a:t>
            </a:r>
            <a:br>
              <a:rPr lang="en-US" sz="1200" b="0" i="0" dirty="0">
                <a:solidFill>
                  <a:srgbClr val="172B4D"/>
                </a:solidFill>
                <a:effectLst/>
                <a:latin typeface="-apple-system"/>
              </a:rPr>
            </a:br>
            <a:r>
              <a:rPr lang="en-US" sz="1200" b="0" i="0" dirty="0">
                <a:solidFill>
                  <a:srgbClr val="172B4D"/>
                </a:solidFill>
                <a:effectLst/>
                <a:latin typeface="-apple-system"/>
              </a:rPr>
              <a:t>We have Alerts for below mentioned Services in our Uniper environment.</a:t>
            </a:r>
          </a:p>
          <a:p>
            <a:pPr algn="l">
              <a:buFont typeface="+mj-lt"/>
              <a:buAutoNum type="arabicPeriod"/>
            </a:pPr>
            <a:r>
              <a:rPr lang="en-US" sz="1200" b="0" i="0" dirty="0">
                <a:solidFill>
                  <a:srgbClr val="172B4D"/>
                </a:solidFill>
                <a:effectLst/>
                <a:latin typeface="-apple-system"/>
              </a:rPr>
              <a:t>Application  </a:t>
            </a:r>
          </a:p>
          <a:p>
            <a:pPr algn="l">
              <a:buFont typeface="+mj-lt"/>
              <a:buAutoNum type="arabicPeriod"/>
            </a:pPr>
            <a:r>
              <a:rPr lang="en-US" sz="1200" b="0" i="0" dirty="0">
                <a:solidFill>
                  <a:srgbClr val="172B4D"/>
                </a:solidFill>
                <a:effectLst/>
                <a:latin typeface="-apple-system"/>
              </a:rPr>
              <a:t>Infrastructure </a:t>
            </a:r>
          </a:p>
          <a:p>
            <a:pPr algn="l">
              <a:buFont typeface="+mj-lt"/>
              <a:buAutoNum type="arabicPeriod"/>
            </a:pPr>
            <a:r>
              <a:rPr lang="en-US" sz="1200" b="0" i="0" dirty="0">
                <a:solidFill>
                  <a:srgbClr val="172B4D"/>
                </a:solidFill>
                <a:effectLst/>
                <a:latin typeface="-apple-system"/>
              </a:rPr>
              <a:t>Resource </a:t>
            </a:r>
          </a:p>
          <a:p>
            <a:pPr algn="l">
              <a:buFont typeface="+mj-lt"/>
              <a:buAutoNum type="arabicPeriod"/>
            </a:pPr>
            <a:r>
              <a:rPr lang="en-US" sz="1200" b="0" i="0" dirty="0">
                <a:solidFill>
                  <a:srgbClr val="172B4D"/>
                </a:solidFill>
                <a:effectLst/>
                <a:latin typeface="-apple-system"/>
              </a:rPr>
              <a:t>Heartbeat </a:t>
            </a:r>
          </a:p>
          <a:p>
            <a:pPr algn="l"/>
            <a:r>
              <a:rPr lang="en-US" sz="1200" b="1" i="0" u="sng" dirty="0">
                <a:solidFill>
                  <a:srgbClr val="172B4D"/>
                </a:solidFill>
                <a:effectLst/>
                <a:latin typeface="-apple-system"/>
              </a:rPr>
              <a:t>Naming Convention for Application Service</a:t>
            </a:r>
            <a:endParaRPr lang="en-US" sz="1200" dirty="0">
              <a:solidFill>
                <a:srgbClr val="172B4D"/>
              </a:solidFill>
              <a:latin typeface="-apple-system"/>
            </a:endParaRPr>
          </a:p>
          <a:p>
            <a:pPr algn="l"/>
            <a:endParaRPr lang="en-US" sz="1200" b="0" i="0" dirty="0">
              <a:solidFill>
                <a:srgbClr val="172B4D"/>
              </a:solidFill>
              <a:effectLst/>
              <a:latin typeface="-apple-system"/>
            </a:endParaRPr>
          </a:p>
          <a:p>
            <a:pPr algn="l">
              <a:buFont typeface="+mj-lt"/>
              <a:buAutoNum type="arabicPeriod"/>
            </a:pPr>
            <a:endParaRPr lang="en-US" sz="1200" dirty="0">
              <a:solidFill>
                <a:srgbClr val="172B4D"/>
              </a:solidFill>
              <a:latin typeface="-apple-system"/>
            </a:endParaRPr>
          </a:p>
          <a:p>
            <a:pPr algn="l"/>
            <a:r>
              <a:rPr lang="en-IN" sz="1200" b="1" i="0" u="sng" dirty="0">
                <a:solidFill>
                  <a:srgbClr val="172B4D"/>
                </a:solidFill>
                <a:effectLst/>
                <a:latin typeface="-apple-system"/>
              </a:rPr>
              <a:t>Naming Convention for Infrastructure Service  </a:t>
            </a:r>
          </a:p>
          <a:p>
            <a:pPr algn="l"/>
            <a:endParaRPr lang="en-US" sz="1200" b="0" i="0" dirty="0">
              <a:solidFill>
                <a:srgbClr val="172B4D"/>
              </a:solidFill>
              <a:effectLst/>
              <a:latin typeface="-apple-system"/>
            </a:endParaRPr>
          </a:p>
          <a:p>
            <a:pPr algn="l"/>
            <a:endParaRPr lang="en-US" sz="1200" b="0" i="0" dirty="0">
              <a:solidFill>
                <a:srgbClr val="172B4D"/>
              </a:solidFill>
              <a:effectLst/>
              <a:latin typeface="-apple-system"/>
            </a:endParaRPr>
          </a:p>
          <a:p>
            <a:pPr algn="l"/>
            <a:endParaRPr lang="en-US" sz="1200" b="0" i="0" dirty="0">
              <a:solidFill>
                <a:srgbClr val="172B4D"/>
              </a:solidFill>
              <a:effectLst/>
              <a:latin typeface="-apple-system"/>
            </a:endParaRPr>
          </a:p>
          <a:p>
            <a:pPr algn="l"/>
            <a:endParaRPr lang="en-US" sz="1200" dirty="0">
              <a:solidFill>
                <a:srgbClr val="172B4D"/>
              </a:solidFill>
              <a:latin typeface="-apple-system"/>
            </a:endParaRPr>
          </a:p>
          <a:p>
            <a:pPr algn="l"/>
            <a:r>
              <a:rPr lang="en-US" sz="1200" b="1" i="0" u="sng" dirty="0">
                <a:solidFill>
                  <a:srgbClr val="172B4D"/>
                </a:solidFill>
                <a:effectLst/>
                <a:latin typeface="-apple-system"/>
              </a:rPr>
              <a:t>Naming Convention for Resource Service   </a:t>
            </a:r>
            <a:endParaRPr lang="en-US" sz="1200" b="0" i="0" dirty="0">
              <a:solidFill>
                <a:srgbClr val="172B4D"/>
              </a:solidFill>
              <a:effectLst/>
              <a:latin typeface="-apple-system"/>
            </a:endParaRPr>
          </a:p>
          <a:p>
            <a:pPr algn="l"/>
            <a:endParaRPr lang="en-US" sz="1200" b="0" i="0" dirty="0">
              <a:solidFill>
                <a:srgbClr val="172B4D"/>
              </a:solidFill>
              <a:effectLst/>
              <a:latin typeface="-apple-system"/>
            </a:endParaRPr>
          </a:p>
          <a:p>
            <a:pPr algn="l"/>
            <a:endParaRPr lang="en-US" sz="1200" dirty="0">
              <a:solidFill>
                <a:srgbClr val="172B4D"/>
              </a:solidFill>
              <a:latin typeface="-apple-system"/>
            </a:endParaRPr>
          </a:p>
          <a:p>
            <a:pPr algn="l"/>
            <a:endParaRPr lang="en-US" sz="1200" b="1" i="0" dirty="0">
              <a:solidFill>
                <a:srgbClr val="172B4D"/>
              </a:solidFill>
              <a:effectLst/>
              <a:latin typeface="-apple-system"/>
            </a:endParaRPr>
          </a:p>
          <a:p>
            <a:pPr algn="l"/>
            <a:endParaRPr lang="en-US" sz="1200" b="1" dirty="0">
              <a:solidFill>
                <a:srgbClr val="172B4D"/>
              </a:solidFill>
              <a:latin typeface="-apple-system"/>
            </a:endParaRPr>
          </a:p>
          <a:p>
            <a:pPr algn="l"/>
            <a:r>
              <a:rPr lang="en-US" sz="1200" b="1" i="0" dirty="0">
                <a:solidFill>
                  <a:srgbClr val="172B4D"/>
                </a:solidFill>
                <a:effectLst/>
                <a:latin typeface="-apple-system"/>
              </a:rPr>
              <a:t>Naming Convention for Heartbeat Service  </a:t>
            </a:r>
          </a:p>
          <a:p>
            <a:pPr algn="l"/>
            <a:endParaRPr lang="en-US" sz="1200" dirty="0">
              <a:solidFill>
                <a:srgbClr val="172B4D"/>
              </a:solidFill>
              <a:latin typeface="-apple-system"/>
            </a:endParaRPr>
          </a:p>
          <a:p>
            <a:pPr algn="l"/>
            <a:endParaRPr lang="en-US" sz="1200" b="0" i="0" dirty="0">
              <a:solidFill>
                <a:srgbClr val="172B4D"/>
              </a:solidFill>
              <a:effectLst/>
              <a:latin typeface="-apple-system"/>
            </a:endParaRPr>
          </a:p>
        </p:txBody>
      </p:sp>
      <p:sp>
        <p:nvSpPr>
          <p:cNvPr id="6" name="AutoShape 2">
            <a:extLst>
              <a:ext uri="{FF2B5EF4-FFF2-40B4-BE49-F238E27FC236}">
                <a16:creationId xmlns:a16="http://schemas.microsoft.com/office/drawing/2014/main" id="{7EAF61F5-7146-4508-870B-4FB997BBBF2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descr="Text, background pattern&#10;&#10;Description automatically generated">
            <a:extLst>
              <a:ext uri="{FF2B5EF4-FFF2-40B4-BE49-F238E27FC236}">
                <a16:creationId xmlns:a16="http://schemas.microsoft.com/office/drawing/2014/main" id="{54D82118-FAC9-4003-A52E-10E31A7B94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7864" y="1546261"/>
            <a:ext cx="4467956" cy="1220095"/>
          </a:xfrm>
          <a:prstGeom prst="rect">
            <a:avLst/>
          </a:prstGeom>
        </p:spPr>
      </p:pic>
      <p:pic>
        <p:nvPicPr>
          <p:cNvPr id="13" name="Picture 12" descr="Text, background pattern&#10;&#10;Description automatically generated">
            <a:extLst>
              <a:ext uri="{FF2B5EF4-FFF2-40B4-BE49-F238E27FC236}">
                <a16:creationId xmlns:a16="http://schemas.microsoft.com/office/drawing/2014/main" id="{7D48EA82-0BAC-4AF0-BA6F-81D0CD390A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6836" y="2724150"/>
            <a:ext cx="4070544" cy="756704"/>
          </a:xfrm>
          <a:prstGeom prst="rect">
            <a:avLst/>
          </a:prstGeom>
        </p:spPr>
      </p:pic>
      <p:pic>
        <p:nvPicPr>
          <p:cNvPr id="15" name="Picture 14" descr="Text, shape, background pattern&#10;&#10;Description automatically generated">
            <a:extLst>
              <a:ext uri="{FF2B5EF4-FFF2-40B4-BE49-F238E27FC236}">
                <a16:creationId xmlns:a16="http://schemas.microsoft.com/office/drawing/2014/main" id="{F716C8E5-20DF-451E-8D83-84C2710D51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6836" y="3377226"/>
            <a:ext cx="4070544" cy="756704"/>
          </a:xfrm>
          <a:prstGeom prst="rect">
            <a:avLst/>
          </a:prstGeom>
        </p:spPr>
      </p:pic>
      <p:pic>
        <p:nvPicPr>
          <p:cNvPr id="17" name="Picture 16" descr="Background pattern&#10;&#10;Description automatically generated with medium confidence">
            <a:extLst>
              <a:ext uri="{FF2B5EF4-FFF2-40B4-BE49-F238E27FC236}">
                <a16:creationId xmlns:a16="http://schemas.microsoft.com/office/drawing/2014/main" id="{77DDF8D1-5A4A-4BB6-895A-3105B727B9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7172" y="4024043"/>
            <a:ext cx="4467956" cy="1116989"/>
          </a:xfrm>
          <a:prstGeom prst="rect">
            <a:avLst/>
          </a:prstGeom>
        </p:spPr>
      </p:pic>
    </p:spTree>
    <p:extLst>
      <p:ext uri="{BB962C8B-B14F-4D97-AF65-F5344CB8AC3E}">
        <p14:creationId xmlns:p14="http://schemas.microsoft.com/office/powerpoint/2010/main" val="56449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7C0B44-B6E2-4684-AC2A-FBBD62DE187A}"/>
              </a:ext>
            </a:extLst>
          </p:cNvPr>
          <p:cNvSpPr>
            <a:spLocks noGrp="1"/>
          </p:cNvSpPr>
          <p:nvPr>
            <p:ph type="sldNum" sz="quarter" idx="12"/>
          </p:nvPr>
        </p:nvSpPr>
        <p:spPr>
          <a:xfrm>
            <a:off x="8280000" y="4618800"/>
            <a:ext cx="360000" cy="3105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543ADB-E95E-4587-963D-D3C6AB2E96C0}" type="slidenum">
              <a:rPr kumimoji="0" lang="de-DE" sz="800" b="0" i="0" u="none" strike="noStrike" kern="1200" cap="none" spc="0" normalizeH="0" baseline="0" noProof="0">
                <a:ln>
                  <a:noFill/>
                </a:ln>
                <a:solidFill>
                  <a:srgbClr val="0078D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78DC"/>
              </a:solidFill>
              <a:effectLst/>
              <a:uLnTx/>
              <a:uFillTx/>
              <a:latin typeface="Arial"/>
              <a:ea typeface="+mn-ea"/>
              <a:cs typeface="+mn-cs"/>
            </a:endParaRPr>
          </a:p>
        </p:txBody>
      </p:sp>
      <p:sp>
        <p:nvSpPr>
          <p:cNvPr id="7" name="Inhaltsplatzhalter 6">
            <a:extLst>
              <a:ext uri="{FF2B5EF4-FFF2-40B4-BE49-F238E27FC236}">
                <a16:creationId xmlns:a16="http://schemas.microsoft.com/office/drawing/2014/main" id="{AC81E472-4450-40D2-9630-2F9E01546F3B}"/>
              </a:ext>
            </a:extLst>
          </p:cNvPr>
          <p:cNvSpPr>
            <a:spLocks noGrp="1"/>
          </p:cNvSpPr>
          <p:nvPr>
            <p:ph sz="quarter" idx="13"/>
          </p:nvPr>
        </p:nvSpPr>
        <p:spPr>
          <a:xfrm>
            <a:off x="755576" y="2139702"/>
            <a:ext cx="7308401" cy="432048"/>
          </a:xfrm>
        </p:spPr>
        <p:txBody>
          <a:bodyPr>
            <a:normAutofit fontScale="92500" lnSpcReduction="10000"/>
          </a:bodyPr>
          <a:lstStyle/>
          <a:p>
            <a:pPr lvl="0" algn="ctr">
              <a:lnSpc>
                <a:spcPct val="107000"/>
              </a:lnSpc>
              <a:spcAft>
                <a:spcPts val="800"/>
              </a:spcAft>
            </a:pPr>
            <a:r>
              <a:rPr lang="en-US" sz="2400" b="1" dirty="0">
                <a:solidFill>
                  <a:srgbClr val="0070C0"/>
                </a:solidFill>
                <a:latin typeface="Calibri" panose="020F0502020204030204" pitchFamily="34" charset="0"/>
                <a:ea typeface="+mj-ea"/>
                <a:cs typeface="Calibri" panose="020F0502020204030204" pitchFamily="34" charset="0"/>
              </a:rPr>
              <a:t>Application Deployment</a:t>
            </a:r>
            <a:endParaRPr lang="en-IN" sz="2400" b="1" dirty="0">
              <a:solidFill>
                <a:srgbClr val="0070C0"/>
              </a:solidFill>
              <a:latin typeface="Calibri" panose="020F0502020204030204" pitchFamily="34" charset="0"/>
              <a:ea typeface="+mj-ea"/>
              <a:cs typeface="Calibri" panose="020F0502020204030204" pitchFamily="34" charset="0"/>
            </a:endParaRPr>
          </a:p>
          <a:p>
            <a:pPr>
              <a:lnSpc>
                <a:spcPct val="107000"/>
              </a:lnSpc>
              <a:spcAft>
                <a:spcPts val="800"/>
              </a:spcAft>
            </a:pPr>
            <a:endParaRPr lang="en-US" sz="2400" b="1" dirty="0">
              <a:solidFill>
                <a:srgbClr val="0070C0"/>
              </a:solidFill>
              <a:latin typeface="Calibri" panose="020F0502020204030204" pitchFamily="34" charset="0"/>
              <a:ea typeface="+mj-ea"/>
              <a:cs typeface="Calibri" panose="020F0502020204030204" pitchFamily="34" charset="0"/>
            </a:endParaRPr>
          </a:p>
          <a:p>
            <a:pPr>
              <a:lnSpc>
                <a:spcPct val="107000"/>
              </a:lnSpc>
              <a:spcAft>
                <a:spcPts val="800"/>
              </a:spcAft>
            </a:pPr>
            <a:endParaRPr lang="en-IN"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165128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F63464-AB18-4FE5-ADCC-E6DC7953BCC6}"/>
              </a:ext>
            </a:extLst>
          </p:cNvPr>
          <p:cNvSpPr>
            <a:spLocks noGrp="1"/>
          </p:cNvSpPr>
          <p:nvPr>
            <p:ph type="sldNum" sz="quarter" idx="12"/>
          </p:nvPr>
        </p:nvSpPr>
        <p:spPr>
          <a:xfrm>
            <a:off x="8280000" y="4618800"/>
            <a:ext cx="360000" cy="310500"/>
          </a:xfrm>
        </p:spPr>
        <p:txBody>
          <a:bodyPr anchor="b">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9D543ADB-E95E-4587-963D-D3C6AB2E96C0}" type="slidenum">
              <a:rPr kumimoji="0" lang="de-DE" sz="800" b="0" i="0" u="none" strike="noStrike" kern="1200" cap="none" spc="0" normalizeH="0" baseline="0" noProof="0" smtClean="0">
                <a:ln>
                  <a:noFill/>
                </a:ln>
                <a:solidFill>
                  <a:srgbClr val="0078D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17</a:t>
            </a:fld>
            <a:endParaRPr kumimoji="0" lang="de-DE" sz="800" b="0" i="0" u="none" strike="noStrike" kern="1200" cap="none" spc="0" normalizeH="0" baseline="0" noProof="0">
              <a:ln>
                <a:noFill/>
              </a:ln>
              <a:solidFill>
                <a:srgbClr val="0078DC"/>
              </a:solidFill>
              <a:effectLst/>
              <a:uLnTx/>
              <a:uFillTx/>
              <a:latin typeface="Arial"/>
              <a:ea typeface="+mn-ea"/>
              <a:cs typeface="+mn-cs"/>
            </a:endParaRPr>
          </a:p>
        </p:txBody>
      </p:sp>
      <p:sp>
        <p:nvSpPr>
          <p:cNvPr id="3" name="Title 2">
            <a:extLst>
              <a:ext uri="{FF2B5EF4-FFF2-40B4-BE49-F238E27FC236}">
                <a16:creationId xmlns:a16="http://schemas.microsoft.com/office/drawing/2014/main" id="{6E298FF6-0114-4ABA-B063-1BEDD4DCE899}"/>
              </a:ext>
            </a:extLst>
          </p:cNvPr>
          <p:cNvSpPr>
            <a:spLocks noGrp="1"/>
          </p:cNvSpPr>
          <p:nvPr>
            <p:ph type="title"/>
          </p:nvPr>
        </p:nvSpPr>
        <p:spPr>
          <a:xfrm>
            <a:off x="407223" y="164295"/>
            <a:ext cx="8136000" cy="391231"/>
          </a:xfrm>
        </p:spPr>
        <p:txBody>
          <a:bodyPr anchor="t">
            <a:normAutofit fontScale="90000"/>
          </a:bodyPr>
          <a:lstStyle/>
          <a:p>
            <a:r>
              <a:rPr lang="en-US" sz="2000" dirty="0">
                <a:solidFill>
                  <a:schemeClr val="tx2">
                    <a:lumMod val="60000"/>
                    <a:lumOff val="40000"/>
                  </a:schemeClr>
                </a:solidFill>
                <a:latin typeface="Calibri" panose="020F0502020204030204" pitchFamily="34" charset="0"/>
                <a:cs typeface="Calibri" panose="020F0502020204030204" pitchFamily="34" charset="0"/>
              </a:rPr>
              <a:t>Application Deployments</a:t>
            </a:r>
            <a:br>
              <a:rPr lang="en-IN" sz="2000" dirty="0">
                <a:effectLst/>
                <a:highlight>
                  <a:srgbClr val="00FF00"/>
                </a:highlight>
              </a:rPr>
            </a:b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 Placeholder 2">
            <a:extLst>
              <a:ext uri="{FF2B5EF4-FFF2-40B4-BE49-F238E27FC236}">
                <a16:creationId xmlns:a16="http://schemas.microsoft.com/office/drawing/2014/main" id="{3C487668-272A-74DF-F7B1-30919525EB9E}"/>
              </a:ext>
            </a:extLst>
          </p:cNvPr>
          <p:cNvSpPr txBox="1">
            <a:spLocks/>
          </p:cNvSpPr>
          <p:nvPr/>
        </p:nvSpPr>
        <p:spPr>
          <a:xfrm>
            <a:off x="395536" y="873000"/>
            <a:ext cx="3888000" cy="216000"/>
          </a:xfrm>
          <a:prstGeom prst="rect">
            <a:avLst/>
          </a:prstGeom>
        </p:spPr>
        <p:txBody>
          <a:bodyPr/>
          <a:lstStyle>
            <a:lvl1pPr marL="0"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1pPr>
            <a:lvl2pPr marL="207963" indent="-206375" algn="l" defTabSz="914400" rtl="0" eaLnBrk="1" latinLnBrk="0" hangingPunct="1">
              <a:spcBef>
                <a:spcPts val="0"/>
              </a:spcBef>
              <a:spcAft>
                <a:spcPts val="600"/>
              </a:spcAft>
              <a:buClr>
                <a:srgbClr val="0078DC"/>
              </a:buClr>
              <a:buFont typeface="Wingdings" pitchFamily="2" charset="2"/>
              <a:buChar char=""/>
              <a:defRPr sz="1600" kern="1200">
                <a:solidFill>
                  <a:srgbClr val="5E5E5E"/>
                </a:solidFill>
                <a:latin typeface="+mn-lt"/>
                <a:ea typeface="+mn-ea"/>
                <a:cs typeface="+mn-cs"/>
              </a:defRPr>
            </a:lvl2pPr>
            <a:lvl3pPr marL="209550"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3pPr>
            <a:lvl4pPr marL="412750" indent="-201613" algn="l" defTabSz="914400" rtl="0" eaLnBrk="1" latinLnBrk="0" hangingPunct="1">
              <a:spcBef>
                <a:spcPts val="0"/>
              </a:spcBef>
              <a:spcAft>
                <a:spcPts val="600"/>
              </a:spcAft>
              <a:buClr>
                <a:srgbClr val="0078DC"/>
              </a:buClr>
              <a:buFont typeface="Wingdings" pitchFamily="2" charset="2"/>
              <a:buChar char=""/>
              <a:defRPr sz="1600" kern="1200">
                <a:solidFill>
                  <a:srgbClr val="5E5E5E"/>
                </a:solidFill>
                <a:latin typeface="+mn-lt"/>
                <a:ea typeface="+mn-ea"/>
                <a:cs typeface="+mn-cs"/>
              </a:defRPr>
            </a:lvl4pPr>
            <a:lvl5pPr marL="414338"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5pPr>
            <a:lvl6pPr marL="617538" indent="-203200" algn="l" defTabSz="914400" rtl="0" eaLnBrk="1" latinLnBrk="0" hangingPunct="1">
              <a:spcBef>
                <a:spcPts val="0"/>
              </a:spcBef>
              <a:spcAft>
                <a:spcPts val="600"/>
              </a:spcAft>
              <a:buClr>
                <a:srgbClr val="0078DC"/>
              </a:buClr>
              <a:buFont typeface="Wingdings" pitchFamily="2" charset="2"/>
              <a:buChar char=""/>
              <a:defRPr sz="1600" kern="1200">
                <a:solidFill>
                  <a:srgbClr val="5E5E5E"/>
                </a:solidFill>
                <a:latin typeface="+mn-lt"/>
                <a:ea typeface="+mn-ea"/>
                <a:cs typeface="+mn-cs"/>
              </a:defRPr>
            </a:lvl6pPr>
            <a:lvl7pPr marL="617538"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7pPr>
            <a:lvl8pPr marL="820738" indent="-203200" algn="l" defTabSz="914400" rtl="0" eaLnBrk="1" latinLnBrk="0" hangingPunct="1">
              <a:spcBef>
                <a:spcPts val="0"/>
              </a:spcBef>
              <a:spcAft>
                <a:spcPts val="600"/>
              </a:spcAft>
              <a:buClr>
                <a:srgbClr val="0078DC"/>
              </a:buClr>
              <a:buFont typeface="Wingdings" pitchFamily="2" charset="2"/>
              <a:buChar char=""/>
              <a:defRPr sz="1600" kern="1200" baseline="0">
                <a:solidFill>
                  <a:srgbClr val="5E5E5E"/>
                </a:solidFill>
                <a:latin typeface="+mn-lt"/>
                <a:ea typeface="+mn-ea"/>
                <a:cs typeface="+mn-cs"/>
              </a:defRPr>
            </a:lvl8pPr>
            <a:lvl9pPr marL="820738"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9pPr>
          </a:lstStyle>
          <a:p>
            <a:r>
              <a:rPr lang="en-IN" sz="1400" dirty="0">
                <a:solidFill>
                  <a:schemeClr val="accent1">
                    <a:lumMod val="50000"/>
                  </a:schemeClr>
                </a:solidFill>
                <a:latin typeface="Calibri" panose="020F0502020204030204" pitchFamily="34" charset="0"/>
                <a:cs typeface="Calibri" panose="020F0502020204030204" pitchFamily="34" charset="0"/>
              </a:rPr>
              <a:t>Deployment strategies:</a:t>
            </a:r>
            <a:endParaRPr lang="en-US" sz="1400" dirty="0">
              <a:solidFill>
                <a:schemeClr val="accent1">
                  <a:lumMod val="50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B216994-31DA-E309-B89F-52E4D5A64F86}"/>
              </a:ext>
            </a:extLst>
          </p:cNvPr>
          <p:cNvSpPr txBox="1"/>
          <p:nvPr/>
        </p:nvSpPr>
        <p:spPr>
          <a:xfrm>
            <a:off x="504000" y="1201500"/>
            <a:ext cx="3888000" cy="3204900"/>
          </a:xfrm>
          <a:prstGeom prst="rect">
            <a:avLst/>
          </a:prstGeom>
        </p:spPr>
        <p:txBody>
          <a:bodyPr vert="horz" lIns="0" tIns="0" rIns="0" bIns="0" rtlCol="0">
            <a:normAutofit fontScale="92500"/>
          </a:bodyPr>
          <a:lstStyle/>
          <a:p>
            <a:pPr defTabSz="685800">
              <a:spcAft>
                <a:spcPts val="450"/>
              </a:spcAft>
            </a:pPr>
            <a:r>
              <a:rPr lang="en-US" sz="1400" dirty="0">
                <a:solidFill>
                  <a:srgbClr val="5E5E5E"/>
                </a:solidFill>
                <a:latin typeface="Calibri" panose="020F0502020204030204" pitchFamily="34" charset="0"/>
                <a:cs typeface="Calibri" panose="020F0502020204030204" pitchFamily="34" charset="0"/>
              </a:rPr>
              <a:t>A deployment strategy is any technique employed by DevOps teams to successfully launch a new version of the software solution they provide. These techniques cover how network traffic in a production environment is transitioned from the old version to the new version.</a:t>
            </a:r>
          </a:p>
          <a:p>
            <a:pPr defTabSz="685800">
              <a:spcAft>
                <a:spcPts val="450"/>
              </a:spcAft>
            </a:pPr>
            <a:endParaRPr lang="en-US" sz="1400" dirty="0">
              <a:solidFill>
                <a:srgbClr val="5E5E5E"/>
              </a:solidFill>
              <a:latin typeface="Calibri" panose="020F0502020204030204" pitchFamily="34" charset="0"/>
              <a:cs typeface="Calibri" panose="020F0502020204030204" pitchFamily="34" charset="0"/>
            </a:endParaRPr>
          </a:p>
          <a:p>
            <a:pPr defTabSz="685800">
              <a:spcAft>
                <a:spcPts val="450"/>
              </a:spcAft>
            </a:pPr>
            <a:r>
              <a:rPr lang="en-IN" sz="1400" b="1" dirty="0">
                <a:solidFill>
                  <a:srgbClr val="C1E3FC">
                    <a:lumMod val="50000"/>
                  </a:srgbClr>
                </a:solidFill>
                <a:latin typeface="Calibri" panose="020F0502020204030204" pitchFamily="34" charset="0"/>
                <a:cs typeface="Calibri" panose="020F0502020204030204" pitchFamily="34" charset="0"/>
              </a:rPr>
              <a:t>Blue/Green Deployment</a:t>
            </a:r>
            <a:r>
              <a:rPr lang="en-IN" sz="1400" dirty="0">
                <a:solidFill>
                  <a:srgbClr val="5E5E5E"/>
                </a:solidFill>
                <a:latin typeface="Calibri" panose="020F0502020204030204" pitchFamily="34" charset="0"/>
                <a:cs typeface="Calibri" panose="020F0502020204030204" pitchFamily="34" charset="0"/>
              </a:rPr>
              <a:t>:-</a:t>
            </a:r>
            <a:r>
              <a:rPr lang="en-US" sz="1400" dirty="0">
                <a:solidFill>
                  <a:srgbClr val="5E5E5E"/>
                </a:solidFill>
                <a:latin typeface="Calibri" panose="020F0502020204030204" pitchFamily="34" charset="0"/>
                <a:cs typeface="Calibri" panose="020F0502020204030204" pitchFamily="34" charset="0"/>
              </a:rPr>
              <a:t>In this type of deployment strategy, the new version of the software runs alongside the old version. Here, the stable or the older version of the application is always </a:t>
            </a:r>
            <a:r>
              <a:rPr lang="en-US" sz="1400" b="1" dirty="0">
                <a:solidFill>
                  <a:srgbClr val="5E5E5E"/>
                </a:solidFill>
                <a:latin typeface="Calibri" panose="020F0502020204030204" pitchFamily="34" charset="0"/>
                <a:cs typeface="Calibri" panose="020F0502020204030204" pitchFamily="34" charset="0"/>
              </a:rPr>
              <a:t>blue </a:t>
            </a:r>
            <a:r>
              <a:rPr lang="en-US" sz="1400" dirty="0">
                <a:solidFill>
                  <a:srgbClr val="5E5E5E"/>
                </a:solidFill>
                <a:latin typeface="Calibri" panose="020F0502020204030204" pitchFamily="34" charset="0"/>
                <a:cs typeface="Calibri" panose="020F0502020204030204" pitchFamily="34" charset="0"/>
              </a:rPr>
              <a:t>, while the newer version is </a:t>
            </a:r>
            <a:r>
              <a:rPr lang="en-US" sz="1400" b="1" dirty="0">
                <a:solidFill>
                  <a:srgbClr val="5E5E5E"/>
                </a:solidFill>
                <a:latin typeface="Calibri" panose="020F0502020204030204" pitchFamily="34" charset="0"/>
                <a:cs typeface="Calibri" panose="020F0502020204030204" pitchFamily="34" charset="0"/>
              </a:rPr>
              <a:t>green</a:t>
            </a:r>
            <a:r>
              <a:rPr lang="en-US" sz="1400" dirty="0">
                <a:solidFill>
                  <a:srgbClr val="5E5E5E"/>
                </a:solidFill>
                <a:latin typeface="Calibri" panose="020F0502020204030204" pitchFamily="34" charset="0"/>
                <a:cs typeface="Calibri" panose="020F0502020204030204" pitchFamily="34" charset="0"/>
              </a:rPr>
              <a:t>. After the new version has been tested and certified to meet all the requirements, the load balancer automatically switches the traffic from the older version to the newer version.</a:t>
            </a:r>
          </a:p>
          <a:p>
            <a:pPr defTabSz="685800">
              <a:spcAft>
                <a:spcPts val="450"/>
              </a:spcAft>
            </a:pPr>
            <a:endParaRPr lang="en-US" sz="1275" dirty="0">
              <a:solidFill>
                <a:srgbClr val="5E5E5E"/>
              </a:solidFill>
              <a:latin typeface="Arial"/>
            </a:endParaRPr>
          </a:p>
          <a:p>
            <a:pPr defTabSz="685800">
              <a:spcAft>
                <a:spcPts val="450"/>
              </a:spcAft>
            </a:pPr>
            <a:endParaRPr lang="en-IN" sz="1275" dirty="0">
              <a:solidFill>
                <a:srgbClr val="5E5E5E"/>
              </a:solidFill>
              <a:latin typeface="Arial"/>
            </a:endParaRPr>
          </a:p>
        </p:txBody>
      </p:sp>
      <p:sp>
        <p:nvSpPr>
          <p:cNvPr id="11" name="Text Placeholder 4">
            <a:extLst>
              <a:ext uri="{FF2B5EF4-FFF2-40B4-BE49-F238E27FC236}">
                <a16:creationId xmlns:a16="http://schemas.microsoft.com/office/drawing/2014/main" id="{81E356B6-861B-68B4-FD73-A4545969E52A}"/>
              </a:ext>
            </a:extLst>
          </p:cNvPr>
          <p:cNvSpPr txBox="1">
            <a:spLocks/>
          </p:cNvSpPr>
          <p:nvPr/>
        </p:nvSpPr>
        <p:spPr>
          <a:xfrm>
            <a:off x="4752000" y="996300"/>
            <a:ext cx="3888000" cy="216000"/>
          </a:xfrm>
          <a:prstGeom prst="rect">
            <a:avLst/>
          </a:prstGeom>
        </p:spPr>
        <p:txBody>
          <a:bodyPr/>
          <a:lstStyle>
            <a:lvl1pPr marL="0"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1pPr>
            <a:lvl2pPr marL="207963" indent="-206375" algn="l" defTabSz="914400" rtl="0" eaLnBrk="1" latinLnBrk="0" hangingPunct="1">
              <a:spcBef>
                <a:spcPts val="0"/>
              </a:spcBef>
              <a:spcAft>
                <a:spcPts val="600"/>
              </a:spcAft>
              <a:buClr>
                <a:srgbClr val="0078DC"/>
              </a:buClr>
              <a:buFont typeface="Wingdings" pitchFamily="2" charset="2"/>
              <a:buChar char=""/>
              <a:defRPr sz="1600" kern="1200">
                <a:solidFill>
                  <a:srgbClr val="5E5E5E"/>
                </a:solidFill>
                <a:latin typeface="+mn-lt"/>
                <a:ea typeface="+mn-ea"/>
                <a:cs typeface="+mn-cs"/>
              </a:defRPr>
            </a:lvl2pPr>
            <a:lvl3pPr marL="209550"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3pPr>
            <a:lvl4pPr marL="412750" indent="-201613" algn="l" defTabSz="914400" rtl="0" eaLnBrk="1" latinLnBrk="0" hangingPunct="1">
              <a:spcBef>
                <a:spcPts val="0"/>
              </a:spcBef>
              <a:spcAft>
                <a:spcPts val="600"/>
              </a:spcAft>
              <a:buClr>
                <a:srgbClr val="0078DC"/>
              </a:buClr>
              <a:buFont typeface="Wingdings" pitchFamily="2" charset="2"/>
              <a:buChar char=""/>
              <a:defRPr sz="1600" kern="1200">
                <a:solidFill>
                  <a:srgbClr val="5E5E5E"/>
                </a:solidFill>
                <a:latin typeface="+mn-lt"/>
                <a:ea typeface="+mn-ea"/>
                <a:cs typeface="+mn-cs"/>
              </a:defRPr>
            </a:lvl4pPr>
            <a:lvl5pPr marL="414338"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5pPr>
            <a:lvl6pPr marL="617538" indent="-203200" algn="l" defTabSz="914400" rtl="0" eaLnBrk="1" latinLnBrk="0" hangingPunct="1">
              <a:spcBef>
                <a:spcPts val="0"/>
              </a:spcBef>
              <a:spcAft>
                <a:spcPts val="600"/>
              </a:spcAft>
              <a:buClr>
                <a:srgbClr val="0078DC"/>
              </a:buClr>
              <a:buFont typeface="Wingdings" pitchFamily="2" charset="2"/>
              <a:buChar char=""/>
              <a:defRPr sz="1600" kern="1200">
                <a:solidFill>
                  <a:srgbClr val="5E5E5E"/>
                </a:solidFill>
                <a:latin typeface="+mn-lt"/>
                <a:ea typeface="+mn-ea"/>
                <a:cs typeface="+mn-cs"/>
              </a:defRPr>
            </a:lvl6pPr>
            <a:lvl7pPr marL="617538"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7pPr>
            <a:lvl8pPr marL="820738" indent="-203200" algn="l" defTabSz="914400" rtl="0" eaLnBrk="1" latinLnBrk="0" hangingPunct="1">
              <a:spcBef>
                <a:spcPts val="0"/>
              </a:spcBef>
              <a:spcAft>
                <a:spcPts val="600"/>
              </a:spcAft>
              <a:buClr>
                <a:srgbClr val="0078DC"/>
              </a:buClr>
              <a:buFont typeface="Wingdings" pitchFamily="2" charset="2"/>
              <a:buChar char=""/>
              <a:defRPr sz="1600" kern="1200" baseline="0">
                <a:solidFill>
                  <a:srgbClr val="5E5E5E"/>
                </a:solidFill>
                <a:latin typeface="+mn-lt"/>
                <a:ea typeface="+mn-ea"/>
                <a:cs typeface="+mn-cs"/>
              </a:defRPr>
            </a:lvl8pPr>
            <a:lvl9pPr marL="820738" indent="0" algn="l" defTabSz="914400" rtl="0" eaLnBrk="1" latinLnBrk="0" hangingPunct="1">
              <a:spcBef>
                <a:spcPts val="0"/>
              </a:spcBef>
              <a:spcAft>
                <a:spcPts val="600"/>
              </a:spcAft>
              <a:buFont typeface="Arial" pitchFamily="34" charset="0"/>
              <a:buNone/>
              <a:defRPr sz="1600" kern="1200">
                <a:solidFill>
                  <a:srgbClr val="5E5E5E"/>
                </a:solidFill>
                <a:latin typeface="+mn-lt"/>
                <a:ea typeface="+mn-ea"/>
                <a:cs typeface="+mn-cs"/>
              </a:defRPr>
            </a:lvl9pPr>
          </a:lstStyle>
          <a:p>
            <a:r>
              <a:rPr lang="en-US" b="1" dirty="0"/>
              <a:t>Blue/Green Deployment</a:t>
            </a:r>
          </a:p>
        </p:txBody>
      </p:sp>
      <p:pic>
        <p:nvPicPr>
          <p:cNvPr id="12" name="Picture 11">
            <a:extLst>
              <a:ext uri="{FF2B5EF4-FFF2-40B4-BE49-F238E27FC236}">
                <a16:creationId xmlns:a16="http://schemas.microsoft.com/office/drawing/2014/main" id="{CB4AC472-7BC3-0653-195B-6C9FA0B621E9}"/>
              </a:ext>
            </a:extLst>
          </p:cNvPr>
          <p:cNvPicPr>
            <a:picLocks noChangeAspect="1"/>
          </p:cNvPicPr>
          <p:nvPr/>
        </p:nvPicPr>
        <p:blipFill>
          <a:blip r:embed="rId2"/>
          <a:stretch>
            <a:fillRect/>
          </a:stretch>
        </p:blipFill>
        <p:spPr>
          <a:xfrm>
            <a:off x="4752000" y="2201310"/>
            <a:ext cx="3888000" cy="1205280"/>
          </a:xfrm>
          <a:prstGeom prst="rect">
            <a:avLst/>
          </a:prstGeom>
          <a:noFill/>
        </p:spPr>
      </p:pic>
    </p:spTree>
    <p:extLst>
      <p:ext uri="{BB962C8B-B14F-4D97-AF65-F5344CB8AC3E}">
        <p14:creationId xmlns:p14="http://schemas.microsoft.com/office/powerpoint/2010/main" val="26943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92E2EE-8F1F-4738-A538-8306EA4BA155}"/>
              </a:ext>
            </a:extLst>
          </p:cNvPr>
          <p:cNvSpPr>
            <a:spLocks noGrp="1"/>
          </p:cNvSpPr>
          <p:nvPr>
            <p:ph type="sldNum" sz="quarter" idx="12"/>
          </p:nvPr>
        </p:nvSpPr>
        <p:spPr/>
        <p:txBody>
          <a:bodyPr/>
          <a:lstStyle/>
          <a:p>
            <a:fld id="{9D543ADB-E95E-4587-963D-D3C6AB2E96C0}" type="slidenum">
              <a:rPr lang="de-DE" smtClean="0"/>
              <a:pPr/>
              <a:t>18</a:t>
            </a:fld>
            <a:endParaRPr lang="de-DE"/>
          </a:p>
        </p:txBody>
      </p:sp>
      <p:sp>
        <p:nvSpPr>
          <p:cNvPr id="5" name="Content Placeholder 4">
            <a:extLst>
              <a:ext uri="{FF2B5EF4-FFF2-40B4-BE49-F238E27FC236}">
                <a16:creationId xmlns:a16="http://schemas.microsoft.com/office/drawing/2014/main" id="{9A8AEC8B-68DF-4ABE-9C38-C0FA517E8248}"/>
              </a:ext>
            </a:extLst>
          </p:cNvPr>
          <p:cNvSpPr>
            <a:spLocks noGrp="1"/>
          </p:cNvSpPr>
          <p:nvPr>
            <p:ph sz="quarter" idx="13"/>
          </p:nvPr>
        </p:nvSpPr>
        <p:spPr/>
        <p:txBody>
          <a:bodyPr/>
          <a:lstStyle/>
          <a:p>
            <a:r>
              <a:rPr lang="en-US" sz="1300" b="0" i="0" dirty="0">
                <a:solidFill>
                  <a:srgbClr val="5E5E5E"/>
                </a:solidFill>
                <a:effectLst/>
                <a:latin typeface="Calibri" panose="020F0502020204030204" pitchFamily="34" charset="0"/>
                <a:cs typeface="Calibri" panose="020F0502020204030204" pitchFamily="34" charset="0"/>
              </a:rPr>
              <a:t>In canary deployment, the deployment team sets up the new version and then gradually shifts the production traffic from the older version to the newer version. For example, at a point in time during the deployment process, the older version might retain 90% of all traffic for the software while the newer version hosts 10% of the traffic. It uses live traffic from a subset of the end-users at different levels that varies as production occurs.</a:t>
            </a:r>
          </a:p>
          <a:p>
            <a:endParaRPr lang="en-IN" dirty="0"/>
          </a:p>
        </p:txBody>
      </p:sp>
      <p:sp>
        <p:nvSpPr>
          <p:cNvPr id="3" name="Title 2">
            <a:extLst>
              <a:ext uri="{FF2B5EF4-FFF2-40B4-BE49-F238E27FC236}">
                <a16:creationId xmlns:a16="http://schemas.microsoft.com/office/drawing/2014/main" id="{99B6B2BE-18AA-4A65-B3BF-EABCA68C4701}"/>
              </a:ext>
            </a:extLst>
          </p:cNvPr>
          <p:cNvSpPr>
            <a:spLocks noGrp="1"/>
          </p:cNvSpPr>
          <p:nvPr>
            <p:ph type="title"/>
          </p:nvPr>
        </p:nvSpPr>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Canary</a:t>
            </a:r>
            <a:r>
              <a:rPr lang="en-US" dirty="0"/>
              <a:t> </a:t>
            </a:r>
            <a:r>
              <a:rPr lang="en-US" sz="2200" dirty="0">
                <a:solidFill>
                  <a:schemeClr val="tx2">
                    <a:lumMod val="60000"/>
                    <a:lumOff val="40000"/>
                  </a:schemeClr>
                </a:solidFill>
                <a:latin typeface="Calibri" panose="020F0502020204030204" pitchFamily="34" charset="0"/>
                <a:cs typeface="Calibri" panose="020F0502020204030204" pitchFamily="34" charset="0"/>
              </a:rPr>
              <a:t>Deployment</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13E6E0BE-7C99-4E82-9729-7A355B04CB07}"/>
              </a:ext>
            </a:extLst>
          </p:cNvPr>
          <p:cNvPicPr>
            <a:picLocks noGrp="1" noChangeAspect="1"/>
          </p:cNvPicPr>
          <p:nvPr>
            <p:ph sz="quarter" idx="14"/>
          </p:nvPr>
        </p:nvPicPr>
        <p:blipFill>
          <a:blip r:embed="rId2"/>
          <a:stretch>
            <a:fillRect/>
          </a:stretch>
        </p:blipFill>
        <p:spPr>
          <a:xfrm>
            <a:off x="5213584" y="1044575"/>
            <a:ext cx="2964982" cy="3257550"/>
          </a:xfrm>
          <a:prstGeom prst="rect">
            <a:avLst/>
          </a:prstGeom>
          <a:noFill/>
        </p:spPr>
      </p:pic>
    </p:spTree>
    <p:extLst>
      <p:ext uri="{BB962C8B-B14F-4D97-AF65-F5344CB8AC3E}">
        <p14:creationId xmlns:p14="http://schemas.microsoft.com/office/powerpoint/2010/main" val="341594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F030B3-2F1D-4AB5-95FD-1706A8818513}"/>
              </a:ext>
            </a:extLst>
          </p:cNvPr>
          <p:cNvSpPr>
            <a:spLocks noGrp="1"/>
          </p:cNvSpPr>
          <p:nvPr>
            <p:ph type="sldNum" sz="quarter" idx="12"/>
          </p:nvPr>
        </p:nvSpPr>
        <p:spPr>
          <a:xfrm>
            <a:off x="8280000" y="4618800"/>
            <a:ext cx="360000" cy="310500"/>
          </a:xfrm>
        </p:spPr>
        <p:txBody>
          <a:bodyPr anchor="b">
            <a:normAutofit/>
          </a:bodyPr>
          <a:lstStyle/>
          <a:p>
            <a:pPr>
              <a:spcAft>
                <a:spcPts val="600"/>
              </a:spcAft>
            </a:pPr>
            <a:fld id="{9D543ADB-E95E-4587-963D-D3C6AB2E96C0}" type="slidenum">
              <a:rPr lang="de-DE" smtClean="0"/>
              <a:pPr>
                <a:spcAft>
                  <a:spcPts val="600"/>
                </a:spcAft>
              </a:pPr>
              <a:t>19</a:t>
            </a:fld>
            <a:endParaRPr lang="de-DE"/>
          </a:p>
        </p:txBody>
      </p:sp>
      <p:sp>
        <p:nvSpPr>
          <p:cNvPr id="5" name="Title 4">
            <a:extLst>
              <a:ext uri="{FF2B5EF4-FFF2-40B4-BE49-F238E27FC236}">
                <a16:creationId xmlns:a16="http://schemas.microsoft.com/office/drawing/2014/main" id="{B7CE9C25-9B5B-4D6C-8BD2-F6ECA0E892EB}"/>
              </a:ext>
            </a:extLst>
          </p:cNvPr>
          <p:cNvSpPr>
            <a:spLocks noGrp="1"/>
          </p:cNvSpPr>
          <p:nvPr>
            <p:ph type="title"/>
          </p:nvPr>
        </p:nvSpPr>
        <p:spPr>
          <a:xfrm>
            <a:off x="504000" y="306000"/>
            <a:ext cx="8136000" cy="675000"/>
          </a:xfrm>
        </p:spPr>
        <p:txBody>
          <a:bodyPr anchor="t">
            <a:normAutofit/>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Helm</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0AEA491B-2CCD-0BC4-3C97-E0C5E96250E6}"/>
              </a:ext>
            </a:extLst>
          </p:cNvPr>
          <p:cNvSpPr>
            <a:spLocks noGrp="1"/>
          </p:cNvSpPr>
          <p:nvPr>
            <p:ph sz="quarter" idx="13"/>
          </p:nvPr>
        </p:nvSpPr>
        <p:spPr>
          <a:xfrm>
            <a:off x="504000" y="699542"/>
            <a:ext cx="8136000" cy="3602458"/>
          </a:xfrm>
        </p:spPr>
        <p:txBody>
          <a:bodyPr>
            <a:normAutofit fontScale="32500" lnSpcReduction="20000"/>
          </a:bodyPr>
          <a:lstStyle/>
          <a:p>
            <a:r>
              <a:rPr lang="en-US" sz="4000" dirty="0">
                <a:latin typeface="Calibri" panose="020F0502020204030204" pitchFamily="34" charset="0"/>
                <a:cs typeface="Calibri" panose="020F0502020204030204" pitchFamily="34" charset="0"/>
              </a:rPr>
              <a:t>Helm helps you manage Kubernetes applications, Helm Charts help you define, install, and upgrade even the most complex Kubernetes application.</a:t>
            </a:r>
          </a:p>
          <a:p>
            <a:r>
              <a:rPr lang="en-US" sz="4000" dirty="0">
                <a:latin typeface="Calibri" panose="020F0502020204030204" pitchFamily="34" charset="0"/>
                <a:cs typeface="Calibri" panose="020F0502020204030204" pitchFamily="34" charset="0"/>
              </a:rPr>
              <a:t>Helm packages are called charts, and they consist of a few YAML configuration files and some templates that are rendered into Kubernetes manifest files. Here is the basic directory structure of a chart:</a:t>
            </a:r>
          </a:p>
          <a:p>
            <a:r>
              <a:rPr lang="en-US" sz="4000" b="1" dirty="0">
                <a:solidFill>
                  <a:srgbClr val="C1E3FC">
                    <a:lumMod val="50000"/>
                  </a:srgbClr>
                </a:solidFill>
                <a:latin typeface="Calibri" panose="020F0502020204030204" pitchFamily="34" charset="0"/>
                <a:cs typeface="Calibri" panose="020F0502020204030204" pitchFamily="34" charset="0"/>
              </a:rPr>
              <a:t>charts</a:t>
            </a:r>
            <a:r>
              <a:rPr lang="en-US" sz="4000" b="1" dirty="0">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Manually managed chart dependencies can be placed in this directory, though it is typically better to use requirements.yaml to dynamically link dependencies.</a:t>
            </a:r>
          </a:p>
          <a:p>
            <a:r>
              <a:rPr lang="en-US" sz="4000" b="1" dirty="0">
                <a:solidFill>
                  <a:srgbClr val="C1E3FC">
                    <a:lumMod val="50000"/>
                  </a:srgbClr>
                </a:solidFill>
                <a:latin typeface="Calibri" panose="020F0502020204030204" pitchFamily="34" charset="0"/>
                <a:cs typeface="Calibri" panose="020F0502020204030204" pitchFamily="34" charset="0"/>
              </a:rPr>
              <a:t>templates</a:t>
            </a:r>
            <a:r>
              <a:rPr lang="en-US" sz="4000" b="1" dirty="0">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This directory contains template files that are combined with configuration values (from </a:t>
            </a:r>
            <a:r>
              <a:rPr lang="en-US" sz="4000" dirty="0" err="1">
                <a:latin typeface="Calibri" panose="020F0502020204030204" pitchFamily="34" charset="0"/>
                <a:cs typeface="Calibri" panose="020F0502020204030204" pitchFamily="34" charset="0"/>
              </a:rPr>
              <a:t>values.yaml</a:t>
            </a:r>
            <a:r>
              <a:rPr lang="en-US" sz="4000" dirty="0">
                <a:latin typeface="Calibri" panose="020F0502020204030204" pitchFamily="34" charset="0"/>
                <a:cs typeface="Calibri" panose="020F0502020204030204" pitchFamily="34" charset="0"/>
              </a:rPr>
              <a:t> and the command line) and rendered into Kubernetes manifests. The templates use the Go programming language’s template format.</a:t>
            </a:r>
          </a:p>
          <a:p>
            <a:endParaRPr lang="en-US" sz="4000" dirty="0">
              <a:latin typeface="Calibri" panose="020F0502020204030204" pitchFamily="34" charset="0"/>
              <a:cs typeface="Calibri" panose="020F0502020204030204" pitchFamily="34" charset="0"/>
            </a:endParaRPr>
          </a:p>
          <a:p>
            <a:r>
              <a:rPr lang="en-US" sz="4000" b="1" dirty="0">
                <a:solidFill>
                  <a:srgbClr val="C1E3FC">
                    <a:lumMod val="50000"/>
                  </a:srgbClr>
                </a:solidFill>
                <a:latin typeface="Calibri" panose="020F0502020204030204" pitchFamily="34" charset="0"/>
                <a:cs typeface="Calibri" panose="020F0502020204030204" pitchFamily="34" charset="0"/>
              </a:rPr>
              <a:t>Chart</a:t>
            </a:r>
            <a:r>
              <a:rPr lang="en-US" sz="4000" b="1" dirty="0">
                <a:latin typeface="Calibri" panose="020F0502020204030204" pitchFamily="34" charset="0"/>
                <a:cs typeface="Calibri" panose="020F0502020204030204" pitchFamily="34" charset="0"/>
              </a:rPr>
              <a:t>.</a:t>
            </a:r>
            <a:r>
              <a:rPr lang="en-US" sz="4000" b="1" dirty="0">
                <a:solidFill>
                  <a:srgbClr val="C1E3FC">
                    <a:lumMod val="50000"/>
                  </a:srgbClr>
                </a:solidFill>
                <a:latin typeface="Calibri" panose="020F0502020204030204" pitchFamily="34" charset="0"/>
                <a:cs typeface="Calibri" panose="020F0502020204030204" pitchFamily="34" charset="0"/>
              </a:rPr>
              <a:t>yaml</a:t>
            </a:r>
            <a:r>
              <a:rPr lang="en-US" sz="4000" b="1" dirty="0">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A YAML file with metadata about the chart, such as chart name and version, maintainer information, a relevant website, and search keywords.</a:t>
            </a:r>
          </a:p>
          <a:p>
            <a:r>
              <a:rPr lang="en-US" sz="4000" b="1" dirty="0">
                <a:solidFill>
                  <a:srgbClr val="C1E3FC">
                    <a:lumMod val="50000"/>
                  </a:srgbClr>
                </a:solidFill>
                <a:latin typeface="Calibri" panose="020F0502020204030204" pitchFamily="34" charset="0"/>
                <a:cs typeface="Calibri" panose="020F0502020204030204" pitchFamily="34" charset="0"/>
              </a:rPr>
              <a:t>LICENSE</a:t>
            </a:r>
            <a:r>
              <a:rPr lang="en-US" sz="4000" b="1" dirty="0">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A plaintext license for the chart.</a:t>
            </a:r>
          </a:p>
          <a:p>
            <a:r>
              <a:rPr lang="en-US" sz="4000" b="1" dirty="0">
                <a:solidFill>
                  <a:srgbClr val="C1E3FC">
                    <a:lumMod val="50000"/>
                  </a:srgbClr>
                </a:solidFill>
                <a:latin typeface="Calibri" panose="020F0502020204030204" pitchFamily="34" charset="0"/>
                <a:cs typeface="Calibri" panose="020F0502020204030204" pitchFamily="34" charset="0"/>
              </a:rPr>
              <a:t>README</a:t>
            </a:r>
            <a:r>
              <a:rPr lang="en-US" sz="4000" b="1" dirty="0">
                <a:latin typeface="Calibri" panose="020F0502020204030204" pitchFamily="34" charset="0"/>
                <a:cs typeface="Calibri" panose="020F0502020204030204" pitchFamily="34" charset="0"/>
              </a:rPr>
              <a:t>.</a:t>
            </a:r>
            <a:r>
              <a:rPr lang="en-US" sz="4000" b="1" dirty="0">
                <a:solidFill>
                  <a:srgbClr val="C1E3FC">
                    <a:lumMod val="50000"/>
                  </a:srgbClr>
                </a:solidFill>
                <a:latin typeface="Calibri" panose="020F0502020204030204" pitchFamily="34" charset="0"/>
                <a:cs typeface="Calibri" panose="020F0502020204030204" pitchFamily="34" charset="0"/>
              </a:rPr>
              <a:t>md</a:t>
            </a:r>
            <a:r>
              <a:rPr lang="en-US" sz="4000" b="1" dirty="0">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A readme file with information for users of the chart.</a:t>
            </a:r>
          </a:p>
          <a:p>
            <a:r>
              <a:rPr lang="en-US" sz="4000" b="1" dirty="0">
                <a:solidFill>
                  <a:srgbClr val="C1E3FC">
                    <a:lumMod val="50000"/>
                  </a:srgbClr>
                </a:solidFill>
                <a:latin typeface="Calibri" panose="020F0502020204030204" pitchFamily="34" charset="0"/>
                <a:cs typeface="Calibri" panose="020F0502020204030204" pitchFamily="34" charset="0"/>
              </a:rPr>
              <a:t>requirements</a:t>
            </a:r>
            <a:r>
              <a:rPr lang="en-US" sz="4000" b="1" i="1" dirty="0">
                <a:latin typeface="Calibri" panose="020F0502020204030204" pitchFamily="34" charset="0"/>
                <a:cs typeface="Calibri" panose="020F0502020204030204" pitchFamily="34" charset="0"/>
              </a:rPr>
              <a:t>.</a:t>
            </a:r>
            <a:r>
              <a:rPr lang="en-US" sz="4000" b="1" dirty="0">
                <a:solidFill>
                  <a:srgbClr val="C1E3FC">
                    <a:lumMod val="50000"/>
                  </a:srgbClr>
                </a:solidFill>
                <a:latin typeface="Calibri" panose="020F0502020204030204" pitchFamily="34" charset="0"/>
                <a:cs typeface="Calibri" panose="020F0502020204030204" pitchFamily="34" charset="0"/>
              </a:rPr>
              <a:t>yaml</a:t>
            </a:r>
            <a:r>
              <a:rPr lang="en-US" sz="4000" b="1" i="1" dirty="0">
                <a:latin typeface="Calibri" panose="020F0502020204030204" pitchFamily="34" charset="0"/>
                <a:cs typeface="Calibri" panose="020F0502020204030204" pitchFamily="34" charset="0"/>
              </a:rPr>
              <a:t>: </a:t>
            </a:r>
            <a:r>
              <a:rPr lang="en-US" sz="4000" i="1" dirty="0">
                <a:latin typeface="Calibri" panose="020F0502020204030204" pitchFamily="34" charset="0"/>
                <a:cs typeface="Calibri" panose="020F0502020204030204" pitchFamily="34" charset="0"/>
              </a:rPr>
              <a:t>A YAML file that lists the chart’s dependencies.</a:t>
            </a:r>
          </a:p>
          <a:p>
            <a:r>
              <a:rPr lang="en-US" sz="4000" b="1" dirty="0">
                <a:solidFill>
                  <a:srgbClr val="C1E3FC">
                    <a:lumMod val="50000"/>
                  </a:srgbClr>
                </a:solidFill>
                <a:latin typeface="Calibri" panose="020F0502020204030204" pitchFamily="34" charset="0"/>
                <a:cs typeface="Calibri" panose="020F0502020204030204" pitchFamily="34" charset="0"/>
              </a:rPr>
              <a:t>values</a:t>
            </a:r>
            <a:r>
              <a:rPr lang="en-US" sz="4000" b="1" dirty="0">
                <a:latin typeface="Calibri" panose="020F0502020204030204" pitchFamily="34" charset="0"/>
                <a:cs typeface="Calibri" panose="020F0502020204030204" pitchFamily="34" charset="0"/>
              </a:rPr>
              <a:t>.</a:t>
            </a:r>
            <a:r>
              <a:rPr lang="en-US" sz="4000" b="1" dirty="0">
                <a:solidFill>
                  <a:srgbClr val="C1E3FC">
                    <a:lumMod val="50000"/>
                  </a:srgbClr>
                </a:solidFill>
                <a:latin typeface="Calibri" panose="020F0502020204030204" pitchFamily="34" charset="0"/>
                <a:cs typeface="Calibri" panose="020F0502020204030204" pitchFamily="34" charset="0"/>
              </a:rPr>
              <a:t>yaml</a:t>
            </a:r>
            <a:r>
              <a:rPr lang="en-US" sz="4000" b="1" dirty="0">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A YAML file of default configuration values for the chart.</a:t>
            </a:r>
          </a:p>
          <a:p>
            <a:endParaRPr lang="en-US" dirty="0"/>
          </a:p>
        </p:txBody>
      </p:sp>
    </p:spTree>
    <p:extLst>
      <p:ext uri="{BB962C8B-B14F-4D97-AF65-F5344CB8AC3E}">
        <p14:creationId xmlns:p14="http://schemas.microsoft.com/office/powerpoint/2010/main" val="69653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7C0B44-B6E2-4684-AC2A-FBBD62DE187A}"/>
              </a:ext>
            </a:extLst>
          </p:cNvPr>
          <p:cNvSpPr>
            <a:spLocks noGrp="1"/>
          </p:cNvSpPr>
          <p:nvPr>
            <p:ph type="sldNum" sz="quarter" idx="12"/>
          </p:nvPr>
        </p:nvSpPr>
        <p:spPr>
          <a:xfrm>
            <a:off x="8280000" y="4618800"/>
            <a:ext cx="360000" cy="310500"/>
          </a:xfrm>
        </p:spPr>
        <p:txBody>
          <a:bodyPr/>
          <a:lstStyle/>
          <a:p>
            <a:fld id="{9D543ADB-E95E-4587-963D-D3C6AB2E96C0}" type="slidenum">
              <a:rPr lang="de-DE"/>
              <a:pPr/>
              <a:t>2</a:t>
            </a:fld>
            <a:endParaRPr lang="de-DE" dirty="0"/>
          </a:p>
        </p:txBody>
      </p:sp>
      <p:sp>
        <p:nvSpPr>
          <p:cNvPr id="6" name="Titel 5">
            <a:extLst>
              <a:ext uri="{FF2B5EF4-FFF2-40B4-BE49-F238E27FC236}">
                <a16:creationId xmlns:a16="http://schemas.microsoft.com/office/drawing/2014/main" id="{5AC1F601-DFC6-4D1C-8FDB-A5492BC7BCC7}"/>
              </a:ext>
            </a:extLst>
          </p:cNvPr>
          <p:cNvSpPr>
            <a:spLocks noGrp="1"/>
          </p:cNvSpPr>
          <p:nvPr>
            <p:ph type="title"/>
          </p:nvPr>
        </p:nvSpPr>
        <p:spPr>
          <a:xfrm>
            <a:off x="345797" y="24542"/>
            <a:ext cx="8136000" cy="386968"/>
          </a:xfrm>
        </p:spPr>
        <p:txBody>
          <a:bodyPr/>
          <a:lstStyle/>
          <a:p>
            <a:r>
              <a:rPr lang="en-US" dirty="0"/>
              <a:t>I</a:t>
            </a:r>
            <a:r>
              <a:rPr lang="en-IN" dirty="0">
                <a:latin typeface="Calibri" panose="020F0502020204030204" pitchFamily="34" charset="0"/>
                <a:cs typeface="Calibri" panose="020F0502020204030204" pitchFamily="34" charset="0"/>
              </a:rPr>
              <a:t>ndex</a:t>
            </a:r>
            <a:endParaRPr lang="de-DE" dirty="0">
              <a:latin typeface="Calibri" panose="020F0502020204030204" pitchFamily="34" charset="0"/>
              <a:cs typeface="Calibri" panose="020F0502020204030204" pitchFamily="34" charset="0"/>
            </a:endParaRPr>
          </a:p>
        </p:txBody>
      </p:sp>
      <p:sp>
        <p:nvSpPr>
          <p:cNvPr id="7" name="Inhaltsplatzhalter 6">
            <a:extLst>
              <a:ext uri="{FF2B5EF4-FFF2-40B4-BE49-F238E27FC236}">
                <a16:creationId xmlns:a16="http://schemas.microsoft.com/office/drawing/2014/main" id="{AC81E472-4450-40D2-9630-2F9E01546F3B}"/>
              </a:ext>
            </a:extLst>
          </p:cNvPr>
          <p:cNvSpPr>
            <a:spLocks noGrp="1"/>
          </p:cNvSpPr>
          <p:nvPr>
            <p:ph sz="quarter" idx="13"/>
          </p:nvPr>
        </p:nvSpPr>
        <p:spPr>
          <a:xfrm>
            <a:off x="477132" y="437812"/>
            <a:ext cx="8136000" cy="4006146"/>
          </a:xfrm>
        </p:spPr>
        <p:txBody>
          <a:bodyPr>
            <a:normAutofit fontScale="55000" lnSpcReduction="20000"/>
          </a:bodyPr>
          <a:lstStyle/>
          <a:p>
            <a:pPr marL="342900" lvl="0" indent="-342900">
              <a:lnSpc>
                <a:spcPct val="107000"/>
              </a:lnSpc>
              <a:spcAft>
                <a:spcPts val="800"/>
              </a:spcAft>
              <a:buFont typeface="+mj-lt"/>
              <a:buAutoNum type="arabicPeriod"/>
            </a:pPr>
            <a:r>
              <a:rPr lang="en-US" sz="2200" b="1" dirty="0">
                <a:latin typeface="Calibri" panose="020F0502020204030204" pitchFamily="34" charset="0"/>
                <a:ea typeface="Calibri" panose="020F0502020204030204" pitchFamily="34" charset="0"/>
                <a:cs typeface="Times New Roman" panose="02020603050405020304" pitchFamily="18" charset="0"/>
              </a:rPr>
              <a:t>Application Design and Build</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b="1" dirty="0">
                <a:latin typeface="Calibri" panose="020F0502020204030204" pitchFamily="34" charset="0"/>
                <a:ea typeface="Calibri" panose="020F0502020204030204" pitchFamily="34" charset="0"/>
                <a:cs typeface="Times New Roman" panose="02020603050405020304" pitchFamily="18" charset="0"/>
              </a:rPr>
              <a:t>a. </a:t>
            </a:r>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AKS Cluster Architecture and components define</a:t>
            </a:r>
            <a:endParaRPr lang="en-IN" sz="22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Calibri" panose="020F0502020204030204" pitchFamily="34" charset="0"/>
                <a:ea typeface="Calibri" panose="020F0502020204030204" pitchFamily="34" charset="0"/>
                <a:cs typeface="Times New Roman" panose="02020603050405020304" pitchFamily="18" charset="0"/>
              </a:rPr>
              <a:t>              b. </a:t>
            </a:r>
            <a:r>
              <a:rPr lang="en-US" sz="2200" b="1" dirty="0">
                <a:solidFill>
                  <a:schemeClr val="tx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Life Cycle of an Application request in AKS Cluster </a:t>
            </a:r>
          </a:p>
          <a:p>
            <a:pPr>
              <a:lnSpc>
                <a:spcPct val="107000"/>
              </a:lnSpc>
              <a:spcAft>
                <a:spcPts val="800"/>
              </a:spcAft>
            </a:pPr>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a:t>
            </a:r>
            <a:r>
              <a:rPr lang="en-US" sz="2200" b="1" dirty="0">
                <a:latin typeface="Calibri" panose="020F0502020204030204" pitchFamily="34" charset="0"/>
                <a:ea typeface="Calibri" panose="020F0502020204030204" pitchFamily="34" charset="0"/>
                <a:cs typeface="Times New Roman" panose="02020603050405020304" pitchFamily="18" charset="0"/>
              </a:rPr>
              <a:t>c. </a:t>
            </a:r>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Define and build container images</a:t>
            </a:r>
            <a:endParaRPr lang="en-IN" sz="22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a:t>
            </a:r>
            <a:r>
              <a:rPr lang="en-US" sz="2200" b="1" dirty="0">
                <a:latin typeface="Calibri" panose="020F0502020204030204" pitchFamily="34" charset="0"/>
                <a:ea typeface="Calibri" panose="020F0502020204030204" pitchFamily="34" charset="0"/>
                <a:cs typeface="Times New Roman" panose="02020603050405020304" pitchFamily="18" charset="0"/>
              </a:rPr>
              <a:t>d. </a:t>
            </a:r>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Container Registries</a:t>
            </a:r>
          </a:p>
          <a:p>
            <a:pPr>
              <a:lnSpc>
                <a:spcPct val="107000"/>
              </a:lnSpc>
              <a:spcAft>
                <a:spcPts val="800"/>
              </a:spcAft>
            </a:pPr>
            <a:endPar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Calibri" panose="020F0502020204030204" pitchFamily="34" charset="0"/>
                <a:ea typeface="Calibri" panose="020F0502020204030204" pitchFamily="34" charset="0"/>
                <a:cs typeface="Times New Roman" panose="02020603050405020304" pitchFamily="18" charset="0"/>
              </a:rPr>
              <a:t>2.         Application Deployments</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b="1" dirty="0">
                <a:latin typeface="Calibri" panose="020F0502020204030204" pitchFamily="34" charset="0"/>
                <a:ea typeface="Calibri" panose="020F0502020204030204" pitchFamily="34" charset="0"/>
                <a:cs typeface="Times New Roman" panose="02020603050405020304" pitchFamily="18" charset="0"/>
              </a:rPr>
              <a:t>a.  </a:t>
            </a:r>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Deployment strategies</a:t>
            </a:r>
          </a:p>
          <a:p>
            <a:pPr>
              <a:lnSpc>
                <a:spcPct val="107000"/>
              </a:lnSpc>
              <a:spcAft>
                <a:spcPts val="800"/>
              </a:spcAft>
            </a:pPr>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a:t>
            </a:r>
            <a:r>
              <a:rPr lang="en-US" sz="2200" b="1" dirty="0">
                <a:latin typeface="Calibri" panose="020F0502020204030204" pitchFamily="34" charset="0"/>
                <a:ea typeface="Calibri" panose="020F0502020204030204" pitchFamily="34" charset="0"/>
                <a:cs typeface="Times New Roman" panose="02020603050405020304" pitchFamily="18" charset="0"/>
              </a:rPr>
              <a:t>b</a:t>
            </a:r>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Helm package manager to deploy existing packages</a:t>
            </a:r>
          </a:p>
          <a:p>
            <a:pPr>
              <a:lnSpc>
                <a:spcPct val="107000"/>
              </a:lnSpc>
              <a:spcAft>
                <a:spcPts val="800"/>
              </a:spcAft>
            </a:pPr>
            <a:endPar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effectLst/>
                <a:latin typeface="Calibri" panose="020F0502020204030204" pitchFamily="34" charset="0"/>
                <a:ea typeface="Calibri" panose="020F0502020204030204" pitchFamily="34" charset="0"/>
                <a:cs typeface="Times New Roman" panose="02020603050405020304" pitchFamily="18" charset="0"/>
              </a:rPr>
              <a:t> 3.        Application Observability and Maintenance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a. </a:t>
            </a:r>
            <a:r>
              <a:rPr lang="en-US" sz="22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Probes and health checks (Liveness, Readiness)</a:t>
            </a:r>
            <a:endParaRPr lang="en-IN" sz="22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effectLst/>
                <a:latin typeface="Calibri" panose="020F0502020204030204" pitchFamily="34" charset="0"/>
                <a:ea typeface="Calibri" panose="020F0502020204030204" pitchFamily="34" charset="0"/>
                <a:cs typeface="Times New Roman" panose="02020603050405020304" pitchFamily="18" charset="0"/>
              </a:rPr>
              <a:t>              b. </a:t>
            </a:r>
            <a:r>
              <a:rPr lang="en-US" sz="22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Monitor Kubernetes Applications</a:t>
            </a:r>
            <a:endParaRPr lang="en-IN" sz="22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Calibri" panose="020F0502020204030204" pitchFamily="34" charset="0"/>
                <a:ea typeface="Calibri" panose="020F0502020204030204" pitchFamily="34" charset="0"/>
                <a:cs typeface="Times New Roman" panose="02020603050405020304" pitchFamily="18" charset="0"/>
              </a:rPr>
              <a:t>             d. </a:t>
            </a:r>
            <a:r>
              <a:rPr lang="en-US" sz="22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AKS Cluster and tools Upgradation</a:t>
            </a:r>
            <a:endParaRPr lang="en-US" sz="22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3527061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7C0B44-B6E2-4684-AC2A-FBBD62DE187A}"/>
              </a:ext>
            </a:extLst>
          </p:cNvPr>
          <p:cNvSpPr>
            <a:spLocks noGrp="1"/>
          </p:cNvSpPr>
          <p:nvPr>
            <p:ph type="sldNum" sz="quarter" idx="12"/>
          </p:nvPr>
        </p:nvSpPr>
        <p:spPr>
          <a:xfrm>
            <a:off x="8280000" y="4618800"/>
            <a:ext cx="360000" cy="3105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543ADB-E95E-4587-963D-D3C6AB2E96C0}" type="slidenum">
              <a:rPr kumimoji="0" lang="de-DE" sz="800" b="0" i="0" u="none" strike="noStrike" kern="1200" cap="none" spc="0" normalizeH="0" baseline="0" noProof="0">
                <a:ln>
                  <a:noFill/>
                </a:ln>
                <a:solidFill>
                  <a:srgbClr val="0078D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78DC"/>
              </a:solidFill>
              <a:effectLst/>
              <a:uLnTx/>
              <a:uFillTx/>
              <a:latin typeface="Arial"/>
              <a:ea typeface="+mn-ea"/>
              <a:cs typeface="+mn-cs"/>
            </a:endParaRPr>
          </a:p>
        </p:txBody>
      </p:sp>
      <p:sp>
        <p:nvSpPr>
          <p:cNvPr id="7" name="Inhaltsplatzhalter 6">
            <a:extLst>
              <a:ext uri="{FF2B5EF4-FFF2-40B4-BE49-F238E27FC236}">
                <a16:creationId xmlns:a16="http://schemas.microsoft.com/office/drawing/2014/main" id="{AC81E472-4450-40D2-9630-2F9E01546F3B}"/>
              </a:ext>
            </a:extLst>
          </p:cNvPr>
          <p:cNvSpPr>
            <a:spLocks noGrp="1"/>
          </p:cNvSpPr>
          <p:nvPr>
            <p:ph sz="quarter" idx="13"/>
          </p:nvPr>
        </p:nvSpPr>
        <p:spPr>
          <a:xfrm>
            <a:off x="971599" y="2139702"/>
            <a:ext cx="7308401" cy="432048"/>
          </a:xfrm>
        </p:spPr>
        <p:txBody>
          <a:bodyPr>
            <a:normAutofit fontScale="92500" lnSpcReduction="10000"/>
          </a:bodyPr>
          <a:lstStyle/>
          <a:p>
            <a:pPr lvl="0" algn="ctr">
              <a:lnSpc>
                <a:spcPct val="107000"/>
              </a:lnSpc>
              <a:spcAft>
                <a:spcPts val="800"/>
              </a:spcAft>
            </a:pPr>
            <a:r>
              <a:rPr lang="en-US" sz="2400" b="1" dirty="0">
                <a:solidFill>
                  <a:srgbClr val="0070C0"/>
                </a:solidFill>
                <a:latin typeface="Calibri" panose="020F0502020204030204" pitchFamily="34" charset="0"/>
                <a:ea typeface="+mj-ea"/>
                <a:cs typeface="Calibri" panose="020F0502020204030204" pitchFamily="34" charset="0"/>
              </a:rPr>
              <a:t>Application Observability and Maintenance</a:t>
            </a:r>
          </a:p>
          <a:p>
            <a:pPr>
              <a:lnSpc>
                <a:spcPct val="107000"/>
              </a:lnSpc>
              <a:spcAft>
                <a:spcPts val="800"/>
              </a:spcAft>
            </a:pPr>
            <a:endParaRPr lang="en-IN"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311624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3FAEAA-B5D8-4077-BEA2-81A6539DB174}"/>
              </a:ext>
            </a:extLst>
          </p:cNvPr>
          <p:cNvSpPr>
            <a:spLocks noGrp="1"/>
          </p:cNvSpPr>
          <p:nvPr>
            <p:ph type="sldNum" sz="quarter" idx="12"/>
          </p:nvPr>
        </p:nvSpPr>
        <p:spPr/>
        <p:txBody>
          <a:bodyPr/>
          <a:lstStyle/>
          <a:p>
            <a:fld id="{9D543ADB-E95E-4587-963D-D3C6AB2E96C0}" type="slidenum">
              <a:rPr lang="de-DE" smtClean="0"/>
              <a:pPr/>
              <a:t>21</a:t>
            </a:fld>
            <a:endParaRPr lang="de-DE"/>
          </a:p>
        </p:txBody>
      </p:sp>
      <p:sp>
        <p:nvSpPr>
          <p:cNvPr id="3" name="Title 2">
            <a:extLst>
              <a:ext uri="{FF2B5EF4-FFF2-40B4-BE49-F238E27FC236}">
                <a16:creationId xmlns:a16="http://schemas.microsoft.com/office/drawing/2014/main" id="{4B975D2E-DFE4-460D-84FE-45C46E065768}"/>
              </a:ext>
            </a:extLst>
          </p:cNvPr>
          <p:cNvSpPr>
            <a:spLocks noGrp="1"/>
          </p:cNvSpPr>
          <p:nvPr>
            <p:ph type="title"/>
          </p:nvPr>
        </p:nvSpPr>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Liveness Probe</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FD218A6-3B22-49AE-95C9-8BF9699B0D69}"/>
              </a:ext>
            </a:extLst>
          </p:cNvPr>
          <p:cNvSpPr>
            <a:spLocks noGrp="1"/>
          </p:cNvSpPr>
          <p:nvPr>
            <p:ph sz="quarter" idx="13"/>
          </p:nvPr>
        </p:nvSpPr>
        <p:spPr>
          <a:xfrm>
            <a:off x="504000" y="1064097"/>
            <a:ext cx="8136000" cy="3258000"/>
          </a:xfrm>
        </p:spPr>
        <p:txBody>
          <a:bodyPr>
            <a:normAutofit/>
          </a:bodyPr>
          <a:lstStyle/>
          <a:p>
            <a:pPr>
              <a:lnSpc>
                <a:spcPct val="107000"/>
              </a:lnSpc>
              <a:spcAft>
                <a:spcPts val="1125"/>
              </a:spcAft>
            </a:pPr>
            <a:r>
              <a:rPr lang="en-IN" sz="13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A </a:t>
            </a:r>
            <a:r>
              <a:rPr lang="en-IN" sz="1300" b="1"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liveness probe </a:t>
            </a:r>
            <a:r>
              <a:rPr lang="en-IN" sz="13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indicates if the container is operating:</a:t>
            </a:r>
            <a:endParaRPr lang="en-IN" sz="13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1300" b="1"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If it succeeds</a:t>
            </a:r>
            <a:r>
              <a:rPr lang="en-IN" sz="13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 no action is taken, and no events are logged</a:t>
            </a:r>
            <a:endParaRPr lang="en-IN" sz="1300" dirty="0">
              <a:solidFill>
                <a:srgbClr val="061431"/>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1300" b="1"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If it fails</a:t>
            </a:r>
            <a:r>
              <a:rPr lang="en-IN" sz="13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 the kubelet kills the container, and it is restarted in line with the pod </a:t>
            </a:r>
            <a:r>
              <a:rPr lang="en-IN"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restartPolicy</a:t>
            </a:r>
          </a:p>
          <a:p>
            <a:pPr marL="342900" lvl="0" indent="-342900">
              <a:lnSpc>
                <a:spcPct val="107000"/>
              </a:lnSpc>
              <a:spcAft>
                <a:spcPts val="800"/>
              </a:spcAft>
              <a:buSzPts val="1000"/>
              <a:buFont typeface="Symbol" panose="05050102010706020507" pitchFamily="18" charset="2"/>
              <a:buChar char=""/>
              <a:tabLst>
                <a:tab pos="457200" algn="l"/>
              </a:tabLs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buSzPts val="1000"/>
              <a:tabLst>
                <a:tab pos="457200" algn="l"/>
              </a:tabLst>
            </a:pPr>
            <a:endParaRPr lang="en-IN" sz="1400" b="1"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buSzPts val="1000"/>
              <a:tabLst>
                <a:tab pos="457200" algn="l"/>
              </a:tabLst>
            </a:pPr>
            <a:r>
              <a:rPr lang="en-IN" sz="1400" dirty="0">
                <a:solidFill>
                  <a:srgbClr val="061431"/>
                </a:solidFill>
                <a:effectLst/>
                <a:latin typeface="Calibri" panose="020F0502020204030204" pitchFamily="34" charset="0"/>
                <a:ea typeface="Calibri" panose="020F0502020204030204" pitchFamily="34" charset="0"/>
                <a:cs typeface="Calibri" panose="020F0502020204030204" pitchFamily="34" charset="0"/>
              </a:rPr>
              <a:t>	</a:t>
            </a:r>
            <a:r>
              <a:rPr lang="en-IN" sz="13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A liveness probe is not necessary if the application running on a container is configured to automatically crash the container when a problem or error occurs. In this case, the kubelet will take the appropriate action—it will restart the container based on the pod’s </a:t>
            </a:r>
            <a:r>
              <a:rPr lang="en-IN"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restartPolicy.</a:t>
            </a:r>
            <a:endParaRPr lang="en-IN" sz="13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
        <p:nvSpPr>
          <p:cNvPr id="5" name="Rechteck 5">
            <a:extLst>
              <a:ext uri="{FF2B5EF4-FFF2-40B4-BE49-F238E27FC236}">
                <a16:creationId xmlns:a16="http://schemas.microsoft.com/office/drawing/2014/main" id="{9CBF1960-9FF5-464B-856C-588B1C759388}"/>
              </a:ext>
            </a:extLst>
          </p:cNvPr>
          <p:cNvSpPr/>
          <p:nvPr/>
        </p:nvSpPr>
        <p:spPr>
          <a:xfrm>
            <a:off x="504000" y="2139702"/>
            <a:ext cx="4788080" cy="433012"/>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b="1"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When Should one </a:t>
            </a:r>
            <a:r>
              <a:rPr lang="en-IN" b="1" dirty="0">
                <a:solidFill>
                  <a:srgbClr val="1A1A1A"/>
                </a:solidFill>
                <a:latin typeface="Calibri" panose="020F0502020204030204" pitchFamily="34" charset="0"/>
                <a:ea typeface="Times New Roman" panose="02020603050405020304" pitchFamily="18" charset="0"/>
                <a:cs typeface="Calibri" panose="020F0502020204030204" pitchFamily="34" charset="0"/>
              </a:rPr>
              <a:t>u</a:t>
            </a:r>
            <a:r>
              <a:rPr lang="en-IN" b="1"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se a Liveness Probe?</a:t>
            </a:r>
            <a:endParaRPr lang="en-IN" b="1"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DE" sz="1600" dirty="0">
              <a:solidFill>
                <a:schemeClr val="tx1">
                  <a:lumMod val="75000"/>
                </a:schemeClr>
              </a:solidFill>
            </a:endParaRPr>
          </a:p>
        </p:txBody>
      </p:sp>
    </p:spTree>
    <p:extLst>
      <p:ext uri="{BB962C8B-B14F-4D97-AF65-F5344CB8AC3E}">
        <p14:creationId xmlns:p14="http://schemas.microsoft.com/office/powerpoint/2010/main" val="3886773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8962FE-A160-4EFF-ABC6-88D6B797CAC8}"/>
              </a:ext>
            </a:extLst>
          </p:cNvPr>
          <p:cNvSpPr>
            <a:spLocks noGrp="1"/>
          </p:cNvSpPr>
          <p:nvPr>
            <p:ph type="sldNum" sz="quarter" idx="12"/>
          </p:nvPr>
        </p:nvSpPr>
        <p:spPr/>
        <p:txBody>
          <a:bodyPr/>
          <a:lstStyle/>
          <a:p>
            <a:fld id="{9D543ADB-E95E-4587-963D-D3C6AB2E96C0}" type="slidenum">
              <a:rPr lang="de-DE" smtClean="0"/>
              <a:pPr/>
              <a:t>22</a:t>
            </a:fld>
            <a:endParaRPr lang="de-DE"/>
          </a:p>
        </p:txBody>
      </p:sp>
      <p:sp>
        <p:nvSpPr>
          <p:cNvPr id="3" name="Title 2">
            <a:extLst>
              <a:ext uri="{FF2B5EF4-FFF2-40B4-BE49-F238E27FC236}">
                <a16:creationId xmlns:a16="http://schemas.microsoft.com/office/drawing/2014/main" id="{FBF45D2B-D464-418F-A388-AB775C81691F}"/>
              </a:ext>
            </a:extLst>
          </p:cNvPr>
          <p:cNvSpPr>
            <a:spLocks noGrp="1"/>
          </p:cNvSpPr>
          <p:nvPr>
            <p:ph type="title"/>
          </p:nvPr>
        </p:nvSpPr>
        <p:spPr/>
        <p:txBody>
          <a:bodyPr/>
          <a:lstStyle/>
          <a:p>
            <a:r>
              <a:rPr lang="en-IN" sz="2200" dirty="0">
                <a:solidFill>
                  <a:schemeClr val="tx2">
                    <a:lumMod val="60000"/>
                    <a:lumOff val="40000"/>
                  </a:schemeClr>
                </a:solidFill>
                <a:latin typeface="Calibri" panose="020F0502020204030204" pitchFamily="34" charset="0"/>
                <a:cs typeface="Calibri" panose="020F0502020204030204" pitchFamily="34" charset="0"/>
              </a:rPr>
              <a:t>Liveness Probe Best Practices</a:t>
            </a:r>
            <a:br>
              <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D8A61E27-F2F7-419C-8E15-E6F687195459}"/>
              </a:ext>
            </a:extLst>
          </p:cNvPr>
          <p:cNvSpPr>
            <a:spLocks noGrp="1"/>
          </p:cNvSpPr>
          <p:nvPr>
            <p:ph sz="quarter" idx="13"/>
          </p:nvPr>
        </p:nvSpPr>
        <p:spPr/>
        <p:txBody>
          <a:bodyPr>
            <a:normAutofit/>
          </a:bodyPr>
          <a:lstStyle/>
          <a:p>
            <a:pPr marR="0" lvl="0" fontAlgn="base">
              <a:lnSpc>
                <a:spcPct val="100000"/>
              </a:lnSpc>
              <a:buClrTx/>
              <a:buSzTx/>
              <a:tabLst/>
            </a:pPr>
            <a:r>
              <a:rPr lang="en-US" altLang="en-US" sz="1300" dirty="0">
                <a:solidFill>
                  <a:srgbClr val="061431"/>
                </a:solidFill>
                <a:latin typeface="Calibri" panose="020F0502020204030204" pitchFamily="34" charset="0"/>
                <a:cs typeface="Calibri" panose="020F0502020204030204" pitchFamily="34" charset="0"/>
              </a:rPr>
              <a:t>The following best practices can help you make effective use of liveness probes. These best practices apply to Kubernetes clusters :</a:t>
            </a:r>
          </a:p>
          <a:p>
            <a:pPr marL="493713" lvl="1" indent="-285750" fontAlgn="base">
              <a:buClrTx/>
              <a:buFont typeface="Arial" panose="020B0604020202020204" pitchFamily="34" charset="0"/>
              <a:buChar char="•"/>
            </a:pPr>
            <a:r>
              <a:rPr lang="en-US" altLang="en-US" sz="1300" dirty="0">
                <a:solidFill>
                  <a:srgbClr val="061431"/>
                </a:solidFill>
                <a:latin typeface="Calibri" panose="020F0502020204030204" pitchFamily="34" charset="0"/>
                <a:cs typeface="Calibri" panose="020F0502020204030204" pitchFamily="34" charset="0"/>
              </a:rPr>
              <a:t>Prefer to use probes on applications that have unpredictable or fluctuating startup times</a:t>
            </a:r>
          </a:p>
          <a:p>
            <a:pPr marL="493713" lvl="1" indent="-285750" fontAlgn="base">
              <a:buClrTx/>
              <a:buFont typeface="Arial" panose="020B0604020202020204" pitchFamily="34" charset="0"/>
              <a:buChar char="•"/>
            </a:pPr>
            <a:r>
              <a:rPr lang="en-US" altLang="en-US" sz="1300" dirty="0">
                <a:solidFill>
                  <a:srgbClr val="061431"/>
                </a:solidFill>
                <a:latin typeface="Calibri" panose="020F0502020204030204" pitchFamily="34" charset="0"/>
                <a:cs typeface="Calibri" panose="020F0502020204030204" pitchFamily="34" charset="0"/>
              </a:rPr>
              <a:t>If you use a liveness probe on the same endpoint as a startup probe, set the failure Threshold of the startup probe higher, to support long startup times</a:t>
            </a:r>
          </a:p>
          <a:p>
            <a:pPr marL="493713" lvl="1" indent="-285750" fontAlgn="base">
              <a:buClrTx/>
              <a:buFont typeface="Arial" panose="020B0604020202020204" pitchFamily="34" charset="0"/>
              <a:buChar char="•"/>
            </a:pPr>
            <a:r>
              <a:rPr lang="en-US" altLang="en-US" sz="1300" dirty="0">
                <a:solidFill>
                  <a:srgbClr val="061431"/>
                </a:solidFill>
                <a:latin typeface="Calibri" panose="020F0502020204030204" pitchFamily="34" charset="0"/>
                <a:cs typeface="Calibri" panose="020F0502020204030204" pitchFamily="34" charset="0"/>
              </a:rPr>
              <a:t>You can use liveness and readiness probes on the same endpoint, but in this case, use the readiness probe to check startup behavior and the liveness probe to determine container health (in other words, downtime)</a:t>
            </a:r>
          </a:p>
          <a:p>
            <a:pPr marL="493713" lvl="1" indent="-285750" fontAlgn="base">
              <a:buClrTx/>
              <a:buFont typeface="Arial" panose="020B0604020202020204" pitchFamily="34" charset="0"/>
              <a:buChar char="•"/>
            </a:pPr>
            <a:r>
              <a:rPr lang="en-US" altLang="en-US" sz="1300" dirty="0">
                <a:solidFill>
                  <a:srgbClr val="061431"/>
                </a:solidFill>
                <a:latin typeface="Calibri" panose="020F0502020204030204" pitchFamily="34" charset="0"/>
                <a:cs typeface="Calibri" panose="020F0502020204030204" pitchFamily="34" charset="0"/>
              </a:rPr>
              <a:t>Defining probes carefully can improve pod resilience and availability. Before defining a probe, observe the system behavior and average startup times of the pod and its containers</a:t>
            </a:r>
          </a:p>
          <a:p>
            <a:pPr marL="493713" lvl="1" indent="-285750" fontAlgn="base">
              <a:buClrTx/>
              <a:buFont typeface="Arial" panose="020B0604020202020204" pitchFamily="34" charset="0"/>
              <a:buChar char="•"/>
            </a:pPr>
            <a:r>
              <a:rPr lang="en-US" altLang="en-US" sz="1300" dirty="0">
                <a:solidFill>
                  <a:srgbClr val="061431"/>
                </a:solidFill>
                <a:latin typeface="Calibri" panose="020F0502020204030204" pitchFamily="34" charset="0"/>
                <a:cs typeface="Calibri" panose="020F0502020204030204" pitchFamily="34" charset="0"/>
              </a:rPr>
              <a:t>Be sure to update probe options as an application evolves, or if you make infrastructure changes, such as giving the pod more or less system resources.</a:t>
            </a:r>
          </a:p>
          <a:p>
            <a:endParaRPr lang="en-IN" dirty="0"/>
          </a:p>
        </p:txBody>
      </p:sp>
    </p:spTree>
    <p:extLst>
      <p:ext uri="{BB962C8B-B14F-4D97-AF65-F5344CB8AC3E}">
        <p14:creationId xmlns:p14="http://schemas.microsoft.com/office/powerpoint/2010/main" val="2521713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8F94B8-5DB6-489B-88B0-635E74EDC513}"/>
              </a:ext>
            </a:extLst>
          </p:cNvPr>
          <p:cNvSpPr>
            <a:spLocks noGrp="1"/>
          </p:cNvSpPr>
          <p:nvPr>
            <p:ph type="sldNum" sz="quarter" idx="12"/>
          </p:nvPr>
        </p:nvSpPr>
        <p:spPr/>
        <p:txBody>
          <a:bodyPr/>
          <a:lstStyle/>
          <a:p>
            <a:fld id="{9D543ADB-E95E-4587-963D-D3C6AB2E96C0}" type="slidenum">
              <a:rPr lang="de-DE" smtClean="0"/>
              <a:pPr/>
              <a:t>23</a:t>
            </a:fld>
            <a:endParaRPr lang="de-DE"/>
          </a:p>
        </p:txBody>
      </p:sp>
      <p:sp>
        <p:nvSpPr>
          <p:cNvPr id="3" name="Title 2">
            <a:extLst>
              <a:ext uri="{FF2B5EF4-FFF2-40B4-BE49-F238E27FC236}">
                <a16:creationId xmlns:a16="http://schemas.microsoft.com/office/drawing/2014/main" id="{00CA8584-50A2-4D96-AB68-463A4BE8896D}"/>
              </a:ext>
            </a:extLst>
          </p:cNvPr>
          <p:cNvSpPr>
            <a:spLocks noGrp="1"/>
          </p:cNvSpPr>
          <p:nvPr>
            <p:ph type="title"/>
          </p:nvPr>
        </p:nvSpPr>
        <p:spPr/>
        <p:txBody>
          <a:bodyPr/>
          <a:lstStyle/>
          <a:p>
            <a:r>
              <a:rPr lang="en-IN" sz="2200" dirty="0">
                <a:solidFill>
                  <a:schemeClr val="tx2">
                    <a:lumMod val="60000"/>
                    <a:lumOff val="40000"/>
                  </a:schemeClr>
                </a:solidFill>
                <a:latin typeface="Calibri" panose="020F0502020204030204" pitchFamily="34" charset="0"/>
                <a:cs typeface="Calibri" panose="020F0502020204030204" pitchFamily="34" charset="0"/>
              </a:rPr>
              <a:t>Readiness Probe</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D987D527-0B26-49F2-B30C-52D9C2F1170B}"/>
              </a:ext>
            </a:extLst>
          </p:cNvPr>
          <p:cNvSpPr>
            <a:spLocks noGrp="1"/>
          </p:cNvSpPr>
          <p:nvPr>
            <p:ph sz="quarter" idx="13"/>
          </p:nvPr>
        </p:nvSpPr>
        <p:spPr/>
        <p:txBody>
          <a:bodyPr>
            <a:normAutofit fontScale="92500" lnSpcReduction="20000"/>
          </a:bodyPr>
          <a:lstStyle/>
          <a:p>
            <a:r>
              <a:rPr lang="en-IN" sz="14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A readiness probe indicates whether the application running on the container is ready to accept requests from clients:</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550863" lvl="1" indent="-342900">
              <a:lnSpc>
                <a:spcPct val="107000"/>
              </a:lnSpc>
              <a:spcAft>
                <a:spcPts val="800"/>
              </a:spcAft>
              <a:buSzPts val="1000"/>
              <a:buFont typeface="Symbol" panose="05050102010706020507" pitchFamily="18" charset="2"/>
              <a:buChar char=""/>
              <a:tabLst>
                <a:tab pos="457200" algn="l"/>
              </a:tabLst>
            </a:pPr>
            <a:r>
              <a:rPr lang="en-IN" sz="1400" b="1"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If it succeeds</a:t>
            </a:r>
            <a:r>
              <a:rPr lang="en-IN" sz="14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 services matching the pod continue sending traffic to the pod</a:t>
            </a:r>
            <a:endParaRPr lang="en-IN" sz="1400" dirty="0">
              <a:solidFill>
                <a:srgbClr val="061431"/>
              </a:solidFill>
              <a:effectLst/>
              <a:latin typeface="Calibri" panose="020F0502020204030204" pitchFamily="34" charset="0"/>
              <a:ea typeface="Calibri" panose="020F0502020204030204" pitchFamily="34" charset="0"/>
              <a:cs typeface="Calibri" panose="020F0502020204030204" pitchFamily="34" charset="0"/>
            </a:endParaRPr>
          </a:p>
          <a:p>
            <a:pPr marL="550863" lvl="1" indent="-342900">
              <a:lnSpc>
                <a:spcPct val="107000"/>
              </a:lnSpc>
              <a:spcAft>
                <a:spcPts val="800"/>
              </a:spcAft>
              <a:buSzPts val="1000"/>
              <a:buFont typeface="Symbol" panose="05050102010706020507" pitchFamily="18" charset="2"/>
              <a:buChar char=""/>
              <a:tabLst>
                <a:tab pos="457200" algn="l"/>
              </a:tabLst>
            </a:pPr>
            <a:r>
              <a:rPr lang="en-IN" sz="1400" b="1"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If it fails</a:t>
            </a:r>
            <a:r>
              <a:rPr lang="en-IN" sz="14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 the endpoints controller removes the pod from all Kubernetes Services matching the pod</a:t>
            </a:r>
            <a:endParaRPr lang="en-IN" sz="1400" dirty="0">
              <a:solidFill>
                <a:srgbClr val="061431"/>
              </a:solidFill>
              <a:effectLst/>
              <a:latin typeface="Calibri" panose="020F0502020204030204" pitchFamily="34" charset="0"/>
              <a:ea typeface="Calibri" panose="020F0502020204030204" pitchFamily="34" charset="0"/>
              <a:cs typeface="Calibri" panose="020F0502020204030204" pitchFamily="34" charset="0"/>
            </a:endParaRPr>
          </a:p>
          <a:p>
            <a:r>
              <a:rPr lang="en-IN" sz="1400" dirty="0">
                <a:solidFill>
                  <a:srgbClr val="061431"/>
                </a:solidFill>
                <a:effectLst/>
                <a:latin typeface="Calibri" panose="020F0502020204030204" pitchFamily="34" charset="0"/>
                <a:ea typeface="Calibri" panose="020F0502020204030204" pitchFamily="34" charset="0"/>
                <a:cs typeface="Calibri" panose="020F0502020204030204" pitchFamily="34" charset="0"/>
              </a:rPr>
              <a:t>By default, the state of a Readiness probe is </a:t>
            </a:r>
            <a:r>
              <a:rPr lang="en-IN" sz="1400" dirty="0">
                <a:solidFill>
                  <a:srgbClr val="000000"/>
                </a:solidFill>
                <a:latin typeface="Calibri" panose="020F0502020204030204" pitchFamily="34" charset="0"/>
                <a:cs typeface="Calibri" panose="020F0502020204030204" pitchFamily="34" charset="0"/>
              </a:rPr>
              <a:t>Failure</a:t>
            </a:r>
            <a:r>
              <a:rPr lang="en-IN" sz="1400" dirty="0">
                <a:solidFill>
                  <a:srgbClr val="061431"/>
                </a:solidFill>
                <a:effectLst/>
                <a:latin typeface="Calibri" panose="020F0502020204030204" pitchFamily="34" charset="0"/>
                <a:ea typeface="Calibri" panose="020F0502020204030204" pitchFamily="34" charset="0"/>
                <a:cs typeface="Calibri" panose="020F0502020204030204" pitchFamily="34" charset="0"/>
              </a:rPr>
              <a:t>.</a:t>
            </a:r>
          </a:p>
          <a:p>
            <a:endParaRPr lang="en-IN" dirty="0"/>
          </a:p>
          <a:p>
            <a:endParaRPr lang="en-IN" dirty="0"/>
          </a:p>
          <a:p>
            <a:r>
              <a:rPr lang="en-IN" sz="1800" dirty="0">
                <a:solidFill>
                  <a:srgbClr val="222222"/>
                </a:solidFill>
                <a:effectLst/>
                <a:latin typeface="Segoe UI" panose="020B0502040204020203" pitchFamily="34" charset="0"/>
                <a:ea typeface="Calibri" panose="020F0502020204030204" pitchFamily="34" charset="0"/>
              </a:rPr>
              <a:t>	</a:t>
            </a:r>
            <a:r>
              <a:rPr lang="en-IN" sz="1500" dirty="0">
                <a:solidFill>
                  <a:srgbClr val="061431"/>
                </a:solidFill>
                <a:latin typeface="Calibri" panose="020F0502020204030204" pitchFamily="34" charset="0"/>
                <a:cs typeface="Calibri" panose="020F0502020204030204" pitchFamily="34" charset="0"/>
              </a:rPr>
              <a:t>Applications are temporarily unable to serve traffic. For example, an application might need to load large data or configuration files during startup, or depend on external services after startup. In such cases, you don't want to kill the application, but you don't want to send it requests either. Kubernetes provides readiness probes to detect and mitigate these situations. A pod with containers reporting that they are not ready does not receive traffic through Kubernetes Services.</a:t>
            </a:r>
          </a:p>
          <a:p>
            <a:endParaRPr lang="en-IN" sz="15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IN" sz="15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Note:-</a:t>
            </a:r>
            <a:r>
              <a:rPr lang="en-IN"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Readiness probes runs on the container during its whole lifecycle.</a:t>
            </a:r>
            <a:endParaRPr lang="en-IN" sz="15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5" name="Rechteck 5">
            <a:extLst>
              <a:ext uri="{FF2B5EF4-FFF2-40B4-BE49-F238E27FC236}">
                <a16:creationId xmlns:a16="http://schemas.microsoft.com/office/drawing/2014/main" id="{83226C5F-FBFE-4FB5-8AE5-35B59B559993}"/>
              </a:ext>
            </a:extLst>
          </p:cNvPr>
          <p:cNvSpPr/>
          <p:nvPr/>
        </p:nvSpPr>
        <p:spPr>
          <a:xfrm>
            <a:off x="534145" y="2079929"/>
            <a:ext cx="3245767" cy="484515"/>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IN" sz="1800" b="1" dirty="0">
              <a:solidFill>
                <a:srgbClr val="1A1A1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IN" sz="1800" b="1"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Define readiness probes</a:t>
            </a:r>
            <a:endParaRPr lang="en-IN" sz="1800" b="1"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DE" sz="1600" dirty="0">
              <a:solidFill>
                <a:schemeClr val="tx1">
                  <a:lumMod val="75000"/>
                </a:schemeClr>
              </a:solidFill>
            </a:endParaRPr>
          </a:p>
        </p:txBody>
      </p:sp>
    </p:spTree>
    <p:extLst>
      <p:ext uri="{BB962C8B-B14F-4D97-AF65-F5344CB8AC3E}">
        <p14:creationId xmlns:p14="http://schemas.microsoft.com/office/powerpoint/2010/main" val="2174285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83F941-DB13-4E7A-A94F-AA412106230A}"/>
              </a:ext>
            </a:extLst>
          </p:cNvPr>
          <p:cNvSpPr>
            <a:spLocks noGrp="1"/>
          </p:cNvSpPr>
          <p:nvPr>
            <p:ph type="sldNum" sz="quarter" idx="12"/>
          </p:nvPr>
        </p:nvSpPr>
        <p:spPr/>
        <p:txBody>
          <a:bodyPr/>
          <a:lstStyle/>
          <a:p>
            <a:fld id="{9D543ADB-E95E-4587-963D-D3C6AB2E96C0}" type="slidenum">
              <a:rPr lang="de-DE" smtClean="0"/>
              <a:pPr/>
              <a:t>24</a:t>
            </a:fld>
            <a:endParaRPr lang="de-DE"/>
          </a:p>
        </p:txBody>
      </p:sp>
      <p:sp>
        <p:nvSpPr>
          <p:cNvPr id="3" name="Title 2">
            <a:extLst>
              <a:ext uri="{FF2B5EF4-FFF2-40B4-BE49-F238E27FC236}">
                <a16:creationId xmlns:a16="http://schemas.microsoft.com/office/drawing/2014/main" id="{02806515-B396-43DC-B836-B3CD23B6E68F}"/>
              </a:ext>
            </a:extLst>
          </p:cNvPr>
          <p:cNvSpPr>
            <a:spLocks noGrp="1"/>
          </p:cNvSpPr>
          <p:nvPr>
            <p:ph type="title"/>
          </p:nvPr>
        </p:nvSpPr>
        <p:spPr/>
        <p:txBody>
          <a:bodyPr/>
          <a:lstStyle/>
          <a:p>
            <a:r>
              <a:rPr lang="en-IN" sz="2200" dirty="0">
                <a:solidFill>
                  <a:schemeClr val="tx2">
                    <a:lumMod val="60000"/>
                    <a:lumOff val="40000"/>
                  </a:schemeClr>
                </a:solidFill>
                <a:latin typeface="Calibri" panose="020F0502020204030204" pitchFamily="34" charset="0"/>
                <a:cs typeface="Calibri" panose="020F0502020204030204" pitchFamily="34" charset="0"/>
              </a:rPr>
              <a:t>Startup Probe</a:t>
            </a:r>
            <a:br>
              <a:rPr lang="en-IN" sz="2200" dirty="0">
                <a:solidFill>
                  <a:schemeClr val="tx2">
                    <a:lumMod val="60000"/>
                    <a:lumOff val="40000"/>
                  </a:schemeClr>
                </a:solidFill>
                <a:latin typeface="Calibri" panose="020F0502020204030204" pitchFamily="34" charset="0"/>
                <a:cs typeface="Calibri" panose="020F0502020204030204" pitchFamily="34" charset="0"/>
              </a:rPr>
            </a:b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05375906-3643-40C1-A528-E8D83525AD05}"/>
              </a:ext>
            </a:extLst>
          </p:cNvPr>
          <p:cNvSpPr>
            <a:spLocks noGrp="1"/>
          </p:cNvSpPr>
          <p:nvPr>
            <p:ph sz="quarter" idx="13"/>
          </p:nvPr>
        </p:nvSpPr>
        <p:spPr/>
        <p:txBody>
          <a:bodyPr/>
          <a:lstStyle/>
          <a:p>
            <a:r>
              <a:rPr lang="en-IN" sz="13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A startup probe indicates whether the application running in the container has fully started:</a:t>
            </a:r>
          </a:p>
          <a:p>
            <a:endParaRPr lang="en-IN" sz="13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endParaRPr>
          </a:p>
          <a:p>
            <a:pPr marL="550863" lvl="1" indent="-342900">
              <a:lnSpc>
                <a:spcPct val="107000"/>
              </a:lnSpc>
              <a:spcAft>
                <a:spcPts val="800"/>
              </a:spcAft>
              <a:buSzPts val="1000"/>
              <a:buFont typeface="Symbol" panose="05050102010706020507" pitchFamily="18" charset="2"/>
              <a:buChar char=""/>
              <a:tabLst>
                <a:tab pos="457200" algn="l"/>
              </a:tabLst>
            </a:pPr>
            <a:r>
              <a:rPr lang="en-IN" sz="1300" b="1"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If it succeeds</a:t>
            </a:r>
            <a:r>
              <a:rPr lang="en-IN" sz="13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 other probes start their diagnostics. When a startup probe is defined, other probes do not operate until it succeeds</a:t>
            </a:r>
            <a:endParaRPr lang="en-IN" sz="1300" dirty="0">
              <a:solidFill>
                <a:srgbClr val="061431"/>
              </a:solidFill>
              <a:effectLst/>
              <a:latin typeface="Calibri" panose="020F0502020204030204" pitchFamily="34" charset="0"/>
              <a:ea typeface="Calibri" panose="020F0502020204030204" pitchFamily="34" charset="0"/>
              <a:cs typeface="Calibri" panose="020F0502020204030204" pitchFamily="34" charset="0"/>
            </a:endParaRPr>
          </a:p>
          <a:p>
            <a:pPr marL="550863" lvl="1" indent="-342900">
              <a:lnSpc>
                <a:spcPct val="107000"/>
              </a:lnSpc>
              <a:spcAft>
                <a:spcPts val="800"/>
              </a:spcAft>
              <a:buSzPts val="1000"/>
              <a:buFont typeface="Symbol" panose="05050102010706020507" pitchFamily="18" charset="2"/>
              <a:buChar char=""/>
              <a:tabLst>
                <a:tab pos="457200" algn="l"/>
              </a:tabLst>
            </a:pPr>
            <a:r>
              <a:rPr lang="en-IN" sz="1300" b="1"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If it fails</a:t>
            </a:r>
            <a:r>
              <a:rPr lang="en-IN" sz="1300" dirty="0">
                <a:solidFill>
                  <a:srgbClr val="061431"/>
                </a:solidFill>
                <a:effectLst/>
                <a:latin typeface="Calibri" panose="020F0502020204030204" pitchFamily="34" charset="0"/>
                <a:ea typeface="Times New Roman" panose="02020603050405020304" pitchFamily="18" charset="0"/>
                <a:cs typeface="Calibri" panose="020F0502020204030204" pitchFamily="34" charset="0"/>
              </a:rPr>
              <a:t>, the kubelet kills the container, and is restarted in line with the pod </a:t>
            </a:r>
            <a:r>
              <a:rPr lang="en-IN"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restartPolicy</a:t>
            </a:r>
            <a:endParaRPr lang="en-IN" sz="1300" dirty="0">
              <a:solidFill>
                <a:srgbClr val="06143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7729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2160D0-776F-48AA-BA8F-7AFB22D4921B}"/>
              </a:ext>
            </a:extLst>
          </p:cNvPr>
          <p:cNvSpPr>
            <a:spLocks noGrp="1"/>
          </p:cNvSpPr>
          <p:nvPr>
            <p:ph type="sldNum" sz="quarter" idx="12"/>
          </p:nvPr>
        </p:nvSpPr>
        <p:spPr/>
        <p:txBody>
          <a:bodyPr/>
          <a:lstStyle/>
          <a:p>
            <a:fld id="{9D543ADB-E95E-4587-963D-D3C6AB2E96C0}" type="slidenum">
              <a:rPr lang="de-DE" smtClean="0"/>
              <a:pPr/>
              <a:t>25</a:t>
            </a:fld>
            <a:endParaRPr lang="de-DE"/>
          </a:p>
        </p:txBody>
      </p:sp>
      <p:sp>
        <p:nvSpPr>
          <p:cNvPr id="3" name="Title 2">
            <a:extLst>
              <a:ext uri="{FF2B5EF4-FFF2-40B4-BE49-F238E27FC236}">
                <a16:creationId xmlns:a16="http://schemas.microsoft.com/office/drawing/2014/main" id="{1DB22849-0556-492A-9BFB-E18CAFCA7242}"/>
              </a:ext>
            </a:extLst>
          </p:cNvPr>
          <p:cNvSpPr>
            <a:spLocks noGrp="1"/>
          </p:cNvSpPr>
          <p:nvPr>
            <p:ph type="title"/>
          </p:nvPr>
        </p:nvSpPr>
        <p:spPr>
          <a:xfrm>
            <a:off x="504000" y="306000"/>
            <a:ext cx="8136000" cy="421200"/>
          </a:xfrm>
        </p:spPr>
        <p:txBody>
          <a:bodyPr/>
          <a:lstStyle/>
          <a:p>
            <a:r>
              <a:rPr lang="en-IN" sz="2200" dirty="0">
                <a:solidFill>
                  <a:schemeClr val="tx2">
                    <a:lumMod val="60000"/>
                    <a:lumOff val="40000"/>
                  </a:schemeClr>
                </a:solidFill>
                <a:latin typeface="Calibri" panose="020F0502020204030204" pitchFamily="34" charset="0"/>
                <a:cs typeface="Calibri" panose="020F0502020204030204" pitchFamily="34" charset="0"/>
              </a:rPr>
              <a:t>Startup Probe Best Practice</a:t>
            </a:r>
            <a:br>
              <a:rPr lang="en-IN" sz="2200" dirty="0">
                <a:solidFill>
                  <a:schemeClr val="tx2">
                    <a:lumMod val="60000"/>
                    <a:lumOff val="40000"/>
                  </a:schemeClr>
                </a:solidFill>
                <a:latin typeface="Calibri" panose="020F0502020204030204" pitchFamily="34" charset="0"/>
                <a:cs typeface="Calibri" panose="020F0502020204030204" pitchFamily="34" charset="0"/>
              </a:rPr>
            </a:b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DFFEBEB3-08FF-4605-9FBF-0FD3E5FEAA35}"/>
              </a:ext>
            </a:extLst>
          </p:cNvPr>
          <p:cNvSpPr>
            <a:spLocks noGrp="1"/>
          </p:cNvSpPr>
          <p:nvPr>
            <p:ph sz="quarter" idx="13"/>
          </p:nvPr>
        </p:nvSpPr>
        <p:spPr/>
        <p:txBody>
          <a:bodyPr/>
          <a:lstStyle/>
          <a:p>
            <a:pPr marR="0" lvl="0" fontAlgn="base">
              <a:lnSpc>
                <a:spcPct val="100000"/>
              </a:lnSpc>
              <a:buClrTx/>
              <a:buSzTx/>
              <a:tabLst/>
            </a:pPr>
            <a:r>
              <a:rPr lang="en-US" altLang="en-US" sz="1300" dirty="0">
                <a:solidFill>
                  <a:srgbClr val="061431"/>
                </a:solidFill>
                <a:latin typeface="Calibri" panose="020F0502020204030204" pitchFamily="34" charset="0"/>
                <a:cs typeface="Calibri" panose="020F0502020204030204" pitchFamily="34" charset="0"/>
              </a:rPr>
              <a:t>The following best practices can help make effective use of startup probes. These best practices apply to Kubernetes clusters :</a:t>
            </a:r>
          </a:p>
          <a:p>
            <a:pPr marL="493713" lvl="1" indent="-285750" fontAlgn="base">
              <a:buClrTx/>
              <a:buFont typeface="Arial" panose="020B0604020202020204" pitchFamily="34" charset="0"/>
              <a:buChar char="•"/>
            </a:pPr>
            <a:r>
              <a:rPr lang="en-US" altLang="en-US" sz="1300" dirty="0">
                <a:solidFill>
                  <a:srgbClr val="061431"/>
                </a:solidFill>
                <a:latin typeface="Calibri" panose="020F0502020204030204" pitchFamily="34" charset="0"/>
                <a:cs typeface="Calibri" panose="020F0502020204030204" pitchFamily="34" charset="0"/>
              </a:rPr>
              <a:t>Prefer to use probes on applications that have unpredictable or fluctuating startup times</a:t>
            </a:r>
          </a:p>
          <a:p>
            <a:pPr marL="493713" lvl="1" indent="-285750" fontAlgn="base">
              <a:buClrTx/>
              <a:buFont typeface="Arial" panose="020B0604020202020204" pitchFamily="34" charset="0"/>
              <a:buChar char="•"/>
            </a:pPr>
            <a:r>
              <a:rPr lang="en-US" altLang="en-US" sz="1300" dirty="0">
                <a:solidFill>
                  <a:srgbClr val="061431"/>
                </a:solidFill>
                <a:latin typeface="Calibri" panose="020F0502020204030204" pitchFamily="34" charset="0"/>
                <a:cs typeface="Calibri" panose="020F0502020204030204" pitchFamily="34" charset="0"/>
              </a:rPr>
              <a:t>If you use a Startup probe on the same endpoint as a startup probe, set the failure Threshold of the startup probe higher, to support long startup times</a:t>
            </a:r>
          </a:p>
          <a:p>
            <a:pPr marL="493713" lvl="1" indent="-285750" fontAlgn="base">
              <a:buClrTx/>
              <a:buFont typeface="Arial" panose="020B0604020202020204" pitchFamily="34" charset="0"/>
              <a:buChar char="•"/>
            </a:pPr>
            <a:r>
              <a:rPr lang="en-US" altLang="en-US" sz="1300" dirty="0">
                <a:solidFill>
                  <a:srgbClr val="061431"/>
                </a:solidFill>
                <a:latin typeface="Calibri" panose="020F0502020204030204" pitchFamily="34" charset="0"/>
                <a:cs typeface="Calibri" panose="020F0502020204030204" pitchFamily="34" charset="0"/>
              </a:rPr>
              <a:t>Defining probes carefully can improve pod resilience and availability. Before defining a probe, observe the system behavior and average startup times of the pod and its containers</a:t>
            </a:r>
          </a:p>
          <a:p>
            <a:pPr marL="493713" lvl="1" indent="-285750" fontAlgn="base">
              <a:buClrTx/>
              <a:buFont typeface="Arial" panose="020B0604020202020204" pitchFamily="34" charset="0"/>
              <a:buChar char="•"/>
            </a:pPr>
            <a:r>
              <a:rPr lang="en-US" altLang="en-US" sz="1300" dirty="0">
                <a:solidFill>
                  <a:srgbClr val="061431"/>
                </a:solidFill>
                <a:latin typeface="Calibri" panose="020F0502020204030204" pitchFamily="34" charset="0"/>
                <a:cs typeface="Calibri" panose="020F0502020204030204" pitchFamily="34" charset="0"/>
              </a:rPr>
              <a:t>Be sure to update probe options as an application evolves, or if you make infrastructure changes, such as giving the pod more or less system resources.</a:t>
            </a:r>
          </a:p>
          <a:p>
            <a:endParaRPr lang="en-IN" dirty="0"/>
          </a:p>
        </p:txBody>
      </p:sp>
    </p:spTree>
    <p:extLst>
      <p:ext uri="{BB962C8B-B14F-4D97-AF65-F5344CB8AC3E}">
        <p14:creationId xmlns:p14="http://schemas.microsoft.com/office/powerpoint/2010/main" val="173660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C16D2-DBB3-4594-AFBC-AD8CB67B251D}"/>
              </a:ext>
            </a:extLst>
          </p:cNvPr>
          <p:cNvSpPr>
            <a:spLocks noGrp="1"/>
          </p:cNvSpPr>
          <p:nvPr>
            <p:ph type="sldNum" sz="quarter" idx="12"/>
          </p:nvPr>
        </p:nvSpPr>
        <p:spPr/>
        <p:txBody>
          <a:bodyPr/>
          <a:lstStyle/>
          <a:p>
            <a:fld id="{9D543ADB-E95E-4587-963D-D3C6AB2E96C0}" type="slidenum">
              <a:rPr lang="de-DE" smtClean="0"/>
              <a:pPr/>
              <a:t>26</a:t>
            </a:fld>
            <a:endParaRPr lang="de-DE"/>
          </a:p>
        </p:txBody>
      </p:sp>
      <p:sp>
        <p:nvSpPr>
          <p:cNvPr id="3" name="Title 2">
            <a:extLst>
              <a:ext uri="{FF2B5EF4-FFF2-40B4-BE49-F238E27FC236}">
                <a16:creationId xmlns:a16="http://schemas.microsoft.com/office/drawing/2014/main" id="{3D2C34B7-FEE5-424D-89DD-C17F72570AC1}"/>
              </a:ext>
            </a:extLst>
          </p:cNvPr>
          <p:cNvSpPr>
            <a:spLocks noGrp="1"/>
          </p:cNvSpPr>
          <p:nvPr>
            <p:ph type="title"/>
          </p:nvPr>
        </p:nvSpPr>
        <p:spPr>
          <a:xfrm>
            <a:off x="287016" y="195300"/>
            <a:ext cx="8856984" cy="421200"/>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Monitor Azure Kubernetes Service(AKS) with Prometheus and Grafana</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A5B6126-3417-40E7-BF26-491A887E4C78}"/>
              </a:ext>
            </a:extLst>
          </p:cNvPr>
          <p:cNvSpPr>
            <a:spLocks noGrp="1"/>
          </p:cNvSpPr>
          <p:nvPr>
            <p:ph sz="quarter" idx="13"/>
          </p:nvPr>
        </p:nvSpPr>
        <p:spPr>
          <a:xfrm>
            <a:off x="179512" y="616500"/>
            <a:ext cx="8784976" cy="4331700"/>
          </a:xfrm>
        </p:spPr>
        <p:txBody>
          <a:bodyPr>
            <a:normAutofit fontScale="25000" lnSpcReduction="20000"/>
          </a:bodyPr>
          <a:lstStyle/>
          <a:p>
            <a:r>
              <a:rPr lang="en-US" sz="4800" b="1" dirty="0">
                <a:solidFill>
                  <a:srgbClr val="292929"/>
                </a:solidFill>
                <a:latin typeface="Calibri" panose="020F0502020204030204" pitchFamily="34" charset="0"/>
                <a:cs typeface="Calibri" panose="020F0502020204030204" pitchFamily="34" charset="0"/>
              </a:rPr>
              <a:t>Monitoring Deployment process</a:t>
            </a:r>
          </a:p>
          <a:p>
            <a:r>
              <a:rPr lang="en-US" sz="4800" b="1" dirty="0">
                <a:solidFill>
                  <a:srgbClr val="292929"/>
                </a:solidFill>
                <a:latin typeface="Calibri" panose="020F0502020204030204" pitchFamily="34" charset="0"/>
                <a:cs typeface="Calibri" panose="020F0502020204030204" pitchFamily="34" charset="0"/>
              </a:rPr>
              <a:t>We are having 2 Monitoring Solution</a:t>
            </a:r>
          </a:p>
          <a:p>
            <a:r>
              <a:rPr lang="en-US" sz="4800" b="1" dirty="0">
                <a:solidFill>
                  <a:srgbClr val="292929"/>
                </a:solidFill>
                <a:latin typeface="Calibri" panose="020F0502020204030204" pitchFamily="34" charset="0"/>
                <a:cs typeface="Calibri" panose="020F0502020204030204" pitchFamily="34" charset="0"/>
              </a:rPr>
              <a:t>1.Prometheus  2.Grafana</a:t>
            </a:r>
          </a:p>
          <a:p>
            <a:r>
              <a:rPr lang="en-US" sz="4800" b="1" dirty="0">
                <a:solidFill>
                  <a:srgbClr val="292929"/>
                </a:solidFill>
                <a:latin typeface="Calibri" panose="020F0502020204030204" pitchFamily="34" charset="0"/>
                <a:cs typeface="Calibri" panose="020F0502020204030204" pitchFamily="34" charset="0"/>
              </a:rPr>
              <a:t>Introduction</a:t>
            </a:r>
          </a:p>
          <a:p>
            <a:r>
              <a:rPr lang="en-US" sz="4800" dirty="0">
                <a:solidFill>
                  <a:srgbClr val="292929"/>
                </a:solidFill>
                <a:latin typeface="Calibri" panose="020F0502020204030204" pitchFamily="34" charset="0"/>
                <a:cs typeface="Calibri" panose="020F0502020204030204" pitchFamily="34" charset="0"/>
              </a:rPr>
              <a:t>Prometheus is an open-source systems monitoring and alerting toolkit</a:t>
            </a:r>
          </a:p>
          <a:p>
            <a:r>
              <a:rPr lang="en-US" sz="4800" dirty="0">
                <a:solidFill>
                  <a:srgbClr val="292929"/>
                </a:solidFill>
                <a:latin typeface="Calibri" panose="020F0502020204030204" pitchFamily="34" charset="0"/>
                <a:cs typeface="Calibri" panose="020F0502020204030204" pitchFamily="34" charset="0"/>
              </a:rPr>
              <a:t>Prometheus collects and stores its metrics as time series data, i.e. metrics information is stored with e timestamp at which it was recorded, alongside optional key-value pairs called labels.</a:t>
            </a:r>
          </a:p>
          <a:p>
            <a:r>
              <a:rPr lang="en-US" sz="4800" b="1" dirty="0">
                <a:solidFill>
                  <a:srgbClr val="292929"/>
                </a:solidFill>
                <a:latin typeface="Calibri" panose="020F0502020204030204" pitchFamily="34" charset="0"/>
                <a:cs typeface="Calibri" panose="020F0502020204030204" pitchFamily="34" charset="0"/>
              </a:rPr>
              <a:t>Components</a:t>
            </a:r>
          </a:p>
          <a:p>
            <a:r>
              <a:rPr lang="en-US" sz="4800" dirty="0">
                <a:solidFill>
                  <a:srgbClr val="292929"/>
                </a:solidFill>
                <a:latin typeface="Calibri" panose="020F0502020204030204" pitchFamily="34" charset="0"/>
                <a:cs typeface="Calibri" panose="020F0502020204030204" pitchFamily="34" charset="0"/>
              </a:rPr>
              <a:t>The Prometheus ecosystem consists of multiple components, many of which are optional:</a:t>
            </a:r>
          </a:p>
          <a:p>
            <a:r>
              <a:rPr lang="en-US" sz="4800" dirty="0">
                <a:solidFill>
                  <a:srgbClr val="292929"/>
                </a:solidFill>
                <a:latin typeface="Calibri" panose="020F0502020204030204" pitchFamily="34" charset="0"/>
                <a:cs typeface="Calibri" panose="020F0502020204030204" pitchFamily="34" charset="0"/>
              </a:rPr>
              <a:t>a. the main Prometheus server which scrapes and stores time series data</a:t>
            </a:r>
          </a:p>
          <a:p>
            <a:r>
              <a:rPr lang="en-US" sz="4800" dirty="0">
                <a:solidFill>
                  <a:srgbClr val="292929"/>
                </a:solidFill>
                <a:latin typeface="Calibri" panose="020F0502020204030204" pitchFamily="34" charset="0"/>
                <a:cs typeface="Calibri" panose="020F0502020204030204" pitchFamily="34" charset="0"/>
              </a:rPr>
              <a:t>b. client libraries for instrumenting application code</a:t>
            </a:r>
          </a:p>
          <a:p>
            <a:r>
              <a:rPr lang="en-US" sz="4800" dirty="0">
                <a:solidFill>
                  <a:srgbClr val="292929"/>
                </a:solidFill>
                <a:latin typeface="Calibri" panose="020F0502020204030204" pitchFamily="34" charset="0"/>
                <a:cs typeface="Calibri" panose="020F0502020204030204" pitchFamily="34" charset="0"/>
              </a:rPr>
              <a:t>c. a push gateway for supporting short-lived jobs</a:t>
            </a:r>
          </a:p>
          <a:p>
            <a:r>
              <a:rPr lang="en-US" sz="4800" dirty="0">
                <a:solidFill>
                  <a:srgbClr val="292929"/>
                </a:solidFill>
                <a:latin typeface="Calibri" panose="020F0502020204030204" pitchFamily="34" charset="0"/>
                <a:cs typeface="Calibri" panose="020F0502020204030204" pitchFamily="34" charset="0"/>
              </a:rPr>
              <a:t>d. special-purpose exporters for services like </a:t>
            </a:r>
            <a:r>
              <a:rPr lang="en-US" sz="4800" dirty="0" err="1">
                <a:solidFill>
                  <a:srgbClr val="292929"/>
                </a:solidFill>
                <a:latin typeface="Calibri" panose="020F0502020204030204" pitchFamily="34" charset="0"/>
                <a:cs typeface="Calibri" panose="020F0502020204030204" pitchFamily="34" charset="0"/>
              </a:rPr>
              <a:t>HAProxy</a:t>
            </a:r>
            <a:r>
              <a:rPr lang="en-US" sz="4800" dirty="0">
                <a:solidFill>
                  <a:srgbClr val="292929"/>
                </a:solidFill>
                <a:latin typeface="Calibri" panose="020F0502020204030204" pitchFamily="34" charset="0"/>
                <a:cs typeface="Calibri" panose="020F0502020204030204" pitchFamily="34" charset="0"/>
              </a:rPr>
              <a:t>, </a:t>
            </a:r>
            <a:r>
              <a:rPr lang="en-US" sz="4800" dirty="0" err="1">
                <a:solidFill>
                  <a:srgbClr val="292929"/>
                </a:solidFill>
                <a:latin typeface="Calibri" panose="020F0502020204030204" pitchFamily="34" charset="0"/>
                <a:cs typeface="Calibri" panose="020F0502020204030204" pitchFamily="34" charset="0"/>
              </a:rPr>
              <a:t>StatsD</a:t>
            </a:r>
            <a:r>
              <a:rPr lang="en-US" sz="4800" dirty="0">
                <a:solidFill>
                  <a:srgbClr val="292929"/>
                </a:solidFill>
                <a:latin typeface="Calibri" panose="020F0502020204030204" pitchFamily="34" charset="0"/>
                <a:cs typeface="Calibri" panose="020F0502020204030204" pitchFamily="34" charset="0"/>
              </a:rPr>
              <a:t>, Graphite, etc.</a:t>
            </a:r>
          </a:p>
          <a:p>
            <a:r>
              <a:rPr lang="en-US" sz="4800" dirty="0">
                <a:solidFill>
                  <a:srgbClr val="292929"/>
                </a:solidFill>
                <a:latin typeface="Calibri" panose="020F0502020204030204" pitchFamily="34" charset="0"/>
                <a:cs typeface="Calibri" panose="020F0502020204030204" pitchFamily="34" charset="0"/>
              </a:rPr>
              <a:t>e. an alert manager to handle alerts</a:t>
            </a:r>
          </a:p>
          <a:p>
            <a:r>
              <a:rPr lang="en-US" sz="4800" b="1" dirty="0">
                <a:solidFill>
                  <a:srgbClr val="292929"/>
                </a:solidFill>
                <a:latin typeface="Calibri" panose="020F0502020204030204" pitchFamily="34" charset="0"/>
                <a:cs typeface="Calibri" panose="020F0502020204030204" pitchFamily="34" charset="0"/>
              </a:rPr>
              <a:t>Deployment Process</a:t>
            </a:r>
          </a:p>
          <a:p>
            <a:r>
              <a:rPr lang="en-US" sz="4800" dirty="0">
                <a:solidFill>
                  <a:srgbClr val="292929"/>
                </a:solidFill>
                <a:latin typeface="Calibri" panose="020F0502020204030204" pitchFamily="34" charset="0"/>
                <a:cs typeface="Calibri" panose="020F0502020204030204" pitchFamily="34" charset="0"/>
              </a:rPr>
              <a:t>We are using Helm to deploy the solution</a:t>
            </a:r>
          </a:p>
          <a:p>
            <a:r>
              <a:rPr lang="en-US" sz="4800" b="1" dirty="0">
                <a:solidFill>
                  <a:srgbClr val="C1E3FC">
                    <a:lumMod val="50000"/>
                  </a:srgbClr>
                </a:solidFill>
                <a:latin typeface="Calibri" panose="020F0502020204030204" pitchFamily="34" charset="0"/>
                <a:cs typeface="Calibri" panose="020F0502020204030204" pitchFamily="34" charset="0"/>
              </a:rPr>
              <a:t>Grafana </a:t>
            </a:r>
            <a:r>
              <a:rPr lang="en-US" sz="4800" dirty="0">
                <a:latin typeface="Calibri" panose="020F0502020204030204" pitchFamily="34" charset="0"/>
                <a:cs typeface="Calibri" panose="020F0502020204030204" pitchFamily="34" charset="0"/>
              </a:rPr>
              <a:t>is </a:t>
            </a:r>
            <a:r>
              <a:rPr lang="en-US" sz="4800" dirty="0">
                <a:solidFill>
                  <a:srgbClr val="292929"/>
                </a:solidFill>
                <a:latin typeface="Calibri" panose="020F0502020204030204" pitchFamily="34" charset="0"/>
                <a:cs typeface="Calibri" panose="020F0502020204030204" pitchFamily="34" charset="0"/>
              </a:rPr>
              <a:t>a web application that is used to visualize the metrics that Prometheus collects. It will not produce any metrics but collects and displays them in a way that’s easy to understand through plots, charts and dashboards.</a:t>
            </a:r>
            <a:endParaRPr lang="en-IN" sz="4800" dirty="0">
              <a:solidFill>
                <a:srgbClr val="292929"/>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980831317"/>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B24135-688C-4CF3-A924-F7435A34D256}"/>
              </a:ext>
            </a:extLst>
          </p:cNvPr>
          <p:cNvSpPr>
            <a:spLocks noGrp="1"/>
          </p:cNvSpPr>
          <p:nvPr>
            <p:ph type="title"/>
          </p:nvPr>
        </p:nvSpPr>
        <p:spPr>
          <a:xfrm>
            <a:off x="330709" y="168558"/>
            <a:ext cx="6689563" cy="458976"/>
          </a:xfrm>
        </p:spPr>
        <p:txBody>
          <a:bodyPr anchor="t">
            <a:normAutofit fontScale="90000"/>
          </a:bodyPr>
          <a:lstStyle/>
          <a:p>
            <a:pPr>
              <a:lnSpc>
                <a:spcPct val="90000"/>
              </a:lnSpc>
            </a:pPr>
            <a:r>
              <a:rPr lang="en-IN" sz="2200" dirty="0">
                <a:solidFill>
                  <a:schemeClr val="tx2">
                    <a:lumMod val="60000"/>
                    <a:lumOff val="40000"/>
                  </a:schemeClr>
                </a:solidFill>
                <a:latin typeface="Calibri" panose="020F0502020204030204" pitchFamily="34" charset="0"/>
                <a:cs typeface="Calibri" panose="020F0502020204030204" pitchFamily="34" charset="0"/>
              </a:rPr>
              <a:t>Architectural Representation of the Monitoring Solution</a:t>
            </a:r>
            <a:br>
              <a:rPr lang="en-IN" sz="2200" dirty="0">
                <a:solidFill>
                  <a:schemeClr val="tx2">
                    <a:lumMod val="60000"/>
                    <a:lumOff val="40000"/>
                  </a:schemeClr>
                </a:solidFill>
                <a:latin typeface="Calibri" panose="020F0502020204030204" pitchFamily="34" charset="0"/>
                <a:cs typeface="Calibri" panose="020F0502020204030204" pitchFamily="34" charset="0"/>
              </a:rPr>
            </a:b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EFC33997-527C-4279-820F-ACFF9A49EA26}"/>
              </a:ext>
            </a:extLst>
          </p:cNvPr>
          <p:cNvPicPr>
            <a:picLocks noGrp="1" noChangeAspect="1"/>
          </p:cNvPicPr>
          <p:nvPr>
            <p:ph idx="1"/>
          </p:nvPr>
        </p:nvPicPr>
        <p:blipFill>
          <a:blip r:embed="rId2"/>
          <a:stretch>
            <a:fillRect/>
          </a:stretch>
        </p:blipFill>
        <p:spPr>
          <a:xfrm>
            <a:off x="259540" y="843558"/>
            <a:ext cx="7768844" cy="3672408"/>
          </a:xfrm>
          <a:noFill/>
        </p:spPr>
      </p:pic>
      <p:sp>
        <p:nvSpPr>
          <p:cNvPr id="2" name="Slide Number Placeholder 1">
            <a:extLst>
              <a:ext uri="{FF2B5EF4-FFF2-40B4-BE49-F238E27FC236}">
                <a16:creationId xmlns:a16="http://schemas.microsoft.com/office/drawing/2014/main" id="{7855831D-C8C9-4BC3-9C29-0155709AE1B7}"/>
              </a:ext>
            </a:extLst>
          </p:cNvPr>
          <p:cNvSpPr>
            <a:spLocks noGrp="1"/>
          </p:cNvSpPr>
          <p:nvPr>
            <p:ph type="sldNum" sz="quarter" idx="12"/>
          </p:nvPr>
        </p:nvSpPr>
        <p:spPr>
          <a:xfrm>
            <a:off x="8280000" y="4618800"/>
            <a:ext cx="360000" cy="310500"/>
          </a:xfrm>
        </p:spPr>
        <p:txBody>
          <a:bodyPr anchor="b">
            <a:normAutofit/>
          </a:bodyPr>
          <a:lstStyle/>
          <a:p>
            <a:pPr>
              <a:spcAft>
                <a:spcPts val="600"/>
              </a:spcAft>
            </a:pPr>
            <a:fld id="{9D543ADB-E95E-4587-963D-D3C6AB2E96C0}" type="slidenum">
              <a:rPr lang="de-DE" smtClean="0"/>
              <a:pPr>
                <a:spcAft>
                  <a:spcPts val="600"/>
                </a:spcAft>
              </a:pPr>
              <a:t>27</a:t>
            </a:fld>
            <a:endParaRPr lang="de-DE"/>
          </a:p>
        </p:txBody>
      </p:sp>
    </p:spTree>
    <p:extLst>
      <p:ext uri="{BB962C8B-B14F-4D97-AF65-F5344CB8AC3E}">
        <p14:creationId xmlns:p14="http://schemas.microsoft.com/office/powerpoint/2010/main" val="3966419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F79AE9-CEA3-417D-9A57-B894D468C25E}"/>
              </a:ext>
            </a:extLst>
          </p:cNvPr>
          <p:cNvSpPr>
            <a:spLocks noGrp="1"/>
          </p:cNvSpPr>
          <p:nvPr>
            <p:ph type="sldNum" sz="quarter" idx="12"/>
          </p:nvPr>
        </p:nvSpPr>
        <p:spPr/>
        <p:txBody>
          <a:bodyPr/>
          <a:lstStyle/>
          <a:p>
            <a:fld id="{9D543ADB-E95E-4587-963D-D3C6AB2E96C0}" type="slidenum">
              <a:rPr lang="de-DE" smtClean="0"/>
              <a:pPr/>
              <a:t>28</a:t>
            </a:fld>
            <a:endParaRPr lang="de-DE"/>
          </a:p>
        </p:txBody>
      </p:sp>
      <p:sp>
        <p:nvSpPr>
          <p:cNvPr id="7" name="TextBox 6">
            <a:extLst>
              <a:ext uri="{FF2B5EF4-FFF2-40B4-BE49-F238E27FC236}">
                <a16:creationId xmlns:a16="http://schemas.microsoft.com/office/drawing/2014/main" id="{F6A6DB80-A69B-4F22-B16B-D26C833DA62C}"/>
              </a:ext>
            </a:extLst>
          </p:cNvPr>
          <p:cNvSpPr txBox="1"/>
          <p:nvPr/>
        </p:nvSpPr>
        <p:spPr>
          <a:xfrm>
            <a:off x="467544" y="483518"/>
            <a:ext cx="7632848" cy="3785652"/>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1300" dirty="0">
                <a:latin typeface="Calibri" panose="020F0502020204030204" pitchFamily="34" charset="0"/>
                <a:cs typeface="Calibri" panose="020F0502020204030204" pitchFamily="34" charset="0"/>
              </a:rPr>
              <a:t>Provides a single pane of glass over our applications and infrastructure</a:t>
            </a:r>
          </a:p>
          <a:p>
            <a:pPr marL="285750" indent="-285750">
              <a:buFont typeface="Arial" panose="020B0604020202020204" pitchFamily="34" charset="0"/>
              <a:buChar char="•"/>
            </a:pPr>
            <a:r>
              <a:rPr lang="en-US" sz="1300" dirty="0">
                <a:latin typeface="Calibri" panose="020F0502020204030204" pitchFamily="34" charset="0"/>
                <a:cs typeface="Calibri" panose="020F0502020204030204" pitchFamily="34" charset="0"/>
              </a:rPr>
              <a:t>Provides dashboards that allow our technology teams to get deeper insights into our applications and infrastructure</a:t>
            </a:r>
          </a:p>
          <a:p>
            <a:pPr marL="285750" indent="-285750">
              <a:buFont typeface="Arial" panose="020B0604020202020204" pitchFamily="34" charset="0"/>
              <a:buChar char="•"/>
            </a:pPr>
            <a:r>
              <a:rPr lang="en-US" sz="1300" dirty="0">
                <a:latin typeface="Calibri" panose="020F0502020204030204" pitchFamily="34" charset="0"/>
                <a:cs typeface="Calibri" panose="020F0502020204030204" pitchFamily="34" charset="0"/>
              </a:rPr>
              <a:t>Give our technology teams piece of mind, knowing they will be pro-active alerted whenever a metric deteriorates beyond specific thresholds</a:t>
            </a:r>
          </a:p>
          <a:p>
            <a:pPr marL="285750" indent="-285750">
              <a:buFont typeface="Arial" panose="020B0604020202020204" pitchFamily="34" charset="0"/>
              <a:buChar char="•"/>
            </a:pPr>
            <a:r>
              <a:rPr lang="en-US" sz="1300" dirty="0">
                <a:latin typeface="Calibri" panose="020F0502020204030204" pitchFamily="34" charset="0"/>
                <a:cs typeface="Calibri" panose="020F0502020204030204" pitchFamily="34" charset="0"/>
              </a:rPr>
              <a:t>d. Acts to automatically remedy some problems with our infrastructure whenever a metric deteriorates beyond specific thresholds</a:t>
            </a:r>
          </a:p>
          <a:p>
            <a:pPr marL="285750" indent="-285750">
              <a:buFont typeface="Arial" panose="020B0604020202020204" pitchFamily="34" charset="0"/>
              <a:buChar char="•"/>
            </a:pPr>
            <a:endParaRPr lang="en-US" sz="1300" dirty="0">
              <a:latin typeface="Calibri" panose="020F0502020204030204" pitchFamily="34" charset="0"/>
              <a:cs typeface="Calibri" panose="020F0502020204030204" pitchFamily="34" charset="0"/>
            </a:endParaRPr>
          </a:p>
          <a:p>
            <a:pPr algn="l"/>
            <a:r>
              <a:rPr lang="en-US" sz="1300" b="0" i="0" dirty="0">
                <a:solidFill>
                  <a:schemeClr val="accent6">
                    <a:lumMod val="75000"/>
                  </a:schemeClr>
                </a:solidFill>
                <a:effectLst/>
                <a:latin typeface="Calibri" panose="020F0502020204030204" pitchFamily="34" charset="0"/>
                <a:cs typeface="Calibri" panose="020F0502020204030204" pitchFamily="34" charset="0"/>
              </a:rPr>
              <a:t>Components</a:t>
            </a:r>
          </a:p>
          <a:p>
            <a:pPr algn="l"/>
            <a:r>
              <a:rPr lang="en-US" sz="1300" b="0" i="0" dirty="0">
                <a:solidFill>
                  <a:srgbClr val="172B4D"/>
                </a:solidFill>
                <a:effectLst/>
                <a:latin typeface="Calibri" panose="020F0502020204030204" pitchFamily="34" charset="0"/>
                <a:cs typeface="Calibri" panose="020F0502020204030204" pitchFamily="34" charset="0"/>
              </a:rPr>
              <a:t>The main components of the monitoring solution are described below: -</a:t>
            </a:r>
          </a:p>
          <a:p>
            <a:pPr algn="l"/>
            <a:endParaRPr lang="en-US" sz="1300" dirty="0">
              <a:solidFill>
                <a:srgbClr val="172B4D"/>
              </a:solidFill>
              <a:latin typeface="Calibri" panose="020F0502020204030204" pitchFamily="34" charset="0"/>
              <a:cs typeface="Calibri" panose="020F0502020204030204" pitchFamily="34" charset="0"/>
            </a:endParaRPr>
          </a:p>
          <a:p>
            <a:pPr algn="l"/>
            <a:r>
              <a:rPr lang="en-US" sz="1300" b="1" i="0" dirty="0">
                <a:solidFill>
                  <a:srgbClr val="333333"/>
                </a:solidFill>
                <a:effectLst/>
                <a:latin typeface="Calibri" panose="020F0502020204030204" pitchFamily="34" charset="0"/>
                <a:cs typeface="Calibri" panose="020F0502020204030204" pitchFamily="34" charset="0"/>
              </a:rPr>
              <a:t>Log Analytics Workspace</a:t>
            </a:r>
          </a:p>
          <a:p>
            <a:pPr algn="l"/>
            <a:r>
              <a:rPr lang="en-US" sz="1300" b="0" i="0" dirty="0">
                <a:solidFill>
                  <a:srgbClr val="172B4D"/>
                </a:solidFill>
                <a:effectLst/>
                <a:latin typeface="Calibri" panose="020F0502020204030204" pitchFamily="34" charset="0"/>
                <a:cs typeface="Calibri" panose="020F0502020204030204" pitchFamily="34" charset="0"/>
              </a:rPr>
              <a:t>This is one of the core components of </a:t>
            </a:r>
            <a:r>
              <a:rPr lang="en-US" sz="1300" b="1" i="0" dirty="0">
                <a:solidFill>
                  <a:srgbClr val="172B4D"/>
                </a:solidFill>
                <a:effectLst/>
                <a:latin typeface="Calibri" panose="020F0502020204030204" pitchFamily="34" charset="0"/>
                <a:cs typeface="Calibri" panose="020F0502020204030204" pitchFamily="34" charset="0"/>
              </a:rPr>
              <a:t>Azure Monitor</a:t>
            </a:r>
            <a:r>
              <a:rPr lang="en-US" sz="1300" b="0" i="0" dirty="0">
                <a:solidFill>
                  <a:srgbClr val="172B4D"/>
                </a:solidFill>
                <a:effectLst/>
                <a:latin typeface="Calibri" panose="020F0502020204030204" pitchFamily="34" charset="0"/>
                <a:cs typeface="Calibri" panose="020F0502020204030204" pitchFamily="34" charset="0"/>
              </a:rPr>
              <a:t>.</a:t>
            </a:r>
          </a:p>
          <a:p>
            <a:pPr algn="l"/>
            <a:r>
              <a:rPr lang="en-US" sz="1300" b="0" i="0" dirty="0">
                <a:solidFill>
                  <a:srgbClr val="172B4D"/>
                </a:solidFill>
                <a:effectLst/>
                <a:latin typeface="Calibri" panose="020F0502020204030204" pitchFamily="34" charset="0"/>
                <a:cs typeface="Calibri" panose="020F0502020204030204" pitchFamily="34" charset="0"/>
              </a:rPr>
              <a:t>It is a central repository that holds the logs and metrics generated by our applications and infrastructure components, like </a:t>
            </a:r>
            <a:r>
              <a:rPr lang="en-US" sz="1300" b="1" i="0" dirty="0">
                <a:solidFill>
                  <a:srgbClr val="172B4D"/>
                </a:solidFill>
                <a:effectLst/>
                <a:latin typeface="Calibri" panose="020F0502020204030204" pitchFamily="34" charset="0"/>
                <a:cs typeface="Calibri" panose="020F0502020204030204" pitchFamily="34" charset="0"/>
              </a:rPr>
              <a:t>databases</a:t>
            </a:r>
            <a:r>
              <a:rPr lang="en-US" sz="1300" b="0" i="0" dirty="0">
                <a:solidFill>
                  <a:srgbClr val="172B4D"/>
                </a:solidFill>
                <a:effectLst/>
                <a:latin typeface="Calibri" panose="020F0502020204030204" pitchFamily="34" charset="0"/>
                <a:cs typeface="Calibri" panose="020F0502020204030204" pitchFamily="34" charset="0"/>
              </a:rPr>
              <a:t> and </a:t>
            </a:r>
            <a:r>
              <a:rPr lang="en-US" sz="1300" b="1" i="0" dirty="0">
                <a:solidFill>
                  <a:srgbClr val="172B4D"/>
                </a:solidFill>
                <a:effectLst/>
                <a:latin typeface="Calibri" panose="020F0502020204030204" pitchFamily="34" charset="0"/>
                <a:cs typeface="Calibri" panose="020F0502020204030204" pitchFamily="34" charset="0"/>
              </a:rPr>
              <a:t>app services</a:t>
            </a:r>
            <a:r>
              <a:rPr lang="en-US" sz="1300" b="0" i="0" dirty="0">
                <a:solidFill>
                  <a:srgbClr val="172B4D"/>
                </a:solidFill>
                <a:effectLst/>
                <a:latin typeface="Calibri" panose="020F0502020204030204" pitchFamily="34" charset="0"/>
                <a:cs typeface="Calibri" panose="020F0502020204030204" pitchFamily="34" charset="0"/>
              </a:rPr>
              <a:t>. </a:t>
            </a:r>
          </a:p>
          <a:p>
            <a:pPr algn="l"/>
            <a:r>
              <a:rPr lang="en-US" sz="1300" b="0" i="0" dirty="0">
                <a:solidFill>
                  <a:srgbClr val="172B4D"/>
                </a:solidFill>
                <a:effectLst/>
                <a:latin typeface="Calibri" panose="020F0502020204030204" pitchFamily="34" charset="0"/>
                <a:cs typeface="Calibri" panose="020F0502020204030204" pitchFamily="34" charset="0"/>
              </a:rPr>
              <a:t>The other components, like </a:t>
            </a:r>
            <a:r>
              <a:rPr lang="en-US" sz="1300" b="1" i="0" dirty="0">
                <a:solidFill>
                  <a:srgbClr val="172B4D"/>
                </a:solidFill>
                <a:effectLst/>
                <a:latin typeface="Calibri" panose="020F0502020204030204" pitchFamily="34" charset="0"/>
                <a:cs typeface="Calibri" panose="020F0502020204030204" pitchFamily="34" charset="0"/>
              </a:rPr>
              <a:t>dashboards</a:t>
            </a:r>
            <a:r>
              <a:rPr lang="en-US" sz="1300" b="0" i="0" dirty="0">
                <a:solidFill>
                  <a:srgbClr val="172B4D"/>
                </a:solidFill>
                <a:effectLst/>
                <a:latin typeface="Calibri" panose="020F0502020204030204" pitchFamily="34" charset="0"/>
                <a:cs typeface="Calibri" panose="020F0502020204030204" pitchFamily="34" charset="0"/>
              </a:rPr>
              <a:t> and </a:t>
            </a:r>
            <a:r>
              <a:rPr lang="en-US" sz="1300" b="1" i="0" dirty="0">
                <a:solidFill>
                  <a:srgbClr val="172B4D"/>
                </a:solidFill>
                <a:effectLst/>
                <a:latin typeface="Calibri" panose="020F0502020204030204" pitchFamily="34" charset="0"/>
                <a:cs typeface="Calibri" panose="020F0502020204030204" pitchFamily="34" charset="0"/>
              </a:rPr>
              <a:t>alerts</a:t>
            </a:r>
            <a:r>
              <a:rPr lang="en-US" sz="1300" b="0" i="0" dirty="0">
                <a:solidFill>
                  <a:srgbClr val="172B4D"/>
                </a:solidFill>
                <a:effectLst/>
                <a:latin typeface="Calibri" panose="020F0502020204030204" pitchFamily="34" charset="0"/>
                <a:cs typeface="Calibri" panose="020F0502020204030204" pitchFamily="34" charset="0"/>
              </a:rPr>
              <a:t>, use the </a:t>
            </a:r>
            <a:r>
              <a:rPr lang="en-US" sz="1300" b="1" i="0" dirty="0">
                <a:solidFill>
                  <a:srgbClr val="172B4D"/>
                </a:solidFill>
                <a:effectLst/>
                <a:latin typeface="Calibri" panose="020F0502020204030204" pitchFamily="34" charset="0"/>
                <a:cs typeface="Calibri" panose="020F0502020204030204" pitchFamily="34" charset="0"/>
              </a:rPr>
              <a:t>Log Analytics Workspace</a:t>
            </a:r>
            <a:r>
              <a:rPr lang="en-US" sz="1300" b="0" i="0" dirty="0">
                <a:solidFill>
                  <a:srgbClr val="172B4D"/>
                </a:solidFill>
                <a:effectLst/>
                <a:latin typeface="Calibri" panose="020F0502020204030204" pitchFamily="34" charset="0"/>
                <a:cs typeface="Calibri" panose="020F0502020204030204" pitchFamily="34" charset="0"/>
              </a:rPr>
              <a:t> as their source of data.</a:t>
            </a:r>
          </a:p>
          <a:p>
            <a:pPr marL="285750" indent="-285750">
              <a:buFont typeface="Arial" panose="020B0604020202020204" pitchFamily="34" charset="0"/>
              <a:buChar char="•"/>
            </a:pPr>
            <a:endParaRPr lang="en-IN" sz="1400" dirty="0"/>
          </a:p>
        </p:txBody>
      </p:sp>
      <p:sp>
        <p:nvSpPr>
          <p:cNvPr id="3" name="Title 2">
            <a:extLst>
              <a:ext uri="{FF2B5EF4-FFF2-40B4-BE49-F238E27FC236}">
                <a16:creationId xmlns:a16="http://schemas.microsoft.com/office/drawing/2014/main" id="{0199CA6D-9C55-D484-4068-D14087A1B8A7}"/>
              </a:ext>
            </a:extLst>
          </p:cNvPr>
          <p:cNvSpPr txBox="1">
            <a:spLocks/>
          </p:cNvSpPr>
          <p:nvPr/>
        </p:nvSpPr>
        <p:spPr>
          <a:xfrm>
            <a:off x="467544" y="65216"/>
            <a:ext cx="3636912" cy="421200"/>
          </a:xfrm>
          <a:prstGeom prst="rect">
            <a:avLst/>
          </a:prstGeom>
        </p:spPr>
        <p:txBody>
          <a:bodyPr/>
          <a:lstStyle>
            <a:lvl1pPr algn="l" defTabSz="914400" rtl="0" eaLnBrk="1" latinLnBrk="0" hangingPunct="1">
              <a:spcBef>
                <a:spcPct val="0"/>
              </a:spcBef>
              <a:buNone/>
              <a:defRPr sz="2400" b="1" kern="1200">
                <a:solidFill>
                  <a:srgbClr val="0078DC"/>
                </a:solidFill>
                <a:latin typeface="+mj-lt"/>
                <a:ea typeface="+mj-ea"/>
                <a:cs typeface="+mj-cs"/>
              </a:defRPr>
            </a:lvl1p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Monitoring Benefits</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4570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B39BF-5A99-4B50-8D30-1D08DA0410C6}"/>
              </a:ext>
            </a:extLst>
          </p:cNvPr>
          <p:cNvSpPr>
            <a:spLocks noGrp="1"/>
          </p:cNvSpPr>
          <p:nvPr>
            <p:ph type="sldNum" sz="quarter" idx="12"/>
          </p:nvPr>
        </p:nvSpPr>
        <p:spPr/>
        <p:txBody>
          <a:bodyPr/>
          <a:lstStyle/>
          <a:p>
            <a:fld id="{9D543ADB-E95E-4587-963D-D3C6AB2E96C0}" type="slidenum">
              <a:rPr lang="de-DE" smtClean="0"/>
              <a:pPr/>
              <a:t>29</a:t>
            </a:fld>
            <a:endParaRPr lang="de-DE"/>
          </a:p>
        </p:txBody>
      </p:sp>
      <p:sp>
        <p:nvSpPr>
          <p:cNvPr id="4" name="TextBox 3">
            <a:extLst>
              <a:ext uri="{FF2B5EF4-FFF2-40B4-BE49-F238E27FC236}">
                <a16:creationId xmlns:a16="http://schemas.microsoft.com/office/drawing/2014/main" id="{EE6CCDBF-D019-4520-9468-F984ACB066E8}"/>
              </a:ext>
            </a:extLst>
          </p:cNvPr>
          <p:cNvSpPr txBox="1"/>
          <p:nvPr/>
        </p:nvSpPr>
        <p:spPr>
          <a:xfrm>
            <a:off x="359532" y="411510"/>
            <a:ext cx="8424936" cy="4124206"/>
          </a:xfrm>
          <a:prstGeom prst="rect">
            <a:avLst/>
          </a:prstGeom>
          <a:noFill/>
        </p:spPr>
        <p:txBody>
          <a:bodyPr wrap="square" rtlCol="0">
            <a:spAutoFit/>
          </a:bodyPr>
          <a:lstStyle/>
          <a:p>
            <a:pPr algn="l"/>
            <a:r>
              <a:rPr lang="en-US" sz="1600" b="0" i="0" dirty="0">
                <a:solidFill>
                  <a:schemeClr val="accent6">
                    <a:lumMod val="75000"/>
                  </a:schemeClr>
                </a:solidFill>
                <a:effectLst/>
                <a:latin typeface="-apple-system"/>
              </a:rPr>
              <a:t>Dashboards</a:t>
            </a:r>
          </a:p>
          <a:p>
            <a:pPr algn="l"/>
            <a:r>
              <a:rPr lang="en-US" sz="1300" b="0" i="0" dirty="0">
                <a:solidFill>
                  <a:srgbClr val="172B4D"/>
                </a:solidFill>
                <a:effectLst/>
                <a:latin typeface="-apple-system"/>
              </a:rPr>
              <a:t>Dashboards provides a single pane of glass over our </a:t>
            </a:r>
            <a:r>
              <a:rPr lang="en-US" sz="1300" b="1" i="0" dirty="0">
                <a:solidFill>
                  <a:srgbClr val="172B4D"/>
                </a:solidFill>
                <a:effectLst/>
                <a:latin typeface="-apple-system"/>
              </a:rPr>
              <a:t>applications</a:t>
            </a:r>
            <a:r>
              <a:rPr lang="en-US" sz="1300" b="0" i="0" dirty="0">
                <a:solidFill>
                  <a:srgbClr val="172B4D"/>
                </a:solidFill>
                <a:effectLst/>
                <a:latin typeface="-apple-system"/>
              </a:rPr>
              <a:t> and </a:t>
            </a:r>
            <a:r>
              <a:rPr lang="en-US" sz="1300" b="1" i="0" dirty="0">
                <a:solidFill>
                  <a:srgbClr val="172B4D"/>
                </a:solidFill>
                <a:effectLst/>
                <a:latin typeface="-apple-system"/>
              </a:rPr>
              <a:t>infrastructure</a:t>
            </a:r>
            <a:r>
              <a:rPr lang="en-US" sz="1300" b="0" i="0" dirty="0">
                <a:solidFill>
                  <a:srgbClr val="172B4D"/>
                </a:solidFill>
                <a:effectLst/>
                <a:latin typeface="-apple-system"/>
              </a:rPr>
              <a:t>, as well as allowing the technical teams to drill-down into the specific details of each application.</a:t>
            </a:r>
          </a:p>
          <a:p>
            <a:pPr algn="l"/>
            <a:endParaRPr lang="en-US" sz="1600" dirty="0">
              <a:solidFill>
                <a:srgbClr val="172B4D"/>
              </a:solidFill>
              <a:latin typeface="-apple-system"/>
            </a:endParaRPr>
          </a:p>
          <a:p>
            <a:pPr algn="l"/>
            <a:r>
              <a:rPr lang="en-US" sz="1600" b="0" i="0" dirty="0">
                <a:solidFill>
                  <a:schemeClr val="accent6">
                    <a:lumMod val="75000"/>
                  </a:schemeClr>
                </a:solidFill>
                <a:effectLst/>
                <a:latin typeface="-apple-system"/>
              </a:rPr>
              <a:t>Alerts</a:t>
            </a:r>
          </a:p>
          <a:p>
            <a:pPr algn="l"/>
            <a:r>
              <a:rPr lang="en-US" sz="1300" b="0" i="0" dirty="0">
                <a:solidFill>
                  <a:srgbClr val="172B4D"/>
                </a:solidFill>
                <a:effectLst/>
                <a:latin typeface="-apple-system"/>
              </a:rPr>
              <a:t>Alerts proactively notify us when issues arise with our </a:t>
            </a:r>
            <a:r>
              <a:rPr lang="en-US" sz="1300" b="1" i="0" dirty="0">
                <a:solidFill>
                  <a:srgbClr val="172B4D"/>
                </a:solidFill>
                <a:effectLst/>
                <a:latin typeface="-apple-system"/>
              </a:rPr>
              <a:t>infrastructure</a:t>
            </a:r>
            <a:r>
              <a:rPr lang="en-US" sz="1300" b="0" i="0" dirty="0">
                <a:solidFill>
                  <a:srgbClr val="172B4D"/>
                </a:solidFill>
                <a:effectLst/>
                <a:latin typeface="-apple-system"/>
              </a:rPr>
              <a:t> or </a:t>
            </a:r>
            <a:r>
              <a:rPr lang="en-US" sz="1300" b="1" i="0" dirty="0">
                <a:solidFill>
                  <a:srgbClr val="172B4D"/>
                </a:solidFill>
                <a:effectLst/>
                <a:latin typeface="-apple-system"/>
              </a:rPr>
              <a:t>applications</a:t>
            </a:r>
            <a:r>
              <a:rPr lang="en-US" sz="1300" b="0" i="0" dirty="0">
                <a:solidFill>
                  <a:srgbClr val="172B4D"/>
                </a:solidFill>
                <a:effectLst/>
                <a:latin typeface="-apple-system"/>
              </a:rPr>
              <a:t>. They allow us to identify and address these issues before our users notice them.</a:t>
            </a:r>
          </a:p>
          <a:p>
            <a:pPr algn="l"/>
            <a:r>
              <a:rPr lang="en-US" sz="1300" b="0" i="0" dirty="0">
                <a:solidFill>
                  <a:srgbClr val="172B4D"/>
                </a:solidFill>
                <a:effectLst/>
                <a:latin typeface="-apple-system"/>
              </a:rPr>
              <a:t>Alerts are configured with rules that define the criteria for the actions to be triggered. An example of a rule would be when the </a:t>
            </a:r>
            <a:r>
              <a:rPr lang="en-US" sz="1300" b="1" i="0" dirty="0">
                <a:solidFill>
                  <a:srgbClr val="172B4D"/>
                </a:solidFill>
                <a:effectLst/>
                <a:latin typeface="-apple-system"/>
              </a:rPr>
              <a:t>Average CPU Utilization</a:t>
            </a:r>
            <a:r>
              <a:rPr lang="en-US" sz="1300" b="0" i="0" dirty="0">
                <a:solidFill>
                  <a:srgbClr val="172B4D"/>
                </a:solidFill>
                <a:effectLst/>
                <a:latin typeface="-apple-system"/>
              </a:rPr>
              <a:t> goes past 80%, and the action could be to send an email or SMS message to a specific group of people.</a:t>
            </a:r>
          </a:p>
          <a:p>
            <a:pPr algn="l"/>
            <a:br>
              <a:rPr lang="en-US" sz="1600" b="0" i="0" dirty="0">
                <a:solidFill>
                  <a:srgbClr val="172B4D"/>
                </a:solidFill>
                <a:effectLst/>
                <a:latin typeface="-apple-system"/>
              </a:rPr>
            </a:br>
            <a:r>
              <a:rPr lang="en-US" sz="1600" b="0" i="0" dirty="0">
                <a:solidFill>
                  <a:schemeClr val="accent6">
                    <a:lumMod val="75000"/>
                  </a:schemeClr>
                </a:solidFill>
                <a:effectLst/>
                <a:latin typeface="-apple-system"/>
              </a:rPr>
              <a:t>Self-Healing Actions</a:t>
            </a:r>
          </a:p>
          <a:p>
            <a:pPr algn="l"/>
            <a:r>
              <a:rPr lang="en-US" sz="1300" b="0" i="0" dirty="0">
                <a:solidFill>
                  <a:srgbClr val="172B4D"/>
                </a:solidFill>
                <a:effectLst/>
                <a:latin typeface="-apple-system"/>
              </a:rPr>
              <a:t>These are actions tailored to keep our our </a:t>
            </a:r>
            <a:r>
              <a:rPr lang="en-US" sz="1300" b="1" i="0" dirty="0">
                <a:solidFill>
                  <a:srgbClr val="172B4D"/>
                </a:solidFill>
                <a:effectLst/>
                <a:latin typeface="-apple-system"/>
              </a:rPr>
              <a:t>infrastructure</a:t>
            </a:r>
            <a:r>
              <a:rPr lang="en-US" sz="1300" b="0" i="0" dirty="0">
                <a:solidFill>
                  <a:srgbClr val="172B4D"/>
                </a:solidFill>
                <a:effectLst/>
                <a:latin typeface="-apple-system"/>
              </a:rPr>
              <a:t> and </a:t>
            </a:r>
            <a:r>
              <a:rPr lang="en-US" sz="1300" b="1" i="0" dirty="0">
                <a:solidFill>
                  <a:srgbClr val="172B4D"/>
                </a:solidFill>
                <a:effectLst/>
                <a:latin typeface="-apple-system"/>
              </a:rPr>
              <a:t>applications</a:t>
            </a:r>
            <a:r>
              <a:rPr lang="en-US" sz="1300" b="0" i="0" dirty="0">
                <a:solidFill>
                  <a:srgbClr val="172B4D"/>
                </a:solidFill>
                <a:effectLst/>
                <a:latin typeface="-apple-system"/>
              </a:rPr>
              <a:t> running even in the face of unexpected events or loads.</a:t>
            </a:r>
          </a:p>
          <a:p>
            <a:pPr algn="l"/>
            <a:r>
              <a:rPr lang="en-US" sz="1300" b="0" i="0" dirty="0">
                <a:solidFill>
                  <a:srgbClr val="172B4D"/>
                </a:solidFill>
                <a:effectLst/>
                <a:latin typeface="-apple-system"/>
              </a:rPr>
              <a:t>The main action here is </a:t>
            </a:r>
            <a:r>
              <a:rPr lang="en-US" sz="1300" b="1" i="0" dirty="0">
                <a:solidFill>
                  <a:srgbClr val="172B4D"/>
                </a:solidFill>
                <a:effectLst/>
                <a:latin typeface="-apple-system"/>
              </a:rPr>
              <a:t>Autoscale</a:t>
            </a:r>
            <a:r>
              <a:rPr lang="en-US" sz="1300" b="0" i="0" dirty="0">
                <a:solidFill>
                  <a:srgbClr val="172B4D"/>
                </a:solidFill>
                <a:effectLst/>
                <a:latin typeface="-apple-system"/>
              </a:rPr>
              <a:t>, although we have a big variety of other actions that could be used to deploy new infrastructure components or adjust application configurations.</a:t>
            </a:r>
          </a:p>
          <a:p>
            <a:pPr algn="l"/>
            <a:r>
              <a:rPr lang="en-US" sz="1300" b="1" i="0" dirty="0">
                <a:solidFill>
                  <a:srgbClr val="172B4D"/>
                </a:solidFill>
                <a:effectLst/>
                <a:latin typeface="-apple-system"/>
              </a:rPr>
              <a:t>Autoscale</a:t>
            </a:r>
            <a:r>
              <a:rPr lang="en-US" sz="1300" b="0" i="0" dirty="0">
                <a:solidFill>
                  <a:srgbClr val="172B4D"/>
                </a:solidFill>
                <a:effectLst/>
                <a:latin typeface="-apple-system"/>
              </a:rPr>
              <a:t> enable us to have the right number of resources running to handle the load on our applications at any point in time. It can automatically add resources to handle increases in load and remove resources when they are idle, helping us to achieve scalability in a cost-effective manner.</a:t>
            </a:r>
          </a:p>
        </p:txBody>
      </p:sp>
      <p:sp>
        <p:nvSpPr>
          <p:cNvPr id="3" name="Title 2">
            <a:extLst>
              <a:ext uri="{FF2B5EF4-FFF2-40B4-BE49-F238E27FC236}">
                <a16:creationId xmlns:a16="http://schemas.microsoft.com/office/drawing/2014/main" id="{8A913A2D-22B5-F57F-9104-C7A03614E065}"/>
              </a:ext>
            </a:extLst>
          </p:cNvPr>
          <p:cNvSpPr txBox="1">
            <a:spLocks/>
          </p:cNvSpPr>
          <p:nvPr/>
        </p:nvSpPr>
        <p:spPr>
          <a:xfrm>
            <a:off x="359532" y="-28558"/>
            <a:ext cx="3636912" cy="421200"/>
          </a:xfrm>
          <a:prstGeom prst="rect">
            <a:avLst/>
          </a:prstGeom>
        </p:spPr>
        <p:txBody>
          <a:bodyPr/>
          <a:lstStyle>
            <a:lvl1pPr algn="l" defTabSz="914400" rtl="0" eaLnBrk="1" latinLnBrk="0" hangingPunct="1">
              <a:spcBef>
                <a:spcPct val="0"/>
              </a:spcBef>
              <a:buNone/>
              <a:defRPr sz="2400" b="1" kern="1200">
                <a:solidFill>
                  <a:srgbClr val="0078DC"/>
                </a:solidFill>
                <a:latin typeface="+mj-lt"/>
                <a:ea typeface="+mj-ea"/>
                <a:cs typeface="+mj-cs"/>
              </a:defRPr>
            </a:lvl1p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Components</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540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16742B-1A27-458F-BBE1-EC387AF9D8BF}"/>
              </a:ext>
            </a:extLst>
          </p:cNvPr>
          <p:cNvSpPr>
            <a:spLocks noGrp="1"/>
          </p:cNvSpPr>
          <p:nvPr>
            <p:ph type="sldNum" sz="quarter" idx="12"/>
          </p:nvPr>
        </p:nvSpPr>
        <p:spPr/>
        <p:txBody>
          <a:bodyPr/>
          <a:lstStyle/>
          <a:p>
            <a:fld id="{9D543ADB-E95E-4587-963D-D3C6AB2E96C0}" type="slidenum">
              <a:rPr lang="de-DE" smtClean="0"/>
              <a:pPr/>
              <a:t>3</a:t>
            </a:fld>
            <a:endParaRPr lang="de-DE"/>
          </a:p>
        </p:txBody>
      </p:sp>
      <p:sp>
        <p:nvSpPr>
          <p:cNvPr id="3" name="Title 2">
            <a:extLst>
              <a:ext uri="{FF2B5EF4-FFF2-40B4-BE49-F238E27FC236}">
                <a16:creationId xmlns:a16="http://schemas.microsoft.com/office/drawing/2014/main" id="{782B72E2-457F-4FF8-BB82-8259AAD92047}"/>
              </a:ext>
            </a:extLst>
          </p:cNvPr>
          <p:cNvSpPr>
            <a:spLocks noGrp="1"/>
          </p:cNvSpPr>
          <p:nvPr>
            <p:ph type="title"/>
          </p:nvPr>
        </p:nvSpPr>
        <p:spPr>
          <a:xfrm>
            <a:off x="503999" y="305999"/>
            <a:ext cx="8139257" cy="702743"/>
          </a:xfrm>
        </p:spPr>
        <p:txBody>
          <a:bodyPr/>
          <a:lstStyle/>
          <a:p>
            <a:r>
              <a:rPr lang="en-US" dirty="0">
                <a:latin typeface="Calibri" panose="020F0502020204030204" pitchFamily="34" charset="0"/>
                <a:cs typeface="Calibri" panose="020F0502020204030204" pitchFamily="34" charset="0"/>
              </a:rPr>
              <a:t>Index</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FCB98B22-8BB8-4876-8DB7-7843CE9B005C}"/>
              </a:ext>
            </a:extLst>
          </p:cNvPr>
          <p:cNvSpPr>
            <a:spLocks noGrp="1"/>
          </p:cNvSpPr>
          <p:nvPr>
            <p:ph sz="quarter" idx="13"/>
          </p:nvPr>
        </p:nvSpPr>
        <p:spPr/>
        <p:txBody>
          <a:bodyPr>
            <a:normAutofit/>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Calibri" panose="020F0502020204030204" pitchFamily="34" charset="0"/>
              </a:rPr>
              <a:t>4.  Application Environment, Configuration and Security</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Calibri" panose="020F0502020204030204" pitchFamily="34" charset="0"/>
              </a:rPr>
              <a:t>              a. </a:t>
            </a: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Namespace, Resource requirements, Limits and Quotas</a:t>
            </a:r>
            <a:endParaRPr lang="en-IN" sz="12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Calibri" panose="020F0502020204030204" pitchFamily="34" charset="0"/>
              </a:rPr>
              <a:t>              b. </a:t>
            </a:r>
            <a:r>
              <a:rPr lang="en-US" sz="12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a:t>
            </a: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uthentication, Authorization and Admission </a:t>
            </a:r>
            <a:r>
              <a:rPr lang="en-US" sz="12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C</a:t>
            </a: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ontrol</a:t>
            </a:r>
            <a:endParaRPr lang="en-IN" sz="12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1200" b="1" dirty="0">
                <a:effectLst/>
                <a:latin typeface="Calibri" panose="020F0502020204030204" pitchFamily="34" charset="0"/>
                <a:ea typeface="Calibri" panose="020F0502020204030204" pitchFamily="34" charset="0"/>
                <a:cs typeface="Calibri" panose="020F0502020204030204" pitchFamily="34" charset="0"/>
              </a:rPr>
              <a:t>c.  </a:t>
            </a: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Secrets</a:t>
            </a:r>
            <a:endParaRPr lang="en-IN" sz="12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1200" b="1" dirty="0">
                <a:effectLst/>
                <a:latin typeface="Calibri" panose="020F0502020204030204" pitchFamily="34" charset="0"/>
                <a:ea typeface="Calibri" panose="020F0502020204030204" pitchFamily="34" charset="0"/>
                <a:cs typeface="Calibri" panose="020F0502020204030204" pitchFamily="34" charset="0"/>
              </a:rPr>
              <a:t>d</a:t>
            </a: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Security Contexts</a:t>
            </a:r>
          </a:p>
          <a:p>
            <a:pPr>
              <a:lnSpc>
                <a:spcPct val="107000"/>
              </a:lnSpc>
              <a:spcAft>
                <a:spcPts val="800"/>
              </a:spcAft>
            </a:pPr>
            <a:endPar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Calibri" panose="020F0502020204030204" pitchFamily="34" charset="0"/>
              </a:rPr>
              <a:t>5.  Services and Networking</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Calibri" panose="020F0502020204030204" pitchFamily="34" charset="0"/>
              </a:rPr>
              <a:t>              a. </a:t>
            </a: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Network Policies</a:t>
            </a:r>
            <a:endParaRPr lang="en-IN" sz="12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1200" b="1" dirty="0">
                <a:effectLst/>
                <a:latin typeface="Calibri" panose="020F0502020204030204" pitchFamily="34" charset="0"/>
                <a:ea typeface="Calibri" panose="020F0502020204030204" pitchFamily="34" charset="0"/>
                <a:cs typeface="Calibri" panose="020F0502020204030204" pitchFamily="34" charset="0"/>
              </a:rPr>
              <a:t>b</a:t>
            </a: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Access to application via services</a:t>
            </a:r>
            <a:endParaRPr lang="en-IN" sz="12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1200" b="1" dirty="0">
                <a:effectLst/>
                <a:latin typeface="Calibri" panose="020F0502020204030204" pitchFamily="34" charset="0"/>
                <a:ea typeface="Calibri" panose="020F0502020204030204" pitchFamily="34" charset="0"/>
                <a:cs typeface="Calibri" panose="020F0502020204030204" pitchFamily="34" charset="0"/>
              </a:rPr>
              <a:t>c. </a:t>
            </a:r>
            <a:r>
              <a:rPr lang="en-US" sz="1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Ingress to expose applications</a:t>
            </a:r>
            <a:endParaRPr lang="en-IN" sz="1200" dirty="0">
              <a:latin typeface="Calibri" panose="020F0502020204030204" pitchFamily="34" charset="0"/>
              <a:cs typeface="Calibri" panose="020F0502020204030204" pitchFamily="34" charset="0"/>
            </a:endParaRPr>
          </a:p>
          <a:p>
            <a:pPr>
              <a:lnSpc>
                <a:spcPct val="107000"/>
              </a:lnSpc>
              <a:spcAft>
                <a:spcPts val="800"/>
              </a:spcAft>
            </a:pPr>
            <a:endParaRPr lang="en-IN" sz="19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2183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751C3D-6B55-44A1-AF98-C15F84F4A61F}"/>
              </a:ext>
            </a:extLst>
          </p:cNvPr>
          <p:cNvSpPr>
            <a:spLocks noGrp="1"/>
          </p:cNvSpPr>
          <p:nvPr>
            <p:ph type="sldNum" sz="quarter" idx="12"/>
          </p:nvPr>
        </p:nvSpPr>
        <p:spPr/>
        <p:txBody>
          <a:bodyPr/>
          <a:lstStyle/>
          <a:p>
            <a:fld id="{9D543ADB-E95E-4587-963D-D3C6AB2E96C0}" type="slidenum">
              <a:rPr lang="de-DE" smtClean="0"/>
              <a:pPr/>
              <a:t>30</a:t>
            </a:fld>
            <a:endParaRPr lang="de-DE"/>
          </a:p>
        </p:txBody>
      </p:sp>
      <p:sp>
        <p:nvSpPr>
          <p:cNvPr id="3" name="Title 2">
            <a:extLst>
              <a:ext uri="{FF2B5EF4-FFF2-40B4-BE49-F238E27FC236}">
                <a16:creationId xmlns:a16="http://schemas.microsoft.com/office/drawing/2014/main" id="{8FDFE110-6468-421B-978E-11F47CAC7B44}"/>
              </a:ext>
            </a:extLst>
          </p:cNvPr>
          <p:cNvSpPr>
            <a:spLocks noGrp="1"/>
          </p:cNvSpPr>
          <p:nvPr>
            <p:ph type="title"/>
          </p:nvPr>
        </p:nvSpPr>
        <p:spPr>
          <a:xfrm>
            <a:off x="393804" y="137127"/>
            <a:ext cx="8136000" cy="337746"/>
          </a:xfrm>
        </p:spPr>
        <p:txBody>
          <a:bodyPr/>
          <a:lstStyle/>
          <a:p>
            <a:r>
              <a:rPr lang="en-IN" sz="2200" dirty="0">
                <a:solidFill>
                  <a:schemeClr val="tx2">
                    <a:lumMod val="60000"/>
                    <a:lumOff val="40000"/>
                  </a:schemeClr>
                </a:solidFill>
                <a:latin typeface="Calibri" panose="020F0502020204030204" pitchFamily="34" charset="0"/>
                <a:cs typeface="Calibri" panose="020F0502020204030204" pitchFamily="34" charset="0"/>
              </a:rPr>
              <a:t>Upgrade an AKS cluster</a:t>
            </a:r>
          </a:p>
        </p:txBody>
      </p:sp>
      <p:sp>
        <p:nvSpPr>
          <p:cNvPr id="4" name="Content Placeholder 3">
            <a:extLst>
              <a:ext uri="{FF2B5EF4-FFF2-40B4-BE49-F238E27FC236}">
                <a16:creationId xmlns:a16="http://schemas.microsoft.com/office/drawing/2014/main" id="{26BBE35F-74F3-402D-8A52-F0E67143C0E0}"/>
              </a:ext>
            </a:extLst>
          </p:cNvPr>
          <p:cNvSpPr>
            <a:spLocks noGrp="1"/>
          </p:cNvSpPr>
          <p:nvPr>
            <p:ph sz="quarter" idx="13"/>
          </p:nvPr>
        </p:nvSpPr>
        <p:spPr>
          <a:xfrm>
            <a:off x="393804" y="634503"/>
            <a:ext cx="8568952" cy="4101954"/>
          </a:xfrm>
        </p:spPr>
        <p:txBody>
          <a:bodyPr>
            <a:noAutofit/>
          </a:bodyPr>
          <a:lstStyle/>
          <a:p>
            <a:pPr algn="l"/>
            <a:r>
              <a:rPr lang="en-US" sz="1300" i="0" dirty="0">
                <a:effectLst/>
                <a:latin typeface="Calibri" panose="020F0502020204030204" pitchFamily="34" charset="0"/>
                <a:cs typeface="Calibri" panose="020F0502020204030204" pitchFamily="34" charset="0"/>
              </a:rPr>
              <a:t>  AKS cluster lifecycle involves performing periodic upgrades to the latest Kubernetes version. It’s important you apply the latest security releases, or upgrade to get the latest features. </a:t>
            </a:r>
          </a:p>
          <a:p>
            <a:pPr algn="l"/>
            <a:r>
              <a:rPr lang="en-US" sz="1300" b="1" i="0" dirty="0">
                <a:effectLst/>
                <a:latin typeface="Calibri" panose="020F0502020204030204" pitchFamily="34" charset="0"/>
                <a:cs typeface="Calibri" panose="020F0502020204030204" pitchFamily="34" charset="0"/>
              </a:rPr>
              <a:t>Patch of own images:-</a:t>
            </a:r>
            <a:r>
              <a:rPr lang="en-US" sz="1300" i="0" dirty="0">
                <a:effectLst/>
                <a:latin typeface="Calibri" panose="020F0502020204030204" pitchFamily="34" charset="0"/>
                <a:cs typeface="Calibri" panose="020F0502020204030204" pitchFamily="34" charset="0"/>
              </a:rPr>
              <a:t>Build the image and push it to unipercontainerregistry through azure Devops pipeline.</a:t>
            </a:r>
            <a:endParaRPr lang="en-IN" sz="1300" i="0" dirty="0">
              <a:effectLst/>
              <a:latin typeface="Calibri" panose="020F0502020204030204" pitchFamily="34" charset="0"/>
              <a:cs typeface="Calibri" panose="020F0502020204030204" pitchFamily="34" charset="0"/>
            </a:endParaRPr>
          </a:p>
          <a:p>
            <a:pPr algn="l"/>
            <a:r>
              <a:rPr lang="en-US" sz="1300" b="1" i="0" dirty="0">
                <a:effectLst/>
                <a:latin typeface="Calibri" panose="020F0502020204030204" pitchFamily="34" charset="0"/>
                <a:cs typeface="Calibri" panose="020F0502020204030204" pitchFamily="34" charset="0"/>
              </a:rPr>
              <a:t>During the upgrade process, AKS will:</a:t>
            </a:r>
          </a:p>
          <a:p>
            <a:pPr algn="l"/>
            <a:r>
              <a:rPr lang="en-US" sz="1300" i="0" dirty="0">
                <a:effectLst/>
                <a:latin typeface="Calibri" panose="020F0502020204030204" pitchFamily="34" charset="0"/>
                <a:cs typeface="Calibri" panose="020F0502020204030204" pitchFamily="34" charset="0"/>
              </a:rPr>
              <a:t>   Add a new buffer node (or as many nodes as configured in max surge) to the cluster that runs the specified Kubernetes version.</a:t>
            </a:r>
          </a:p>
          <a:p>
            <a:pPr algn="l"/>
            <a:r>
              <a:rPr lang="en-US" sz="1300" i="0" dirty="0">
                <a:effectLst/>
                <a:latin typeface="Calibri" panose="020F0502020204030204" pitchFamily="34" charset="0"/>
                <a:cs typeface="Calibri" panose="020F0502020204030204" pitchFamily="34" charset="0"/>
              </a:rPr>
              <a:t>Cordon and drain one of the old nodes to minimize disruption to running applications. If you're using max surge, it will cordon and drain as many nodes at the same time as the number of buffer nodes specified.</a:t>
            </a:r>
          </a:p>
          <a:p>
            <a:pPr algn="l"/>
            <a:r>
              <a:rPr lang="en-US" sz="1300" b="1" dirty="0">
                <a:latin typeface="Calibri" panose="020F0502020204030204" pitchFamily="34" charset="0"/>
                <a:cs typeface="Calibri" panose="020F0502020204030204" pitchFamily="34" charset="0"/>
              </a:rPr>
              <a:t>C</a:t>
            </a:r>
            <a:r>
              <a:rPr lang="en-US" sz="1300" b="1" i="0" dirty="0">
                <a:effectLst/>
                <a:latin typeface="Calibri" panose="020F0502020204030204" pitchFamily="34" charset="0"/>
                <a:cs typeface="Calibri" panose="020F0502020204030204" pitchFamily="34" charset="0"/>
              </a:rPr>
              <a:t>ordoning</a:t>
            </a:r>
            <a:r>
              <a:rPr lang="en-US" sz="1300" i="0" dirty="0">
                <a:effectLst/>
                <a:latin typeface="Calibri" panose="020F0502020204030204" pitchFamily="34" charset="0"/>
                <a:cs typeface="Calibri" panose="020F0502020204030204" pitchFamily="34" charset="0"/>
              </a:rPr>
              <a:t> a node means that it will be marked </a:t>
            </a:r>
            <a:r>
              <a:rPr lang="en-US" sz="1300" i="0" dirty="0" err="1">
                <a:effectLst/>
                <a:latin typeface="Calibri" panose="020F0502020204030204" pitchFamily="34" charset="0"/>
                <a:cs typeface="Calibri" panose="020F0502020204030204" pitchFamily="34" charset="0"/>
              </a:rPr>
              <a:t>unschedulable</a:t>
            </a:r>
            <a:r>
              <a:rPr lang="en-US" sz="1300" i="0" dirty="0">
                <a:effectLst/>
                <a:latin typeface="Calibri" panose="020F0502020204030204" pitchFamily="34" charset="0"/>
                <a:cs typeface="Calibri" panose="020F0502020204030204" pitchFamily="34" charset="0"/>
              </a:rPr>
              <a:t>, so new pods can no longer be scheduled to the node.</a:t>
            </a:r>
          </a:p>
          <a:p>
            <a:pPr algn="l"/>
            <a:r>
              <a:rPr lang="en-US" sz="1300" b="1" dirty="0">
                <a:latin typeface="Calibri" panose="020F0502020204030204" pitchFamily="34" charset="0"/>
                <a:cs typeface="Calibri" panose="020F0502020204030204" pitchFamily="34" charset="0"/>
              </a:rPr>
              <a:t>Drain:-</a:t>
            </a:r>
            <a:r>
              <a:rPr lang="en-US" sz="1300" b="1" i="0" dirty="0">
                <a:effectLst/>
                <a:latin typeface="Calibri" panose="020F0502020204030204" pitchFamily="34" charset="0"/>
                <a:cs typeface="Calibri" panose="020F0502020204030204" pitchFamily="34" charset="0"/>
              </a:rPr>
              <a:t> </a:t>
            </a:r>
            <a:r>
              <a:rPr lang="en-US" sz="1300" i="0" dirty="0">
                <a:effectLst/>
                <a:latin typeface="Calibri" panose="020F0502020204030204" pitchFamily="34" charset="0"/>
                <a:cs typeface="Calibri" panose="020F0502020204030204" pitchFamily="34" charset="0"/>
              </a:rPr>
              <a:t>After the node is made </a:t>
            </a:r>
            <a:r>
              <a:rPr lang="en-US" sz="1300" i="0" dirty="0" err="1">
                <a:effectLst/>
                <a:latin typeface="Calibri" panose="020F0502020204030204" pitchFamily="34" charset="0"/>
                <a:cs typeface="Calibri" panose="020F0502020204030204" pitchFamily="34" charset="0"/>
              </a:rPr>
              <a:t>unschedulable</a:t>
            </a:r>
            <a:r>
              <a:rPr lang="en-US" sz="1300" i="0" dirty="0">
                <a:effectLst/>
                <a:latin typeface="Calibri" panose="020F0502020204030204" pitchFamily="34" charset="0"/>
                <a:cs typeface="Calibri" panose="020F0502020204030204" pitchFamily="34" charset="0"/>
              </a:rPr>
              <a:t>, the drain command will try to evict the pods that are already running on that node. If eviction is supported on the cluster (from Kubernetes version 1.7) the drain command will use the Eviction API that takes disruption budgets into account, if it’s not supported it will simply delete the pods on the node. </a:t>
            </a:r>
          </a:p>
          <a:p>
            <a:pPr algn="l"/>
            <a:r>
              <a:rPr lang="en-US" sz="1300" i="0" dirty="0">
                <a:effectLst/>
                <a:latin typeface="Calibri" panose="020F0502020204030204" pitchFamily="34" charset="0"/>
                <a:cs typeface="Calibri" panose="020F0502020204030204" pitchFamily="34" charset="0"/>
              </a:rPr>
              <a:t>   When the old node is fully drained, it will be reimaged to receive the new version, and it will become the buffer node for the following node to be upgraded.</a:t>
            </a:r>
          </a:p>
          <a:p>
            <a:pPr algn="l"/>
            <a:r>
              <a:rPr lang="en-US" sz="1300" i="0" dirty="0">
                <a:effectLst/>
                <a:latin typeface="Calibri" panose="020F0502020204030204" pitchFamily="34" charset="0"/>
                <a:cs typeface="Calibri" panose="020F0502020204030204" pitchFamily="34" charset="0"/>
              </a:rPr>
              <a:t>This process repeats until all nodes in the cluster have been upgraded. At the end of the process, the last buffer node will be deleted, maintaining the existing agent node count and zone balance.</a:t>
            </a:r>
          </a:p>
          <a:p>
            <a:pPr algn="l"/>
            <a:r>
              <a:rPr lang="en-US" sz="1300" i="0" dirty="0">
                <a:effectLst/>
                <a:latin typeface="Calibri" panose="020F0502020204030204" pitchFamily="34" charset="0"/>
                <a:cs typeface="Calibri" panose="020F0502020204030204" pitchFamily="34" charset="0"/>
              </a:rPr>
              <a:t> Kubernetes has a resource type - </a:t>
            </a:r>
            <a:r>
              <a:rPr lang="en-US" sz="1300" i="0" dirty="0" err="1">
                <a:effectLst/>
                <a:latin typeface="Calibri" panose="020F0502020204030204" pitchFamily="34" charset="0"/>
                <a:cs typeface="Calibri" panose="020F0502020204030204" pitchFamily="34" charset="0"/>
              </a:rPr>
              <a:t>poddisruptionbudget</a:t>
            </a:r>
            <a:r>
              <a:rPr lang="en-US" sz="1300" i="0" dirty="0">
                <a:effectLst/>
                <a:latin typeface="Calibri" panose="020F0502020204030204" pitchFamily="34" charset="0"/>
                <a:cs typeface="Calibri" panose="020F0502020204030204" pitchFamily="34" charset="0"/>
              </a:rPr>
              <a:t>, or </a:t>
            </a:r>
            <a:r>
              <a:rPr lang="en-US" sz="1300" i="0" dirty="0" err="1">
                <a:effectLst/>
                <a:latin typeface="Calibri" panose="020F0502020204030204" pitchFamily="34" charset="0"/>
                <a:cs typeface="Calibri" panose="020F0502020204030204" pitchFamily="34" charset="0"/>
              </a:rPr>
              <a:t>pdb</a:t>
            </a:r>
            <a:r>
              <a:rPr lang="en-US" sz="1300" i="0" dirty="0">
                <a:effectLst/>
                <a:latin typeface="Calibri" panose="020F0502020204030204" pitchFamily="34" charset="0"/>
                <a:cs typeface="Calibri" panose="020F0502020204030204" pitchFamily="34" charset="0"/>
              </a:rPr>
              <a:t> - that can be attached to a deployment via labels.</a:t>
            </a:r>
          </a:p>
          <a:p>
            <a:pPr algn="l"/>
            <a:r>
              <a:rPr lang="en-US" sz="1300" i="0" dirty="0">
                <a:effectLst/>
                <a:latin typeface="Calibri" panose="020F0502020204030204" pitchFamily="34" charset="0"/>
                <a:cs typeface="Calibri" panose="020F0502020204030204" pitchFamily="34" charset="0"/>
              </a:rPr>
              <a:t>A PDB limits the number of pods of a replicated application that are down simultaneously from voluntary disruptions.</a:t>
            </a:r>
          </a:p>
        </p:txBody>
      </p:sp>
    </p:spTree>
    <p:extLst>
      <p:ext uri="{BB962C8B-B14F-4D97-AF65-F5344CB8AC3E}">
        <p14:creationId xmlns:p14="http://schemas.microsoft.com/office/powerpoint/2010/main" val="2279724406"/>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C9BCCA-59C7-4132-8814-FF1E4A4EC64C}"/>
              </a:ext>
            </a:extLst>
          </p:cNvPr>
          <p:cNvSpPr>
            <a:spLocks noGrp="1"/>
          </p:cNvSpPr>
          <p:nvPr>
            <p:ph type="sldNum" sz="quarter" idx="12"/>
          </p:nvPr>
        </p:nvSpPr>
        <p:spPr/>
        <p:txBody>
          <a:bodyPr/>
          <a:lstStyle/>
          <a:p>
            <a:fld id="{9D543ADB-E95E-4587-963D-D3C6AB2E96C0}" type="slidenum">
              <a:rPr lang="de-DE" smtClean="0"/>
              <a:pPr/>
              <a:t>31</a:t>
            </a:fld>
            <a:endParaRPr lang="de-DE"/>
          </a:p>
        </p:txBody>
      </p:sp>
      <p:sp>
        <p:nvSpPr>
          <p:cNvPr id="3" name="Title 2">
            <a:extLst>
              <a:ext uri="{FF2B5EF4-FFF2-40B4-BE49-F238E27FC236}">
                <a16:creationId xmlns:a16="http://schemas.microsoft.com/office/drawing/2014/main" id="{29FA5F1B-3FB7-453E-B036-E7C151A81C03}"/>
              </a:ext>
            </a:extLst>
          </p:cNvPr>
          <p:cNvSpPr>
            <a:spLocks noGrp="1"/>
          </p:cNvSpPr>
          <p:nvPr>
            <p:ph type="title"/>
          </p:nvPr>
        </p:nvSpPr>
        <p:spPr>
          <a:xfrm>
            <a:off x="475462" y="82166"/>
            <a:ext cx="7696938" cy="516600"/>
          </a:xfrm>
        </p:spPr>
        <p:txBody>
          <a:bodyPr/>
          <a:lstStyle/>
          <a:p>
            <a:r>
              <a:rPr lang="en-IN" sz="2200" dirty="0">
                <a:solidFill>
                  <a:schemeClr val="tx2">
                    <a:lumMod val="60000"/>
                    <a:lumOff val="40000"/>
                  </a:schemeClr>
                </a:solidFill>
                <a:latin typeface="Calibri" panose="020F0502020204030204" pitchFamily="34" charset="0"/>
                <a:cs typeface="Calibri" panose="020F0502020204030204" pitchFamily="34" charset="0"/>
              </a:rPr>
              <a:t>AKS components update (kured, nginx, CSI driver)</a:t>
            </a:r>
            <a:br>
              <a:rPr lang="en-IN" sz="2200" dirty="0">
                <a:solidFill>
                  <a:schemeClr val="tx2">
                    <a:lumMod val="60000"/>
                    <a:lumOff val="40000"/>
                  </a:schemeClr>
                </a:solidFill>
                <a:latin typeface="Calibri" panose="020F0502020204030204" pitchFamily="34" charset="0"/>
                <a:cs typeface="Calibri" panose="020F0502020204030204" pitchFamily="34" charset="0"/>
              </a:rPr>
            </a:b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379FD4C-5A1C-4D57-A4BA-1DCB5C4D4E99}"/>
              </a:ext>
            </a:extLst>
          </p:cNvPr>
          <p:cNvSpPr>
            <a:spLocks noGrp="1"/>
          </p:cNvSpPr>
          <p:nvPr>
            <p:ph sz="quarter" idx="13"/>
          </p:nvPr>
        </p:nvSpPr>
        <p:spPr>
          <a:xfrm>
            <a:off x="475462" y="598766"/>
            <a:ext cx="8136000" cy="3386434"/>
          </a:xfrm>
        </p:spPr>
        <p:txBody>
          <a:bodyPr>
            <a:normAutofit lnSpcReduction="10000"/>
          </a:bodyPr>
          <a:lstStyle/>
          <a:p>
            <a:pPr>
              <a:spcBef>
                <a:spcPts val="750"/>
              </a:spcBef>
            </a:pPr>
            <a:r>
              <a:rPr lang="en-IN" sz="210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AKS team will update to Application team through mail 6 weeks prior of the Prod clusters Patching and 4 weeks prior to the other environments.</a:t>
            </a:r>
            <a:endParaRPr lang="en-IN" sz="2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Bef>
                <a:spcPts val="750"/>
              </a:spcBef>
            </a:pPr>
            <a:r>
              <a:rPr lang="en-IN" sz="210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We will send email notifications to the corresponding teams for upgrading the components and its versions table and do changes in the latest versions.</a:t>
            </a:r>
          </a:p>
          <a:p>
            <a:pPr>
              <a:spcBef>
                <a:spcPts val="750"/>
              </a:spcBef>
            </a:pPr>
            <a:r>
              <a:rPr lang="en-GB" sz="2100" b="1"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Upgrade Kured:</a:t>
            </a:r>
            <a:r>
              <a:rPr lang="en-GB" sz="210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Bef>
                <a:spcPts val="750"/>
              </a:spcBef>
            </a:pPr>
            <a:r>
              <a:rPr lang="en-IN" sz="210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Kured (KUbernetes REboot Daemon) is a Kubernetes daemonset that performs safe automatic node reboots when the need to do so is indicated by the package management system of the underlying OS.</a:t>
            </a:r>
            <a:endParaRPr lang="en-IN" sz="2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3675426884"/>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7C0B44-B6E2-4684-AC2A-FBBD62DE187A}"/>
              </a:ext>
            </a:extLst>
          </p:cNvPr>
          <p:cNvSpPr>
            <a:spLocks noGrp="1"/>
          </p:cNvSpPr>
          <p:nvPr>
            <p:ph type="sldNum" sz="quarter" idx="12"/>
          </p:nvPr>
        </p:nvSpPr>
        <p:spPr>
          <a:xfrm>
            <a:off x="8280000" y="4618800"/>
            <a:ext cx="360000" cy="3105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543ADB-E95E-4587-963D-D3C6AB2E96C0}" type="slidenum">
              <a:rPr kumimoji="0" lang="de-DE" sz="800" b="0" i="0" u="none" strike="noStrike" kern="1200" cap="none" spc="0" normalizeH="0" baseline="0" noProof="0">
                <a:ln>
                  <a:noFill/>
                </a:ln>
                <a:solidFill>
                  <a:srgbClr val="0078D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78DC"/>
              </a:solidFill>
              <a:effectLst/>
              <a:uLnTx/>
              <a:uFillTx/>
              <a:latin typeface="Arial"/>
              <a:ea typeface="+mn-ea"/>
              <a:cs typeface="+mn-cs"/>
            </a:endParaRPr>
          </a:p>
        </p:txBody>
      </p:sp>
      <p:sp>
        <p:nvSpPr>
          <p:cNvPr id="7" name="Inhaltsplatzhalter 6">
            <a:extLst>
              <a:ext uri="{FF2B5EF4-FFF2-40B4-BE49-F238E27FC236}">
                <a16:creationId xmlns:a16="http://schemas.microsoft.com/office/drawing/2014/main" id="{AC81E472-4450-40D2-9630-2F9E01546F3B}"/>
              </a:ext>
            </a:extLst>
          </p:cNvPr>
          <p:cNvSpPr>
            <a:spLocks noGrp="1"/>
          </p:cNvSpPr>
          <p:nvPr>
            <p:ph sz="quarter" idx="13"/>
          </p:nvPr>
        </p:nvSpPr>
        <p:spPr>
          <a:xfrm>
            <a:off x="971599" y="2211710"/>
            <a:ext cx="7308401" cy="432048"/>
          </a:xfrm>
        </p:spPr>
        <p:txBody>
          <a:bodyPr>
            <a:normAutofit fontScale="92500" lnSpcReduction="10000"/>
          </a:bodyPr>
          <a:lstStyle/>
          <a:p>
            <a:pPr lvl="0" algn="ctr">
              <a:lnSpc>
                <a:spcPct val="107000"/>
              </a:lnSpc>
              <a:spcAft>
                <a:spcPts val="800"/>
              </a:spcAft>
            </a:pPr>
            <a:r>
              <a:rPr lang="en-US" sz="2400" b="1" dirty="0">
                <a:solidFill>
                  <a:srgbClr val="0070C0"/>
                </a:solidFill>
                <a:latin typeface="Calibri" panose="020F0502020204030204" pitchFamily="34" charset="0"/>
                <a:ea typeface="+mj-ea"/>
                <a:cs typeface="Calibri" panose="020F0502020204030204" pitchFamily="34" charset="0"/>
              </a:rPr>
              <a:t>Application Environment, Configuration and Security</a:t>
            </a:r>
            <a:endParaRPr lang="en-IN"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4167070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4DCB99-830E-4439-8061-579FD0BB88F0}"/>
              </a:ext>
            </a:extLst>
          </p:cNvPr>
          <p:cNvSpPr>
            <a:spLocks noGrp="1"/>
          </p:cNvSpPr>
          <p:nvPr>
            <p:ph type="sldNum" sz="quarter" idx="12"/>
          </p:nvPr>
        </p:nvSpPr>
        <p:spPr/>
        <p:txBody>
          <a:bodyPr/>
          <a:lstStyle/>
          <a:p>
            <a:fld id="{9D543ADB-E95E-4587-963D-D3C6AB2E96C0}" type="slidenum">
              <a:rPr lang="de-DE" smtClean="0"/>
              <a:pPr/>
              <a:t>33</a:t>
            </a:fld>
            <a:endParaRPr lang="de-DE"/>
          </a:p>
        </p:txBody>
      </p:sp>
      <p:sp>
        <p:nvSpPr>
          <p:cNvPr id="3" name="Title 2">
            <a:extLst>
              <a:ext uri="{FF2B5EF4-FFF2-40B4-BE49-F238E27FC236}">
                <a16:creationId xmlns:a16="http://schemas.microsoft.com/office/drawing/2014/main" id="{60522DFA-D2D0-48B9-971E-3FA7C94E680F}"/>
              </a:ext>
            </a:extLst>
          </p:cNvPr>
          <p:cNvSpPr>
            <a:spLocks noGrp="1"/>
          </p:cNvSpPr>
          <p:nvPr>
            <p:ph type="title"/>
          </p:nvPr>
        </p:nvSpPr>
        <p:spPr>
          <a:xfrm>
            <a:off x="395536" y="214200"/>
            <a:ext cx="8136000" cy="421200"/>
          </a:xfrm>
        </p:spPr>
        <p:txBody>
          <a:bodyPr/>
          <a:lstStyle/>
          <a:p>
            <a:r>
              <a:rPr lang="en-IN" sz="2200" dirty="0">
                <a:solidFill>
                  <a:schemeClr val="tx2">
                    <a:lumMod val="60000"/>
                    <a:lumOff val="40000"/>
                  </a:schemeClr>
                </a:solidFill>
                <a:latin typeface="Calibri" panose="020F0502020204030204" pitchFamily="34" charset="0"/>
                <a:cs typeface="Calibri" panose="020F0502020204030204" pitchFamily="34" charset="0"/>
              </a:rPr>
              <a:t>Kubernetes Namespaces</a:t>
            </a:r>
            <a:br>
              <a:rPr lang="en-IN" b="0" i="0" dirty="0">
                <a:solidFill>
                  <a:srgbClr val="333333"/>
                </a:solidFill>
                <a:effectLst/>
                <a:latin typeface="-apple-system"/>
              </a:rPr>
            </a:br>
            <a:endParaRPr lang="en-IN" dirty="0"/>
          </a:p>
        </p:txBody>
      </p:sp>
      <p:sp>
        <p:nvSpPr>
          <p:cNvPr id="4" name="Content Placeholder 3">
            <a:extLst>
              <a:ext uri="{FF2B5EF4-FFF2-40B4-BE49-F238E27FC236}">
                <a16:creationId xmlns:a16="http://schemas.microsoft.com/office/drawing/2014/main" id="{08F36509-FFCE-4990-9EDC-B0E3D829DBC1}"/>
              </a:ext>
            </a:extLst>
          </p:cNvPr>
          <p:cNvSpPr>
            <a:spLocks noGrp="1"/>
          </p:cNvSpPr>
          <p:nvPr>
            <p:ph sz="quarter" idx="13"/>
          </p:nvPr>
        </p:nvSpPr>
        <p:spPr/>
        <p:txBody>
          <a:bodyPr>
            <a:normAutofit/>
          </a:bodyPr>
          <a:lstStyle/>
          <a:p>
            <a:pPr>
              <a:lnSpc>
                <a:spcPct val="107000"/>
              </a:lnSpc>
              <a:spcAft>
                <a:spcPts val="1125"/>
              </a:spcAft>
            </a:pPr>
            <a:r>
              <a:rPr lang="en-US" sz="1300" dirty="0">
                <a:solidFill>
                  <a:srgbClr val="061431"/>
                </a:solidFill>
                <a:latin typeface="Calibri" panose="020F0502020204030204" pitchFamily="34" charset="0"/>
                <a:cs typeface="Calibri" panose="020F0502020204030204" pitchFamily="34" charset="0"/>
              </a:rPr>
              <a:t>Namespaces can be ordered via the </a:t>
            </a:r>
            <a:r>
              <a:rPr lang="en-US" sz="1300" dirty="0">
                <a:solidFill>
                  <a:srgbClr val="06143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CloudWorks Services.</a:t>
            </a:r>
            <a:endParaRPr lang="en-US" sz="1300" dirty="0">
              <a:solidFill>
                <a:srgbClr val="061431"/>
              </a:solidFill>
              <a:latin typeface="Calibri" panose="020F0502020204030204" pitchFamily="34" charset="0"/>
              <a:cs typeface="Calibri" panose="020F0502020204030204" pitchFamily="34" charset="0"/>
            </a:endParaRPr>
          </a:p>
          <a:p>
            <a:pPr>
              <a:lnSpc>
                <a:spcPct val="107000"/>
              </a:lnSpc>
              <a:spcAft>
                <a:spcPts val="1125"/>
              </a:spcAft>
            </a:pPr>
            <a:r>
              <a:rPr lang="en-US" sz="1300" dirty="0">
                <a:solidFill>
                  <a:srgbClr val="061431"/>
                </a:solidFill>
                <a:latin typeface="Calibri" panose="020F0502020204030204" pitchFamily="34" charset="0"/>
                <a:cs typeface="Calibri" panose="020F0502020204030204" pitchFamily="34" charset="0"/>
              </a:rPr>
              <a:t>If you have used namespaces already the main differences during migration are:</a:t>
            </a:r>
          </a:p>
          <a:p>
            <a:pPr marL="0" lvl="3" indent="0">
              <a:lnSpc>
                <a:spcPct val="107000"/>
              </a:lnSpc>
              <a:spcAft>
                <a:spcPts val="1125"/>
              </a:spcAft>
              <a:buNone/>
            </a:pPr>
            <a:r>
              <a:rPr lang="en-US" sz="1300" dirty="0">
                <a:solidFill>
                  <a:srgbClr val="061431"/>
                </a:solidFill>
                <a:latin typeface="Calibri" panose="020F0502020204030204" pitchFamily="34" charset="0"/>
                <a:cs typeface="Calibri" panose="020F0502020204030204" pitchFamily="34" charset="0"/>
              </a:rPr>
              <a:t>Define resource quota for your namespace</a:t>
            </a:r>
            <a:br>
              <a:rPr lang="en-US" sz="1300" dirty="0">
                <a:solidFill>
                  <a:srgbClr val="061431"/>
                </a:solidFill>
                <a:latin typeface="Calibri" panose="020F0502020204030204" pitchFamily="34" charset="0"/>
                <a:cs typeface="Calibri" panose="020F0502020204030204" pitchFamily="34" charset="0"/>
              </a:rPr>
            </a:br>
            <a:r>
              <a:rPr lang="en-US" sz="1300" dirty="0">
                <a:solidFill>
                  <a:srgbClr val="061431"/>
                </a:solidFill>
                <a:latin typeface="Calibri" panose="020F0502020204030204" pitchFamily="34" charset="0"/>
                <a:cs typeface="Calibri" panose="020F0502020204030204" pitchFamily="34" charset="0"/>
              </a:rPr>
              <a:t>When submitting a request for a namespace you will be asked for the CPU and memory quota to reserve for the namespace. Information on how to determine these values can be found here: </a:t>
            </a:r>
            <a:r>
              <a:rPr lang="en-US" sz="1300" dirty="0">
                <a:solidFill>
                  <a:srgbClr val="06143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Resource quotas</a:t>
            </a:r>
            <a:r>
              <a:rPr lang="en-US" sz="1300" dirty="0">
                <a:solidFill>
                  <a:srgbClr val="061431"/>
                </a:solidFill>
                <a:latin typeface="Calibri" panose="020F0502020204030204" pitchFamily="34" charset="0"/>
                <a:cs typeface="Calibri" panose="020F0502020204030204" pitchFamily="34" charset="0"/>
              </a:rPr>
              <a:t>.</a:t>
            </a:r>
            <a:br>
              <a:rPr lang="en-US" sz="1300" dirty="0">
                <a:solidFill>
                  <a:srgbClr val="061431"/>
                </a:solidFill>
                <a:latin typeface="Calibri" panose="020F0502020204030204" pitchFamily="34" charset="0"/>
                <a:cs typeface="Calibri" panose="020F0502020204030204" pitchFamily="34" charset="0"/>
              </a:rPr>
            </a:br>
            <a:br>
              <a:rPr lang="en-US" sz="1300" dirty="0">
                <a:solidFill>
                  <a:srgbClr val="061431"/>
                </a:solidFill>
                <a:latin typeface="Calibri" panose="020F0502020204030204" pitchFamily="34" charset="0"/>
                <a:cs typeface="Calibri" panose="020F0502020204030204" pitchFamily="34" charset="0"/>
              </a:rPr>
            </a:br>
            <a:r>
              <a:rPr lang="en-US" sz="1300" dirty="0">
                <a:solidFill>
                  <a:srgbClr val="061431"/>
                </a:solidFill>
                <a:latin typeface="Calibri" panose="020F0502020204030204" pitchFamily="34" charset="0"/>
                <a:cs typeface="Calibri" panose="020F0502020204030204" pitchFamily="34" charset="0"/>
              </a:rPr>
              <a:t>Adjust network policy for your namespace if necessary</a:t>
            </a:r>
            <a:br>
              <a:rPr lang="en-US" sz="1300" dirty="0">
                <a:solidFill>
                  <a:srgbClr val="061431"/>
                </a:solidFill>
                <a:latin typeface="Calibri" panose="020F0502020204030204" pitchFamily="34" charset="0"/>
                <a:cs typeface="Calibri" panose="020F0502020204030204" pitchFamily="34" charset="0"/>
              </a:rPr>
            </a:br>
            <a:r>
              <a:rPr lang="en-US" sz="1300" dirty="0">
                <a:solidFill>
                  <a:srgbClr val="061431"/>
                </a:solidFill>
                <a:latin typeface="Calibri" panose="020F0502020204030204" pitchFamily="34" charset="0"/>
                <a:cs typeface="Calibri" panose="020F0502020204030204" pitchFamily="34" charset="0"/>
              </a:rPr>
              <a:t>The default network policy provided with your namespace will allow incoming communication via the default ingress controller and via internal load balancers but would block communication to other application namespaces within the cluster. If this is required you should adjust the network policy accordingly, see </a:t>
            </a:r>
            <a:r>
              <a:rPr lang="en-US" sz="1300" dirty="0">
                <a:solidFill>
                  <a:srgbClr val="06143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Network policies</a:t>
            </a:r>
            <a:r>
              <a:rPr lang="en-US" sz="1300" dirty="0">
                <a:solidFill>
                  <a:srgbClr val="061431"/>
                </a:solidFill>
                <a:latin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2728097436"/>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A39DB9-EBD7-4BBA-9290-2CD6519C6E6A}"/>
              </a:ext>
            </a:extLst>
          </p:cNvPr>
          <p:cNvSpPr>
            <a:spLocks noGrp="1"/>
          </p:cNvSpPr>
          <p:nvPr>
            <p:ph type="sldNum" sz="quarter" idx="12"/>
          </p:nvPr>
        </p:nvSpPr>
        <p:spPr/>
        <p:txBody>
          <a:bodyPr/>
          <a:lstStyle/>
          <a:p>
            <a:fld id="{9D543ADB-E95E-4587-963D-D3C6AB2E96C0}" type="slidenum">
              <a:rPr lang="de-DE" smtClean="0"/>
              <a:pPr/>
              <a:t>34</a:t>
            </a:fld>
            <a:endParaRPr lang="de-DE"/>
          </a:p>
        </p:txBody>
      </p:sp>
      <p:sp>
        <p:nvSpPr>
          <p:cNvPr id="3" name="Title 2">
            <a:extLst>
              <a:ext uri="{FF2B5EF4-FFF2-40B4-BE49-F238E27FC236}">
                <a16:creationId xmlns:a16="http://schemas.microsoft.com/office/drawing/2014/main" id="{A3362A9B-8BB9-4B29-ADF8-08A45D219C3D}"/>
              </a:ext>
            </a:extLst>
          </p:cNvPr>
          <p:cNvSpPr>
            <a:spLocks noGrp="1"/>
          </p:cNvSpPr>
          <p:nvPr>
            <p:ph type="title"/>
          </p:nvPr>
        </p:nvSpPr>
        <p:spPr>
          <a:xfrm>
            <a:off x="504000" y="306000"/>
            <a:ext cx="8136000" cy="249526"/>
          </a:xfrm>
        </p:spPr>
        <p:txBody>
          <a:bodyPr/>
          <a:lstStyle/>
          <a:p>
            <a:br>
              <a:rPr lang="en-US" sz="24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792F0146-BFC1-41F3-A565-277DED005DF1}"/>
              </a:ext>
            </a:extLst>
          </p:cNvPr>
          <p:cNvSpPr>
            <a:spLocks noGrp="1"/>
          </p:cNvSpPr>
          <p:nvPr>
            <p:ph sz="quarter" idx="13"/>
          </p:nvPr>
        </p:nvSpPr>
        <p:spPr>
          <a:xfrm>
            <a:off x="413764" y="696255"/>
            <a:ext cx="8316472" cy="3818482"/>
          </a:xfrm>
        </p:spPr>
        <p:txBody>
          <a:bodyPr>
            <a:normAutofit/>
          </a:bodyPr>
          <a:lstStyle/>
          <a:p>
            <a:pPr>
              <a:lnSpc>
                <a:spcPct val="107000"/>
              </a:lnSpc>
              <a:spcAft>
                <a:spcPts val="800"/>
              </a:spcAft>
            </a:pPr>
            <a:r>
              <a:rPr lang="en-US" sz="1300" b="0" i="0" dirty="0">
                <a:solidFill>
                  <a:srgbClr val="171717"/>
                </a:solidFill>
                <a:effectLst/>
                <a:latin typeface="Calibri" panose="020F0502020204030204" pitchFamily="34" charset="0"/>
                <a:cs typeface="Calibri" panose="020F0502020204030204" pitchFamily="34" charset="0"/>
              </a:rPr>
              <a:t>As you develop and run applications in Azure Kubernetes Service (AKS), there are a few key areas to consider. How you manage your application deployments can negatively impact the end-user experience of services that you provide. To succeed, keep in mind some best practices you can follow as you develop and run applications in AKS.</a:t>
            </a:r>
          </a:p>
          <a:p>
            <a:pPr>
              <a:lnSpc>
                <a:spcPct val="107000"/>
              </a:lnSpc>
              <a:spcAft>
                <a:spcPts val="800"/>
              </a:spcAft>
            </a:pPr>
            <a:r>
              <a:rPr lang="en-US" sz="1300" b="1" i="0" dirty="0">
                <a:solidFill>
                  <a:srgbClr val="171717"/>
                </a:solidFill>
                <a:effectLst/>
                <a:latin typeface="Calibri" panose="020F0502020204030204" pitchFamily="34" charset="0"/>
                <a:cs typeface="Calibri" panose="020F0502020204030204" pitchFamily="34" charset="0"/>
              </a:rPr>
              <a:t>Define pod resource requests and limits</a:t>
            </a:r>
          </a:p>
          <a:p>
            <a:pPr>
              <a:lnSpc>
                <a:spcPct val="107000"/>
              </a:lnSpc>
              <a:spcAft>
                <a:spcPts val="800"/>
              </a:spcAft>
            </a:pPr>
            <a:r>
              <a:rPr lang="en-US" sz="1300" b="0" i="0" dirty="0">
                <a:solidFill>
                  <a:srgbClr val="171717"/>
                </a:solidFill>
                <a:effectLst/>
                <a:latin typeface="Calibri" panose="020F0502020204030204" pitchFamily="34" charset="0"/>
                <a:cs typeface="Calibri" panose="020F0502020204030204" pitchFamily="34" charset="0"/>
              </a:rPr>
              <a:t>Use pod requests and limits to manage the compute resources within an AKS cluster. Pod requests and limits inform the Kubernetes scheduler which compute resources to assign to a pod.</a:t>
            </a:r>
            <a:endParaRPr lang="en-US" sz="1300" dirty="0">
              <a:solidFill>
                <a:srgbClr val="171717"/>
              </a:solidFill>
              <a:latin typeface="Calibri" panose="020F0502020204030204" pitchFamily="34" charset="0"/>
              <a:cs typeface="Calibri" panose="020F0502020204030204" pitchFamily="34" charset="0"/>
            </a:endParaRPr>
          </a:p>
          <a:p>
            <a:pPr>
              <a:lnSpc>
                <a:spcPct val="107000"/>
              </a:lnSpc>
              <a:spcAft>
                <a:spcPts val="800"/>
              </a:spcAft>
            </a:pPr>
            <a:r>
              <a:rPr lang="en-IN" sz="1300" b="1" i="0" dirty="0">
                <a:solidFill>
                  <a:srgbClr val="171717"/>
                </a:solidFill>
                <a:effectLst/>
                <a:latin typeface="Calibri" panose="020F0502020204030204" pitchFamily="34" charset="0"/>
                <a:cs typeface="Calibri" panose="020F0502020204030204" pitchFamily="34" charset="0"/>
              </a:rPr>
              <a:t>Pod CPU/Memory requests</a:t>
            </a:r>
          </a:p>
          <a:p>
            <a:pPr>
              <a:lnSpc>
                <a:spcPct val="107000"/>
              </a:lnSpc>
              <a:spcAft>
                <a:spcPts val="800"/>
              </a:spcAft>
            </a:pPr>
            <a:r>
              <a:rPr lang="en-US" sz="1300" b="0" i="1" dirty="0">
                <a:solidFill>
                  <a:srgbClr val="171717"/>
                </a:solidFill>
                <a:effectLst/>
                <a:latin typeface="Calibri" panose="020F0502020204030204" pitchFamily="34" charset="0"/>
                <a:cs typeface="Calibri" panose="020F0502020204030204" pitchFamily="34" charset="0"/>
              </a:rPr>
              <a:t>Pod requests</a:t>
            </a:r>
            <a:r>
              <a:rPr lang="en-US" sz="1300" b="0" i="0" dirty="0">
                <a:solidFill>
                  <a:srgbClr val="171717"/>
                </a:solidFill>
                <a:effectLst/>
                <a:latin typeface="Calibri" panose="020F0502020204030204" pitchFamily="34" charset="0"/>
                <a:cs typeface="Calibri" panose="020F0502020204030204" pitchFamily="34" charset="0"/>
              </a:rPr>
              <a:t> define a set amount of CPU and memory that the pod needs regularly.</a:t>
            </a:r>
          </a:p>
          <a:p>
            <a:pPr>
              <a:lnSpc>
                <a:spcPct val="107000"/>
              </a:lnSpc>
              <a:spcAft>
                <a:spcPts val="800"/>
              </a:spcAft>
            </a:pPr>
            <a:r>
              <a:rPr lang="en-IN" sz="1300" b="1" i="0" dirty="0">
                <a:solidFill>
                  <a:srgbClr val="171717"/>
                </a:solidFill>
                <a:effectLst/>
                <a:latin typeface="Calibri" panose="020F0502020204030204" pitchFamily="34" charset="0"/>
                <a:cs typeface="Calibri" panose="020F0502020204030204" pitchFamily="34" charset="0"/>
              </a:rPr>
              <a:t>Pod CPU/Memory limits**</a:t>
            </a:r>
          </a:p>
          <a:p>
            <a:pPr>
              <a:lnSpc>
                <a:spcPct val="107000"/>
              </a:lnSpc>
              <a:spcAft>
                <a:spcPts val="800"/>
              </a:spcAft>
            </a:pPr>
            <a:r>
              <a:rPr lang="en-US" sz="1300" b="0" i="1" dirty="0">
                <a:solidFill>
                  <a:srgbClr val="171717"/>
                </a:solidFill>
                <a:effectLst/>
                <a:latin typeface="Calibri" panose="020F0502020204030204" pitchFamily="34" charset="0"/>
                <a:cs typeface="Calibri" panose="020F0502020204030204" pitchFamily="34" charset="0"/>
              </a:rPr>
              <a:t>Pod limits</a:t>
            </a:r>
            <a:r>
              <a:rPr lang="en-US" sz="1300" b="0" i="0" dirty="0">
                <a:solidFill>
                  <a:srgbClr val="171717"/>
                </a:solidFill>
                <a:effectLst/>
                <a:latin typeface="Calibri" panose="020F0502020204030204" pitchFamily="34" charset="0"/>
                <a:cs typeface="Calibri" panose="020F0502020204030204" pitchFamily="34" charset="0"/>
              </a:rPr>
              <a:t> set the maximum amount of CPU and memory that a pod can use.</a:t>
            </a:r>
            <a:endParaRPr lang="en-IN" sz="1300" b="1"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5" name="Title 2">
            <a:extLst>
              <a:ext uri="{FF2B5EF4-FFF2-40B4-BE49-F238E27FC236}">
                <a16:creationId xmlns:a16="http://schemas.microsoft.com/office/drawing/2014/main" id="{C158384A-FC6F-ECA1-C73F-CFDD12D320C2}"/>
              </a:ext>
            </a:extLst>
          </p:cNvPr>
          <p:cNvSpPr txBox="1">
            <a:spLocks/>
          </p:cNvSpPr>
          <p:nvPr/>
        </p:nvSpPr>
        <p:spPr>
          <a:xfrm>
            <a:off x="310203" y="93263"/>
            <a:ext cx="8136000" cy="390255"/>
          </a:xfrm>
          <a:prstGeom prst="rect">
            <a:avLst/>
          </a:prstGeom>
        </p:spPr>
        <p:txBody>
          <a:bodyPr vert="horz" lIns="0" tIns="0" rIns="0" bIns="0" rtlCol="0" anchor="t" anchorCtr="0">
            <a:noAutofit/>
          </a:bodyPr>
          <a:lstStyle>
            <a:lvl1pPr algn="l" defTabSz="914400" rtl="0" eaLnBrk="1" latinLnBrk="0" hangingPunct="1">
              <a:spcBef>
                <a:spcPct val="0"/>
              </a:spcBef>
              <a:buNone/>
              <a:defRPr sz="2400" b="1" kern="1200">
                <a:solidFill>
                  <a:srgbClr val="0078DC"/>
                </a:solidFill>
                <a:latin typeface="+mj-lt"/>
                <a:ea typeface="+mj-ea"/>
                <a:cs typeface="+mj-cs"/>
              </a:defRPr>
            </a:lvl1pPr>
          </a:lstStyle>
          <a:p>
            <a:r>
              <a:rPr lang="en-US" sz="2200" b="1" i="0" dirty="0">
                <a:solidFill>
                  <a:schemeClr val="accent6">
                    <a:lumMod val="75000"/>
                  </a:schemeClr>
                </a:solidFill>
                <a:effectLst/>
                <a:latin typeface="Calibri" panose="020F0502020204030204" pitchFamily="34" charset="0"/>
                <a:cs typeface="Calibri" panose="020F0502020204030204" pitchFamily="34" charset="0"/>
              </a:rPr>
              <a:t>Resource Requirement</a:t>
            </a:r>
          </a:p>
          <a:p>
            <a:br>
              <a:rPr lang="en-IN" b="0" dirty="0">
                <a:solidFill>
                  <a:srgbClr val="333333"/>
                </a:solidFill>
                <a:latin typeface="-apple-system"/>
              </a:rPr>
            </a:br>
            <a:endParaRPr lang="en-IN" dirty="0"/>
          </a:p>
        </p:txBody>
      </p:sp>
    </p:spTree>
    <p:extLst>
      <p:ext uri="{BB962C8B-B14F-4D97-AF65-F5344CB8AC3E}">
        <p14:creationId xmlns:p14="http://schemas.microsoft.com/office/powerpoint/2010/main" val="841770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284914-FEE0-4E7A-9D20-A1EFD468B617}"/>
              </a:ext>
            </a:extLst>
          </p:cNvPr>
          <p:cNvSpPr>
            <a:spLocks noGrp="1"/>
          </p:cNvSpPr>
          <p:nvPr>
            <p:ph type="sldNum" sz="quarter" idx="12"/>
          </p:nvPr>
        </p:nvSpPr>
        <p:spPr/>
        <p:txBody>
          <a:bodyPr/>
          <a:lstStyle/>
          <a:p>
            <a:fld id="{9D543ADB-E95E-4587-963D-D3C6AB2E96C0}" type="slidenum">
              <a:rPr lang="de-DE" smtClean="0"/>
              <a:pPr/>
              <a:t>35</a:t>
            </a:fld>
            <a:endParaRPr lang="de-DE"/>
          </a:p>
        </p:txBody>
      </p:sp>
      <p:sp>
        <p:nvSpPr>
          <p:cNvPr id="3" name="Title 2">
            <a:extLst>
              <a:ext uri="{FF2B5EF4-FFF2-40B4-BE49-F238E27FC236}">
                <a16:creationId xmlns:a16="http://schemas.microsoft.com/office/drawing/2014/main" id="{5B1146D7-500F-469F-A0F9-33FF981A1F72}"/>
              </a:ext>
            </a:extLst>
          </p:cNvPr>
          <p:cNvSpPr>
            <a:spLocks noGrp="1"/>
          </p:cNvSpPr>
          <p:nvPr>
            <p:ph type="title"/>
          </p:nvPr>
        </p:nvSpPr>
        <p:spPr>
          <a:xfrm>
            <a:off x="475587" y="147600"/>
            <a:ext cx="8136000" cy="535500"/>
          </a:xfrm>
        </p:spPr>
        <p:txBody>
          <a:bodyPr/>
          <a:lstStyle/>
          <a:p>
            <a:pPr algn="l"/>
            <a:r>
              <a:rPr lang="en-IN" sz="2200" dirty="0">
                <a:solidFill>
                  <a:schemeClr val="tx2">
                    <a:lumMod val="60000"/>
                    <a:lumOff val="40000"/>
                  </a:schemeClr>
                </a:solidFill>
                <a:latin typeface="Calibri" panose="020F0502020204030204" pitchFamily="34" charset="0"/>
                <a:cs typeface="Calibri" panose="020F0502020204030204" pitchFamily="34" charset="0"/>
              </a:rPr>
              <a:t>Resource Quota</a:t>
            </a:r>
          </a:p>
        </p:txBody>
      </p:sp>
      <p:sp>
        <p:nvSpPr>
          <p:cNvPr id="4" name="Content Placeholder 3">
            <a:extLst>
              <a:ext uri="{FF2B5EF4-FFF2-40B4-BE49-F238E27FC236}">
                <a16:creationId xmlns:a16="http://schemas.microsoft.com/office/drawing/2014/main" id="{C52D9E6D-7AB6-4361-B367-7FCB02B13439}"/>
              </a:ext>
            </a:extLst>
          </p:cNvPr>
          <p:cNvSpPr>
            <a:spLocks noGrp="1"/>
          </p:cNvSpPr>
          <p:nvPr>
            <p:ph sz="quarter" idx="13"/>
          </p:nvPr>
        </p:nvSpPr>
        <p:spPr>
          <a:xfrm>
            <a:off x="504000" y="841500"/>
            <a:ext cx="8136000" cy="3460500"/>
          </a:xfrm>
        </p:spPr>
        <p:txBody>
          <a:bodyPr>
            <a:normAutofit fontScale="40000" lnSpcReduction="20000"/>
          </a:bodyPr>
          <a:lstStyle/>
          <a:p>
            <a:pPr algn="l"/>
            <a:r>
              <a:rPr lang="en-US" sz="2900" dirty="0">
                <a:latin typeface="Calibri" panose="020F0502020204030204" pitchFamily="34" charset="0"/>
                <a:cs typeface="Calibri" panose="020F0502020204030204" pitchFamily="34" charset="0"/>
              </a:rPr>
              <a:t>When several users or teams share a cluster with a fixed number of nodes, there is a concern that one team could use more than its fair share of resources.</a:t>
            </a:r>
          </a:p>
          <a:p>
            <a:pPr algn="l"/>
            <a:r>
              <a:rPr lang="en-US" sz="2900" dirty="0">
                <a:latin typeface="Calibri" panose="020F0502020204030204" pitchFamily="34" charset="0"/>
                <a:cs typeface="Calibri" panose="020F0502020204030204" pitchFamily="34" charset="0"/>
              </a:rPr>
              <a:t>Resource quotas are a tool for administrators to address this concern.</a:t>
            </a:r>
          </a:p>
          <a:p>
            <a:pPr algn="l"/>
            <a:r>
              <a:rPr lang="en-US" sz="2900" dirty="0">
                <a:latin typeface="Calibri" panose="020F0502020204030204" pitchFamily="34" charset="0"/>
                <a:cs typeface="Calibri" panose="020F0502020204030204" pitchFamily="34" charset="0"/>
              </a:rPr>
              <a:t>A resource quota, defined by a ResourceQuota object, provides constraints that limit aggregate resource consumption per namespace. It can limit the quantity of objects that can be created in a namespace by type, as well as the total amount of compute resources that may be consumed by resources in that namespace.</a:t>
            </a:r>
          </a:p>
          <a:p>
            <a:pPr algn="l"/>
            <a:r>
              <a:rPr lang="en-US" sz="2900" b="1" dirty="0">
                <a:latin typeface="Calibri" panose="020F0502020204030204" pitchFamily="34" charset="0"/>
                <a:cs typeface="Calibri" panose="020F0502020204030204" pitchFamily="34" charset="0"/>
              </a:rPr>
              <a:t>Resource quotas working methodology</a:t>
            </a:r>
          </a:p>
          <a:p>
            <a:pPr algn="l"/>
            <a:r>
              <a:rPr lang="en-US" sz="2900" dirty="0">
                <a:latin typeface="Calibri" panose="020F0502020204030204" pitchFamily="34" charset="0"/>
                <a:cs typeface="Calibri" panose="020F0502020204030204" pitchFamily="34" charset="0"/>
              </a:rPr>
              <a:t>Different teams work in different namespaces. This can be enforced with RBAC.</a:t>
            </a:r>
          </a:p>
          <a:p>
            <a:pPr algn="l"/>
            <a:r>
              <a:rPr lang="en-US" sz="2900" dirty="0">
                <a:latin typeface="Calibri" panose="020F0502020204030204" pitchFamily="34" charset="0"/>
                <a:cs typeface="Calibri" panose="020F0502020204030204" pitchFamily="34" charset="0"/>
              </a:rPr>
              <a:t>The administrator creates one ResourceQuota for each namespace.</a:t>
            </a:r>
          </a:p>
          <a:p>
            <a:pPr algn="l"/>
            <a:r>
              <a:rPr lang="en-US" sz="2900" dirty="0">
                <a:latin typeface="Calibri" panose="020F0502020204030204" pitchFamily="34" charset="0"/>
                <a:cs typeface="Calibri" panose="020F0502020204030204" pitchFamily="34" charset="0"/>
              </a:rPr>
              <a:t>Users create resources (pods, services, etc.) in the namespace, and the quota system tracks usage to ensure it does not exceed hard resource limits defined in a ResourceQuota.</a:t>
            </a:r>
          </a:p>
          <a:p>
            <a:pPr algn="l"/>
            <a:r>
              <a:rPr lang="en-US" sz="2900" dirty="0">
                <a:latin typeface="Calibri" panose="020F0502020204030204" pitchFamily="34" charset="0"/>
                <a:cs typeface="Calibri" panose="020F0502020204030204" pitchFamily="34" charset="0"/>
              </a:rPr>
              <a:t>If creating or updating a resource violates a quota constraint, the request will fail with HTTP status code 403 FORBIDDEN with a message explaining the constraint that would have been violated.</a:t>
            </a:r>
          </a:p>
          <a:p>
            <a:pPr algn="l"/>
            <a:r>
              <a:rPr lang="en-US" sz="2900" dirty="0">
                <a:latin typeface="Calibri" panose="020F0502020204030204" pitchFamily="34" charset="0"/>
                <a:cs typeface="Calibri" panose="020F0502020204030204" pitchFamily="34" charset="0"/>
              </a:rPr>
              <a:t>If quota is enabled in a namespace for compute resources like CPU and memory, users must specify requests or limits for those values; otherwise, the quota system may reject pod creation. Hint: Use the LimitRanger admission controller to force defaults for pods that make no compute resource requirements.</a:t>
            </a:r>
          </a:p>
          <a:p>
            <a:pPr algn="l"/>
            <a:r>
              <a:rPr lang="en-US" sz="2900" i="0" dirty="0">
                <a:effectLst/>
                <a:latin typeface="Calibri" panose="020F0502020204030204" pitchFamily="34" charset="0"/>
                <a:cs typeface="Calibri" panose="020F0502020204030204" pitchFamily="34" charset="0"/>
              </a:rPr>
              <a:t>You can limit the total sum of compute resources that can be requested in each namespace.</a:t>
            </a:r>
          </a:p>
          <a:p>
            <a:pPr algn="l"/>
            <a:r>
              <a:rPr lang="en-US" sz="2900" dirty="0">
                <a:latin typeface="Calibri" panose="020F0502020204030204" pitchFamily="34" charset="0"/>
                <a:cs typeface="Calibri" panose="020F0502020204030204" pitchFamily="34" charset="0"/>
              </a:rPr>
              <a:t>limit.cpu and limit.memory</a:t>
            </a:r>
            <a:endParaRPr lang="en-IN" sz="290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0341137"/>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ACA053-FD11-41AE-8A15-9BAFA7332A67}"/>
              </a:ext>
            </a:extLst>
          </p:cNvPr>
          <p:cNvSpPr>
            <a:spLocks noGrp="1"/>
          </p:cNvSpPr>
          <p:nvPr>
            <p:ph type="sldNum" sz="quarter" idx="12"/>
          </p:nvPr>
        </p:nvSpPr>
        <p:spPr/>
        <p:txBody>
          <a:bodyPr/>
          <a:lstStyle/>
          <a:p>
            <a:fld id="{9D543ADB-E95E-4587-963D-D3C6AB2E96C0}" type="slidenum">
              <a:rPr lang="de-DE" smtClean="0"/>
              <a:pPr/>
              <a:t>36</a:t>
            </a:fld>
            <a:endParaRPr lang="de-DE"/>
          </a:p>
        </p:txBody>
      </p:sp>
      <p:sp>
        <p:nvSpPr>
          <p:cNvPr id="3" name="Title 2">
            <a:extLst>
              <a:ext uri="{FF2B5EF4-FFF2-40B4-BE49-F238E27FC236}">
                <a16:creationId xmlns:a16="http://schemas.microsoft.com/office/drawing/2014/main" id="{319253FB-E607-443E-9901-C78D98524B31}"/>
              </a:ext>
            </a:extLst>
          </p:cNvPr>
          <p:cNvSpPr>
            <a:spLocks noGrp="1"/>
          </p:cNvSpPr>
          <p:nvPr>
            <p:ph type="title"/>
          </p:nvPr>
        </p:nvSpPr>
        <p:spPr>
          <a:xfrm>
            <a:off x="475400" y="119443"/>
            <a:ext cx="7192944" cy="580099"/>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Authentication, Authorization and Admission control</a:t>
            </a:r>
            <a:br>
              <a:rPr lang="en-US" sz="2200" dirty="0">
                <a:solidFill>
                  <a:schemeClr val="tx2">
                    <a:lumMod val="60000"/>
                    <a:lumOff val="40000"/>
                  </a:schemeClr>
                </a:solidFill>
                <a:latin typeface="Calibri" panose="020F0502020204030204" pitchFamily="34" charset="0"/>
                <a:cs typeface="Calibri" panose="020F0502020204030204" pitchFamily="34" charset="0"/>
              </a:rPr>
            </a:b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5AC47828-2B87-45B1-BA5B-E05628952E6A}"/>
              </a:ext>
            </a:extLst>
          </p:cNvPr>
          <p:cNvSpPr>
            <a:spLocks noGrp="1"/>
          </p:cNvSpPr>
          <p:nvPr>
            <p:ph sz="quarter" idx="13"/>
          </p:nvPr>
        </p:nvSpPr>
        <p:spPr>
          <a:xfrm>
            <a:off x="504000" y="843558"/>
            <a:ext cx="8136000" cy="3458442"/>
          </a:xfrm>
        </p:spPr>
        <p:txBody>
          <a:bodyPr>
            <a:normAutofit fontScale="55000" lnSpcReduction="20000"/>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Authentication:- </a:t>
            </a:r>
            <a:r>
              <a:rPr lang="en-US" sz="2000" dirty="0">
                <a:effectLst/>
                <a:latin typeface="Calibri" panose="020F0502020204030204" pitchFamily="34" charset="0"/>
                <a:ea typeface="Calibri" panose="020F0502020204030204" pitchFamily="34" charset="0"/>
                <a:cs typeface="Times New Roman" panose="02020603050405020304" pitchFamily="18" charset="0"/>
              </a:rPr>
              <a:t>Authenticate AKS cluster users with Azure Active Directory (Azure AD).</a:t>
            </a: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Developer authenticates with Azure AD.</a:t>
            </a:r>
          </a:p>
          <a:p>
            <a:pPr marL="342900" indent="-342900">
              <a:lnSpc>
                <a:spcPct val="107000"/>
              </a:lnSpc>
              <a:spcAft>
                <a:spcPts val="800"/>
              </a:spcAf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2. The Azure AD token issuance endpoint issues the access token.</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3. The developer performs an action using the Azure AD token, such as kubectl create pod.</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4. Kubernetes validates the token with Azure AD and fetches the developer's group memberships.</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5. Kubernetes RBAC and cluster policies are applied.</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Admission Controllers:-</a:t>
            </a:r>
            <a:r>
              <a:rPr lang="en-US" sz="2000" dirty="0">
                <a:effectLst/>
                <a:latin typeface="Calibri" panose="020F0502020204030204" pitchFamily="34" charset="0"/>
                <a:ea typeface="Calibri" panose="020F0502020204030204" pitchFamily="34" charset="0"/>
                <a:cs typeface="Times New Roman" panose="02020603050405020304" pitchFamily="18" charset="0"/>
              </a:rPr>
              <a:t>An admission controller is a piece of code that intercepts requests to the Kubernetes API server prior to persistence of the object, but after the request is authenticated and authorized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62BBD04-5029-4C1B-9B69-840E860BFCE1}"/>
              </a:ext>
            </a:extLst>
          </p:cNvPr>
          <p:cNvPicPr>
            <a:picLocks noChangeAspect="1"/>
          </p:cNvPicPr>
          <p:nvPr/>
        </p:nvPicPr>
        <p:blipFill>
          <a:blip r:embed="rId2"/>
          <a:stretch>
            <a:fillRect/>
          </a:stretch>
        </p:blipFill>
        <p:spPr>
          <a:xfrm>
            <a:off x="2627784" y="1131590"/>
            <a:ext cx="3291007" cy="1277485"/>
          </a:xfrm>
          <a:prstGeom prst="rect">
            <a:avLst/>
          </a:prstGeom>
        </p:spPr>
      </p:pic>
    </p:spTree>
    <p:extLst>
      <p:ext uri="{BB962C8B-B14F-4D97-AF65-F5344CB8AC3E}">
        <p14:creationId xmlns:p14="http://schemas.microsoft.com/office/powerpoint/2010/main" val="3691138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599128-2AF0-4118-BAEE-BFFB47F925BC}"/>
              </a:ext>
            </a:extLst>
          </p:cNvPr>
          <p:cNvSpPr>
            <a:spLocks noGrp="1"/>
          </p:cNvSpPr>
          <p:nvPr>
            <p:ph type="sldNum" sz="quarter" idx="12"/>
          </p:nvPr>
        </p:nvSpPr>
        <p:spPr/>
        <p:txBody>
          <a:bodyPr/>
          <a:lstStyle/>
          <a:p>
            <a:fld id="{9D543ADB-E95E-4587-963D-D3C6AB2E96C0}" type="slidenum">
              <a:rPr lang="de-DE" smtClean="0"/>
              <a:pPr/>
              <a:t>37</a:t>
            </a:fld>
            <a:endParaRPr lang="de-DE"/>
          </a:p>
        </p:txBody>
      </p:sp>
      <p:sp>
        <p:nvSpPr>
          <p:cNvPr id="3" name="Title 2">
            <a:extLst>
              <a:ext uri="{FF2B5EF4-FFF2-40B4-BE49-F238E27FC236}">
                <a16:creationId xmlns:a16="http://schemas.microsoft.com/office/drawing/2014/main" id="{7E1632E1-9F51-40AA-982D-10A3FCC2B3B5}"/>
              </a:ext>
            </a:extLst>
          </p:cNvPr>
          <p:cNvSpPr>
            <a:spLocks noGrp="1"/>
          </p:cNvSpPr>
          <p:nvPr>
            <p:ph type="title"/>
          </p:nvPr>
        </p:nvSpPr>
        <p:spPr>
          <a:xfrm>
            <a:off x="504000" y="96550"/>
            <a:ext cx="8136000" cy="500158"/>
          </a:xfrm>
        </p:spPr>
        <p:txBody>
          <a:bodyPr/>
          <a:lstStyle/>
          <a:p>
            <a:r>
              <a:rPr lang="en-IN" sz="2200" dirty="0">
                <a:solidFill>
                  <a:schemeClr val="tx2">
                    <a:lumMod val="60000"/>
                    <a:lumOff val="40000"/>
                  </a:schemeClr>
                </a:solidFill>
                <a:latin typeface="Calibri" panose="020F0502020204030204" pitchFamily="34" charset="0"/>
                <a:cs typeface="Calibri" panose="020F0502020204030204" pitchFamily="34" charset="0"/>
              </a:rPr>
              <a:t>RBAC Authorization</a:t>
            </a:r>
          </a:p>
        </p:txBody>
      </p:sp>
      <p:sp>
        <p:nvSpPr>
          <p:cNvPr id="4" name="Content Placeholder 3">
            <a:extLst>
              <a:ext uri="{FF2B5EF4-FFF2-40B4-BE49-F238E27FC236}">
                <a16:creationId xmlns:a16="http://schemas.microsoft.com/office/drawing/2014/main" id="{ED59C747-E3E5-4FB4-9917-862ABFB7F515}"/>
              </a:ext>
            </a:extLst>
          </p:cNvPr>
          <p:cNvSpPr>
            <a:spLocks noGrp="1"/>
          </p:cNvSpPr>
          <p:nvPr>
            <p:ph sz="quarter" idx="13"/>
          </p:nvPr>
        </p:nvSpPr>
        <p:spPr>
          <a:xfrm>
            <a:off x="395536" y="596708"/>
            <a:ext cx="8244464" cy="3847250"/>
          </a:xfrm>
        </p:spPr>
        <p:txBody>
          <a:bodyPr>
            <a:normAutofit fontScale="92500" lnSpcReduction="10000"/>
          </a:bodyPr>
          <a:lstStyle/>
          <a:p>
            <a:pPr algn="l"/>
            <a:r>
              <a:rPr lang="en-US" sz="1200" b="1" i="0" dirty="0">
                <a:effectLst/>
                <a:latin typeface="Calibri" panose="020F0502020204030204" pitchFamily="34" charset="0"/>
                <a:cs typeface="Calibri" panose="020F0502020204030204" pitchFamily="34" charset="0"/>
              </a:rPr>
              <a:t>Role-based access control (RBAC) </a:t>
            </a:r>
            <a:r>
              <a:rPr lang="en-US" sz="1200" i="0" dirty="0">
                <a:effectLst/>
                <a:latin typeface="Calibri" panose="020F0502020204030204" pitchFamily="34" charset="0"/>
                <a:cs typeface="Calibri" panose="020F0502020204030204" pitchFamily="34" charset="0"/>
              </a:rPr>
              <a:t>is a method of regulating access to computer or network resources based on the roles of individual users within your organization.</a:t>
            </a:r>
          </a:p>
          <a:p>
            <a:pPr algn="l"/>
            <a:r>
              <a:rPr lang="en-US" sz="1200" i="0" dirty="0">
                <a:effectLst/>
                <a:latin typeface="Calibri" panose="020F0502020204030204" pitchFamily="34" charset="0"/>
                <a:cs typeface="Calibri" panose="020F0502020204030204" pitchFamily="34" charset="0"/>
              </a:rPr>
              <a:t>Control access to cluster resources using role-based access control and Azure Active Directory identities in Azure Kubernetes Service.</a:t>
            </a:r>
          </a:p>
          <a:p>
            <a:pPr algn="l"/>
            <a:r>
              <a:rPr lang="en-US" sz="1200" i="0" dirty="0">
                <a:effectLst/>
                <a:latin typeface="Calibri" panose="020F0502020204030204" pitchFamily="34" charset="0"/>
                <a:cs typeface="Calibri" panose="020F0502020204030204" pitchFamily="34" charset="0"/>
              </a:rPr>
              <a:t>RBAC authorization uses the rbac.authorization.k8s.io API group to drive authorization decisions, allowing you to dynamically configure policies through the Kubernetes API.</a:t>
            </a:r>
          </a:p>
          <a:p>
            <a:pPr algn="l"/>
            <a:r>
              <a:rPr lang="en-US" sz="1200" i="0" dirty="0">
                <a:effectLst/>
                <a:latin typeface="Calibri" panose="020F0502020204030204" pitchFamily="34" charset="0"/>
                <a:cs typeface="Calibri" panose="020F0502020204030204" pitchFamily="34" charset="0"/>
              </a:rPr>
              <a:t>HaCT managed containers are enabled with RBAC and has been architecture for sharing a single Azure Kubernetes service cluster with multiple tenants. Each and every hosted application have been logically placed under a single namespace managed by 'Namespace Admin’.</a:t>
            </a:r>
          </a:p>
          <a:p>
            <a:pPr algn="l"/>
            <a:r>
              <a:rPr lang="en-US" sz="1200" b="1" i="0" dirty="0">
                <a:effectLst/>
                <a:latin typeface="Calibri" panose="020F0502020204030204" pitchFamily="34" charset="0"/>
                <a:cs typeface="Calibri" panose="020F0502020204030204" pitchFamily="34" charset="0"/>
              </a:rPr>
              <a:t>RBAC in Kubernetes</a:t>
            </a:r>
          </a:p>
          <a:p>
            <a:pPr algn="l"/>
            <a:r>
              <a:rPr lang="en-US" sz="1200" i="0" dirty="0">
                <a:effectLst/>
                <a:latin typeface="Calibri" panose="020F0502020204030204" pitchFamily="34" charset="0"/>
                <a:cs typeface="Calibri" panose="020F0502020204030204" pitchFamily="34" charset="0"/>
              </a:rPr>
              <a:t>Let's understand some of the key terminologies associated with RBAC in Azure Kubernetes Service :</a:t>
            </a:r>
          </a:p>
          <a:p>
            <a:pPr algn="l"/>
            <a:r>
              <a:rPr lang="en-US" sz="1200" b="1" i="0" dirty="0">
                <a:effectLst/>
                <a:latin typeface="Calibri" panose="020F0502020204030204" pitchFamily="34" charset="0"/>
                <a:cs typeface="Calibri" panose="020F0502020204030204" pitchFamily="34" charset="0"/>
              </a:rPr>
              <a:t>Subjects</a:t>
            </a:r>
            <a:r>
              <a:rPr lang="en-US" sz="1200" i="0" dirty="0">
                <a:effectLst/>
                <a:latin typeface="Calibri" panose="020F0502020204030204" pitchFamily="34" charset="0"/>
                <a:cs typeface="Calibri" panose="020F0502020204030204" pitchFamily="34" charset="0"/>
              </a:rPr>
              <a:t>: The set of users(Cluster, Namespace Admin and Users(custom)) and processes that want to access the Kubernetes API.</a:t>
            </a:r>
          </a:p>
          <a:p>
            <a:pPr algn="l"/>
            <a:r>
              <a:rPr lang="en-US" sz="1200" b="1" i="0" dirty="0">
                <a:effectLst/>
                <a:latin typeface="Calibri" panose="020F0502020204030204" pitchFamily="34" charset="0"/>
                <a:cs typeface="Calibri" panose="020F0502020204030204" pitchFamily="34" charset="0"/>
              </a:rPr>
              <a:t>Resources</a:t>
            </a:r>
            <a:r>
              <a:rPr lang="en-US" sz="1200" i="0" dirty="0">
                <a:effectLst/>
                <a:latin typeface="Calibri" panose="020F0502020204030204" pitchFamily="34" charset="0"/>
                <a:cs typeface="Calibri" panose="020F0502020204030204" pitchFamily="34" charset="0"/>
              </a:rPr>
              <a:t>: The set of Kubernetes API Objects available in the cluster. Examples include Pods, Deployments, Services, Nodes, and Persistent Volumes, among others.</a:t>
            </a:r>
          </a:p>
          <a:p>
            <a:pPr algn="l"/>
            <a:r>
              <a:rPr lang="en-US" sz="1200" b="1" i="0" dirty="0">
                <a:effectLst/>
                <a:latin typeface="Calibri" panose="020F0502020204030204" pitchFamily="34" charset="0"/>
                <a:cs typeface="Calibri" panose="020F0502020204030204" pitchFamily="34" charset="0"/>
              </a:rPr>
              <a:t>Verbs(Operations): </a:t>
            </a:r>
            <a:r>
              <a:rPr lang="en-US" sz="1200" i="0" dirty="0">
                <a:effectLst/>
                <a:latin typeface="Calibri" panose="020F0502020204030204" pitchFamily="34" charset="0"/>
                <a:cs typeface="Calibri" panose="020F0502020204030204" pitchFamily="34" charset="0"/>
              </a:rPr>
              <a:t>The set of operations that can be executed to the resources, different verbs are available (examples: get, watch, create, delete, etc.), but ultimately all of them are Create, Read, Update or Delete (CRUD) operations.</a:t>
            </a:r>
          </a:p>
          <a:p>
            <a:pPr algn="l"/>
            <a:r>
              <a:rPr lang="en-US" sz="1600" b="1" i="0" dirty="0">
                <a:effectLst/>
                <a:latin typeface="Calibri" panose="020F0502020204030204" pitchFamily="34" charset="0"/>
                <a:cs typeface="Calibri" panose="020F0502020204030204" pitchFamily="34" charset="0"/>
              </a:rPr>
              <a:t>Roles and RoleBinding</a:t>
            </a:r>
            <a:r>
              <a:rPr lang="en-US" b="1" dirty="0">
                <a:latin typeface="Calibri" panose="020F0502020204030204" pitchFamily="34" charset="0"/>
                <a:cs typeface="Calibri" panose="020F0502020204030204" pitchFamily="34" charset="0"/>
              </a:rPr>
              <a:t>:-</a:t>
            </a:r>
          </a:p>
          <a:p>
            <a:pPr algn="l"/>
            <a:r>
              <a:rPr lang="en-US" sz="1200" dirty="0">
                <a:latin typeface="Calibri" panose="020F0502020204030204" pitchFamily="34" charset="0"/>
                <a:cs typeface="Calibri" panose="020F0502020204030204" pitchFamily="34" charset="0"/>
              </a:rPr>
              <a:t>HaCT managed containers(AKS) works on concepts of Roles and Role Bindings : Role object has permission what a user can do or not and Role Binding is an object which binds a User i.e., ‘email or AAD group or service account’ to the Role you define. You can go through the attached yaml for actual representation. You can modify the yaml to provide/restrict user access scoped to AKS resources.</a:t>
            </a:r>
          </a:p>
          <a:p>
            <a:pPr algn="l"/>
            <a:endParaRPr lang="en-US" sz="1600" b="1"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1114292"/>
      </p:ext>
    </p:extLst>
  </p:cSld>
  <p:clrMapOvr>
    <a:masterClrMapping/>
  </p:clrMapOvr>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96EC70-C040-46DD-8707-B8BD111CF56F}"/>
              </a:ext>
            </a:extLst>
          </p:cNvPr>
          <p:cNvSpPr>
            <a:spLocks noGrp="1"/>
          </p:cNvSpPr>
          <p:nvPr>
            <p:ph type="sldNum" sz="quarter" idx="12"/>
          </p:nvPr>
        </p:nvSpPr>
        <p:spPr/>
        <p:txBody>
          <a:bodyPr/>
          <a:lstStyle/>
          <a:p>
            <a:fld id="{9D543ADB-E95E-4587-963D-D3C6AB2E96C0}" type="slidenum">
              <a:rPr lang="de-DE" smtClean="0"/>
              <a:pPr/>
              <a:t>38</a:t>
            </a:fld>
            <a:endParaRPr lang="de-DE"/>
          </a:p>
        </p:txBody>
      </p:sp>
      <p:sp>
        <p:nvSpPr>
          <p:cNvPr id="3" name="Title 2">
            <a:extLst>
              <a:ext uri="{FF2B5EF4-FFF2-40B4-BE49-F238E27FC236}">
                <a16:creationId xmlns:a16="http://schemas.microsoft.com/office/drawing/2014/main" id="{C983023D-4FBA-4F3C-9554-596E7307BFDE}"/>
              </a:ext>
            </a:extLst>
          </p:cNvPr>
          <p:cNvSpPr>
            <a:spLocks noGrp="1"/>
          </p:cNvSpPr>
          <p:nvPr>
            <p:ph type="title"/>
          </p:nvPr>
        </p:nvSpPr>
        <p:spPr>
          <a:xfrm>
            <a:off x="504000" y="142592"/>
            <a:ext cx="8136000" cy="412934"/>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Secrets</a:t>
            </a:r>
            <a:br>
              <a:rPr lang="en-US" sz="2200" dirty="0">
                <a:solidFill>
                  <a:schemeClr val="tx2">
                    <a:lumMod val="60000"/>
                    <a:lumOff val="40000"/>
                  </a:schemeClr>
                </a:solidFill>
                <a:latin typeface="Calibri" panose="020F0502020204030204" pitchFamily="34" charset="0"/>
                <a:cs typeface="Calibri" panose="020F0502020204030204" pitchFamily="34" charset="0"/>
              </a:rPr>
            </a:b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FC982997-00B6-4A2D-A3C8-F15A417798CC}"/>
              </a:ext>
            </a:extLst>
          </p:cNvPr>
          <p:cNvSpPr>
            <a:spLocks noGrp="1"/>
          </p:cNvSpPr>
          <p:nvPr>
            <p:ph sz="quarter" idx="13"/>
          </p:nvPr>
        </p:nvSpPr>
        <p:spPr>
          <a:xfrm>
            <a:off x="179512" y="555526"/>
            <a:ext cx="8460488" cy="3816424"/>
          </a:xfrm>
        </p:spPr>
        <p:txBody>
          <a:bodyPr>
            <a:normAutofit fontScale="92500" lnSpcReduction="10000"/>
          </a:bodyPr>
          <a:lstStyle/>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The CSI-driver provides a way to connect secrets, keys and certificates in Key Vault to deployments in Kubernetes and it allows you to do is mount secrets stored in a vault to your pods.</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In order to access the secrets stored in key vault Pod Identity need to be configured into the cluster.</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AKS users can use TLS certificates for securing and accessing their applications in AKS Containers over the internet. </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When considering multi-tenancy architecture, its always a question how safe is my data or secrets are safer. Storing TLS secrets under namespaces is not the best practices. So, We took care of this by storing the Certificates and its TLS secretes safely in Azure Key Vault. And retrieving and updating them into AKS cluster on demand [ i.e.at the time of cluster creation or cluster updating with new TLS or expired TLS or certs ]</a:t>
            </a:r>
          </a:p>
          <a:p>
            <a:pPr>
              <a:lnSpc>
                <a:spcPct val="107000"/>
              </a:lnSpc>
              <a:spcAft>
                <a:spcPts val="800"/>
              </a:spcAft>
            </a:pPr>
            <a:r>
              <a:rPr lang="en-US" sz="1300" b="1"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Features</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Mounts secrets, keys, and certificates to a pod by using a CSI volume</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Supports CSI inline volumes</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Supports mounting multiple secrets store objects as a single volume</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Supports pod portability with the SecretProviderClass CRD</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Supports Windows containers</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Syncs with Kubernetes secrets</a:t>
            </a:r>
          </a:p>
          <a:p>
            <a:pPr>
              <a:lnSpc>
                <a:spcPct val="107000"/>
              </a:lnSpc>
              <a:spcAft>
                <a:spcPts val="800"/>
              </a:spcAft>
            </a:pPr>
            <a:r>
              <a:rPr lang="en-US" sz="1200" dirty="0">
                <a:solidFill>
                  <a:schemeClr val="accent1">
                    <a:lumMod val="10000"/>
                  </a:schemeClr>
                </a:solidFill>
                <a:latin typeface="Calibri" panose="020F0502020204030204" pitchFamily="34" charset="0"/>
                <a:ea typeface="Calibri" panose="020F0502020204030204" pitchFamily="34" charset="0"/>
                <a:cs typeface="Times New Roman" panose="02020603050405020304" pitchFamily="18" charset="0"/>
              </a:rPr>
              <a:t>Supports auto rotation of mounted contents and synced Kubernetes secrets</a:t>
            </a:r>
          </a:p>
          <a:p>
            <a:endParaRPr lang="en-IN" dirty="0"/>
          </a:p>
        </p:txBody>
      </p:sp>
    </p:spTree>
    <p:extLst>
      <p:ext uri="{BB962C8B-B14F-4D97-AF65-F5344CB8AC3E}">
        <p14:creationId xmlns:p14="http://schemas.microsoft.com/office/powerpoint/2010/main" val="3950559008"/>
      </p:ext>
    </p:extLst>
  </p:cSld>
  <p:clrMapOvr>
    <a:masterClrMapping/>
  </p:clrMapOvr>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769C9B-140F-484F-B5EE-83B9BEBF2F01}"/>
              </a:ext>
            </a:extLst>
          </p:cNvPr>
          <p:cNvSpPr>
            <a:spLocks noGrp="1"/>
          </p:cNvSpPr>
          <p:nvPr>
            <p:ph type="sldNum" sz="quarter" idx="12"/>
          </p:nvPr>
        </p:nvSpPr>
        <p:spPr/>
        <p:txBody>
          <a:bodyPr/>
          <a:lstStyle/>
          <a:p>
            <a:fld id="{9D543ADB-E95E-4587-963D-D3C6AB2E96C0}" type="slidenum">
              <a:rPr lang="de-DE" smtClean="0"/>
              <a:pPr/>
              <a:t>39</a:t>
            </a:fld>
            <a:endParaRPr lang="de-DE"/>
          </a:p>
        </p:txBody>
      </p:sp>
      <p:sp>
        <p:nvSpPr>
          <p:cNvPr id="3" name="Title 2">
            <a:extLst>
              <a:ext uri="{FF2B5EF4-FFF2-40B4-BE49-F238E27FC236}">
                <a16:creationId xmlns:a16="http://schemas.microsoft.com/office/drawing/2014/main" id="{A917DF33-BF05-4B1D-9E15-06A447C3B5A3}"/>
              </a:ext>
            </a:extLst>
          </p:cNvPr>
          <p:cNvSpPr>
            <a:spLocks noGrp="1"/>
          </p:cNvSpPr>
          <p:nvPr>
            <p:ph type="title"/>
          </p:nvPr>
        </p:nvSpPr>
        <p:spPr>
          <a:xfrm>
            <a:off x="504000" y="96550"/>
            <a:ext cx="8136000" cy="530984"/>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Security Contexts</a:t>
            </a:r>
            <a:br>
              <a:rPr lang="en-US" sz="24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50049304-149E-48E7-9201-E47FF1091635}"/>
              </a:ext>
            </a:extLst>
          </p:cNvPr>
          <p:cNvSpPr>
            <a:spLocks noGrp="1"/>
          </p:cNvSpPr>
          <p:nvPr>
            <p:ph sz="quarter" idx="13"/>
          </p:nvPr>
        </p:nvSpPr>
        <p:spPr>
          <a:xfrm>
            <a:off x="179512" y="411510"/>
            <a:ext cx="8640960" cy="4731990"/>
          </a:xfrm>
        </p:spPr>
        <p:txBody>
          <a:bodyPr>
            <a:normAutofit fontScale="40000" lnSpcReduction="20000"/>
          </a:bodyPr>
          <a:lstStyle/>
          <a:p>
            <a:pPr>
              <a:lnSpc>
                <a:spcPct val="107000"/>
              </a:lnSpc>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In </a:t>
            </a:r>
            <a:r>
              <a:rPr lang="en-US" sz="3000" dirty="0">
                <a:effectLst/>
                <a:latin typeface="Calibri" panose="020F0502020204030204" pitchFamily="34" charset="0"/>
                <a:ea typeface="Calibri" panose="020F0502020204030204" pitchFamily="34" charset="0"/>
                <a:cs typeface="Times New Roman" panose="02020603050405020304" pitchFamily="18" charset="0"/>
              </a:rPr>
              <a:t>Kubernetes, a security context defines privileges for individual pods or containers. You can use security context to grant containers or pods permissions such as the right to access an external file or run-in privileged mode.</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Azure Policies (Audit, Deny, Disabled)</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1. Authorized IP ranges should be defined on Kubernetes Services</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2. Azure Policy Add-on for Kubernetes service (AKS) should be installed and enabled on your clusters</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3. Deploy </a:t>
            </a:r>
            <a:r>
              <a:rPr lang="en-US" sz="3000" dirty="0" err="1">
                <a:effectLst/>
                <a:latin typeface="Calibri" panose="020F0502020204030204" pitchFamily="34" charset="0"/>
                <a:ea typeface="Calibri" panose="020F0502020204030204" pitchFamily="34" charset="0"/>
                <a:cs typeface="Times New Roman" panose="02020603050405020304" pitchFamily="18" charset="0"/>
              </a:rPr>
              <a:t>GitOps</a:t>
            </a:r>
            <a:r>
              <a:rPr lang="en-US" sz="3000" dirty="0">
                <a:effectLst/>
                <a:latin typeface="Calibri" panose="020F0502020204030204" pitchFamily="34" charset="0"/>
                <a:ea typeface="Calibri" panose="020F0502020204030204" pitchFamily="34" charset="0"/>
                <a:cs typeface="Times New Roman" panose="02020603050405020304" pitchFamily="18" charset="0"/>
              </a:rPr>
              <a:t> to Kubernetes cluster</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4. Enforce HTTPS ingress in Kubernetes cluster: enforces HTTPS ingress in a Kubernetes cluster. (Audit, Deny)</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5. Enforce internal load balancers in Kubernetes cluster: enforces load balancers do not have public IPs in a Kubernetes cluster. (Audit, Deny)</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6. Enforce labels on pods in Kubernetes cluster: enforces the specified labels are provided for pods in a Kubernetes cluster. (Audit, Deny)</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7. Ensure container CPU and memory resource limits do not exceed the specified limits in Kubernetes cluster: ensures container CPU and memory resource limits are defined and do not exceed the specified limits in a Kubernetes cluster. (Audit, Deny)</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8. Ensure only allowed container images in Kubernetes cluster</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9. Kubernetes Services should be upgraded to a non-vulnerable Kubernetes version: Upgrade your Kubernetes service cluster to a later Kubernetes version to protect against known vulnerabilities in your current Kubernetes version. (Audit)</a:t>
            </a:r>
          </a:p>
          <a:p>
            <a:pPr>
              <a:lnSpc>
                <a:spcPct val="107000"/>
              </a:lnSpc>
              <a:spcAft>
                <a:spcPts val="80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10. Role-Based Access Control (RBAC) should be used on Kubernetes Services: RBAC should be used (Audit)</a:t>
            </a:r>
          </a:p>
          <a:p>
            <a:pPr>
              <a:lnSpc>
                <a:spcPct val="107000"/>
              </a:lnSpc>
              <a:spcAft>
                <a:spcPts val="80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9355052"/>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7C0B44-B6E2-4684-AC2A-FBBD62DE187A}"/>
              </a:ext>
            </a:extLst>
          </p:cNvPr>
          <p:cNvSpPr>
            <a:spLocks noGrp="1"/>
          </p:cNvSpPr>
          <p:nvPr>
            <p:ph type="sldNum" sz="quarter" idx="12"/>
          </p:nvPr>
        </p:nvSpPr>
        <p:spPr>
          <a:xfrm>
            <a:off x="8280000" y="4618800"/>
            <a:ext cx="360000" cy="3105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543ADB-E95E-4587-963D-D3C6AB2E96C0}" type="slidenum">
              <a:rPr kumimoji="0" lang="de-DE" sz="800" b="0" i="0" u="none" strike="noStrike" kern="1200" cap="none" spc="0" normalizeH="0" baseline="0" noProof="0">
                <a:ln>
                  <a:noFill/>
                </a:ln>
                <a:solidFill>
                  <a:srgbClr val="0078D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78DC"/>
              </a:solidFill>
              <a:effectLst/>
              <a:uLnTx/>
              <a:uFillTx/>
              <a:latin typeface="Arial"/>
              <a:ea typeface="+mn-ea"/>
              <a:cs typeface="+mn-cs"/>
            </a:endParaRPr>
          </a:p>
        </p:txBody>
      </p:sp>
      <p:sp>
        <p:nvSpPr>
          <p:cNvPr id="7" name="Inhaltsplatzhalter 6">
            <a:extLst>
              <a:ext uri="{FF2B5EF4-FFF2-40B4-BE49-F238E27FC236}">
                <a16:creationId xmlns:a16="http://schemas.microsoft.com/office/drawing/2014/main" id="{AC81E472-4450-40D2-9630-2F9E01546F3B}"/>
              </a:ext>
            </a:extLst>
          </p:cNvPr>
          <p:cNvSpPr>
            <a:spLocks noGrp="1"/>
          </p:cNvSpPr>
          <p:nvPr>
            <p:ph sz="quarter" idx="13"/>
          </p:nvPr>
        </p:nvSpPr>
        <p:spPr>
          <a:xfrm>
            <a:off x="971599" y="2139702"/>
            <a:ext cx="7308401" cy="432048"/>
          </a:xfrm>
        </p:spPr>
        <p:txBody>
          <a:bodyPr>
            <a:normAutofit fontScale="92500" lnSpcReduction="10000"/>
          </a:bodyPr>
          <a:lstStyle/>
          <a:p>
            <a:pPr lvl="0" algn="ctr">
              <a:lnSpc>
                <a:spcPct val="107000"/>
              </a:lnSpc>
              <a:spcAft>
                <a:spcPts val="800"/>
              </a:spcAft>
            </a:pPr>
            <a:r>
              <a:rPr lang="en-US" sz="2400" b="1" dirty="0">
                <a:solidFill>
                  <a:srgbClr val="0070C0"/>
                </a:solidFill>
                <a:latin typeface="Calibri" panose="020F0502020204030204" pitchFamily="34" charset="0"/>
                <a:ea typeface="+mj-ea"/>
                <a:cs typeface="Calibri" panose="020F0502020204030204" pitchFamily="34" charset="0"/>
              </a:rPr>
              <a:t>Application Design and Build</a:t>
            </a:r>
            <a:endParaRPr lang="en-IN" sz="2400" b="1" dirty="0">
              <a:solidFill>
                <a:srgbClr val="0070C0"/>
              </a:solidFill>
              <a:latin typeface="Calibri" panose="020F0502020204030204" pitchFamily="34" charset="0"/>
              <a:ea typeface="+mj-ea"/>
              <a:cs typeface="Calibri" panose="020F0502020204030204" pitchFamily="34" charset="0"/>
            </a:endParaRPr>
          </a:p>
          <a:p>
            <a:pPr>
              <a:lnSpc>
                <a:spcPct val="107000"/>
              </a:lnSpc>
              <a:spcAft>
                <a:spcPts val="800"/>
              </a:spcAft>
            </a:pPr>
            <a:endParaRPr lang="en-US" sz="2400" b="1" dirty="0">
              <a:solidFill>
                <a:srgbClr val="0070C0"/>
              </a:solidFill>
              <a:latin typeface="Calibri" panose="020F0502020204030204" pitchFamily="34" charset="0"/>
              <a:ea typeface="+mj-ea"/>
              <a:cs typeface="Calibri" panose="020F0502020204030204" pitchFamily="34" charset="0"/>
            </a:endParaRPr>
          </a:p>
          <a:p>
            <a:pPr>
              <a:lnSpc>
                <a:spcPct val="107000"/>
              </a:lnSpc>
              <a:spcAft>
                <a:spcPts val="800"/>
              </a:spcAft>
            </a:pPr>
            <a:endParaRPr lang="en-IN"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3492210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7C0B44-B6E2-4684-AC2A-FBBD62DE187A}"/>
              </a:ext>
            </a:extLst>
          </p:cNvPr>
          <p:cNvSpPr>
            <a:spLocks noGrp="1"/>
          </p:cNvSpPr>
          <p:nvPr>
            <p:ph type="sldNum" sz="quarter" idx="12"/>
          </p:nvPr>
        </p:nvSpPr>
        <p:spPr>
          <a:xfrm>
            <a:off x="8280000" y="4618800"/>
            <a:ext cx="360000" cy="3105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543ADB-E95E-4587-963D-D3C6AB2E96C0}" type="slidenum">
              <a:rPr kumimoji="0" lang="de-DE" sz="800" b="0" i="0" u="none" strike="noStrike" kern="1200" cap="none" spc="0" normalizeH="0" baseline="0" noProof="0">
                <a:ln>
                  <a:noFill/>
                </a:ln>
                <a:solidFill>
                  <a:srgbClr val="0078D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78DC"/>
              </a:solidFill>
              <a:effectLst/>
              <a:uLnTx/>
              <a:uFillTx/>
              <a:latin typeface="Arial"/>
              <a:ea typeface="+mn-ea"/>
              <a:cs typeface="+mn-cs"/>
            </a:endParaRPr>
          </a:p>
        </p:txBody>
      </p:sp>
      <p:sp>
        <p:nvSpPr>
          <p:cNvPr id="7" name="Inhaltsplatzhalter 6">
            <a:extLst>
              <a:ext uri="{FF2B5EF4-FFF2-40B4-BE49-F238E27FC236}">
                <a16:creationId xmlns:a16="http://schemas.microsoft.com/office/drawing/2014/main" id="{AC81E472-4450-40D2-9630-2F9E01546F3B}"/>
              </a:ext>
            </a:extLst>
          </p:cNvPr>
          <p:cNvSpPr>
            <a:spLocks noGrp="1"/>
          </p:cNvSpPr>
          <p:nvPr>
            <p:ph sz="quarter" idx="13"/>
          </p:nvPr>
        </p:nvSpPr>
        <p:spPr>
          <a:xfrm>
            <a:off x="917799" y="2139105"/>
            <a:ext cx="7308401" cy="432048"/>
          </a:xfrm>
        </p:spPr>
        <p:txBody>
          <a:bodyPr>
            <a:normAutofit fontScale="92500" lnSpcReduction="10000"/>
          </a:bodyPr>
          <a:lstStyle/>
          <a:p>
            <a:pPr lvl="0" algn="ctr">
              <a:lnSpc>
                <a:spcPct val="107000"/>
              </a:lnSpc>
              <a:spcAft>
                <a:spcPts val="800"/>
              </a:spcAft>
            </a:pPr>
            <a:r>
              <a:rPr lang="en-US" sz="2400" b="1" dirty="0">
                <a:solidFill>
                  <a:srgbClr val="0070C0"/>
                </a:solidFill>
                <a:latin typeface="Calibri" panose="020F0502020204030204" pitchFamily="34" charset="0"/>
                <a:ea typeface="+mj-ea"/>
                <a:cs typeface="Calibri" panose="020F0502020204030204" pitchFamily="34" charset="0"/>
              </a:rPr>
              <a:t>Services and Networking</a:t>
            </a:r>
            <a:endParaRPr lang="en-IN"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3321429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8EFB-442A-4A58-B384-E9BE95AB74ED}"/>
              </a:ext>
            </a:extLst>
          </p:cNvPr>
          <p:cNvSpPr>
            <a:spLocks noGrp="1"/>
          </p:cNvSpPr>
          <p:nvPr>
            <p:ph type="title"/>
          </p:nvPr>
        </p:nvSpPr>
        <p:spPr>
          <a:xfrm>
            <a:off x="504000" y="70155"/>
            <a:ext cx="8136000" cy="413363"/>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AKS Namespace and Global n/w policy</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A719ED6-B801-43C8-A9CA-74D8F85946EE}"/>
              </a:ext>
            </a:extLst>
          </p:cNvPr>
          <p:cNvSpPr>
            <a:spLocks noGrp="1"/>
          </p:cNvSpPr>
          <p:nvPr>
            <p:ph idx="1"/>
          </p:nvPr>
        </p:nvSpPr>
        <p:spPr/>
        <p:txBody>
          <a:bodyPr/>
          <a:lstStyle/>
          <a:p>
            <a:pPr>
              <a:lnSpc>
                <a:spcPct val="107000"/>
              </a:lnSpc>
              <a:spcAft>
                <a:spcPts val="800"/>
              </a:spcAft>
            </a:pPr>
            <a:r>
              <a:rPr lang="en-IN" sz="1300" b="1" dirty="0">
                <a:effectLst/>
                <a:latin typeface="Calibri" panose="020F0502020204030204" pitchFamily="34" charset="0"/>
                <a:ea typeface="Calibri" panose="020F0502020204030204" pitchFamily="34" charset="0"/>
                <a:cs typeface="Times New Roman" panose="02020603050405020304" pitchFamily="18" charset="0"/>
              </a:rPr>
              <a:t>Namespace Network Policy is applicable to AKS namespaces.</a:t>
            </a:r>
          </a:p>
          <a:p>
            <a:pPr marL="285750" indent="-285750">
              <a:lnSpc>
                <a:spcPct val="107000"/>
              </a:lnSpc>
              <a:spcAft>
                <a:spcPts val="800"/>
              </a:spcAft>
              <a:buFont typeface="Arial" panose="020B0604020202020204" pitchFamily="34" charset="0"/>
              <a:buChar char="•"/>
            </a:pPr>
            <a:r>
              <a:rPr lang="en-IN" sz="1300" dirty="0">
                <a:latin typeface="Calibri" panose="020F0502020204030204" pitchFamily="34" charset="0"/>
                <a:ea typeface="Calibri" panose="020F0502020204030204" pitchFamily="34" charset="0"/>
                <a:cs typeface="Times New Roman" panose="02020603050405020304" pitchFamily="18" charset="0"/>
              </a:rPr>
              <a:t>T</a:t>
            </a:r>
            <a:r>
              <a:rPr lang="en-IN" sz="1300" dirty="0">
                <a:effectLst/>
                <a:latin typeface="Calibri" panose="020F0502020204030204" pitchFamily="34" charset="0"/>
                <a:ea typeface="Calibri" panose="020F0502020204030204" pitchFamily="34" charset="0"/>
                <a:cs typeface="Times New Roman" panose="02020603050405020304" pitchFamily="18" charset="0"/>
              </a:rPr>
              <a:t>he Kubernetes Namespace Network policy allows communication between pods in the same namespace and it denies pods to communicate to another namespace pods.</a:t>
            </a:r>
          </a:p>
          <a:p>
            <a:pPr marL="285750" indent="-285750">
              <a:lnSpc>
                <a:spcPct val="107000"/>
              </a:lnSpc>
              <a:spcAft>
                <a:spcPts val="800"/>
              </a:spcAft>
              <a:buFont typeface="Arial" panose="020B0604020202020204" pitchFamily="34" charset="0"/>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The Kubernetes Network Namespace policy allows Ingress traffic from only Ingress-controller namespace pods.</a:t>
            </a:r>
          </a:p>
          <a:p>
            <a:pPr marL="285750" indent="-285750">
              <a:lnSpc>
                <a:spcPct val="107000"/>
              </a:lnSpc>
              <a:spcAft>
                <a:spcPts val="800"/>
              </a:spcAft>
              <a:buFont typeface="Arial" panose="020B0604020202020204" pitchFamily="34" charset="0"/>
              <a:buChar char="•"/>
            </a:pPr>
            <a:r>
              <a:rPr lang="en-IN" sz="1300" dirty="0">
                <a:effectLst/>
                <a:latin typeface="Calibri" panose="020F0502020204030204" pitchFamily="34" charset="0"/>
                <a:ea typeface="Calibri" panose="020F0502020204030204" pitchFamily="34" charset="0"/>
                <a:cs typeface="Times New Roman" panose="02020603050405020304" pitchFamily="18" charset="0"/>
              </a:rPr>
              <a:t>The Kubernetes Network Namespace policy allows Ingress traffic from other namespaces pods only if the namespace is explicitly allowed in the namespace ingress traffic section of the network policy.</a:t>
            </a:r>
          </a:p>
          <a:p>
            <a:endParaRPr lang="en-IN" dirty="0"/>
          </a:p>
        </p:txBody>
      </p:sp>
      <p:sp>
        <p:nvSpPr>
          <p:cNvPr id="4" name="Slide Number Placeholder 3">
            <a:extLst>
              <a:ext uri="{FF2B5EF4-FFF2-40B4-BE49-F238E27FC236}">
                <a16:creationId xmlns:a16="http://schemas.microsoft.com/office/drawing/2014/main" id="{5B87E77D-155E-4A74-AD2E-233B509FDD6D}"/>
              </a:ext>
            </a:extLst>
          </p:cNvPr>
          <p:cNvSpPr>
            <a:spLocks noGrp="1"/>
          </p:cNvSpPr>
          <p:nvPr>
            <p:ph type="sldNum" sz="quarter" idx="12"/>
          </p:nvPr>
        </p:nvSpPr>
        <p:spPr/>
        <p:txBody>
          <a:bodyPr/>
          <a:lstStyle/>
          <a:p>
            <a:fld id="{9B749DBC-5EFD-468C-9F9F-C80FB4A03599}" type="slidenum">
              <a:rPr lang="de-DE" smtClean="0"/>
              <a:pPr/>
              <a:t>41</a:t>
            </a:fld>
            <a:endParaRPr lang="de-DE"/>
          </a:p>
        </p:txBody>
      </p:sp>
    </p:spTree>
    <p:extLst>
      <p:ext uri="{BB962C8B-B14F-4D97-AF65-F5344CB8AC3E}">
        <p14:creationId xmlns:p14="http://schemas.microsoft.com/office/powerpoint/2010/main" val="1979518848"/>
      </p:ext>
    </p:extLst>
  </p:cSld>
  <p:clrMapOvr>
    <a:masterClrMapping/>
  </p:clrMapOvr>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9F9828-A404-4916-A364-AFAA48269195}"/>
              </a:ext>
            </a:extLst>
          </p:cNvPr>
          <p:cNvSpPr>
            <a:spLocks noGrp="1"/>
          </p:cNvSpPr>
          <p:nvPr>
            <p:ph type="sldNum" sz="quarter" idx="12"/>
          </p:nvPr>
        </p:nvSpPr>
        <p:spPr>
          <a:xfrm>
            <a:off x="8280000" y="4618800"/>
            <a:ext cx="360000" cy="310500"/>
          </a:xfrm>
        </p:spPr>
        <p:txBody>
          <a:bodyPr vert="horz" lIns="0" tIns="0" rIns="0" bIns="0" rtlCol="0" anchor="b" anchorCtr="0">
            <a:normAutofit/>
          </a:bodyPr>
          <a:lstStyle/>
          <a:p>
            <a:pPr>
              <a:spcAft>
                <a:spcPts val="600"/>
              </a:spcAft>
            </a:pPr>
            <a:fld id="{9B749DBC-5EFD-468C-9F9F-C80FB4A03599}" type="slidenum">
              <a:rPr lang="de-DE" kern="1200">
                <a:latin typeface="+mn-lt"/>
                <a:ea typeface="+mn-ea"/>
                <a:cs typeface="+mn-cs"/>
              </a:rPr>
              <a:pPr>
                <a:spcAft>
                  <a:spcPts val="600"/>
                </a:spcAft>
              </a:pPr>
              <a:t>42</a:t>
            </a:fld>
            <a:endParaRPr lang="de-DE" kern="1200">
              <a:latin typeface="+mn-lt"/>
              <a:ea typeface="+mn-ea"/>
              <a:cs typeface="+mn-cs"/>
            </a:endParaRPr>
          </a:p>
        </p:txBody>
      </p:sp>
      <p:sp>
        <p:nvSpPr>
          <p:cNvPr id="2" name="Title 1">
            <a:extLst>
              <a:ext uri="{FF2B5EF4-FFF2-40B4-BE49-F238E27FC236}">
                <a16:creationId xmlns:a16="http://schemas.microsoft.com/office/drawing/2014/main" id="{EB30C0CA-F228-48CB-A990-810CCCB48E1C}"/>
              </a:ext>
            </a:extLst>
          </p:cNvPr>
          <p:cNvSpPr>
            <a:spLocks noGrp="1"/>
          </p:cNvSpPr>
          <p:nvPr>
            <p:ph type="title"/>
          </p:nvPr>
        </p:nvSpPr>
        <p:spPr>
          <a:xfrm>
            <a:off x="504000" y="306000"/>
            <a:ext cx="8136000" cy="675000"/>
          </a:xfrm>
        </p:spPr>
        <p:txBody>
          <a:bodyPr vert="horz" lIns="0" tIns="0" rIns="0" bIns="0" rtlCol="0" anchor="t" anchorCtr="0">
            <a:normAutofit/>
          </a:bodyPr>
          <a:lstStyle/>
          <a:p>
            <a:pPr>
              <a:lnSpc>
                <a:spcPct val="90000"/>
              </a:lnSpc>
            </a:pPr>
            <a:r>
              <a:rPr lang="en-US" b="1" kern="1200" dirty="0">
                <a:latin typeface="+mj-lt"/>
                <a:ea typeface="+mj-ea"/>
                <a:cs typeface="+mj-cs"/>
              </a:rPr>
              <a:t>Calico Global Network Policy</a:t>
            </a:r>
            <a:br>
              <a:rPr lang="en-US" b="1" kern="1200" dirty="0">
                <a:latin typeface="+mj-lt"/>
                <a:ea typeface="+mj-ea"/>
                <a:cs typeface="+mj-cs"/>
              </a:rPr>
            </a:br>
            <a:endParaRPr lang="en-US" b="1" kern="1200" dirty="0">
              <a:latin typeface="+mj-lt"/>
              <a:ea typeface="+mj-ea"/>
              <a:cs typeface="+mj-cs"/>
            </a:endParaRPr>
          </a:p>
        </p:txBody>
      </p:sp>
      <p:sp>
        <p:nvSpPr>
          <p:cNvPr id="28" name="Text Placeholder 3">
            <a:extLst>
              <a:ext uri="{FF2B5EF4-FFF2-40B4-BE49-F238E27FC236}">
                <a16:creationId xmlns:a16="http://schemas.microsoft.com/office/drawing/2014/main" id="{9174C03B-9322-E580-F76C-32A0A197ED53}"/>
              </a:ext>
            </a:extLst>
          </p:cNvPr>
          <p:cNvSpPr>
            <a:spLocks noGrp="1"/>
          </p:cNvSpPr>
          <p:nvPr>
            <p:ph type="body" sz="quarter" idx="13"/>
          </p:nvPr>
        </p:nvSpPr>
        <p:spPr>
          <a:xfrm>
            <a:off x="504000" y="1044000"/>
            <a:ext cx="3888000" cy="216000"/>
          </a:xfrm>
        </p:spPr>
        <p:txBody>
          <a:bodyPr/>
          <a:lstStyle/>
          <a:p>
            <a:r>
              <a:rPr lang="en-US" dirty="0"/>
              <a:t>Network Policy</a:t>
            </a:r>
          </a:p>
        </p:txBody>
      </p:sp>
      <p:sp>
        <p:nvSpPr>
          <p:cNvPr id="8" name="Rectangle 2">
            <a:extLst>
              <a:ext uri="{FF2B5EF4-FFF2-40B4-BE49-F238E27FC236}">
                <a16:creationId xmlns:a16="http://schemas.microsoft.com/office/drawing/2014/main" id="{44174954-F085-49E7-8137-40D7167D0CE6}"/>
              </a:ext>
            </a:extLst>
          </p:cNvPr>
          <p:cNvSpPr>
            <a:spLocks noChangeArrowheads="1"/>
          </p:cNvSpPr>
          <p:nvPr/>
        </p:nvSpPr>
        <p:spPr bwMode="auto">
          <a:xfrm>
            <a:off x="4751999" y="920679"/>
            <a:ext cx="3888000" cy="33932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rtlCol="0" anchor="t" anchorCtr="0" compatLnSpc="1">
            <a:prstTxWarp prst="textNoShape">
              <a:avLst/>
            </a:prstTxWarp>
            <a:normAutofit fontScale="925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eaLnBrk="1" fontAlgn="base" hangingPunct="1">
              <a:lnSpc>
                <a:spcPct val="90000"/>
              </a:lnSpc>
              <a:spcBef>
                <a:spcPts val="0"/>
              </a:spcBef>
              <a:spcAft>
                <a:spcPts val="600"/>
              </a:spcAft>
              <a:buClrTx/>
              <a:buSzTx/>
              <a:tabLst/>
            </a:pPr>
            <a:r>
              <a:rPr lang="en-US" altLang="en-US" sz="1300" b="1" dirty="0">
                <a:solidFill>
                  <a:srgbClr val="5E5E5E"/>
                </a:solidFill>
                <a:latin typeface="+mn-lt"/>
              </a:rPr>
              <a:t>If </a:t>
            </a:r>
            <a:r>
              <a:rPr kumimoji="0" lang="en-US" altLang="en-US" sz="1300" b="1" i="0" u="none" strike="noStrike" kern="1200" cap="none" normalizeH="0" baseline="0" dirty="0">
                <a:ln>
                  <a:noFill/>
                </a:ln>
                <a:solidFill>
                  <a:srgbClr val="5E5E5E"/>
                </a:solidFill>
                <a:effectLst/>
                <a:latin typeface="+mn-lt"/>
                <a:ea typeface="+mn-ea"/>
                <a:cs typeface="+mn-cs"/>
              </a:rPr>
              <a:t>types has no value, Calico defaults as follows</a:t>
            </a:r>
            <a:r>
              <a:rPr kumimoji="0" lang="en-US" altLang="en-US" sz="400" b="1" i="0" u="none" strike="noStrike" kern="1200" cap="none" normalizeH="0" baseline="0" dirty="0">
                <a:ln>
                  <a:noFill/>
                </a:ln>
                <a:solidFill>
                  <a:srgbClr val="5E5E5E"/>
                </a:solidFill>
                <a:effectLst/>
                <a:latin typeface="+mn-lt"/>
                <a:ea typeface="+mn-ea"/>
                <a:cs typeface="+mn-cs"/>
              </a:rPr>
              <a:t>.</a:t>
            </a:r>
          </a:p>
          <a:p>
            <a:pPr marR="0" eaLnBrk="1" fontAlgn="base" hangingPunct="1">
              <a:lnSpc>
                <a:spcPct val="90000"/>
              </a:lnSpc>
              <a:spcBef>
                <a:spcPts val="0"/>
              </a:spcBef>
              <a:spcAft>
                <a:spcPts val="600"/>
              </a:spcAft>
              <a:buClrTx/>
              <a:buSzTx/>
              <a:tabLst/>
            </a:pPr>
            <a:br>
              <a:rPr kumimoji="0" lang="en-US" altLang="en-US" sz="400" b="1" i="0" u="none" strike="noStrike" kern="1200" cap="none" normalizeH="0" baseline="0" dirty="0">
                <a:ln>
                  <a:noFill/>
                </a:ln>
                <a:solidFill>
                  <a:srgbClr val="5E5E5E"/>
                </a:solidFill>
                <a:effectLst/>
                <a:latin typeface="+mn-lt"/>
                <a:ea typeface="+mn-ea"/>
                <a:cs typeface="+mn-cs"/>
              </a:rPr>
            </a:br>
            <a:endParaRPr kumimoji="0" lang="en-US" altLang="en-US" sz="400" b="1" i="0" u="none" strike="noStrike" kern="1200" cap="none" normalizeH="0" baseline="0" dirty="0">
              <a:ln>
                <a:noFill/>
              </a:ln>
              <a:solidFill>
                <a:srgbClr val="5E5E5E"/>
              </a:solidFill>
              <a:effectLst/>
              <a:latin typeface="+mn-lt"/>
              <a:ea typeface="+mn-ea"/>
              <a:cs typeface="+mn-cs"/>
            </a:endParaRPr>
          </a:p>
        </p:txBody>
      </p:sp>
      <p:sp>
        <p:nvSpPr>
          <p:cNvPr id="3" name="Content Placeholder 2">
            <a:extLst>
              <a:ext uri="{FF2B5EF4-FFF2-40B4-BE49-F238E27FC236}">
                <a16:creationId xmlns:a16="http://schemas.microsoft.com/office/drawing/2014/main" id="{F46276C6-EB19-4744-9994-70E50BCF2074}"/>
              </a:ext>
            </a:extLst>
          </p:cNvPr>
          <p:cNvSpPr>
            <a:spLocks noGrp="1"/>
          </p:cNvSpPr>
          <p:nvPr>
            <p:ph sz="quarter" idx="15"/>
          </p:nvPr>
        </p:nvSpPr>
        <p:spPr>
          <a:xfrm>
            <a:off x="504000" y="1249200"/>
            <a:ext cx="3888000" cy="3052801"/>
          </a:xfrm>
        </p:spPr>
        <p:txBody>
          <a:bodyPr vert="horz" lIns="0" tIns="0" rIns="0" bIns="0" rtlCol="0">
            <a:normAutofit/>
          </a:bodyPr>
          <a:lstStyle/>
          <a:p>
            <a:pPr>
              <a:lnSpc>
                <a:spcPct val="90000"/>
              </a:lnSpc>
            </a:pPr>
            <a:r>
              <a:rPr lang="en-US" sz="1200" dirty="0"/>
              <a:t>A global network policy </a:t>
            </a:r>
            <a:r>
              <a:rPr lang="en-US" sz="1200"/>
              <a:t>resource (GlobalNetworkPolicy) </a:t>
            </a:r>
            <a:r>
              <a:rPr lang="en-US" sz="1200" dirty="0"/>
              <a:t>represents an ordered set of rules which are applied to a collection of endpoints that match a label selector.</a:t>
            </a:r>
          </a:p>
          <a:p>
            <a:pPr>
              <a:lnSpc>
                <a:spcPct val="90000"/>
              </a:lnSpc>
            </a:pPr>
            <a:r>
              <a:rPr lang="en-US" sz="1200"/>
              <a:t>GlobalNetworkPolicy </a:t>
            </a:r>
            <a:r>
              <a:rPr lang="en-US" sz="1200" dirty="0"/>
              <a:t>is not </a:t>
            </a:r>
            <a:r>
              <a:rPr lang="en-US" sz="1200"/>
              <a:t>a namespaced </a:t>
            </a:r>
            <a:r>
              <a:rPr lang="en-US" sz="1200" dirty="0"/>
              <a:t>resource</a:t>
            </a:r>
            <a:r>
              <a:rPr lang="en-US" sz="1200"/>
              <a:t>. GlobalNetworkPolicy </a:t>
            </a:r>
            <a:r>
              <a:rPr lang="en-US" sz="1200" dirty="0"/>
              <a:t>applies to workload endpoint resources in all namespaces, and to host endpoint resources (an interface or group of interfaces on a host). </a:t>
            </a:r>
          </a:p>
          <a:p>
            <a:pPr>
              <a:lnSpc>
                <a:spcPct val="90000"/>
              </a:lnSpc>
            </a:pPr>
            <a:r>
              <a:rPr lang="en-US" sz="1200" dirty="0"/>
              <a:t>The Calico global network policy is applicable at Cluster level.</a:t>
            </a:r>
          </a:p>
          <a:p>
            <a:pPr>
              <a:lnSpc>
                <a:spcPct val="90000"/>
              </a:lnSpc>
            </a:pPr>
            <a:r>
              <a:rPr lang="en-US" sz="1200" dirty="0"/>
              <a:t>The Calico Global Network Policy allows the communication from Ingress-controller Namespace pods along with DNS resolution using Kube-System Namespace via Ingress traffic types rules.</a:t>
            </a:r>
          </a:p>
          <a:p>
            <a:pPr>
              <a:lnSpc>
                <a:spcPct val="90000"/>
              </a:lnSpc>
            </a:pPr>
            <a:r>
              <a:rPr lang="en-US" sz="1200" dirty="0"/>
              <a:t>The Calico Global Network Policy allows the communication to all the external networks along with DNS resolution.</a:t>
            </a:r>
          </a:p>
          <a:p>
            <a:pPr>
              <a:lnSpc>
                <a:spcPct val="90000"/>
              </a:lnSpc>
            </a:pPr>
            <a:endParaRPr lang="en-US" sz="1200" dirty="0"/>
          </a:p>
          <a:p>
            <a:pPr>
              <a:lnSpc>
                <a:spcPct val="90000"/>
              </a:lnSpc>
            </a:pPr>
            <a:endParaRPr lang="en-US" sz="1200" dirty="0"/>
          </a:p>
        </p:txBody>
      </p:sp>
      <p:graphicFrame>
        <p:nvGraphicFramePr>
          <p:cNvPr id="7" name="Table 6">
            <a:extLst>
              <a:ext uri="{FF2B5EF4-FFF2-40B4-BE49-F238E27FC236}">
                <a16:creationId xmlns:a16="http://schemas.microsoft.com/office/drawing/2014/main" id="{DC341F37-8E42-4D5C-A793-51E213B19433}"/>
              </a:ext>
            </a:extLst>
          </p:cNvPr>
          <p:cNvGraphicFramePr>
            <a:graphicFrameLocks noGrp="1"/>
          </p:cNvGraphicFramePr>
          <p:nvPr>
            <p:extLst>
              <p:ext uri="{D42A27DB-BD31-4B8C-83A1-F6EECF244321}">
                <p14:modId xmlns:p14="http://schemas.microsoft.com/office/powerpoint/2010/main" val="2698995433"/>
              </p:ext>
            </p:extLst>
          </p:nvPr>
        </p:nvGraphicFramePr>
        <p:xfrm>
          <a:off x="4751999" y="1328384"/>
          <a:ext cx="3888001" cy="2894437"/>
        </p:xfrm>
        <a:graphic>
          <a:graphicData uri="http://schemas.openxmlformats.org/drawingml/2006/table">
            <a:tbl>
              <a:tblPr firstRow="1" bandRow="1"/>
              <a:tblGrid>
                <a:gridCol w="1149030">
                  <a:extLst>
                    <a:ext uri="{9D8B030D-6E8A-4147-A177-3AD203B41FA5}">
                      <a16:colId xmlns:a16="http://schemas.microsoft.com/office/drawing/2014/main" val="2243791090"/>
                    </a:ext>
                  </a:extLst>
                </a:gridCol>
                <a:gridCol w="1149030">
                  <a:extLst>
                    <a:ext uri="{9D8B030D-6E8A-4147-A177-3AD203B41FA5}">
                      <a16:colId xmlns:a16="http://schemas.microsoft.com/office/drawing/2014/main" val="3506034093"/>
                    </a:ext>
                  </a:extLst>
                </a:gridCol>
                <a:gridCol w="1589941">
                  <a:extLst>
                    <a:ext uri="{9D8B030D-6E8A-4147-A177-3AD203B41FA5}">
                      <a16:colId xmlns:a16="http://schemas.microsoft.com/office/drawing/2014/main" val="3748690905"/>
                    </a:ext>
                  </a:extLst>
                </a:gridCol>
              </a:tblGrid>
              <a:tr h="935536">
                <a:tc>
                  <a:txBody>
                    <a:bodyPr/>
                    <a:lstStyle/>
                    <a:p>
                      <a:pPr algn="l" fontAlgn="t">
                        <a:spcBef>
                          <a:spcPts val="0"/>
                        </a:spcBef>
                        <a:spcAft>
                          <a:spcPts val="0"/>
                        </a:spcAft>
                      </a:pPr>
                      <a:r>
                        <a:rPr lang="en-IN" sz="1700" b="1" i="0" u="none" strike="noStrike">
                          <a:solidFill>
                            <a:srgbClr val="333333"/>
                          </a:solidFill>
                          <a:effectLst/>
                          <a:latin typeface="Arial" panose="020B0604020202020204" pitchFamily="34" charset="0"/>
                        </a:rPr>
                        <a:t>Ingress Rules Present</a:t>
                      </a:r>
                      <a:endParaRPr lang="en-IN" sz="1700" b="0" i="0" u="none" strike="noStrike">
                        <a:effectLst/>
                        <a:latin typeface="Arial" panose="020B0604020202020204" pitchFamily="34" charset="0"/>
                      </a:endParaRPr>
                    </a:p>
                  </a:txBody>
                  <a:tcPr marL="88756" marR="133134"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spcBef>
                          <a:spcPts val="0"/>
                        </a:spcBef>
                        <a:spcAft>
                          <a:spcPts val="0"/>
                        </a:spcAft>
                      </a:pPr>
                      <a:r>
                        <a:rPr lang="en-IN" sz="1700" b="1" i="0" u="none" strike="noStrike">
                          <a:solidFill>
                            <a:srgbClr val="333333"/>
                          </a:solidFill>
                          <a:effectLst/>
                          <a:latin typeface="Arial" panose="020B0604020202020204" pitchFamily="34" charset="0"/>
                        </a:rPr>
                        <a:t>Egress Rules Present</a:t>
                      </a:r>
                      <a:endParaRPr lang="en-IN" sz="1700" b="0" i="0" u="none" strike="noStrike">
                        <a:effectLst/>
                        <a:latin typeface="Arial" panose="020B0604020202020204" pitchFamily="34" charset="0"/>
                      </a:endParaRPr>
                    </a:p>
                  </a:txBody>
                  <a:tcPr marL="88756" marR="133134"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spcBef>
                          <a:spcPts val="0"/>
                        </a:spcBef>
                        <a:spcAft>
                          <a:spcPts val="0"/>
                        </a:spcAft>
                      </a:pPr>
                      <a:r>
                        <a:rPr lang="en-IN" sz="1700" b="1" i="0" u="none" strike="noStrike">
                          <a:solidFill>
                            <a:srgbClr val="333333"/>
                          </a:solidFill>
                          <a:effectLst/>
                          <a:latin typeface="Arial" panose="020B0604020202020204" pitchFamily="34" charset="0"/>
                        </a:rPr>
                        <a:t>Types value</a:t>
                      </a:r>
                      <a:endParaRPr lang="en-IN" sz="1700" b="0" i="0" u="none" strike="noStrike">
                        <a:effectLst/>
                        <a:latin typeface="Arial" panose="020B0604020202020204" pitchFamily="34" charset="0"/>
                      </a:endParaRPr>
                    </a:p>
                  </a:txBody>
                  <a:tcPr marL="88756" marR="133134"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816156017"/>
                  </a:ext>
                </a:extLst>
              </a:tr>
              <a:tr h="426038">
                <a:tc>
                  <a:txBody>
                    <a:bodyPr/>
                    <a:lstStyle/>
                    <a:p>
                      <a:pPr algn="l" fontAlgn="t">
                        <a:spcBef>
                          <a:spcPts val="0"/>
                        </a:spcBef>
                        <a:spcAft>
                          <a:spcPts val="0"/>
                        </a:spcAft>
                      </a:pPr>
                      <a:r>
                        <a:rPr lang="en-IN" sz="1700" b="0" i="0" u="none" strike="noStrike">
                          <a:effectLst/>
                          <a:latin typeface="Arial" panose="020B0604020202020204" pitchFamily="34" charset="0"/>
                        </a:rPr>
                        <a:t>No</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spcBef>
                          <a:spcPts val="0"/>
                        </a:spcBef>
                        <a:spcAft>
                          <a:spcPts val="0"/>
                        </a:spcAft>
                      </a:pPr>
                      <a:r>
                        <a:rPr lang="en-IN" sz="1700" b="0" i="0" u="none" strike="noStrike">
                          <a:effectLst/>
                          <a:latin typeface="Arial" panose="020B0604020202020204" pitchFamily="34" charset="0"/>
                        </a:rPr>
                        <a:t>No</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spcBef>
                          <a:spcPts val="0"/>
                        </a:spcBef>
                        <a:spcAft>
                          <a:spcPts val="0"/>
                        </a:spcAft>
                      </a:pPr>
                      <a:r>
                        <a:rPr lang="en-IN" sz="1700" b="0" i="0" u="none" strike="noStrike">
                          <a:effectLst/>
                          <a:latin typeface="Arial" panose="020B0604020202020204" pitchFamily="34" charset="0"/>
                        </a:rPr>
                        <a:t>Ingress</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09156334"/>
                  </a:ext>
                </a:extLst>
              </a:tr>
              <a:tr h="426038">
                <a:tc>
                  <a:txBody>
                    <a:bodyPr/>
                    <a:lstStyle/>
                    <a:p>
                      <a:pPr algn="l" fontAlgn="t">
                        <a:spcBef>
                          <a:spcPts val="0"/>
                        </a:spcBef>
                        <a:spcAft>
                          <a:spcPts val="0"/>
                        </a:spcAft>
                      </a:pPr>
                      <a:r>
                        <a:rPr lang="en-IN" sz="1700" b="0" i="0" u="none" strike="noStrike">
                          <a:effectLst/>
                          <a:latin typeface="Arial" panose="020B0604020202020204" pitchFamily="34" charset="0"/>
                        </a:rPr>
                        <a:t>Yes</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spcBef>
                          <a:spcPts val="0"/>
                        </a:spcBef>
                        <a:spcAft>
                          <a:spcPts val="0"/>
                        </a:spcAft>
                      </a:pPr>
                      <a:r>
                        <a:rPr lang="en-IN" sz="1700" b="0" i="0" u="none" strike="noStrike">
                          <a:effectLst/>
                          <a:latin typeface="Arial" panose="020B0604020202020204" pitchFamily="34" charset="0"/>
                        </a:rPr>
                        <a:t>No</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spcBef>
                          <a:spcPts val="0"/>
                        </a:spcBef>
                        <a:spcAft>
                          <a:spcPts val="0"/>
                        </a:spcAft>
                      </a:pPr>
                      <a:r>
                        <a:rPr lang="en-IN" sz="1700" b="0" i="0" u="none" strike="noStrike">
                          <a:effectLst/>
                          <a:latin typeface="Arial" panose="020B0604020202020204" pitchFamily="34" charset="0"/>
                        </a:rPr>
                        <a:t>Ingress</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740480665"/>
                  </a:ext>
                </a:extLst>
              </a:tr>
              <a:tr h="426038">
                <a:tc>
                  <a:txBody>
                    <a:bodyPr/>
                    <a:lstStyle/>
                    <a:p>
                      <a:pPr algn="l" fontAlgn="t">
                        <a:spcBef>
                          <a:spcPts val="0"/>
                        </a:spcBef>
                        <a:spcAft>
                          <a:spcPts val="0"/>
                        </a:spcAft>
                      </a:pPr>
                      <a:r>
                        <a:rPr lang="en-IN" sz="1700" b="0" i="0" u="none" strike="noStrike">
                          <a:effectLst/>
                          <a:latin typeface="Arial" panose="020B0604020202020204" pitchFamily="34" charset="0"/>
                        </a:rPr>
                        <a:t>No</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spcBef>
                          <a:spcPts val="0"/>
                        </a:spcBef>
                        <a:spcAft>
                          <a:spcPts val="0"/>
                        </a:spcAft>
                      </a:pPr>
                      <a:r>
                        <a:rPr lang="en-IN" sz="1700" b="0" i="0" u="none" strike="noStrike">
                          <a:effectLst/>
                          <a:latin typeface="Arial" panose="020B0604020202020204" pitchFamily="34" charset="0"/>
                        </a:rPr>
                        <a:t>Yes</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spcBef>
                          <a:spcPts val="0"/>
                        </a:spcBef>
                        <a:spcAft>
                          <a:spcPts val="0"/>
                        </a:spcAft>
                      </a:pPr>
                      <a:r>
                        <a:rPr lang="en-IN" sz="1700" b="0" i="0" u="none" strike="noStrike">
                          <a:effectLst/>
                          <a:latin typeface="Arial" panose="020B0604020202020204" pitchFamily="34" charset="0"/>
                        </a:rPr>
                        <a:t>Egress</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4280337654"/>
                  </a:ext>
                </a:extLst>
              </a:tr>
              <a:tr h="680787">
                <a:tc>
                  <a:txBody>
                    <a:bodyPr/>
                    <a:lstStyle/>
                    <a:p>
                      <a:pPr algn="l" fontAlgn="t">
                        <a:spcBef>
                          <a:spcPts val="0"/>
                        </a:spcBef>
                        <a:spcAft>
                          <a:spcPts val="0"/>
                        </a:spcAft>
                      </a:pPr>
                      <a:r>
                        <a:rPr lang="en-IN" sz="1700" b="0" i="0" u="none" strike="noStrike">
                          <a:effectLst/>
                          <a:latin typeface="Arial" panose="020B0604020202020204" pitchFamily="34" charset="0"/>
                        </a:rPr>
                        <a:t>Yes</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spcBef>
                          <a:spcPts val="0"/>
                        </a:spcBef>
                        <a:spcAft>
                          <a:spcPts val="0"/>
                        </a:spcAft>
                      </a:pPr>
                      <a:r>
                        <a:rPr lang="en-IN" sz="1700" b="0" i="0" u="none" strike="noStrike">
                          <a:effectLst/>
                          <a:latin typeface="Arial" panose="020B0604020202020204" pitchFamily="34" charset="0"/>
                        </a:rPr>
                        <a:t>Yes</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spcBef>
                          <a:spcPts val="0"/>
                        </a:spcBef>
                        <a:spcAft>
                          <a:spcPts val="0"/>
                        </a:spcAft>
                      </a:pPr>
                      <a:r>
                        <a:rPr lang="en-IN" sz="1700" b="0" i="0" u="none" strike="noStrike">
                          <a:effectLst/>
                          <a:latin typeface="Arial" panose="020B0604020202020204" pitchFamily="34" charset="0"/>
                        </a:rPr>
                        <a:t>Ingress, Egress</a:t>
                      </a:r>
                    </a:p>
                  </a:txBody>
                  <a:tcPr marL="88756" marR="88756" marT="62129" marB="6212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3825169957"/>
                  </a:ext>
                </a:extLst>
              </a:tr>
            </a:tbl>
          </a:graphicData>
        </a:graphic>
      </p:graphicFrame>
    </p:spTree>
    <p:extLst>
      <p:ext uri="{BB962C8B-B14F-4D97-AF65-F5344CB8AC3E}">
        <p14:creationId xmlns:p14="http://schemas.microsoft.com/office/powerpoint/2010/main" val="3965817003"/>
      </p:ext>
    </p:extLst>
  </p:cSld>
  <p:clrMapOvr>
    <a:masterClrMapping/>
  </p:clrMapOvr>
  <p:extLst>
    <p:ext uri="{6950BFC3-D8DA-4A85-94F7-54DA5524770B}">
      <p188:commentRel xmlns:p188="http://schemas.microsoft.com/office/powerpoint/2018/8/main" r:id="rId3"/>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9DFC-BBE5-4A01-92C2-6E8F0309E18A}"/>
              </a:ext>
            </a:extLst>
          </p:cNvPr>
          <p:cNvSpPr>
            <a:spLocks noGrp="1"/>
          </p:cNvSpPr>
          <p:nvPr>
            <p:ph type="title"/>
          </p:nvPr>
        </p:nvSpPr>
        <p:spPr>
          <a:xfrm>
            <a:off x="540456" y="123478"/>
            <a:ext cx="8136000" cy="675000"/>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Service</a:t>
            </a:r>
            <a:br>
              <a:rPr lang="en-IN" sz="2200" dirty="0">
                <a:solidFill>
                  <a:schemeClr val="tx2">
                    <a:lumMod val="60000"/>
                    <a:lumOff val="40000"/>
                  </a:schemeClr>
                </a:solidFill>
                <a:latin typeface="Calibri" panose="020F0502020204030204" pitchFamily="34" charset="0"/>
                <a:cs typeface="Calibri" panose="020F0502020204030204" pitchFamily="34" charset="0"/>
              </a:rPr>
            </a:b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ED2203DB-C771-4B78-80CA-DC2C41291C84}"/>
              </a:ext>
            </a:extLst>
          </p:cNvPr>
          <p:cNvSpPr>
            <a:spLocks noGrp="1"/>
          </p:cNvSpPr>
          <p:nvPr>
            <p:ph type="sldNum" sz="quarter" idx="12"/>
          </p:nvPr>
        </p:nvSpPr>
        <p:spPr/>
        <p:txBody>
          <a:bodyPr/>
          <a:lstStyle/>
          <a:p>
            <a:fld id="{9B749DBC-5EFD-468C-9F9F-C80FB4A03599}" type="slidenum">
              <a:rPr lang="de-DE" smtClean="0"/>
              <a:pPr/>
              <a:t>43</a:t>
            </a:fld>
            <a:endParaRPr lang="de-DE"/>
          </a:p>
        </p:txBody>
      </p:sp>
      <p:sp>
        <p:nvSpPr>
          <p:cNvPr id="5" name="TextBox 4">
            <a:extLst>
              <a:ext uri="{FF2B5EF4-FFF2-40B4-BE49-F238E27FC236}">
                <a16:creationId xmlns:a16="http://schemas.microsoft.com/office/drawing/2014/main" id="{7D96EA1B-6802-4E03-BBF7-24310A0AB940}"/>
              </a:ext>
            </a:extLst>
          </p:cNvPr>
          <p:cNvSpPr txBox="1"/>
          <p:nvPr/>
        </p:nvSpPr>
        <p:spPr>
          <a:xfrm>
            <a:off x="467544" y="679261"/>
            <a:ext cx="8100448" cy="2776209"/>
          </a:xfrm>
          <a:prstGeom prst="rect">
            <a:avLst/>
          </a:prstGeom>
          <a:noFill/>
        </p:spPr>
        <p:txBody>
          <a:bodyPr wrap="square">
            <a:spAutoFit/>
          </a:bodyPr>
          <a:lstStyle/>
          <a:p>
            <a:pPr algn="l"/>
            <a:r>
              <a:rPr lang="en-US" sz="1200" b="0" i="0" dirty="0">
                <a:solidFill>
                  <a:srgbClr val="171717"/>
                </a:solidFill>
                <a:effectLst/>
                <a:latin typeface="Calibri" panose="020F0502020204030204" pitchFamily="34" charset="0"/>
                <a:cs typeface="Calibri" panose="020F0502020204030204" pitchFamily="34" charset="0"/>
              </a:rPr>
              <a:t>In a container-based, microservices approach to application development, application components work together to process their tasks. Kubernetes provides various resources enabling this cooperation:</a:t>
            </a:r>
          </a:p>
          <a:p>
            <a:pPr algn="l"/>
            <a:endParaRPr lang="en-US" sz="1200" b="0" i="0" dirty="0">
              <a:solidFill>
                <a:srgbClr val="171717"/>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200" b="0" i="0" dirty="0">
                <a:solidFill>
                  <a:srgbClr val="171717"/>
                </a:solidFill>
                <a:effectLst/>
                <a:latin typeface="Calibri" panose="020F0502020204030204" pitchFamily="34" charset="0"/>
                <a:cs typeface="Calibri" panose="020F0502020204030204" pitchFamily="34" charset="0"/>
              </a:rPr>
              <a:t>You can connect to and expose applications internally or externally.</a:t>
            </a:r>
          </a:p>
          <a:p>
            <a:pPr algn="l">
              <a:buFont typeface="Arial" panose="020B0604020202020204" pitchFamily="34" charset="0"/>
              <a:buChar char="•"/>
            </a:pPr>
            <a:r>
              <a:rPr lang="en-US" sz="1200" b="0" i="0" dirty="0">
                <a:solidFill>
                  <a:srgbClr val="171717"/>
                </a:solidFill>
                <a:effectLst/>
                <a:latin typeface="Calibri" panose="020F0502020204030204" pitchFamily="34" charset="0"/>
                <a:cs typeface="Calibri" panose="020F0502020204030204" pitchFamily="34" charset="0"/>
              </a:rPr>
              <a:t>You can build highly available applications by load balancing your applications.</a:t>
            </a:r>
          </a:p>
          <a:p>
            <a:pPr algn="l">
              <a:buFont typeface="Arial" panose="020B0604020202020204" pitchFamily="34" charset="0"/>
              <a:buChar char="•"/>
            </a:pPr>
            <a:r>
              <a:rPr lang="en-US" sz="1200" b="0" i="0" dirty="0">
                <a:solidFill>
                  <a:srgbClr val="171717"/>
                </a:solidFill>
                <a:effectLst/>
                <a:latin typeface="Calibri" panose="020F0502020204030204" pitchFamily="34" charset="0"/>
                <a:cs typeface="Calibri" panose="020F0502020204030204" pitchFamily="34" charset="0"/>
              </a:rPr>
              <a:t>For your more complex applications, you can configure ingress traffic for SSL/TLS termination or routing of multiple components.</a:t>
            </a:r>
          </a:p>
          <a:p>
            <a:pPr algn="l">
              <a:buFont typeface="Arial" panose="020B0604020202020204" pitchFamily="34" charset="0"/>
              <a:buChar char="•"/>
            </a:pPr>
            <a:r>
              <a:rPr lang="en-US" sz="1200" b="0" i="0" dirty="0">
                <a:solidFill>
                  <a:srgbClr val="171717"/>
                </a:solidFill>
                <a:effectLst/>
                <a:latin typeface="Calibri" panose="020F0502020204030204" pitchFamily="34" charset="0"/>
                <a:cs typeface="Calibri" panose="020F0502020204030204" pitchFamily="34" charset="0"/>
              </a:rPr>
              <a:t>For security reasons, you can restrict the flow of network traffic into or between pods and nodes.</a:t>
            </a:r>
          </a:p>
          <a:p>
            <a:pPr algn="l"/>
            <a:r>
              <a:rPr lang="en-US" sz="1200" b="0" i="0" dirty="0">
                <a:solidFill>
                  <a:srgbClr val="171717"/>
                </a:solidFill>
                <a:effectLst/>
                <a:latin typeface="Calibri" panose="020F0502020204030204" pitchFamily="34" charset="0"/>
                <a:cs typeface="Calibri" panose="020F0502020204030204" pitchFamily="34" charset="0"/>
              </a:rPr>
              <a:t>In Kubernetes:</a:t>
            </a:r>
          </a:p>
          <a:p>
            <a:pPr algn="l">
              <a:buFont typeface="Arial" panose="020B0604020202020204" pitchFamily="34" charset="0"/>
              <a:buChar char="•"/>
            </a:pPr>
            <a:r>
              <a:rPr lang="en-US" sz="1200" b="0" i="1" dirty="0">
                <a:solidFill>
                  <a:srgbClr val="171717"/>
                </a:solidFill>
                <a:effectLst/>
                <a:latin typeface="Calibri" panose="020F0502020204030204" pitchFamily="34" charset="0"/>
                <a:cs typeface="Calibri" panose="020F0502020204030204" pitchFamily="34" charset="0"/>
              </a:rPr>
              <a:t>Services</a:t>
            </a:r>
            <a:r>
              <a:rPr lang="en-US" sz="1200" b="0" i="0" dirty="0">
                <a:solidFill>
                  <a:srgbClr val="171717"/>
                </a:solidFill>
                <a:effectLst/>
                <a:latin typeface="Calibri" panose="020F0502020204030204" pitchFamily="34" charset="0"/>
                <a:cs typeface="Calibri" panose="020F0502020204030204" pitchFamily="34" charset="0"/>
              </a:rPr>
              <a:t> logically group pods to allow for direct access on a specific port via an IP address or DNS name.</a:t>
            </a:r>
          </a:p>
          <a:p>
            <a:pPr algn="l">
              <a:buFont typeface="Arial" panose="020B0604020202020204" pitchFamily="34" charset="0"/>
              <a:buChar char="•"/>
            </a:pPr>
            <a:r>
              <a:rPr lang="en-US" sz="1200" b="0" i="0" dirty="0">
                <a:solidFill>
                  <a:srgbClr val="171717"/>
                </a:solidFill>
                <a:effectLst/>
                <a:latin typeface="Calibri" panose="020F0502020204030204" pitchFamily="34" charset="0"/>
                <a:cs typeface="Calibri" panose="020F0502020204030204" pitchFamily="34" charset="0"/>
              </a:rPr>
              <a:t>You can distribute traffic using a </a:t>
            </a:r>
            <a:r>
              <a:rPr lang="en-US" sz="1200" b="0" i="1" dirty="0">
                <a:solidFill>
                  <a:srgbClr val="171717"/>
                </a:solidFill>
                <a:effectLst/>
                <a:latin typeface="Calibri" panose="020F0502020204030204" pitchFamily="34" charset="0"/>
                <a:cs typeface="Calibri" panose="020F0502020204030204" pitchFamily="34" charset="0"/>
              </a:rPr>
              <a:t>load balancer</a:t>
            </a:r>
            <a:r>
              <a:rPr lang="en-US" sz="1200" b="0" i="0" dirty="0">
                <a:solidFill>
                  <a:srgbClr val="171717"/>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200" b="0" i="0" dirty="0">
                <a:solidFill>
                  <a:srgbClr val="171717"/>
                </a:solidFill>
                <a:effectLst/>
                <a:latin typeface="Calibri" panose="020F0502020204030204" pitchFamily="34" charset="0"/>
                <a:cs typeface="Calibri" panose="020F0502020204030204" pitchFamily="34" charset="0"/>
              </a:rPr>
              <a:t>More complex routing of application traffic can also be achieved with </a:t>
            </a:r>
            <a:r>
              <a:rPr lang="en-US" sz="1200" b="0" i="1" dirty="0">
                <a:solidFill>
                  <a:srgbClr val="171717"/>
                </a:solidFill>
                <a:effectLst/>
                <a:latin typeface="Calibri" panose="020F0502020204030204" pitchFamily="34" charset="0"/>
                <a:cs typeface="Calibri" panose="020F0502020204030204" pitchFamily="34" charset="0"/>
              </a:rPr>
              <a:t>Ingress Controllers</a:t>
            </a:r>
            <a:r>
              <a:rPr lang="en-US" sz="1200" b="0" i="0" dirty="0">
                <a:solidFill>
                  <a:srgbClr val="171717"/>
                </a:solidFill>
                <a:effectLst/>
                <a:latin typeface="Calibri" panose="020F0502020204030204" pitchFamily="34" charset="0"/>
                <a:cs typeface="Calibri" panose="020F0502020204030204" pitchFamily="34" charset="0"/>
              </a:rPr>
              <a:t>.</a:t>
            </a:r>
          </a:p>
          <a:p>
            <a:pPr algn="l"/>
            <a:r>
              <a:rPr lang="en-US" sz="1200" dirty="0">
                <a:solidFill>
                  <a:srgbClr val="171717"/>
                </a:solidFill>
                <a:latin typeface="Calibri" panose="020F0502020204030204" pitchFamily="34" charset="0"/>
                <a:cs typeface="Calibri" panose="020F0502020204030204" pitchFamily="34" charset="0"/>
              </a:rPr>
              <a:t>. </a:t>
            </a:r>
            <a:r>
              <a:rPr lang="en-US" sz="1200" b="0" i="0" dirty="0">
                <a:solidFill>
                  <a:srgbClr val="171717"/>
                </a:solidFill>
                <a:effectLst/>
                <a:latin typeface="Calibri" panose="020F0502020204030204" pitchFamily="34" charset="0"/>
                <a:cs typeface="Calibri" panose="020F0502020204030204" pitchFamily="34" charset="0"/>
              </a:rPr>
              <a:t>Security and filtering of the network traffic for pods is possible with Kubernetes </a:t>
            </a:r>
            <a:r>
              <a:rPr lang="en-US" sz="1200" b="0" i="1" dirty="0">
                <a:solidFill>
                  <a:srgbClr val="171717"/>
                </a:solidFill>
                <a:effectLst/>
                <a:latin typeface="Calibri" panose="020F0502020204030204" pitchFamily="34" charset="0"/>
                <a:cs typeface="Calibri" panose="020F0502020204030204" pitchFamily="34" charset="0"/>
              </a:rPr>
              <a:t>network policies</a:t>
            </a:r>
            <a:r>
              <a:rPr lang="en-US" sz="1200" b="0" i="0" dirty="0">
                <a:solidFill>
                  <a:srgbClr val="171717"/>
                </a:solidFill>
                <a:effectLst/>
                <a:latin typeface="Calibri" panose="020F0502020204030204" pitchFamily="34" charset="0"/>
                <a:cs typeface="Calibri" panose="020F0502020204030204" pitchFamily="34" charset="0"/>
              </a:rPr>
              <a:t>.</a:t>
            </a:r>
          </a:p>
          <a:p>
            <a:pPr>
              <a:lnSpc>
                <a:spcPct val="107000"/>
              </a:lnSpc>
              <a:spcAft>
                <a:spcPts val="800"/>
              </a:spcAft>
            </a:pPr>
            <a:endParaRPr lang="en-US" sz="18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8120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746C-1C96-416B-8818-609980D6DE22}"/>
              </a:ext>
            </a:extLst>
          </p:cNvPr>
          <p:cNvSpPr>
            <a:spLocks noGrp="1"/>
          </p:cNvSpPr>
          <p:nvPr>
            <p:ph type="title"/>
          </p:nvPr>
        </p:nvSpPr>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Access to application via services (1/3)</a:t>
            </a:r>
            <a:br>
              <a:rPr lang="en-US" sz="2200" dirty="0">
                <a:solidFill>
                  <a:schemeClr val="tx2">
                    <a:lumMod val="60000"/>
                    <a:lumOff val="40000"/>
                  </a:schemeClr>
                </a:solidFill>
                <a:latin typeface="Calibri" panose="020F0502020204030204" pitchFamily="34" charset="0"/>
                <a:cs typeface="Calibri" panose="020F0502020204030204" pitchFamily="34" charset="0"/>
              </a:rPr>
            </a:b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61220EA-89F1-46CA-8A8E-3BD94B8D2D4F}"/>
              </a:ext>
            </a:extLst>
          </p:cNvPr>
          <p:cNvSpPr>
            <a:spLocks noGrp="1"/>
          </p:cNvSpPr>
          <p:nvPr>
            <p:ph idx="1"/>
          </p:nvPr>
        </p:nvSpPr>
        <p:spPr/>
        <p:txBody>
          <a:bodyPr/>
          <a:lstStyle/>
          <a:p>
            <a:pPr>
              <a:lnSpc>
                <a:spcPct val="107000"/>
              </a:lnSpc>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To simplify the network configuration for application workloads, Kubernetes uses Services to logically group a set of pods together and provide network connectivity. The following Service types are available:</a:t>
            </a:r>
          </a:p>
          <a:p>
            <a:pPr>
              <a:lnSpc>
                <a:spcPct val="107000"/>
              </a:lnSpc>
              <a:spcAft>
                <a:spcPts val="800"/>
              </a:spcAft>
            </a:pPr>
            <a:r>
              <a:rPr lang="en-US" sz="13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Cluster IP:-</a:t>
            </a:r>
            <a:r>
              <a:rPr lang="en-US" sz="1300" dirty="0">
                <a:effectLst/>
                <a:latin typeface="Calibri" panose="020F0502020204030204" pitchFamily="34" charset="0"/>
                <a:ea typeface="Calibri" panose="020F0502020204030204" pitchFamily="34" charset="0"/>
                <a:cs typeface="Times New Roman" panose="02020603050405020304" pitchFamily="18" charset="0"/>
              </a:rPr>
              <a:t>Creates an internal IP address for use within the AKS cluster. Good for internal-only applications that support other workloads within the cluster.</a:t>
            </a:r>
          </a:p>
          <a:p>
            <a:pPr>
              <a:lnSpc>
                <a:spcPct val="107000"/>
              </a:lnSpc>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Diagram showing Cluster IP traffic flow in an AKS cluster</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1F5B1DE-FA47-4C07-AE12-D740084BD842}"/>
              </a:ext>
            </a:extLst>
          </p:cNvPr>
          <p:cNvSpPr>
            <a:spLocks noGrp="1"/>
          </p:cNvSpPr>
          <p:nvPr>
            <p:ph type="sldNum" sz="quarter" idx="12"/>
          </p:nvPr>
        </p:nvSpPr>
        <p:spPr/>
        <p:txBody>
          <a:bodyPr/>
          <a:lstStyle/>
          <a:p>
            <a:fld id="{9B749DBC-5EFD-468C-9F9F-C80FB4A03599}" type="slidenum">
              <a:rPr lang="de-DE" smtClean="0"/>
              <a:pPr/>
              <a:t>44</a:t>
            </a:fld>
            <a:endParaRPr lang="de-DE"/>
          </a:p>
        </p:txBody>
      </p:sp>
      <p:pic>
        <p:nvPicPr>
          <p:cNvPr id="5" name="Picture 5" descr="Diagram showing Cluster IP traffic flow in an AKS cluster">
            <a:extLst>
              <a:ext uri="{FF2B5EF4-FFF2-40B4-BE49-F238E27FC236}">
                <a16:creationId xmlns:a16="http://schemas.microsoft.com/office/drawing/2014/main" id="{5EBF365F-90EA-4A51-B9B8-767A06C3F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844262"/>
            <a:ext cx="5162843" cy="152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51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D90E-F12B-45C8-9005-151FB66DDB81}"/>
              </a:ext>
            </a:extLst>
          </p:cNvPr>
          <p:cNvSpPr>
            <a:spLocks noGrp="1"/>
          </p:cNvSpPr>
          <p:nvPr>
            <p:ph type="title"/>
          </p:nvPr>
        </p:nvSpPr>
        <p:spPr>
          <a:xfrm>
            <a:off x="474610" y="99346"/>
            <a:ext cx="8136000" cy="528188"/>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Access to application via services (2/3)</a:t>
            </a:r>
            <a:br>
              <a:rPr lang="en-US" sz="2400" b="1" dirty="0">
                <a:solidFill>
                  <a:schemeClr val="accent6">
                    <a:lumMod val="75000"/>
                  </a:schemeClr>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D718F02-9E4A-4807-B72E-BC92CCF069B1}"/>
              </a:ext>
            </a:extLst>
          </p:cNvPr>
          <p:cNvSpPr>
            <a:spLocks noGrp="1"/>
          </p:cNvSpPr>
          <p:nvPr>
            <p:ph idx="1"/>
          </p:nvPr>
        </p:nvSpPr>
        <p:spPr>
          <a:xfrm>
            <a:off x="504000" y="771550"/>
            <a:ext cx="8136000" cy="3530450"/>
          </a:xfrm>
        </p:spPr>
        <p:txBody>
          <a:bodyPr>
            <a:normAutofit/>
          </a:bodyPr>
          <a:lstStyle/>
          <a:p>
            <a:pPr algn="l"/>
            <a:r>
              <a:rPr lang="en-US" b="1" dirty="0">
                <a:solidFill>
                  <a:schemeClr val="accent6">
                    <a:lumMod val="75000"/>
                  </a:schemeClr>
                </a:solidFill>
                <a:latin typeface="Calibri" panose="020F0502020204030204" pitchFamily="34" charset="0"/>
                <a:cs typeface="Times New Roman" panose="02020603050405020304" pitchFamily="18" charset="0"/>
              </a:rPr>
              <a:t>NodePort</a:t>
            </a:r>
          </a:p>
          <a:p>
            <a:pPr algn="l"/>
            <a:r>
              <a:rPr lang="en-US" sz="1200" b="0" i="0" dirty="0">
                <a:solidFill>
                  <a:srgbClr val="171717"/>
                </a:solidFill>
                <a:effectLst/>
                <a:latin typeface="Calibri" panose="020F0502020204030204" pitchFamily="34" charset="0"/>
                <a:cs typeface="Calibri" panose="020F0502020204030204" pitchFamily="34" charset="0"/>
              </a:rPr>
              <a:t>Creates a port mapping on the underlying node that allows the application to be accessed directly with the node IP address and port. This</a:t>
            </a:r>
            <a:r>
              <a:rPr lang="en-US" sz="1200" dirty="0">
                <a:solidFill>
                  <a:srgbClr val="171717"/>
                </a:solidFill>
                <a:latin typeface="Calibri" panose="020F0502020204030204" pitchFamily="34" charset="0"/>
                <a:cs typeface="Calibri" panose="020F0502020204030204" pitchFamily="34" charset="0"/>
              </a:rPr>
              <a:t> Node port services are used only for error analysis.</a:t>
            </a:r>
            <a:endParaRPr lang="en-US" b="0" i="0" dirty="0">
              <a:solidFill>
                <a:srgbClr val="171717"/>
              </a:solidFill>
              <a:effectLst/>
              <a:latin typeface="Segoe UI" panose="020B0502040204020203" pitchFamily="34" charset="0"/>
            </a:endParaRPr>
          </a:p>
          <a:p>
            <a:endParaRPr lang="en-IN" dirty="0"/>
          </a:p>
          <a:p>
            <a:endParaRPr lang="en-IN" dirty="0"/>
          </a:p>
          <a:p>
            <a:endParaRPr lang="en-IN" sz="1500" dirty="0">
              <a:latin typeface="Calibri" panose="020F0502020204030204" pitchFamily="34" charset="0"/>
              <a:cs typeface="Calibri" panose="020F0502020204030204" pitchFamily="34" charset="0"/>
            </a:endParaRPr>
          </a:p>
          <a:p>
            <a:pPr algn="l"/>
            <a:endParaRPr lang="en-US" sz="1500" b="1" i="0" dirty="0">
              <a:solidFill>
                <a:srgbClr val="171717"/>
              </a:solidFill>
              <a:effectLst/>
              <a:latin typeface="Calibri" panose="020F0502020204030204" pitchFamily="34" charset="0"/>
              <a:cs typeface="Calibri" panose="020F0502020204030204" pitchFamily="34" charset="0"/>
            </a:endParaRPr>
          </a:p>
          <a:p>
            <a:pPr algn="l"/>
            <a:r>
              <a:rPr lang="en-US" b="1" dirty="0">
                <a:solidFill>
                  <a:schemeClr val="accent6">
                    <a:lumMod val="75000"/>
                  </a:schemeClr>
                </a:solidFill>
                <a:latin typeface="Calibri" panose="020F0502020204030204" pitchFamily="34" charset="0"/>
                <a:cs typeface="Times New Roman" panose="02020603050405020304" pitchFamily="18" charset="0"/>
              </a:rPr>
              <a:t>LoadBalancer</a:t>
            </a:r>
          </a:p>
          <a:p>
            <a:pPr algn="l"/>
            <a:r>
              <a:rPr lang="en-US" sz="1300" b="0" i="0" dirty="0">
                <a:solidFill>
                  <a:srgbClr val="171717"/>
                </a:solidFill>
                <a:effectLst/>
                <a:latin typeface="Calibri" panose="020F0502020204030204" pitchFamily="34" charset="0"/>
                <a:cs typeface="Calibri" panose="020F0502020204030204" pitchFamily="34" charset="0"/>
              </a:rPr>
              <a:t>Creates an Azure load balancer resource, configures an external IP address, and connects the requested pods to the load balancer backend pool. To allow customers' traffic to reach the application, load balancing rules are created on the desired ports.</a:t>
            </a:r>
          </a:p>
          <a:p>
            <a:pPr algn="l"/>
            <a:r>
              <a:rPr lang="en-US" sz="1300" dirty="0">
                <a:solidFill>
                  <a:srgbClr val="171717"/>
                </a:solidFill>
                <a:latin typeface="Calibri" panose="020F0502020204030204" pitchFamily="34" charset="0"/>
                <a:cs typeface="Calibri" panose="020F0502020204030204" pitchFamily="34" charset="0"/>
              </a:rPr>
              <a:t>External load balancers are forbidden in our environment and can be used for error analysis. </a:t>
            </a:r>
          </a:p>
          <a:p>
            <a:endParaRPr lang="en-IN" dirty="0"/>
          </a:p>
          <a:p>
            <a:endParaRPr lang="en-IN" dirty="0"/>
          </a:p>
        </p:txBody>
      </p:sp>
      <p:sp>
        <p:nvSpPr>
          <p:cNvPr id="4" name="Slide Number Placeholder 3">
            <a:extLst>
              <a:ext uri="{FF2B5EF4-FFF2-40B4-BE49-F238E27FC236}">
                <a16:creationId xmlns:a16="http://schemas.microsoft.com/office/drawing/2014/main" id="{3BB2ADBE-AA47-4CF6-BE76-37202B0AF0DB}"/>
              </a:ext>
            </a:extLst>
          </p:cNvPr>
          <p:cNvSpPr>
            <a:spLocks noGrp="1"/>
          </p:cNvSpPr>
          <p:nvPr>
            <p:ph type="sldNum" sz="quarter" idx="12"/>
          </p:nvPr>
        </p:nvSpPr>
        <p:spPr/>
        <p:txBody>
          <a:bodyPr/>
          <a:lstStyle/>
          <a:p>
            <a:fld id="{9B749DBC-5EFD-468C-9F9F-C80FB4A03599}" type="slidenum">
              <a:rPr lang="de-DE" smtClean="0"/>
              <a:pPr/>
              <a:t>45</a:t>
            </a:fld>
            <a:endParaRPr lang="de-DE"/>
          </a:p>
        </p:txBody>
      </p:sp>
      <p:pic>
        <p:nvPicPr>
          <p:cNvPr id="5" name="Picture 6" descr="Diagram showing NodePort traffic flow in an AKS cluster">
            <a:extLst>
              <a:ext uri="{FF2B5EF4-FFF2-40B4-BE49-F238E27FC236}">
                <a16:creationId xmlns:a16="http://schemas.microsoft.com/office/drawing/2014/main" id="{B6C451C7-CE91-40C7-8BAB-B60F6BBB4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11" y="1635646"/>
            <a:ext cx="5753574" cy="94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878167"/>
      </p:ext>
    </p:extLst>
  </p:cSld>
  <p:clrMapOvr>
    <a:masterClrMapping/>
  </p:clrMapOvr>
  <p:extLst>
    <p:ext uri="{6950BFC3-D8DA-4A85-94F7-54DA5524770B}">
      <p188:commentRel xmlns:p188="http://schemas.microsoft.com/office/powerpoint/2018/8/main" r:id="rId2"/>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9939-1E5D-402D-A558-257F6F503B28}"/>
              </a:ext>
            </a:extLst>
          </p:cNvPr>
          <p:cNvSpPr>
            <a:spLocks noGrp="1"/>
          </p:cNvSpPr>
          <p:nvPr>
            <p:ph type="title"/>
          </p:nvPr>
        </p:nvSpPr>
        <p:spPr>
          <a:xfrm>
            <a:off x="468784" y="142592"/>
            <a:ext cx="8136000" cy="675000"/>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Access to application via services (3/3)</a:t>
            </a:r>
            <a:br>
              <a:rPr lang="en-US" sz="2400" b="1" dirty="0">
                <a:solidFill>
                  <a:schemeClr val="accent6">
                    <a:lumMod val="75000"/>
                  </a:schemeClr>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F6743A-3B99-4B03-AD7F-DA6FE3E79504}"/>
              </a:ext>
            </a:extLst>
          </p:cNvPr>
          <p:cNvSpPr>
            <a:spLocks noGrp="1"/>
          </p:cNvSpPr>
          <p:nvPr>
            <p:ph idx="1"/>
          </p:nvPr>
        </p:nvSpPr>
        <p:spPr>
          <a:xfrm>
            <a:off x="504000" y="843558"/>
            <a:ext cx="8136000" cy="3458442"/>
          </a:xfrm>
        </p:spPr>
        <p:txBody>
          <a:bodyPr/>
          <a:lstStyle/>
          <a:p>
            <a:pPr algn="l"/>
            <a:endParaRPr lang="en-US" sz="1300" dirty="0">
              <a:solidFill>
                <a:srgbClr val="171717"/>
              </a:solidFill>
              <a:latin typeface="Calibri" panose="020F0502020204030204" pitchFamily="34" charset="0"/>
              <a:cs typeface="Calibri" panose="020F0502020204030204" pitchFamily="34" charset="0"/>
            </a:endParaRPr>
          </a:p>
          <a:p>
            <a:pPr algn="l"/>
            <a:r>
              <a:rPr lang="en-US" sz="1300" b="1" dirty="0">
                <a:solidFill>
                  <a:schemeClr val="accent6">
                    <a:lumMod val="75000"/>
                  </a:schemeClr>
                </a:solidFill>
                <a:latin typeface="Calibri" panose="020F0502020204030204" pitchFamily="34" charset="0"/>
                <a:cs typeface="Calibri" panose="020F0502020204030204" pitchFamily="34" charset="0"/>
              </a:rPr>
              <a:t>ExternalName</a:t>
            </a:r>
          </a:p>
          <a:p>
            <a:pPr algn="l"/>
            <a:r>
              <a:rPr lang="en-US" sz="1200" b="0" i="0" dirty="0">
                <a:solidFill>
                  <a:srgbClr val="171717"/>
                </a:solidFill>
                <a:effectLst/>
                <a:latin typeface="Calibri" panose="020F0502020204030204" pitchFamily="34" charset="0"/>
                <a:cs typeface="Calibri" panose="020F0502020204030204" pitchFamily="34" charset="0"/>
              </a:rPr>
              <a:t>   Creates a specific DNS entry for easier application access.</a:t>
            </a:r>
          </a:p>
          <a:p>
            <a:r>
              <a:rPr lang="en-IN" sz="1200" b="1" dirty="0">
                <a:solidFill>
                  <a:schemeClr val="tx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Network Policies:</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AKS network policy is a specification of how groups of pods are allowed to communicate with each other and other network endpoints. NetworkPolicy resources use labels to select pods and define rules which specify what traffic is allowed to the selected pods.</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AKS network policy is generally available through the Azure native policy plug-in or through the community project Calico and can be used with kubenet or Azure CNI network-plugin.</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Ref: </a:t>
            </a:r>
            <a:r>
              <a:rPr lang="en-IN" sz="1200" dirty="0">
                <a:effectLst/>
                <a:latin typeface="Calibri" panose="020F0502020204030204" pitchFamily="34" charset="0"/>
                <a:ea typeface="Calibri" panose="020F0502020204030204" pitchFamily="34" charset="0"/>
                <a:cs typeface="Calibri" panose="020F0502020204030204" pitchFamily="34" charset="0"/>
                <a:hlinkClick r:id="rId2"/>
              </a:rPr>
              <a:t>https://docs.microsoft.com/en-us/azure/aks/use-network-policies</a:t>
            </a:r>
            <a:r>
              <a:rPr lang="en-IN" sz="1200" dirty="0">
                <a:effectLst/>
                <a:latin typeface="Calibri" panose="020F0502020204030204" pitchFamily="34" charset="0"/>
                <a:ea typeface="Calibri" panose="020F0502020204030204" pitchFamily="34" charset="0"/>
                <a:cs typeface="Calibri" panose="020F0502020204030204" pitchFamily="34" charset="0"/>
              </a:rPr>
              <a:t> </a:t>
            </a:r>
          </a:p>
          <a:p>
            <a:endParaRPr lang="en-IN" sz="1600" b="1"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F2256F6-6ACA-46CD-BE9C-C41309D6A0C7}"/>
              </a:ext>
            </a:extLst>
          </p:cNvPr>
          <p:cNvSpPr>
            <a:spLocks noGrp="1"/>
          </p:cNvSpPr>
          <p:nvPr>
            <p:ph type="sldNum" sz="quarter" idx="12"/>
          </p:nvPr>
        </p:nvSpPr>
        <p:spPr/>
        <p:txBody>
          <a:bodyPr/>
          <a:lstStyle/>
          <a:p>
            <a:fld id="{9B749DBC-5EFD-468C-9F9F-C80FB4A03599}" type="slidenum">
              <a:rPr lang="de-DE" smtClean="0"/>
              <a:pPr/>
              <a:t>46</a:t>
            </a:fld>
            <a:endParaRPr lang="de-DE"/>
          </a:p>
        </p:txBody>
      </p:sp>
    </p:spTree>
    <p:extLst>
      <p:ext uri="{BB962C8B-B14F-4D97-AF65-F5344CB8AC3E}">
        <p14:creationId xmlns:p14="http://schemas.microsoft.com/office/powerpoint/2010/main" val="2519884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781964-0C33-45BE-9141-421727BA867A}"/>
              </a:ext>
            </a:extLst>
          </p:cNvPr>
          <p:cNvSpPr>
            <a:spLocks noGrp="1"/>
          </p:cNvSpPr>
          <p:nvPr>
            <p:ph type="sldNum" sz="quarter" idx="12"/>
          </p:nvPr>
        </p:nvSpPr>
        <p:spPr>
          <a:xfrm>
            <a:off x="8280000" y="4618800"/>
            <a:ext cx="360000" cy="310500"/>
          </a:xfrm>
        </p:spPr>
        <p:txBody>
          <a:bodyPr anchor="b">
            <a:normAutofit/>
          </a:bodyPr>
          <a:lstStyle/>
          <a:p>
            <a:pPr>
              <a:spcAft>
                <a:spcPts val="600"/>
              </a:spcAft>
            </a:pPr>
            <a:fld id="{9B749DBC-5EFD-468C-9F9F-C80FB4A03599}" type="slidenum">
              <a:rPr lang="de-DE" smtClean="0"/>
              <a:pPr>
                <a:spcAft>
                  <a:spcPts val="600"/>
                </a:spcAft>
              </a:pPr>
              <a:t>47</a:t>
            </a:fld>
            <a:endParaRPr lang="de-DE"/>
          </a:p>
        </p:txBody>
      </p:sp>
      <p:sp>
        <p:nvSpPr>
          <p:cNvPr id="3" name="Content Placeholder 2">
            <a:extLst>
              <a:ext uri="{FF2B5EF4-FFF2-40B4-BE49-F238E27FC236}">
                <a16:creationId xmlns:a16="http://schemas.microsoft.com/office/drawing/2014/main" id="{B0A06271-FDEF-4406-AB37-1BF4C5C63793}"/>
              </a:ext>
            </a:extLst>
          </p:cNvPr>
          <p:cNvSpPr>
            <a:spLocks noGrp="1"/>
          </p:cNvSpPr>
          <p:nvPr>
            <p:ph sz="quarter" idx="13"/>
          </p:nvPr>
        </p:nvSpPr>
        <p:spPr>
          <a:xfrm>
            <a:off x="504000" y="1044000"/>
            <a:ext cx="3888000" cy="3258000"/>
          </a:xfrm>
        </p:spPr>
        <p:txBody>
          <a:bodyPr>
            <a:normAutofit/>
          </a:bodyPr>
          <a:lstStyle/>
          <a:p>
            <a:pPr>
              <a:lnSpc>
                <a:spcPct val="90000"/>
              </a:lnSpc>
            </a:pPr>
            <a:r>
              <a:rPr lang="en-US" sz="1200" b="1">
                <a:effectLst/>
              </a:rPr>
              <a:t>In order to have communication into the AKS cluster a managed Nginx ingress controller is provided by </a:t>
            </a:r>
            <a:r>
              <a:rPr lang="en-US" sz="1200" b="1" u="none" strike="noStrike">
                <a:effectLst/>
                <a:hlinkClick r:id="rId3"/>
              </a:rPr>
              <a:t>HaCT</a:t>
            </a:r>
            <a:r>
              <a:rPr lang="en-US" sz="1200" b="1">
                <a:effectLst/>
              </a:rPr>
              <a:t> inside the AKS system namespace. This ingress controller should be used by all applications for ingress traffic. </a:t>
            </a:r>
          </a:p>
          <a:p>
            <a:pPr>
              <a:lnSpc>
                <a:spcPct val="90000"/>
              </a:lnSpc>
              <a:spcBef>
                <a:spcPts val="750"/>
              </a:spcBef>
            </a:pPr>
            <a:r>
              <a:rPr lang="en-US" sz="1200">
                <a:effectLst/>
              </a:rPr>
              <a:t>Application teams only must define a suitable ingress definition to route traffic from the ingress controller to their service (of type Cluster IP) inside their namespace. It is also possible to create a dedicated ingress controller for a namespace upon request. In this case the application team is responsible for its maintenance and support. The private IP address of the internal load balancer for the ingress controller is fixed and must be used for DNS entries to route traffic to the AKS cluster based on DNS names.</a:t>
            </a:r>
            <a:endParaRPr lang="en-IN" sz="1200">
              <a:effectLst/>
            </a:endParaRPr>
          </a:p>
          <a:p>
            <a:pPr>
              <a:lnSpc>
                <a:spcPct val="90000"/>
              </a:lnSpc>
            </a:pPr>
            <a:endParaRPr lang="en-US" sz="1200" b="1"/>
          </a:p>
          <a:p>
            <a:pPr>
              <a:lnSpc>
                <a:spcPct val="90000"/>
              </a:lnSpc>
            </a:pPr>
            <a:endParaRPr lang="en-IN" sz="1200" b="1"/>
          </a:p>
        </p:txBody>
      </p:sp>
      <p:pic>
        <p:nvPicPr>
          <p:cNvPr id="5" name="Picture 4">
            <a:extLst>
              <a:ext uri="{FF2B5EF4-FFF2-40B4-BE49-F238E27FC236}">
                <a16:creationId xmlns:a16="http://schemas.microsoft.com/office/drawing/2014/main" id="{803FCC02-B9FF-4AAC-B42F-83CBB9BE276A}"/>
              </a:ext>
            </a:extLst>
          </p:cNvPr>
          <p:cNvPicPr>
            <a:picLocks noChangeAspect="1"/>
          </p:cNvPicPr>
          <p:nvPr/>
        </p:nvPicPr>
        <p:blipFill>
          <a:blip r:embed="rId4"/>
          <a:stretch>
            <a:fillRect/>
          </a:stretch>
        </p:blipFill>
        <p:spPr>
          <a:xfrm>
            <a:off x="4427442" y="1419622"/>
            <a:ext cx="4465038" cy="2466934"/>
          </a:xfrm>
          <a:prstGeom prst="rect">
            <a:avLst/>
          </a:prstGeom>
          <a:noFill/>
        </p:spPr>
      </p:pic>
      <p:sp>
        <p:nvSpPr>
          <p:cNvPr id="2" name="Title 1">
            <a:extLst>
              <a:ext uri="{FF2B5EF4-FFF2-40B4-BE49-F238E27FC236}">
                <a16:creationId xmlns:a16="http://schemas.microsoft.com/office/drawing/2014/main" id="{428E7851-6921-4FC8-8373-6F3B9AFE87B0}"/>
              </a:ext>
            </a:extLst>
          </p:cNvPr>
          <p:cNvSpPr>
            <a:spLocks noGrp="1"/>
          </p:cNvSpPr>
          <p:nvPr>
            <p:ph type="title"/>
          </p:nvPr>
        </p:nvSpPr>
        <p:spPr>
          <a:xfrm>
            <a:off x="504000" y="306000"/>
            <a:ext cx="8136000" cy="675000"/>
          </a:xfrm>
        </p:spPr>
        <p:txBody>
          <a:bodyPr anchor="t">
            <a:normAutofit/>
          </a:bodyPr>
          <a:lstStyle/>
          <a:p>
            <a:r>
              <a:rPr lang="en-US"/>
              <a:t>Ingress to expose applications</a:t>
            </a:r>
            <a:endParaRPr lang="en-IN"/>
          </a:p>
        </p:txBody>
      </p:sp>
    </p:spTree>
    <p:extLst>
      <p:ext uri="{BB962C8B-B14F-4D97-AF65-F5344CB8AC3E}">
        <p14:creationId xmlns:p14="http://schemas.microsoft.com/office/powerpoint/2010/main" val="1508218671"/>
      </p:ext>
    </p:extLst>
  </p:cSld>
  <p:clrMapOvr>
    <a:masterClrMapping/>
  </p:clrMapOvr>
  <p:extLst>
    <p:ext uri="{6950BFC3-D8DA-4A85-94F7-54DA5524770B}">
      <p188:commentRel xmlns:p188="http://schemas.microsoft.com/office/powerpoint/2018/8/main" r:id="rId2"/>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33F0-C6EA-4C6C-9921-8D57F602B6C4}"/>
              </a:ext>
            </a:extLst>
          </p:cNvPr>
          <p:cNvSpPr>
            <a:spLocks noGrp="1"/>
          </p:cNvSpPr>
          <p:nvPr>
            <p:ph type="title"/>
          </p:nvPr>
        </p:nvSpPr>
        <p:spPr>
          <a:xfrm>
            <a:off x="504000" y="306000"/>
            <a:ext cx="8136000" cy="310500"/>
          </a:xfrm>
        </p:spPr>
        <p:txBody>
          <a:bodyPr/>
          <a:lstStyle/>
          <a:p>
            <a:r>
              <a:rPr lang="en-US" sz="2200" dirty="0" err="1"/>
              <a:t>Kubecost</a:t>
            </a:r>
            <a:endParaRPr lang="en-IN" sz="2200" dirty="0"/>
          </a:p>
        </p:txBody>
      </p:sp>
      <p:sp>
        <p:nvSpPr>
          <p:cNvPr id="3" name="Slide Number Placeholder 2">
            <a:extLst>
              <a:ext uri="{FF2B5EF4-FFF2-40B4-BE49-F238E27FC236}">
                <a16:creationId xmlns:a16="http://schemas.microsoft.com/office/drawing/2014/main" id="{7B58449C-2C9D-49C5-8575-C985662E2F97}"/>
              </a:ext>
            </a:extLst>
          </p:cNvPr>
          <p:cNvSpPr>
            <a:spLocks noGrp="1"/>
          </p:cNvSpPr>
          <p:nvPr>
            <p:ph type="sldNum" sz="quarter" idx="12"/>
          </p:nvPr>
        </p:nvSpPr>
        <p:spPr/>
        <p:txBody>
          <a:bodyPr/>
          <a:lstStyle/>
          <a:p>
            <a:fld id="{9B749DBC-5EFD-468C-9F9F-C80FB4A03599}" type="slidenum">
              <a:rPr lang="de-DE" smtClean="0"/>
              <a:pPr/>
              <a:t>48</a:t>
            </a:fld>
            <a:endParaRPr lang="de-DE"/>
          </a:p>
        </p:txBody>
      </p:sp>
      <p:sp>
        <p:nvSpPr>
          <p:cNvPr id="4" name="TextBox 3">
            <a:extLst>
              <a:ext uri="{FF2B5EF4-FFF2-40B4-BE49-F238E27FC236}">
                <a16:creationId xmlns:a16="http://schemas.microsoft.com/office/drawing/2014/main" id="{907F9AAF-5E5E-467B-8AB1-EDFA44E99671}"/>
              </a:ext>
            </a:extLst>
          </p:cNvPr>
          <p:cNvSpPr txBox="1"/>
          <p:nvPr/>
        </p:nvSpPr>
        <p:spPr>
          <a:xfrm>
            <a:off x="4114800" y="2115178"/>
            <a:ext cx="914400" cy="914400"/>
          </a:xfrm>
          <a:prstGeom prst="rect">
            <a:avLst/>
          </a:prstGeom>
          <a:noFill/>
        </p:spPr>
        <p:txBody>
          <a:bodyPr wrap="square" rtlCol="0">
            <a:spAutoFit/>
          </a:bodyPr>
          <a:lstStyle/>
          <a:p>
            <a:endParaRPr lang="en-IN" sz="1600" dirty="0" err="1"/>
          </a:p>
        </p:txBody>
      </p:sp>
      <p:sp>
        <p:nvSpPr>
          <p:cNvPr id="5" name="TextBox 4">
            <a:extLst>
              <a:ext uri="{FF2B5EF4-FFF2-40B4-BE49-F238E27FC236}">
                <a16:creationId xmlns:a16="http://schemas.microsoft.com/office/drawing/2014/main" id="{D6697721-71C4-400C-90B6-C669D1C60F78}"/>
              </a:ext>
            </a:extLst>
          </p:cNvPr>
          <p:cNvSpPr txBox="1"/>
          <p:nvPr/>
        </p:nvSpPr>
        <p:spPr>
          <a:xfrm>
            <a:off x="395536" y="915566"/>
            <a:ext cx="7776864" cy="2369880"/>
          </a:xfrm>
          <a:prstGeom prst="rect">
            <a:avLst/>
          </a:prstGeom>
          <a:noFill/>
        </p:spPr>
        <p:txBody>
          <a:bodyPr wrap="square" rtlCol="0">
            <a:spAutoFit/>
          </a:bodyPr>
          <a:lstStyle/>
          <a:p>
            <a:r>
              <a:rPr lang="en-US" sz="1600" dirty="0"/>
              <a:t> </a:t>
            </a:r>
            <a:r>
              <a:rPr lang="en-US" sz="1200" b="1" dirty="0" err="1"/>
              <a:t>Kubecost</a:t>
            </a:r>
            <a:r>
              <a:rPr lang="en-US" sz="1200" dirty="0"/>
              <a:t> allows you to see allocated spend across all native Kubernetes concepts, so you can provide your teams with transparent, accurate cost data reconciled with your actual cloud bill. Break down costs by namespace, deployment, service, and more across any major cloud provider or on-prem Kubernetes environment.</a:t>
            </a:r>
          </a:p>
          <a:p>
            <a:r>
              <a:rPr lang="en-US" sz="1200" dirty="0"/>
              <a:t>We can access the </a:t>
            </a:r>
            <a:r>
              <a:rPr lang="en-US" sz="1200" dirty="0" err="1"/>
              <a:t>Kubecost</a:t>
            </a:r>
            <a:r>
              <a:rPr lang="en-US" sz="1200" dirty="0"/>
              <a:t> using the below </a:t>
            </a:r>
            <a:r>
              <a:rPr lang="en-US" sz="1200" dirty="0" err="1"/>
              <a:t>url</a:t>
            </a:r>
            <a:r>
              <a:rPr lang="en-US" sz="1200" dirty="0"/>
              <a:t> in different environments</a:t>
            </a:r>
          </a:p>
          <a:p>
            <a:endParaRPr lang="en-US" sz="1200" dirty="0"/>
          </a:p>
          <a:p>
            <a:r>
              <a:rPr lang="en-US" sz="1200" dirty="0"/>
              <a:t>cmcaks-pre-001            - https://aks-grafana-dev.uniperapps.com</a:t>
            </a:r>
          </a:p>
          <a:p>
            <a:r>
              <a:rPr lang="en-US" sz="1200" dirty="0"/>
              <a:t>cmcaks-prd-001            - https://kubecost.uniperapps.com</a:t>
            </a:r>
          </a:p>
          <a:p>
            <a:r>
              <a:rPr lang="en-US" sz="1200" dirty="0"/>
              <a:t>cmcaks-pre-hisech-001 - https://kubecost-dev-hisec.azure.uniper.energy</a:t>
            </a:r>
          </a:p>
          <a:p>
            <a:r>
              <a:rPr lang="en-US" sz="1200" dirty="0"/>
              <a:t>cmcaks-prd-hisech-001 - </a:t>
            </a:r>
            <a:r>
              <a:rPr lang="en-US" sz="1200" dirty="0">
                <a:hlinkClick r:id="rId2"/>
              </a:rPr>
              <a:t>https://kubecost-prd-hisec.azure.uniper.energy</a:t>
            </a:r>
            <a:endParaRPr lang="en-US" sz="1200" dirty="0"/>
          </a:p>
          <a:p>
            <a:endParaRPr lang="en-IN" sz="1200" dirty="0"/>
          </a:p>
          <a:p>
            <a:endParaRPr lang="en-IN" sz="1200" dirty="0" err="1"/>
          </a:p>
        </p:txBody>
      </p:sp>
      <p:pic>
        <p:nvPicPr>
          <p:cNvPr id="7" name="Picture 6">
            <a:extLst>
              <a:ext uri="{FF2B5EF4-FFF2-40B4-BE49-F238E27FC236}">
                <a16:creationId xmlns:a16="http://schemas.microsoft.com/office/drawing/2014/main" id="{14AC14EF-1B19-4860-BA4B-5007B6DB2589}"/>
              </a:ext>
            </a:extLst>
          </p:cNvPr>
          <p:cNvPicPr>
            <a:picLocks noChangeAspect="1"/>
          </p:cNvPicPr>
          <p:nvPr/>
        </p:nvPicPr>
        <p:blipFill>
          <a:blip r:embed="rId3"/>
          <a:stretch>
            <a:fillRect/>
          </a:stretch>
        </p:blipFill>
        <p:spPr>
          <a:xfrm>
            <a:off x="487305" y="3029578"/>
            <a:ext cx="5997838" cy="1925868"/>
          </a:xfrm>
          <a:prstGeom prst="rect">
            <a:avLst/>
          </a:prstGeom>
        </p:spPr>
      </p:pic>
    </p:spTree>
    <p:extLst>
      <p:ext uri="{BB962C8B-B14F-4D97-AF65-F5344CB8AC3E}">
        <p14:creationId xmlns:p14="http://schemas.microsoft.com/office/powerpoint/2010/main" val="1982306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B947-D51C-4F0B-8F26-3B1C6B09578D}"/>
              </a:ext>
            </a:extLst>
          </p:cNvPr>
          <p:cNvSpPr>
            <a:spLocks noGrp="1"/>
          </p:cNvSpPr>
          <p:nvPr>
            <p:ph type="title"/>
          </p:nvPr>
        </p:nvSpPr>
        <p:spPr>
          <a:xfrm>
            <a:off x="504000" y="306000"/>
            <a:ext cx="5652176" cy="321534"/>
          </a:xfrm>
        </p:spPr>
        <p:txBody>
          <a:bodyPr/>
          <a:lstStyle/>
          <a:p>
            <a:r>
              <a:rPr lang="en-IN" b="0" i="0" dirty="0">
                <a:solidFill>
                  <a:srgbClr val="333333"/>
                </a:solidFill>
                <a:effectLst/>
                <a:latin typeface="-apple-system"/>
              </a:rPr>
              <a:t>DevOps - Configure Azure DevOps integration</a:t>
            </a:r>
            <a:br>
              <a:rPr lang="en-IN" b="0" i="0" dirty="0">
                <a:solidFill>
                  <a:srgbClr val="333333"/>
                </a:solidFill>
                <a:effectLst/>
                <a:latin typeface="-apple-system"/>
              </a:rPr>
            </a:br>
            <a:endParaRPr lang="en-IN" dirty="0"/>
          </a:p>
        </p:txBody>
      </p:sp>
      <p:sp>
        <p:nvSpPr>
          <p:cNvPr id="3" name="Slide Number Placeholder 2">
            <a:extLst>
              <a:ext uri="{FF2B5EF4-FFF2-40B4-BE49-F238E27FC236}">
                <a16:creationId xmlns:a16="http://schemas.microsoft.com/office/drawing/2014/main" id="{98D7E1C9-6E9A-464A-BB07-0641FE20015E}"/>
              </a:ext>
            </a:extLst>
          </p:cNvPr>
          <p:cNvSpPr>
            <a:spLocks noGrp="1"/>
          </p:cNvSpPr>
          <p:nvPr>
            <p:ph type="sldNum" sz="quarter" idx="12"/>
          </p:nvPr>
        </p:nvSpPr>
        <p:spPr/>
        <p:txBody>
          <a:bodyPr/>
          <a:lstStyle/>
          <a:p>
            <a:fld id="{9B749DBC-5EFD-468C-9F9F-C80FB4A03599}" type="slidenum">
              <a:rPr lang="de-DE" smtClean="0"/>
              <a:pPr/>
              <a:t>49</a:t>
            </a:fld>
            <a:endParaRPr lang="de-DE"/>
          </a:p>
        </p:txBody>
      </p:sp>
      <p:sp>
        <p:nvSpPr>
          <p:cNvPr id="5" name="TextBox 4">
            <a:extLst>
              <a:ext uri="{FF2B5EF4-FFF2-40B4-BE49-F238E27FC236}">
                <a16:creationId xmlns:a16="http://schemas.microsoft.com/office/drawing/2014/main" id="{5826A95E-602D-4280-BF4D-92E6F9648E69}"/>
              </a:ext>
            </a:extLst>
          </p:cNvPr>
          <p:cNvSpPr txBox="1"/>
          <p:nvPr/>
        </p:nvSpPr>
        <p:spPr>
          <a:xfrm>
            <a:off x="395536" y="915566"/>
            <a:ext cx="8496944" cy="1569660"/>
          </a:xfrm>
          <a:prstGeom prst="rect">
            <a:avLst/>
          </a:prstGeom>
          <a:noFill/>
        </p:spPr>
        <p:txBody>
          <a:bodyPr wrap="square" rtlCol="0">
            <a:spAutoFit/>
          </a:bodyPr>
          <a:lstStyle/>
          <a:p>
            <a:r>
              <a:rPr lang="en-US" sz="1200" dirty="0"/>
              <a:t>Goal of this service is to setup Service Connection for Azure DevOps Projects under Uniper Azure DevOps account. Using this service, user can raise request to create service connection for Resource group, HACT managed Azure Container registry and HACT managed V2 cluster namespace .</a:t>
            </a:r>
          </a:p>
          <a:p>
            <a:endParaRPr lang="en-US" sz="1200" dirty="0"/>
          </a:p>
          <a:p>
            <a:r>
              <a:rPr lang="en-US" sz="1200" dirty="0"/>
              <a:t>The requester submits a ServiceNow service Request to create Service Connection for their project in the Azure DevOps Uniper account. The HACT Development Team validates the provided input. If not, all required information is available, the request will be returned to the requester. If all required input is available, the HACT Development team creates Service Connection for their project Uniper Azure DevOps account.</a:t>
            </a:r>
            <a:endParaRPr lang="en-IN" sz="1200" dirty="0" err="1"/>
          </a:p>
        </p:txBody>
      </p:sp>
    </p:spTree>
    <p:extLst>
      <p:ext uri="{BB962C8B-B14F-4D97-AF65-F5344CB8AC3E}">
        <p14:creationId xmlns:p14="http://schemas.microsoft.com/office/powerpoint/2010/main" val="145116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F17DA4-5025-4B7D-9E0F-5B7FDA2E46BB}"/>
              </a:ext>
            </a:extLst>
          </p:cNvPr>
          <p:cNvSpPr>
            <a:spLocks noGrp="1"/>
          </p:cNvSpPr>
          <p:nvPr>
            <p:ph type="sldNum" sz="quarter" idx="12"/>
          </p:nvPr>
        </p:nvSpPr>
        <p:spPr>
          <a:xfrm>
            <a:off x="8280000" y="4618800"/>
            <a:ext cx="360000" cy="310500"/>
          </a:xfrm>
        </p:spPr>
        <p:txBody>
          <a:bodyPr anchor="b">
            <a:normAutofit/>
          </a:bodyPr>
          <a:lstStyle/>
          <a:p>
            <a:pPr>
              <a:spcAft>
                <a:spcPts val="600"/>
              </a:spcAft>
            </a:pPr>
            <a:fld id="{9D543ADB-E95E-4587-963D-D3C6AB2E96C0}" type="slidenum">
              <a:rPr lang="de-DE" smtClean="0"/>
              <a:pPr>
                <a:spcAft>
                  <a:spcPts val="600"/>
                </a:spcAft>
              </a:pPr>
              <a:t>5</a:t>
            </a:fld>
            <a:endParaRPr lang="de-DE"/>
          </a:p>
        </p:txBody>
      </p:sp>
      <p:sp>
        <p:nvSpPr>
          <p:cNvPr id="3" name="Title 2">
            <a:extLst>
              <a:ext uri="{FF2B5EF4-FFF2-40B4-BE49-F238E27FC236}">
                <a16:creationId xmlns:a16="http://schemas.microsoft.com/office/drawing/2014/main" id="{3011136E-51AA-49B4-B03F-8CD43FF1A2C7}"/>
              </a:ext>
            </a:extLst>
          </p:cNvPr>
          <p:cNvSpPr>
            <a:spLocks noGrp="1"/>
          </p:cNvSpPr>
          <p:nvPr>
            <p:ph type="title"/>
          </p:nvPr>
        </p:nvSpPr>
        <p:spPr>
          <a:xfrm>
            <a:off x="504000" y="306000"/>
            <a:ext cx="8136000" cy="675000"/>
          </a:xfrm>
        </p:spPr>
        <p:txBody>
          <a:bodyPr anchor="t">
            <a:normAutofit/>
          </a:bodyPr>
          <a:lstStyle/>
          <a:p>
            <a:r>
              <a:rPr lang="en-US" sz="2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AKS Cluster Architecture</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5" name="Content Placeholder 4" descr="Chart, scatter chart&#10;&#10;Description automatically generated">
            <a:extLst>
              <a:ext uri="{FF2B5EF4-FFF2-40B4-BE49-F238E27FC236}">
                <a16:creationId xmlns:a16="http://schemas.microsoft.com/office/drawing/2014/main" id="{A12DCB81-8C7E-4275-9D9B-D2B662B70434}"/>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1187624" y="1044575"/>
            <a:ext cx="6480720" cy="3688478"/>
          </a:xfrm>
          <a:prstGeom prst="rect">
            <a:avLst/>
          </a:prstGeom>
          <a:noFill/>
        </p:spPr>
      </p:pic>
    </p:spTree>
    <p:extLst>
      <p:ext uri="{BB962C8B-B14F-4D97-AF65-F5344CB8AC3E}">
        <p14:creationId xmlns:p14="http://schemas.microsoft.com/office/powerpoint/2010/main" val="3672871738"/>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BD8B-89A0-4E03-86CF-5D24EA3FB92B}"/>
              </a:ext>
            </a:extLst>
          </p:cNvPr>
          <p:cNvSpPr>
            <a:spLocks noGrp="1"/>
          </p:cNvSpPr>
          <p:nvPr>
            <p:ph type="title"/>
          </p:nvPr>
        </p:nvSpPr>
        <p:spPr>
          <a:xfrm>
            <a:off x="504000" y="306000"/>
            <a:ext cx="2843864" cy="393542"/>
          </a:xfrm>
        </p:spPr>
        <p:txBody>
          <a:bodyPr/>
          <a:lstStyle/>
          <a:p>
            <a:r>
              <a:rPr lang="en-US" sz="2200" dirty="0"/>
              <a:t>Service Connection</a:t>
            </a:r>
            <a:endParaRPr lang="en-IN" sz="2200" dirty="0"/>
          </a:p>
        </p:txBody>
      </p:sp>
      <p:sp>
        <p:nvSpPr>
          <p:cNvPr id="3" name="Slide Number Placeholder 2">
            <a:extLst>
              <a:ext uri="{FF2B5EF4-FFF2-40B4-BE49-F238E27FC236}">
                <a16:creationId xmlns:a16="http://schemas.microsoft.com/office/drawing/2014/main" id="{7ED58C8B-9DC7-41B0-B4B3-6AE4C270DD6F}"/>
              </a:ext>
            </a:extLst>
          </p:cNvPr>
          <p:cNvSpPr>
            <a:spLocks noGrp="1"/>
          </p:cNvSpPr>
          <p:nvPr>
            <p:ph type="sldNum" sz="quarter" idx="12"/>
          </p:nvPr>
        </p:nvSpPr>
        <p:spPr/>
        <p:txBody>
          <a:bodyPr/>
          <a:lstStyle/>
          <a:p>
            <a:fld id="{9B749DBC-5EFD-468C-9F9F-C80FB4A03599}" type="slidenum">
              <a:rPr lang="de-DE" smtClean="0"/>
              <a:pPr/>
              <a:t>50</a:t>
            </a:fld>
            <a:endParaRPr lang="de-DE"/>
          </a:p>
        </p:txBody>
      </p:sp>
      <p:sp>
        <p:nvSpPr>
          <p:cNvPr id="4" name="TextBox 3">
            <a:extLst>
              <a:ext uri="{FF2B5EF4-FFF2-40B4-BE49-F238E27FC236}">
                <a16:creationId xmlns:a16="http://schemas.microsoft.com/office/drawing/2014/main" id="{1D31C33C-DBD0-48E8-AB92-05FC25BE6DCF}"/>
              </a:ext>
            </a:extLst>
          </p:cNvPr>
          <p:cNvSpPr txBox="1"/>
          <p:nvPr/>
        </p:nvSpPr>
        <p:spPr>
          <a:xfrm>
            <a:off x="251520" y="627534"/>
            <a:ext cx="8640960" cy="3785652"/>
          </a:xfrm>
          <a:prstGeom prst="rect">
            <a:avLst/>
          </a:prstGeom>
          <a:noFill/>
        </p:spPr>
        <p:txBody>
          <a:bodyPr wrap="square" rtlCol="0">
            <a:spAutoFit/>
          </a:bodyPr>
          <a:lstStyle/>
          <a:p>
            <a:pPr marL="342900" indent="-342900">
              <a:buAutoNum type="alphaUcPeriod"/>
            </a:pPr>
            <a:r>
              <a:rPr lang="en-US" sz="1200" b="1" i="0" dirty="0">
                <a:solidFill>
                  <a:srgbClr val="172B4D"/>
                </a:solidFill>
                <a:effectLst/>
                <a:latin typeface="-apple-system"/>
              </a:rPr>
              <a:t>Service Connection for Resource Group</a:t>
            </a:r>
          </a:p>
          <a:p>
            <a:r>
              <a:rPr lang="en-US" sz="1200" b="0" i="0" dirty="0">
                <a:solidFill>
                  <a:srgbClr val="172B4D"/>
                </a:solidFill>
                <a:effectLst/>
                <a:latin typeface="-apple-system"/>
              </a:rPr>
              <a:t>The HACT Development Team validates the provided input and if all inputs and approvals are in place, team will setup connection using </a:t>
            </a:r>
            <a:r>
              <a:rPr lang="en-US" sz="1200" b="0" i="0" u="none" strike="noStrike" dirty="0" err="1">
                <a:solidFill>
                  <a:srgbClr val="3572B0"/>
                </a:solidFill>
                <a:effectLst/>
                <a:latin typeface="-apple-system"/>
                <a:hlinkClick r:id="rId2"/>
              </a:rPr>
              <a:t>cmcservices</a:t>
            </a:r>
            <a:r>
              <a:rPr lang="en-US" sz="1200" b="0" i="0" dirty="0">
                <a:solidFill>
                  <a:srgbClr val="172B4D"/>
                </a:solidFill>
                <a:effectLst/>
                <a:latin typeface="-apple-system"/>
              </a:rPr>
              <a:t> automation portal. Post completion of service connection, HACT development team will do the verification (steps below) to ensure everything is fine.</a:t>
            </a:r>
          </a:p>
          <a:p>
            <a:r>
              <a:rPr lang="en-US" sz="1200" b="1" i="0" dirty="0">
                <a:solidFill>
                  <a:srgbClr val="172B4D"/>
                </a:solidFill>
                <a:effectLst/>
                <a:latin typeface="-apple-system"/>
              </a:rPr>
              <a:t>B. Service Connection for HACT managed Azure Container registry:</a:t>
            </a:r>
          </a:p>
          <a:p>
            <a:r>
              <a:rPr lang="en-US" sz="1200" b="0" i="0" dirty="0">
                <a:solidFill>
                  <a:srgbClr val="172B4D"/>
                </a:solidFill>
                <a:effectLst/>
                <a:latin typeface="-apple-system"/>
              </a:rPr>
              <a:t>The HACT Development Team validates the provided input and if all inputs and approvals are in place, team will raise a request for service principle into Directory Services </a:t>
            </a:r>
            <a:r>
              <a:rPr lang="en-US" sz="1200" b="0" i="0" u="none" strike="noStrike" dirty="0">
                <a:solidFill>
                  <a:srgbClr val="3572B0"/>
                </a:solidFill>
                <a:effectLst/>
                <a:latin typeface="-apple-system"/>
                <a:hlinkClick r:id="rId3"/>
              </a:rPr>
              <a:t>queue</a:t>
            </a:r>
            <a:r>
              <a:rPr lang="en-US" sz="1200" b="0" i="0" dirty="0">
                <a:solidFill>
                  <a:srgbClr val="172B4D"/>
                </a:solidFill>
                <a:effectLst/>
                <a:latin typeface="-apple-system"/>
              </a:rPr>
              <a:t>. Once DS team provides service principle, team will follow the below steps to create service connection.</a:t>
            </a:r>
          </a:p>
          <a:p>
            <a:r>
              <a:rPr lang="en-US" sz="1200" b="0" i="0" dirty="0">
                <a:solidFill>
                  <a:srgbClr val="172B4D"/>
                </a:solidFill>
                <a:effectLst/>
                <a:latin typeface="-apple-system"/>
              </a:rPr>
              <a:t>1. Verify service principle</a:t>
            </a:r>
          </a:p>
          <a:p>
            <a:r>
              <a:rPr lang="en-US" sz="1200" b="0" i="0" dirty="0">
                <a:solidFill>
                  <a:srgbClr val="172B4D"/>
                </a:solidFill>
                <a:effectLst/>
                <a:latin typeface="-apple-system"/>
              </a:rPr>
              <a:t>2. Create service principle secret</a:t>
            </a:r>
          </a:p>
          <a:p>
            <a:r>
              <a:rPr lang="en-US" sz="1200" b="0" i="0" dirty="0">
                <a:solidFill>
                  <a:srgbClr val="172B4D"/>
                </a:solidFill>
                <a:effectLst/>
                <a:latin typeface="-apple-system"/>
              </a:rPr>
              <a:t>3. Assign </a:t>
            </a:r>
            <a:r>
              <a:rPr lang="en-US" sz="1200" b="0" i="0" dirty="0" err="1">
                <a:solidFill>
                  <a:srgbClr val="172B4D"/>
                </a:solidFill>
                <a:effectLst/>
                <a:latin typeface="-apple-system"/>
              </a:rPr>
              <a:t>acrPull</a:t>
            </a:r>
            <a:r>
              <a:rPr lang="en-US" sz="1200" b="0" i="0" dirty="0">
                <a:solidFill>
                  <a:srgbClr val="172B4D"/>
                </a:solidFill>
                <a:effectLst/>
                <a:latin typeface="-apple-system"/>
              </a:rPr>
              <a:t>, </a:t>
            </a:r>
            <a:r>
              <a:rPr lang="en-US" sz="1200" b="0" i="0" dirty="0" err="1">
                <a:solidFill>
                  <a:srgbClr val="172B4D"/>
                </a:solidFill>
                <a:effectLst/>
                <a:latin typeface="-apple-system"/>
              </a:rPr>
              <a:t>acrPush</a:t>
            </a:r>
            <a:r>
              <a:rPr lang="en-US" sz="1200" b="0" i="0" dirty="0">
                <a:solidFill>
                  <a:srgbClr val="172B4D"/>
                </a:solidFill>
                <a:effectLst/>
                <a:latin typeface="-apple-system"/>
              </a:rPr>
              <a:t> and reader permission to service principle for registry</a:t>
            </a:r>
          </a:p>
          <a:p>
            <a:r>
              <a:rPr lang="en-US" sz="1200" b="0" i="0" dirty="0">
                <a:solidFill>
                  <a:srgbClr val="172B4D"/>
                </a:solidFill>
                <a:effectLst/>
                <a:latin typeface="-apple-system"/>
              </a:rPr>
              <a:t>4. Setup service connection</a:t>
            </a:r>
          </a:p>
          <a:p>
            <a:r>
              <a:rPr lang="en-US" sz="1200" b="0" i="0" dirty="0">
                <a:solidFill>
                  <a:srgbClr val="172B4D"/>
                </a:solidFill>
                <a:effectLst/>
                <a:latin typeface="-apple-system"/>
              </a:rPr>
              <a:t>5. Grant access permission to all pipelines check-box is checked</a:t>
            </a:r>
          </a:p>
          <a:p>
            <a:r>
              <a:rPr lang="en-US" sz="1200" b="1" dirty="0"/>
              <a:t>C. Service Connection for HACT managed V2 cluster namespace:</a:t>
            </a:r>
          </a:p>
          <a:p>
            <a:r>
              <a:rPr lang="en-US" sz="1200" dirty="0"/>
              <a:t>The HACT Development Team validates the provided input and if all inputs and approvals are in place, team will setup connection by following the below step.</a:t>
            </a:r>
          </a:p>
          <a:p>
            <a:r>
              <a:rPr lang="en-US" sz="1200" dirty="0"/>
              <a:t>1. Choose </a:t>
            </a:r>
            <a:r>
              <a:rPr lang="en-US" sz="1200" dirty="0" err="1"/>
              <a:t>kubernetes</a:t>
            </a:r>
            <a:r>
              <a:rPr lang="en-US" sz="1200" dirty="0"/>
              <a:t> as connection type</a:t>
            </a:r>
          </a:p>
          <a:p>
            <a:r>
              <a:rPr lang="en-US" sz="1200" dirty="0"/>
              <a:t>2. Select Azure Subscription</a:t>
            </a:r>
          </a:p>
          <a:p>
            <a:r>
              <a:rPr lang="en-US" sz="1200" dirty="0"/>
              <a:t>3. Select cluster and respective namespace</a:t>
            </a:r>
          </a:p>
          <a:p>
            <a:r>
              <a:rPr lang="en-US" sz="1200" dirty="0"/>
              <a:t>4. Provide connection name</a:t>
            </a:r>
            <a:endParaRPr lang="en-IN" sz="1200" dirty="0" err="1"/>
          </a:p>
        </p:txBody>
      </p:sp>
    </p:spTree>
    <p:extLst>
      <p:ext uri="{BB962C8B-B14F-4D97-AF65-F5344CB8AC3E}">
        <p14:creationId xmlns:p14="http://schemas.microsoft.com/office/powerpoint/2010/main" val="959271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F134-21DC-48CC-9717-1418968A7A99}"/>
              </a:ext>
            </a:extLst>
          </p:cNvPr>
          <p:cNvSpPr>
            <a:spLocks noGrp="1"/>
          </p:cNvSpPr>
          <p:nvPr>
            <p:ph type="title"/>
          </p:nvPr>
        </p:nvSpPr>
        <p:spPr>
          <a:xfrm>
            <a:off x="504000" y="306000"/>
            <a:ext cx="4932096" cy="321534"/>
          </a:xfrm>
        </p:spPr>
        <p:txBody>
          <a:bodyPr/>
          <a:lstStyle/>
          <a:p>
            <a:r>
              <a:rPr lang="en-US" sz="2200" b="0" i="0" dirty="0">
                <a:solidFill>
                  <a:srgbClr val="333333"/>
                </a:solidFill>
                <a:effectLst/>
                <a:latin typeface="-apple-system"/>
              </a:rPr>
              <a:t>DevOps - Create new Azure DevOps project</a:t>
            </a:r>
            <a:br>
              <a:rPr lang="en-US" b="0" i="0" dirty="0">
                <a:solidFill>
                  <a:srgbClr val="333333"/>
                </a:solidFill>
                <a:effectLst/>
                <a:latin typeface="-apple-system"/>
              </a:rPr>
            </a:br>
            <a:endParaRPr lang="en-IN" dirty="0"/>
          </a:p>
        </p:txBody>
      </p:sp>
      <p:sp>
        <p:nvSpPr>
          <p:cNvPr id="3" name="Slide Number Placeholder 2">
            <a:extLst>
              <a:ext uri="{FF2B5EF4-FFF2-40B4-BE49-F238E27FC236}">
                <a16:creationId xmlns:a16="http://schemas.microsoft.com/office/drawing/2014/main" id="{7401E5D2-0472-4DBA-8717-93D4DE23C864}"/>
              </a:ext>
            </a:extLst>
          </p:cNvPr>
          <p:cNvSpPr>
            <a:spLocks noGrp="1"/>
          </p:cNvSpPr>
          <p:nvPr>
            <p:ph type="sldNum" sz="quarter" idx="12"/>
          </p:nvPr>
        </p:nvSpPr>
        <p:spPr/>
        <p:txBody>
          <a:bodyPr/>
          <a:lstStyle/>
          <a:p>
            <a:fld id="{9B749DBC-5EFD-468C-9F9F-C80FB4A03599}" type="slidenum">
              <a:rPr lang="de-DE" smtClean="0"/>
              <a:pPr/>
              <a:t>51</a:t>
            </a:fld>
            <a:endParaRPr lang="de-DE"/>
          </a:p>
        </p:txBody>
      </p:sp>
      <p:sp>
        <p:nvSpPr>
          <p:cNvPr id="5" name="TextBox 4">
            <a:extLst>
              <a:ext uri="{FF2B5EF4-FFF2-40B4-BE49-F238E27FC236}">
                <a16:creationId xmlns:a16="http://schemas.microsoft.com/office/drawing/2014/main" id="{9E073392-B300-4660-9F1C-649115905577}"/>
              </a:ext>
            </a:extLst>
          </p:cNvPr>
          <p:cNvSpPr txBox="1"/>
          <p:nvPr/>
        </p:nvSpPr>
        <p:spPr>
          <a:xfrm>
            <a:off x="395536" y="771550"/>
            <a:ext cx="8568951" cy="3600986"/>
          </a:xfrm>
          <a:prstGeom prst="rect">
            <a:avLst/>
          </a:prstGeom>
          <a:noFill/>
        </p:spPr>
        <p:txBody>
          <a:bodyPr wrap="square" rtlCol="0">
            <a:spAutoFit/>
          </a:bodyPr>
          <a:lstStyle/>
          <a:p>
            <a:r>
              <a:rPr lang="en-US" sz="1200" b="0" i="0" dirty="0">
                <a:solidFill>
                  <a:srgbClr val="172B4D"/>
                </a:solidFill>
                <a:effectLst/>
                <a:latin typeface="-apple-system"/>
              </a:rPr>
              <a:t>Goal of this service is to setup projects in Azure DevOps. The project will be handed over to the assigned Project Administrator. The assigned Project Administrator has permissions to administer all aspects of teams and team project but cannot create team projects.</a:t>
            </a:r>
          </a:p>
          <a:p>
            <a:r>
              <a:rPr lang="en-US" sz="1200" dirty="0"/>
              <a:t>The requester submits a ServiceNow service Request to create a new project in the Azure DevOps Uniper account. The HACT Development Team validates the provided input. If not all required information is available, the request will be returned to the requester. If all required input is available, the HACT Development team creates the project with the name in the Uniper Azure DevOps account.</a:t>
            </a:r>
          </a:p>
          <a:p>
            <a:endParaRPr lang="en-US" sz="1200" dirty="0"/>
          </a:p>
          <a:p>
            <a:r>
              <a:rPr lang="en-US" sz="1200" dirty="0"/>
              <a:t>The User assigned as Project Administrator will then be setup with access level ‘Basic’ on the Uniper Azure DevOps account, if not already there, and get Project Administrator rights assigned for the project. HACT will ensure there are sufficient user </a:t>
            </a:r>
            <a:r>
              <a:rPr lang="en-US" sz="1200" dirty="0" err="1"/>
              <a:t>licences</a:t>
            </a:r>
            <a:r>
              <a:rPr lang="en-US" sz="1200" dirty="0"/>
              <a:t> for level ‘Basic’ available and add a </a:t>
            </a:r>
            <a:r>
              <a:rPr lang="en-US" sz="1200" dirty="0" err="1"/>
              <a:t>licence</a:t>
            </a:r>
            <a:r>
              <a:rPr lang="en-US" sz="1200" dirty="0"/>
              <a:t> to the associated Azure DevOps Azure subscriptions if needed.</a:t>
            </a:r>
          </a:p>
          <a:p>
            <a:endParaRPr lang="en-US" sz="1200" dirty="0"/>
          </a:p>
          <a:p>
            <a:r>
              <a:rPr lang="en-US" sz="1200" dirty="0"/>
              <a:t>HACT development team will create “HACT OPERATION SUPPORT” group into the project and add “AZ-CMC-DEV-TEAM” AD group to that. After that, “HACT OPERATION SUPPORT” will add to project administrator group. Once done, remove individual HACT development team from project administrator.</a:t>
            </a:r>
          </a:p>
          <a:p>
            <a:endParaRPr lang="en-US" sz="1200" dirty="0"/>
          </a:p>
          <a:p>
            <a:endParaRPr lang="en-US" sz="1200" dirty="0"/>
          </a:p>
          <a:p>
            <a:r>
              <a:rPr lang="en-US" sz="1200" dirty="0"/>
              <a:t>When the setup has been completed, Development team will add comment in ServiceNow request and change the status to review pending with requester. ServiceNow will then send email to requester with comment and status.</a:t>
            </a:r>
            <a:endParaRPr lang="en-IN" sz="1200" dirty="0" err="1"/>
          </a:p>
        </p:txBody>
      </p:sp>
    </p:spTree>
    <p:extLst>
      <p:ext uri="{BB962C8B-B14F-4D97-AF65-F5344CB8AC3E}">
        <p14:creationId xmlns:p14="http://schemas.microsoft.com/office/powerpoint/2010/main" val="4101786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FB6E-A0BD-484D-AC94-BC02DB3FB468}"/>
              </a:ext>
            </a:extLst>
          </p:cNvPr>
          <p:cNvSpPr>
            <a:spLocks noGrp="1"/>
          </p:cNvSpPr>
          <p:nvPr>
            <p:ph type="title"/>
          </p:nvPr>
        </p:nvSpPr>
        <p:spPr>
          <a:xfrm>
            <a:off x="504000" y="306000"/>
            <a:ext cx="4644064" cy="321534"/>
          </a:xfrm>
        </p:spPr>
        <p:txBody>
          <a:bodyPr/>
          <a:lstStyle/>
          <a:p>
            <a:r>
              <a:rPr lang="fr-FR" b="0" i="0" dirty="0">
                <a:solidFill>
                  <a:srgbClr val="333333"/>
                </a:solidFill>
                <a:effectLst/>
                <a:latin typeface="-apple-system"/>
              </a:rPr>
              <a:t>AKS - Resource Quota &amp; Limit Ranges</a:t>
            </a:r>
            <a:br>
              <a:rPr lang="fr-FR" b="0" i="0" dirty="0">
                <a:solidFill>
                  <a:srgbClr val="333333"/>
                </a:solidFill>
                <a:effectLst/>
                <a:latin typeface="-apple-system"/>
              </a:rPr>
            </a:br>
            <a:endParaRPr lang="en-IN" dirty="0"/>
          </a:p>
        </p:txBody>
      </p:sp>
      <p:sp>
        <p:nvSpPr>
          <p:cNvPr id="3" name="Slide Number Placeholder 2">
            <a:extLst>
              <a:ext uri="{FF2B5EF4-FFF2-40B4-BE49-F238E27FC236}">
                <a16:creationId xmlns:a16="http://schemas.microsoft.com/office/drawing/2014/main" id="{8808E3F1-1AD5-47F7-A6B3-51F0A15C475D}"/>
              </a:ext>
            </a:extLst>
          </p:cNvPr>
          <p:cNvSpPr>
            <a:spLocks noGrp="1"/>
          </p:cNvSpPr>
          <p:nvPr>
            <p:ph type="sldNum" sz="quarter" idx="12"/>
          </p:nvPr>
        </p:nvSpPr>
        <p:spPr/>
        <p:txBody>
          <a:bodyPr/>
          <a:lstStyle/>
          <a:p>
            <a:fld id="{9B749DBC-5EFD-468C-9F9F-C80FB4A03599}" type="slidenum">
              <a:rPr lang="de-DE" smtClean="0"/>
              <a:pPr/>
              <a:t>52</a:t>
            </a:fld>
            <a:endParaRPr lang="de-DE"/>
          </a:p>
        </p:txBody>
      </p:sp>
      <p:sp>
        <p:nvSpPr>
          <p:cNvPr id="9" name="TextBox 8">
            <a:extLst>
              <a:ext uri="{FF2B5EF4-FFF2-40B4-BE49-F238E27FC236}">
                <a16:creationId xmlns:a16="http://schemas.microsoft.com/office/drawing/2014/main" id="{236840CB-9144-461B-BA2C-B44DC9B2D8D8}"/>
              </a:ext>
            </a:extLst>
          </p:cNvPr>
          <p:cNvSpPr txBox="1"/>
          <p:nvPr/>
        </p:nvSpPr>
        <p:spPr>
          <a:xfrm>
            <a:off x="395536" y="843558"/>
            <a:ext cx="8352927" cy="2923877"/>
          </a:xfrm>
          <a:prstGeom prst="rect">
            <a:avLst/>
          </a:prstGeom>
          <a:noFill/>
        </p:spPr>
        <p:txBody>
          <a:bodyPr wrap="square" rtlCol="0">
            <a:spAutoFit/>
          </a:bodyPr>
          <a:lstStyle/>
          <a:p>
            <a:endParaRPr lang="en-US" sz="1600" dirty="0"/>
          </a:p>
          <a:p>
            <a:r>
              <a:rPr lang="en-US" sz="1200" dirty="0"/>
              <a:t>Default section - sets up the default limits for a container in a pod. If you set these values in the </a:t>
            </a:r>
            <a:r>
              <a:rPr lang="en-US" sz="1200" dirty="0" err="1"/>
              <a:t>limitRange</a:t>
            </a:r>
            <a:r>
              <a:rPr lang="en-US" sz="1200" dirty="0"/>
              <a:t>, any containers that don’t explicitly set these themselves will get assigned the default values.</a:t>
            </a:r>
          </a:p>
          <a:p>
            <a:endParaRPr lang="en-US" sz="1200" dirty="0"/>
          </a:p>
          <a:p>
            <a:r>
              <a:rPr lang="en-US" sz="1200" dirty="0" err="1"/>
              <a:t>DefaultRequest</a:t>
            </a:r>
            <a:r>
              <a:rPr lang="en-US" sz="1200" dirty="0"/>
              <a:t> section - sets up the default requests for a container in a pod. If you set these values in the </a:t>
            </a:r>
            <a:r>
              <a:rPr lang="en-US" sz="1200" dirty="0" err="1"/>
              <a:t>limitRange</a:t>
            </a:r>
            <a:r>
              <a:rPr lang="en-US" sz="1200" dirty="0"/>
              <a:t>, any containers that don’t explicitly set these themselves will get assigned the default values.</a:t>
            </a:r>
          </a:p>
          <a:p>
            <a:endParaRPr lang="en-US" sz="1200" dirty="0"/>
          </a:p>
          <a:p>
            <a:r>
              <a:rPr lang="en-US" sz="1200" dirty="0"/>
              <a:t>Max section -  Sets up the maximum limits that a container in a Pod can set. The default section cannot be higher than this value. Likewise, limits set on a container cannot be higher than this value. It is important to note that if this value is set and the default section is not, any containers that don’t explicitly set these values themselves will get assigned the max values as the limit.</a:t>
            </a:r>
          </a:p>
          <a:p>
            <a:endParaRPr lang="en-US" sz="1200" dirty="0"/>
          </a:p>
          <a:p>
            <a:r>
              <a:rPr lang="en-US" sz="1200" dirty="0"/>
              <a:t>Min section - Sets up the minimum Requests that a container in a Pod can set. The </a:t>
            </a:r>
            <a:r>
              <a:rPr lang="en-US" sz="1200" dirty="0" err="1"/>
              <a:t>defaultRequest</a:t>
            </a:r>
            <a:r>
              <a:rPr lang="en-US" sz="1200" dirty="0"/>
              <a:t> section cannot be lower than this value. Likewise, requests set on a container cannot be lower than this value either. It is important to note that if this value is set and the </a:t>
            </a:r>
            <a:r>
              <a:rPr lang="en-US" sz="1200" dirty="0" err="1"/>
              <a:t>defaultRequest</a:t>
            </a:r>
            <a:r>
              <a:rPr lang="en-US" sz="1200" dirty="0"/>
              <a:t> section is not, the min value becomes the </a:t>
            </a:r>
            <a:r>
              <a:rPr lang="en-US" sz="1200" dirty="0" err="1"/>
              <a:t>defaultRequest</a:t>
            </a:r>
            <a:r>
              <a:rPr lang="en-US" sz="1200" dirty="0"/>
              <a:t> value too.</a:t>
            </a:r>
            <a:endParaRPr lang="en-IN" sz="1200" dirty="0" err="1"/>
          </a:p>
        </p:txBody>
      </p:sp>
    </p:spTree>
    <p:extLst>
      <p:ext uri="{BB962C8B-B14F-4D97-AF65-F5344CB8AC3E}">
        <p14:creationId xmlns:p14="http://schemas.microsoft.com/office/powerpoint/2010/main" val="20955594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D2E9-B7A9-4C72-8967-A04DA9E231DE}"/>
              </a:ext>
            </a:extLst>
          </p:cNvPr>
          <p:cNvSpPr>
            <a:spLocks noGrp="1"/>
          </p:cNvSpPr>
          <p:nvPr>
            <p:ph type="title"/>
          </p:nvPr>
        </p:nvSpPr>
        <p:spPr>
          <a:xfrm>
            <a:off x="504000" y="306000"/>
            <a:ext cx="5580168" cy="321534"/>
          </a:xfrm>
        </p:spPr>
        <p:txBody>
          <a:bodyPr/>
          <a:lstStyle/>
          <a:p>
            <a:r>
              <a:rPr lang="en-US" b="0" i="0" dirty="0">
                <a:solidFill>
                  <a:srgbClr val="333333"/>
                </a:solidFill>
                <a:effectLst/>
                <a:latin typeface="-apple-system"/>
              </a:rPr>
              <a:t>AKS V2 - Resource Utilization Tool - </a:t>
            </a:r>
            <a:r>
              <a:rPr lang="en-US" b="0" i="0" dirty="0" err="1">
                <a:solidFill>
                  <a:srgbClr val="333333"/>
                </a:solidFill>
                <a:effectLst/>
                <a:latin typeface="-apple-system"/>
              </a:rPr>
              <a:t>KubeCost</a:t>
            </a:r>
            <a:br>
              <a:rPr lang="en-US" b="0" i="0" dirty="0">
                <a:solidFill>
                  <a:srgbClr val="333333"/>
                </a:solidFill>
                <a:effectLst/>
                <a:latin typeface="-apple-system"/>
              </a:rPr>
            </a:br>
            <a:endParaRPr lang="en-IN" dirty="0"/>
          </a:p>
        </p:txBody>
      </p:sp>
      <p:sp>
        <p:nvSpPr>
          <p:cNvPr id="3" name="Slide Number Placeholder 2">
            <a:extLst>
              <a:ext uri="{FF2B5EF4-FFF2-40B4-BE49-F238E27FC236}">
                <a16:creationId xmlns:a16="http://schemas.microsoft.com/office/drawing/2014/main" id="{34289E6C-8A30-4E4E-81F2-368FE5B9590A}"/>
              </a:ext>
            </a:extLst>
          </p:cNvPr>
          <p:cNvSpPr>
            <a:spLocks noGrp="1"/>
          </p:cNvSpPr>
          <p:nvPr>
            <p:ph type="sldNum" sz="quarter" idx="12"/>
          </p:nvPr>
        </p:nvSpPr>
        <p:spPr/>
        <p:txBody>
          <a:bodyPr/>
          <a:lstStyle/>
          <a:p>
            <a:fld id="{9B749DBC-5EFD-468C-9F9F-C80FB4A03599}" type="slidenum">
              <a:rPr lang="de-DE" smtClean="0"/>
              <a:pPr/>
              <a:t>53</a:t>
            </a:fld>
            <a:endParaRPr lang="de-DE"/>
          </a:p>
        </p:txBody>
      </p:sp>
      <p:sp>
        <p:nvSpPr>
          <p:cNvPr id="4" name="TextBox 3">
            <a:extLst>
              <a:ext uri="{FF2B5EF4-FFF2-40B4-BE49-F238E27FC236}">
                <a16:creationId xmlns:a16="http://schemas.microsoft.com/office/drawing/2014/main" id="{2FC4558F-F1BB-45AA-8B74-F100F32FDC19}"/>
              </a:ext>
            </a:extLst>
          </p:cNvPr>
          <p:cNvSpPr txBox="1"/>
          <p:nvPr/>
        </p:nvSpPr>
        <p:spPr>
          <a:xfrm>
            <a:off x="4114800" y="2115178"/>
            <a:ext cx="914400" cy="914400"/>
          </a:xfrm>
          <a:prstGeom prst="rect">
            <a:avLst/>
          </a:prstGeom>
          <a:noFill/>
        </p:spPr>
        <p:txBody>
          <a:bodyPr wrap="square" rtlCol="0">
            <a:spAutoFit/>
          </a:bodyPr>
          <a:lstStyle/>
          <a:p>
            <a:endParaRPr lang="en-IN" sz="1600" dirty="0" err="1"/>
          </a:p>
        </p:txBody>
      </p:sp>
      <p:sp>
        <p:nvSpPr>
          <p:cNvPr id="5" name="TextBox 4">
            <a:extLst>
              <a:ext uri="{FF2B5EF4-FFF2-40B4-BE49-F238E27FC236}">
                <a16:creationId xmlns:a16="http://schemas.microsoft.com/office/drawing/2014/main" id="{9CAE5CB8-1C06-4064-BAD1-FCD4D16D6AC4}"/>
              </a:ext>
            </a:extLst>
          </p:cNvPr>
          <p:cNvSpPr txBox="1"/>
          <p:nvPr/>
        </p:nvSpPr>
        <p:spPr>
          <a:xfrm>
            <a:off x="504000" y="771550"/>
            <a:ext cx="8136000" cy="3231654"/>
          </a:xfrm>
          <a:prstGeom prst="rect">
            <a:avLst/>
          </a:prstGeom>
          <a:noFill/>
        </p:spPr>
        <p:txBody>
          <a:bodyPr wrap="square" rtlCol="0">
            <a:spAutoFit/>
          </a:bodyPr>
          <a:lstStyle/>
          <a:p>
            <a:r>
              <a:rPr lang="en-US" sz="1200" b="0" i="0" dirty="0" err="1">
                <a:solidFill>
                  <a:srgbClr val="222222"/>
                </a:solidFill>
                <a:effectLst/>
                <a:latin typeface="Inter"/>
              </a:rPr>
              <a:t>Kubecost</a:t>
            </a:r>
            <a:r>
              <a:rPr lang="en-US" sz="1200" b="0" i="0" dirty="0">
                <a:solidFill>
                  <a:srgbClr val="222222"/>
                </a:solidFill>
                <a:effectLst/>
                <a:latin typeface="Inter"/>
              </a:rPr>
              <a:t> is a popular solution for Kubernetes cost monitoring. We examine the functionality, benefits, and more to help you determine if it is worth the cost.</a:t>
            </a:r>
          </a:p>
          <a:p>
            <a:endParaRPr lang="en-US" sz="1200" dirty="0">
              <a:solidFill>
                <a:srgbClr val="222222"/>
              </a:solidFill>
              <a:latin typeface="Inter"/>
            </a:endParaRPr>
          </a:p>
          <a:p>
            <a:r>
              <a:rPr lang="en-IN" sz="1200" b="1" dirty="0"/>
              <a:t>How </a:t>
            </a:r>
            <a:r>
              <a:rPr lang="en-IN" sz="1200" b="1" dirty="0" err="1"/>
              <a:t>Kubecost</a:t>
            </a:r>
            <a:r>
              <a:rPr lang="en-IN" sz="1200" b="1" dirty="0"/>
              <a:t> Works</a:t>
            </a:r>
          </a:p>
          <a:p>
            <a:r>
              <a:rPr lang="en-US" sz="1200" dirty="0" err="1"/>
              <a:t>Kubecost</a:t>
            </a:r>
            <a:r>
              <a:rPr lang="en-US" sz="1200" dirty="0"/>
              <a:t> collects real-time data from your Kubernetes cluster and analyzes it, giving you a detailed cost breakdown. </a:t>
            </a:r>
            <a:r>
              <a:rPr lang="en-US" sz="1200" dirty="0" err="1"/>
              <a:t>Kubecost</a:t>
            </a:r>
            <a:r>
              <a:rPr lang="en-US" sz="1200" dirty="0"/>
              <a:t>, which is specifically designed to work with Kubernetes, uses these metrics and cost categories:</a:t>
            </a:r>
          </a:p>
          <a:p>
            <a:endParaRPr lang="en-US" sz="1200" b="1" dirty="0"/>
          </a:p>
          <a:p>
            <a:r>
              <a:rPr lang="en-US" sz="1200" b="1" dirty="0"/>
              <a:t>METRICS USED</a:t>
            </a:r>
            <a:r>
              <a:rPr lang="en-US" sz="1200" dirty="0"/>
              <a:t>	                              </a:t>
            </a:r>
            <a:r>
              <a:rPr lang="en-US" sz="1200" b="1" dirty="0"/>
              <a:t>COST CATEGORIES</a:t>
            </a:r>
          </a:p>
          <a:p>
            <a:r>
              <a:rPr lang="en-US" sz="1200" dirty="0"/>
              <a:t>Time in running state	                               Monthly cluster cost</a:t>
            </a:r>
          </a:p>
          <a:p>
            <a:r>
              <a:rPr lang="en-US" sz="1200" dirty="0"/>
              <a:t>Consumed and reserved resources	          Deployment resource cost</a:t>
            </a:r>
          </a:p>
          <a:p>
            <a:r>
              <a:rPr lang="en-US" sz="1200" dirty="0"/>
              <a:t>Price of resources consumed or reserved         Cost efficiency</a:t>
            </a:r>
          </a:p>
          <a:p>
            <a:endParaRPr lang="en-US" sz="1200" dirty="0"/>
          </a:p>
          <a:p>
            <a:r>
              <a:rPr lang="en-US" sz="1200" dirty="0"/>
              <a:t>The </a:t>
            </a:r>
            <a:r>
              <a:rPr lang="en-US" sz="1200" dirty="0" err="1"/>
              <a:t>Kubecost</a:t>
            </a:r>
            <a:r>
              <a:rPr lang="en-US" sz="1200" dirty="0"/>
              <a:t> cost allocation model can analyze costs on any Kubernetes level, supporting native Kubernetes concepts including clusters, namespace, controller, deployment, service, label, pod, and container. </a:t>
            </a:r>
            <a:r>
              <a:rPr lang="en-US" sz="1200" dirty="0" err="1"/>
              <a:t>Kubecost</a:t>
            </a:r>
            <a:r>
              <a:rPr lang="en-US" sz="1200" dirty="0"/>
              <a:t> uses the data to tell you how to optimally tune nodes and pods. It finds underutilized nodes and storage, so that you can more effectively use or eliminate them.</a:t>
            </a:r>
            <a:endParaRPr lang="en-IN" sz="1200" dirty="0"/>
          </a:p>
          <a:p>
            <a:endParaRPr lang="en-IN" sz="1200" b="1" dirty="0"/>
          </a:p>
        </p:txBody>
      </p:sp>
    </p:spTree>
    <p:extLst>
      <p:ext uri="{BB962C8B-B14F-4D97-AF65-F5344CB8AC3E}">
        <p14:creationId xmlns:p14="http://schemas.microsoft.com/office/powerpoint/2010/main" val="6557523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B9F6-A9F1-4986-B439-8DE3C95BE425}"/>
              </a:ext>
            </a:extLst>
          </p:cNvPr>
          <p:cNvSpPr>
            <a:spLocks noGrp="1"/>
          </p:cNvSpPr>
          <p:nvPr>
            <p:ph type="title"/>
          </p:nvPr>
        </p:nvSpPr>
        <p:spPr>
          <a:xfrm>
            <a:off x="323528" y="51470"/>
            <a:ext cx="2555832" cy="557555"/>
          </a:xfrm>
        </p:spPr>
        <p:txBody>
          <a:bodyPr/>
          <a:lstStyle/>
          <a:p>
            <a:r>
              <a:rPr lang="en-IN" sz="2200" b="0" i="0" dirty="0">
                <a:solidFill>
                  <a:srgbClr val="333333"/>
                </a:solidFill>
                <a:effectLst/>
                <a:latin typeface="-apple-system"/>
              </a:rPr>
              <a:t>Naming Convention</a:t>
            </a:r>
            <a:br>
              <a:rPr lang="en-IN" b="0" i="0" dirty="0">
                <a:solidFill>
                  <a:srgbClr val="333333"/>
                </a:solidFill>
                <a:effectLst/>
                <a:latin typeface="-apple-system"/>
              </a:rPr>
            </a:br>
            <a:endParaRPr lang="en-IN" dirty="0"/>
          </a:p>
        </p:txBody>
      </p:sp>
      <p:sp>
        <p:nvSpPr>
          <p:cNvPr id="3" name="Slide Number Placeholder 2">
            <a:extLst>
              <a:ext uri="{FF2B5EF4-FFF2-40B4-BE49-F238E27FC236}">
                <a16:creationId xmlns:a16="http://schemas.microsoft.com/office/drawing/2014/main" id="{3D436A3F-CDA4-4F74-BA27-F693FF29EE5E}"/>
              </a:ext>
            </a:extLst>
          </p:cNvPr>
          <p:cNvSpPr>
            <a:spLocks noGrp="1"/>
          </p:cNvSpPr>
          <p:nvPr>
            <p:ph type="sldNum" sz="quarter" idx="12"/>
          </p:nvPr>
        </p:nvSpPr>
        <p:spPr/>
        <p:txBody>
          <a:bodyPr/>
          <a:lstStyle/>
          <a:p>
            <a:fld id="{9B749DBC-5EFD-468C-9F9F-C80FB4A03599}" type="slidenum">
              <a:rPr lang="de-DE" smtClean="0"/>
              <a:pPr/>
              <a:t>54</a:t>
            </a:fld>
            <a:endParaRPr lang="de-DE"/>
          </a:p>
        </p:txBody>
      </p:sp>
      <p:sp>
        <p:nvSpPr>
          <p:cNvPr id="4" name="TextBox 3">
            <a:extLst>
              <a:ext uri="{FF2B5EF4-FFF2-40B4-BE49-F238E27FC236}">
                <a16:creationId xmlns:a16="http://schemas.microsoft.com/office/drawing/2014/main" id="{3E9FD983-0C69-482E-9944-F9F72B03091D}"/>
              </a:ext>
            </a:extLst>
          </p:cNvPr>
          <p:cNvSpPr txBox="1"/>
          <p:nvPr/>
        </p:nvSpPr>
        <p:spPr>
          <a:xfrm>
            <a:off x="4114800" y="2115178"/>
            <a:ext cx="914400" cy="914400"/>
          </a:xfrm>
          <a:prstGeom prst="rect">
            <a:avLst/>
          </a:prstGeom>
          <a:noFill/>
        </p:spPr>
        <p:txBody>
          <a:bodyPr wrap="square" rtlCol="0">
            <a:spAutoFit/>
          </a:bodyPr>
          <a:lstStyle/>
          <a:p>
            <a:endParaRPr lang="en-IN" sz="1600" dirty="0" err="1"/>
          </a:p>
        </p:txBody>
      </p:sp>
      <p:sp>
        <p:nvSpPr>
          <p:cNvPr id="5" name="TextBox 4">
            <a:extLst>
              <a:ext uri="{FF2B5EF4-FFF2-40B4-BE49-F238E27FC236}">
                <a16:creationId xmlns:a16="http://schemas.microsoft.com/office/drawing/2014/main" id="{E0FED0ED-6DD2-47ED-B62A-F1A6E00C7D26}"/>
              </a:ext>
            </a:extLst>
          </p:cNvPr>
          <p:cNvSpPr txBox="1"/>
          <p:nvPr/>
        </p:nvSpPr>
        <p:spPr>
          <a:xfrm>
            <a:off x="323528" y="843558"/>
            <a:ext cx="8640959" cy="3528392"/>
          </a:xfrm>
          <a:prstGeom prst="rect">
            <a:avLst/>
          </a:prstGeom>
          <a:noFill/>
        </p:spPr>
        <p:txBody>
          <a:bodyPr wrap="square" rtlCol="0">
            <a:spAutoFit/>
          </a:bodyPr>
          <a:lstStyle/>
          <a:p>
            <a:endParaRPr lang="en-IN" sz="1600" dirty="0" err="1"/>
          </a:p>
        </p:txBody>
      </p:sp>
      <p:graphicFrame>
        <p:nvGraphicFramePr>
          <p:cNvPr id="8" name="Table 8">
            <a:extLst>
              <a:ext uri="{FF2B5EF4-FFF2-40B4-BE49-F238E27FC236}">
                <a16:creationId xmlns:a16="http://schemas.microsoft.com/office/drawing/2014/main" id="{5F84D673-59E7-4D09-AF11-52BABA94496F}"/>
              </a:ext>
            </a:extLst>
          </p:cNvPr>
          <p:cNvGraphicFramePr>
            <a:graphicFrameLocks noGrp="1"/>
          </p:cNvGraphicFramePr>
          <p:nvPr>
            <p:extLst>
              <p:ext uri="{D42A27DB-BD31-4B8C-83A1-F6EECF244321}">
                <p14:modId xmlns:p14="http://schemas.microsoft.com/office/powerpoint/2010/main" val="245854640"/>
              </p:ext>
            </p:extLst>
          </p:nvPr>
        </p:nvGraphicFramePr>
        <p:xfrm>
          <a:off x="502418" y="339832"/>
          <a:ext cx="5869781" cy="6320790"/>
        </p:xfrm>
        <a:graphic>
          <a:graphicData uri="http://schemas.openxmlformats.org/drawingml/2006/table">
            <a:tbl>
              <a:tblPr firstRow="1" bandRow="1">
                <a:tableStyleId>{93296810-A885-4BE3-A3E7-6D5BEEA58F35}</a:tableStyleId>
              </a:tblPr>
              <a:tblGrid>
                <a:gridCol w="1981350">
                  <a:extLst>
                    <a:ext uri="{9D8B030D-6E8A-4147-A177-3AD203B41FA5}">
                      <a16:colId xmlns:a16="http://schemas.microsoft.com/office/drawing/2014/main" val="2914608192"/>
                    </a:ext>
                  </a:extLst>
                </a:gridCol>
                <a:gridCol w="2013362">
                  <a:extLst>
                    <a:ext uri="{9D8B030D-6E8A-4147-A177-3AD203B41FA5}">
                      <a16:colId xmlns:a16="http://schemas.microsoft.com/office/drawing/2014/main" val="2761572548"/>
                    </a:ext>
                  </a:extLst>
                </a:gridCol>
                <a:gridCol w="1875069">
                  <a:extLst>
                    <a:ext uri="{9D8B030D-6E8A-4147-A177-3AD203B41FA5}">
                      <a16:colId xmlns:a16="http://schemas.microsoft.com/office/drawing/2014/main" val="3694315597"/>
                    </a:ext>
                  </a:extLst>
                </a:gridCol>
              </a:tblGrid>
              <a:tr h="372250">
                <a:tc>
                  <a:txBody>
                    <a:bodyPr/>
                    <a:lstStyle/>
                    <a:p>
                      <a:r>
                        <a:rPr lang="en-IN" sz="1400" b="1" i="0" kern="1200" dirty="0">
                          <a:solidFill>
                            <a:schemeClr val="lt1"/>
                          </a:solidFill>
                          <a:effectLst/>
                          <a:latin typeface="+mn-lt"/>
                          <a:ea typeface="+mn-ea"/>
                          <a:cs typeface="+mn-cs"/>
                        </a:rPr>
                        <a:t>Azure Object / Resource</a:t>
                      </a:r>
                      <a:endParaRPr lang="en-IN" sz="1400" dirty="0"/>
                    </a:p>
                  </a:txBody>
                  <a:tcPr/>
                </a:tc>
                <a:tc>
                  <a:txBody>
                    <a:bodyPr/>
                    <a:lstStyle/>
                    <a:p>
                      <a:r>
                        <a:rPr lang="en-IN" sz="1400" b="1" i="0" kern="1200" dirty="0">
                          <a:solidFill>
                            <a:schemeClr val="lt1"/>
                          </a:solidFill>
                          <a:effectLst/>
                          <a:latin typeface="+mn-lt"/>
                          <a:ea typeface="+mn-ea"/>
                          <a:cs typeface="+mn-cs"/>
                        </a:rPr>
                        <a:t>Naming Convention for </a:t>
                      </a:r>
                      <a:r>
                        <a:rPr lang="en-IN" sz="1400" b="1" i="0" kern="1200" dirty="0" err="1">
                          <a:solidFill>
                            <a:schemeClr val="lt1"/>
                          </a:solidFill>
                          <a:effectLst/>
                          <a:latin typeface="+mn-lt"/>
                          <a:ea typeface="+mn-ea"/>
                          <a:cs typeface="+mn-cs"/>
                        </a:rPr>
                        <a:t>Uniper</a:t>
                      </a:r>
                      <a:endParaRPr lang="en-IN" sz="1400" dirty="0"/>
                    </a:p>
                  </a:txBody>
                  <a:tcPr/>
                </a:tc>
                <a:tc>
                  <a:txBody>
                    <a:bodyPr/>
                    <a:lstStyle/>
                    <a:p>
                      <a:r>
                        <a:rPr lang="en-IN" sz="1400" b="1" i="0" kern="1200" dirty="0">
                          <a:solidFill>
                            <a:schemeClr val="lt1"/>
                          </a:solidFill>
                          <a:effectLst/>
                          <a:latin typeface="+mn-lt"/>
                          <a:ea typeface="+mn-ea"/>
                          <a:cs typeface="+mn-cs"/>
                        </a:rPr>
                        <a:t>Example</a:t>
                      </a:r>
                      <a:endParaRPr lang="en-IN" sz="1400" dirty="0"/>
                    </a:p>
                  </a:txBody>
                  <a:tcPr/>
                </a:tc>
                <a:extLst>
                  <a:ext uri="{0D108BD9-81ED-4DB2-BD59-A6C34878D82A}">
                    <a16:rowId xmlns:a16="http://schemas.microsoft.com/office/drawing/2014/main" val="2542646767"/>
                  </a:ext>
                </a:extLst>
              </a:tr>
              <a:tr h="752712">
                <a:tc>
                  <a:txBody>
                    <a:bodyPr/>
                    <a:lstStyle/>
                    <a:p>
                      <a:pPr algn="l" fontAlgn="t"/>
                      <a:r>
                        <a:rPr lang="en-IN" sz="1200" dirty="0">
                          <a:effectLst/>
                        </a:rPr>
                        <a:t>Subscription Name</a:t>
                      </a:r>
                    </a:p>
                  </a:txBody>
                  <a:tcPr marL="95250" marR="95250" marT="66675" marB="66675"/>
                </a:tc>
                <a:tc>
                  <a:txBody>
                    <a:bodyPr/>
                    <a:lstStyle/>
                    <a:p>
                      <a:pPr algn="l" fontAlgn="t"/>
                      <a:r>
                        <a:rPr lang="en-US" sz="1200">
                          <a:effectLst/>
                        </a:rPr>
                        <a:t>U + Connectivity- express Route "E" or S2S "S" (1) + Environment (4) + Sequence Number (2)</a:t>
                      </a:r>
                    </a:p>
                  </a:txBody>
                  <a:tcPr marL="95250" marR="95250" marT="66675" marB="66675"/>
                </a:tc>
                <a:tc>
                  <a:txBody>
                    <a:bodyPr/>
                    <a:lstStyle/>
                    <a:p>
                      <a:pPr algn="l" fontAlgn="t"/>
                      <a:r>
                        <a:rPr lang="en-IN" sz="1200" dirty="0">
                          <a:effectLst/>
                        </a:rPr>
                        <a:t>UEPROD01</a:t>
                      </a:r>
                    </a:p>
                  </a:txBody>
                  <a:tcPr marL="95250" marR="95250" marT="66675" marB="66675"/>
                </a:tc>
                <a:extLst>
                  <a:ext uri="{0D108BD9-81ED-4DB2-BD59-A6C34878D82A}">
                    <a16:rowId xmlns:a16="http://schemas.microsoft.com/office/drawing/2014/main" val="3681776420"/>
                  </a:ext>
                </a:extLst>
              </a:tr>
              <a:tr h="656912">
                <a:tc>
                  <a:txBody>
                    <a:bodyPr/>
                    <a:lstStyle/>
                    <a:p>
                      <a:r>
                        <a:rPr lang="en-IN" sz="1200" b="0" i="0" kern="1200" dirty="0">
                          <a:solidFill>
                            <a:schemeClr val="dk1"/>
                          </a:solidFill>
                          <a:effectLst/>
                          <a:latin typeface="+mn-lt"/>
                          <a:ea typeface="+mn-ea"/>
                          <a:cs typeface="+mn-cs"/>
                        </a:rPr>
                        <a:t>IaaS Virtual Machine Name</a:t>
                      </a:r>
                      <a:endParaRPr lang="en-IN" sz="1200" dirty="0"/>
                    </a:p>
                  </a:txBody>
                  <a:tcPr/>
                </a:tc>
                <a:tc>
                  <a:txBody>
                    <a:bodyPr/>
                    <a:lstStyle/>
                    <a:p>
                      <a:r>
                        <a:rPr lang="en-IN" sz="1200" b="0" i="0" kern="1200" dirty="0">
                          <a:solidFill>
                            <a:schemeClr val="dk1"/>
                          </a:solidFill>
                          <a:effectLst/>
                          <a:latin typeface="+mn-lt"/>
                          <a:ea typeface="+mn-ea"/>
                          <a:cs typeface="+mn-cs"/>
                        </a:rPr>
                        <a:t>[Subscription or Application or name][environment][Computer role][number]</a:t>
                      </a:r>
                      <a:endParaRPr lang="en-IN" sz="1200" dirty="0"/>
                    </a:p>
                  </a:txBody>
                  <a:tcPr/>
                </a:tc>
                <a:tc>
                  <a:txBody>
                    <a:bodyPr/>
                    <a:lstStyle/>
                    <a:p>
                      <a:r>
                        <a:rPr lang="en-IN" sz="1200" b="0" i="0" kern="1200" dirty="0">
                          <a:solidFill>
                            <a:schemeClr val="dk1"/>
                          </a:solidFill>
                          <a:effectLst/>
                          <a:latin typeface="+mn-lt"/>
                          <a:ea typeface="+mn-ea"/>
                          <a:cs typeface="+mn-cs"/>
                        </a:rPr>
                        <a:t>Examples:</a:t>
                      </a:r>
                    </a:p>
                    <a:p>
                      <a:r>
                        <a:rPr lang="en-IN" sz="1200" b="0" i="0" kern="1200" dirty="0">
                          <a:solidFill>
                            <a:schemeClr val="dk1"/>
                          </a:solidFill>
                          <a:effectLst/>
                          <a:latin typeface="+mn-lt"/>
                          <a:ea typeface="+mn-ea"/>
                          <a:cs typeface="+mn-cs"/>
                        </a:rPr>
                        <a:t>sapprdrouter001</a:t>
                      </a:r>
                    </a:p>
                    <a:p>
                      <a:r>
                        <a:rPr lang="en-IN" sz="1200" b="0" i="0" kern="1200" dirty="0">
                          <a:solidFill>
                            <a:schemeClr val="dk1"/>
                          </a:solidFill>
                          <a:effectLst/>
                          <a:latin typeface="+mn-lt"/>
                          <a:ea typeface="+mn-ea"/>
                          <a:cs typeface="+mn-cs"/>
                        </a:rPr>
                        <a:t>gtmprdsdb001</a:t>
                      </a:r>
                    </a:p>
                    <a:p>
                      <a:endParaRPr lang="en-IN" dirty="0"/>
                    </a:p>
                  </a:txBody>
                  <a:tcPr/>
                </a:tc>
                <a:extLst>
                  <a:ext uri="{0D108BD9-81ED-4DB2-BD59-A6C34878D82A}">
                    <a16:rowId xmlns:a16="http://schemas.microsoft.com/office/drawing/2014/main" val="319923633"/>
                  </a:ext>
                </a:extLst>
              </a:tr>
              <a:tr h="985368">
                <a:tc>
                  <a:txBody>
                    <a:bodyPr/>
                    <a:lstStyle/>
                    <a:p>
                      <a:r>
                        <a:rPr lang="en-IN" sz="1200" dirty="0"/>
                        <a:t>Resource Group Name</a:t>
                      </a:r>
                    </a:p>
                  </a:txBody>
                  <a:tcPr/>
                </a:tc>
                <a:tc>
                  <a:txBody>
                    <a:bodyPr/>
                    <a:lstStyle/>
                    <a:p>
                      <a:r>
                        <a:rPr lang="en-US" sz="1200" dirty="0"/>
                        <a:t>Subscription or Application name (3 to 7) + hyphen + </a:t>
                      </a:r>
                      <a:r>
                        <a:rPr lang="en-US" sz="1200" dirty="0" err="1"/>
                        <a:t>xaas</a:t>
                      </a:r>
                      <a:r>
                        <a:rPr lang="en-US" sz="1200" dirty="0"/>
                        <a:t> (X is P or I) + hyphen + environment (3) + hyphen + "</a:t>
                      </a:r>
                      <a:r>
                        <a:rPr lang="en-US" sz="1200" dirty="0" err="1"/>
                        <a:t>rgp</a:t>
                      </a:r>
                      <a:r>
                        <a:rPr lang="en-US" sz="1200" dirty="0"/>
                        <a:t>" + hyphen + Sequence number (3)</a:t>
                      </a:r>
                      <a:endParaRPr lang="en-IN" sz="1200" dirty="0"/>
                    </a:p>
                  </a:txBody>
                  <a:tcPr/>
                </a:tc>
                <a:tc>
                  <a:txBody>
                    <a:bodyPr/>
                    <a:lstStyle/>
                    <a:p>
                      <a:r>
                        <a:rPr lang="en-IN" sz="1200" dirty="0"/>
                        <a:t>myapp-IaaS-tst-rgp-001</a:t>
                      </a:r>
                    </a:p>
                  </a:txBody>
                  <a:tcPr/>
                </a:tc>
                <a:extLst>
                  <a:ext uri="{0D108BD9-81ED-4DB2-BD59-A6C34878D82A}">
                    <a16:rowId xmlns:a16="http://schemas.microsoft.com/office/drawing/2014/main" val="3472055950"/>
                  </a:ext>
                </a:extLst>
              </a:tr>
              <a:tr h="722603">
                <a:tc>
                  <a:txBody>
                    <a:bodyPr/>
                    <a:lstStyle/>
                    <a:p>
                      <a:r>
                        <a:rPr lang="en-IN" sz="1200" dirty="0"/>
                        <a:t>Azure SQL Database Name</a:t>
                      </a:r>
                    </a:p>
                  </a:txBody>
                  <a:tcPr/>
                </a:tc>
                <a:tc>
                  <a:txBody>
                    <a:bodyPr/>
                    <a:lstStyle/>
                    <a:p>
                      <a:r>
                        <a:rPr lang="en-US" sz="1200" dirty="0"/>
                        <a:t>[company name] [application name]-[environment]  [type] [number]-[additional qualifier]</a:t>
                      </a:r>
                      <a:endParaRPr lang="en-IN" sz="1200" dirty="0"/>
                    </a:p>
                  </a:txBody>
                  <a:tcPr/>
                </a:tc>
                <a:tc>
                  <a:txBody>
                    <a:bodyPr/>
                    <a:lstStyle/>
                    <a:p>
                      <a:r>
                        <a:rPr lang="en-IN" sz="1200" dirty="0"/>
                        <a:t>uni-portfolio-dev-sql001-colfr</a:t>
                      </a:r>
                    </a:p>
                  </a:txBody>
                  <a:tcPr/>
                </a:tc>
                <a:extLst>
                  <a:ext uri="{0D108BD9-81ED-4DB2-BD59-A6C34878D82A}">
                    <a16:rowId xmlns:a16="http://schemas.microsoft.com/office/drawing/2014/main" val="3452677794"/>
                  </a:ext>
                </a:extLst>
              </a:tr>
              <a:tr h="262765">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020403708"/>
                  </a:ext>
                </a:extLst>
              </a:tr>
              <a:tr h="262765">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72948148"/>
                  </a:ext>
                </a:extLst>
              </a:tr>
              <a:tr h="262765">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192965"/>
                  </a:ext>
                </a:extLst>
              </a:tr>
              <a:tr h="262765">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96410549"/>
                  </a:ext>
                </a:extLst>
              </a:tr>
              <a:tr h="262765">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34926007"/>
                  </a:ext>
                </a:extLst>
              </a:tr>
            </a:tbl>
          </a:graphicData>
        </a:graphic>
      </p:graphicFrame>
      <p:graphicFrame>
        <p:nvGraphicFramePr>
          <p:cNvPr id="9" name="Table 8">
            <a:extLst>
              <a:ext uri="{FF2B5EF4-FFF2-40B4-BE49-F238E27FC236}">
                <a16:creationId xmlns:a16="http://schemas.microsoft.com/office/drawing/2014/main" id="{922121C8-D0A3-4672-BA9C-1587E72551C0}"/>
              </a:ext>
            </a:extLst>
          </p:cNvPr>
          <p:cNvGraphicFramePr>
            <a:graphicFrameLocks noGrp="1"/>
          </p:cNvGraphicFramePr>
          <p:nvPr/>
        </p:nvGraphicFramePr>
        <p:xfrm>
          <a:off x="502418" y="2301073"/>
          <a:ext cx="208280" cy="365760"/>
        </p:xfrm>
        <a:graphic>
          <a:graphicData uri="http://schemas.openxmlformats.org/drawingml/2006/table">
            <a:tbl>
              <a:tblPr/>
              <a:tblGrid>
                <a:gridCol w="208280">
                  <a:extLst>
                    <a:ext uri="{9D8B030D-6E8A-4147-A177-3AD203B41FA5}">
                      <a16:colId xmlns:a16="http://schemas.microsoft.com/office/drawing/2014/main" val="1986804840"/>
                    </a:ext>
                  </a:extLst>
                </a:gridCol>
              </a:tblGrid>
              <a:tr h="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521430"/>
                  </a:ext>
                </a:extLst>
              </a:tr>
            </a:tbl>
          </a:graphicData>
        </a:graphic>
      </p:graphicFrame>
    </p:spTree>
    <p:extLst>
      <p:ext uri="{BB962C8B-B14F-4D97-AF65-F5344CB8AC3E}">
        <p14:creationId xmlns:p14="http://schemas.microsoft.com/office/powerpoint/2010/main" val="1925953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B6C609-838C-4CFA-8B72-89A2513DB845}"/>
              </a:ext>
            </a:extLst>
          </p:cNvPr>
          <p:cNvSpPr>
            <a:spLocks noGrp="1"/>
          </p:cNvSpPr>
          <p:nvPr>
            <p:ph type="title"/>
          </p:nvPr>
        </p:nvSpPr>
        <p:spPr>
          <a:xfrm>
            <a:off x="755576" y="2395726"/>
            <a:ext cx="7344000" cy="789408"/>
          </a:xfrm>
        </p:spPr>
        <p:txBody>
          <a:bodyPr/>
          <a:lstStyle/>
          <a:p>
            <a:pPr algn="ctr"/>
            <a:br>
              <a:rPr lang="en-US" dirty="0"/>
            </a:br>
            <a:r>
              <a:rPr lang="en-US" dirty="0">
                <a:solidFill>
                  <a:srgbClr val="0070C0"/>
                </a:solidFill>
                <a:latin typeface="Calibri" panose="020F0502020204030204" pitchFamily="34" charset="0"/>
                <a:cs typeface="Calibri" panose="020F0502020204030204" pitchFamily="34" charset="0"/>
              </a:rPr>
              <a:t>Thank You</a:t>
            </a:r>
            <a:br>
              <a:rPr lang="en-US" dirty="0"/>
            </a:br>
            <a:endParaRPr lang="de-DE" dirty="0"/>
          </a:p>
        </p:txBody>
      </p:sp>
      <p:sp>
        <p:nvSpPr>
          <p:cNvPr id="3" name="TextBox 2">
            <a:extLst>
              <a:ext uri="{FF2B5EF4-FFF2-40B4-BE49-F238E27FC236}">
                <a16:creationId xmlns:a16="http://schemas.microsoft.com/office/drawing/2014/main" id="{650DD369-E12A-4FF3-AC26-D7D12B46477D}"/>
              </a:ext>
            </a:extLst>
          </p:cNvPr>
          <p:cNvSpPr txBox="1"/>
          <p:nvPr/>
        </p:nvSpPr>
        <p:spPr>
          <a:xfrm>
            <a:off x="2303748" y="1077092"/>
            <a:ext cx="4536504" cy="1785104"/>
          </a:xfrm>
          <a:prstGeom prst="rect">
            <a:avLst/>
          </a:prstGeom>
          <a:noFill/>
        </p:spPr>
        <p:txBody>
          <a:bodyPr wrap="square" rtlCol="0">
            <a:spAutoFit/>
          </a:bodyPr>
          <a:lstStyle/>
          <a:p>
            <a:r>
              <a:rPr lang="en-US" sz="1000" dirty="0">
                <a:effectLst/>
                <a:latin typeface="Segoe UI" panose="020B0502040204020203" pitchFamily="34" charset="0"/>
              </a:rPr>
              <a:t>- Overall focus more on the application management side (</a:t>
            </a:r>
            <a:r>
              <a:rPr lang="en-US" sz="1000" dirty="0">
                <a:solidFill>
                  <a:srgbClr val="FF0000"/>
                </a:solidFill>
                <a:effectLst/>
                <a:latin typeface="Segoe UI" panose="020B0502040204020203" pitchFamily="34" charset="0"/>
              </a:rPr>
              <a:t>patching of own container images</a:t>
            </a:r>
            <a:r>
              <a:rPr lang="en-US" sz="1000" dirty="0">
                <a:effectLst/>
                <a:latin typeface="Segoe UI" panose="020B0502040204020203" pitchFamily="34" charset="0"/>
              </a:rPr>
              <a:t>, naming conventions, resource quota)</a:t>
            </a:r>
          </a:p>
          <a:p>
            <a:pPr marL="171450" indent="-171450">
              <a:buFontTx/>
              <a:buChar char="-"/>
            </a:pPr>
            <a:r>
              <a:rPr lang="en-US" sz="1000" dirty="0">
                <a:effectLst/>
                <a:latin typeface="Segoe UI" panose="020B0502040204020203" pitchFamily="34" charset="0"/>
              </a:rPr>
              <a:t>Kubecost is not mentioned at all</a:t>
            </a:r>
          </a:p>
          <a:p>
            <a:pPr marL="171450" indent="-171450">
              <a:buFontTx/>
              <a:buChar char="-"/>
            </a:pPr>
            <a:r>
              <a:rPr lang="en-US" sz="1000" dirty="0">
                <a:effectLst/>
                <a:latin typeface="Segoe UI" panose="020B0502040204020203" pitchFamily="34" charset="0"/>
              </a:rPr>
              <a:t>Azure DevOps is not mentioned at all </a:t>
            </a:r>
            <a:endParaRPr lang="en-US" sz="1000" dirty="0">
              <a:latin typeface="Segoe UI" panose="020B0502040204020203" pitchFamily="34" charset="0"/>
            </a:endParaRPr>
          </a:p>
          <a:p>
            <a:pPr marL="171450" indent="-171450">
              <a:buFontTx/>
              <a:buChar char="-"/>
            </a:pPr>
            <a:r>
              <a:rPr lang="en-US" sz="1000" dirty="0">
                <a:effectLst/>
                <a:latin typeface="Segoe UI" panose="020B0502040204020203" pitchFamily="34" charset="0"/>
              </a:rPr>
              <a:t>More g</a:t>
            </a:r>
            <a:r>
              <a:rPr lang="en-US" sz="1000" dirty="0">
                <a:latin typeface="Segoe UI" panose="020B0502040204020203" pitchFamily="34" charset="0"/>
              </a:rPr>
              <a:t>uidance on monitoring and alerting should be given </a:t>
            </a:r>
          </a:p>
          <a:p>
            <a:pPr marL="171450" indent="-171450">
              <a:buFontTx/>
              <a:buChar char="-"/>
            </a:pPr>
            <a:r>
              <a:rPr lang="en-US" sz="1000" dirty="0">
                <a:effectLst/>
                <a:latin typeface="Segoe UI" panose="020B0502040204020203" pitchFamily="34" charset="0"/>
              </a:rPr>
              <a:t>Delete standard Kubernetes information that is not relevant in our environment</a:t>
            </a:r>
          </a:p>
          <a:p>
            <a:pPr marL="171450" indent="-171450">
              <a:buFontTx/>
              <a:buChar char="-"/>
            </a:pPr>
            <a:r>
              <a:rPr lang="en-US" sz="1000" dirty="0">
                <a:latin typeface="Segoe UI" panose="020B0502040204020203" pitchFamily="34" charset="0"/>
              </a:rPr>
              <a:t>Refer to the public Wiki when suitable </a:t>
            </a:r>
            <a:endParaRPr lang="en-US" sz="1000" dirty="0">
              <a:effectLst/>
              <a:latin typeface="Segoe UI" panose="020B0502040204020203" pitchFamily="34" charset="0"/>
            </a:endParaRPr>
          </a:p>
          <a:p>
            <a:pPr marL="171450" indent="-171450">
              <a:buFontTx/>
              <a:buChar char="-"/>
            </a:pPr>
            <a:endParaRPr lang="en-US" sz="1000" dirty="0">
              <a:effectLst/>
              <a:latin typeface="Segoe UI" panose="020B0502040204020203" pitchFamily="34" charset="0"/>
            </a:endParaRPr>
          </a:p>
          <a:p>
            <a:pPr marL="171450" indent="-171450">
              <a:buFontTx/>
              <a:buChar char="-"/>
            </a:pPr>
            <a:endParaRPr lang="en-US" sz="1000" dirty="0">
              <a:effectLst/>
              <a:latin typeface="Segoe UI" panose="020B0502040204020203" pitchFamily="34" charset="0"/>
            </a:endParaRPr>
          </a:p>
          <a:p>
            <a:endParaRPr lang="de-DE" sz="1000" dirty="0" err="1"/>
          </a:p>
        </p:txBody>
      </p:sp>
    </p:spTree>
    <p:extLst>
      <p:ext uri="{BB962C8B-B14F-4D97-AF65-F5344CB8AC3E}">
        <p14:creationId xmlns:p14="http://schemas.microsoft.com/office/powerpoint/2010/main" val="1926843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8E8E8A-0FA8-4211-9153-AB3CEE1EE255}"/>
              </a:ext>
            </a:extLst>
          </p:cNvPr>
          <p:cNvSpPr>
            <a:spLocks noGrp="1"/>
          </p:cNvSpPr>
          <p:nvPr>
            <p:ph type="sldNum" sz="quarter" idx="12"/>
          </p:nvPr>
        </p:nvSpPr>
        <p:spPr/>
        <p:txBody>
          <a:bodyPr/>
          <a:lstStyle/>
          <a:p>
            <a:fld id="{9D543ADB-E95E-4587-963D-D3C6AB2E96C0}" type="slidenum">
              <a:rPr lang="de-DE" smtClean="0"/>
              <a:pPr/>
              <a:t>56</a:t>
            </a:fld>
            <a:endParaRPr lang="de-DE"/>
          </a:p>
        </p:txBody>
      </p:sp>
    </p:spTree>
    <p:extLst>
      <p:ext uri="{BB962C8B-B14F-4D97-AF65-F5344CB8AC3E}">
        <p14:creationId xmlns:p14="http://schemas.microsoft.com/office/powerpoint/2010/main" val="411511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7E4375-3C7E-4E41-B396-BEBB68063AC9}"/>
              </a:ext>
            </a:extLst>
          </p:cNvPr>
          <p:cNvSpPr>
            <a:spLocks noGrp="1"/>
          </p:cNvSpPr>
          <p:nvPr>
            <p:ph type="sldNum" sz="quarter" idx="12"/>
          </p:nvPr>
        </p:nvSpPr>
        <p:spPr/>
        <p:txBody>
          <a:bodyPr/>
          <a:lstStyle/>
          <a:p>
            <a:fld id="{9D543ADB-E95E-4587-963D-D3C6AB2E96C0}" type="slidenum">
              <a:rPr lang="de-DE" smtClean="0"/>
              <a:pPr/>
              <a:t>6</a:t>
            </a:fld>
            <a:endParaRPr lang="de-DE"/>
          </a:p>
        </p:txBody>
      </p:sp>
      <p:sp>
        <p:nvSpPr>
          <p:cNvPr id="3" name="Title 2">
            <a:extLst>
              <a:ext uri="{FF2B5EF4-FFF2-40B4-BE49-F238E27FC236}">
                <a16:creationId xmlns:a16="http://schemas.microsoft.com/office/drawing/2014/main" id="{DC8319AE-62A8-4E1D-93F8-5359D2D9CD27}"/>
              </a:ext>
            </a:extLst>
          </p:cNvPr>
          <p:cNvSpPr>
            <a:spLocks noGrp="1"/>
          </p:cNvSpPr>
          <p:nvPr>
            <p:ph type="title"/>
          </p:nvPr>
        </p:nvSpPr>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AKS Cluster  Components (1/3) </a:t>
            </a:r>
            <a:endParaRPr lang="en-IN" sz="2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0B43974-2B4F-49E7-91AB-415CD021A7D4}"/>
              </a:ext>
            </a:extLst>
          </p:cNvPr>
          <p:cNvSpPr>
            <a:spLocks noGrp="1"/>
          </p:cNvSpPr>
          <p:nvPr>
            <p:ph sz="quarter" idx="13"/>
          </p:nvPr>
        </p:nvSpPr>
        <p:spPr>
          <a:xfrm>
            <a:off x="504000" y="1044000"/>
            <a:ext cx="8136000" cy="3258000"/>
          </a:xfrm>
        </p:spPr>
        <p:txBody>
          <a:bodyPr>
            <a:normAutofit/>
          </a:bodyPr>
          <a:lstStyle/>
          <a:p>
            <a:r>
              <a:rPr lang="en-US" sz="1800" b="1" dirty="0">
                <a:latin typeface="Calibri" panose="020F0502020204030204" pitchFamily="34" charset="0"/>
                <a:cs typeface="Calibri" panose="020F0502020204030204" pitchFamily="34" charset="0"/>
              </a:rPr>
              <a:t>Application </a:t>
            </a:r>
            <a:r>
              <a:rPr lang="en-US" sz="1800" b="1" dirty="0" err="1">
                <a:latin typeface="Calibri" panose="020F0502020204030204" pitchFamily="34" charset="0"/>
                <a:cs typeface="Calibri" panose="020F0502020204030204" pitchFamily="34" charset="0"/>
              </a:rPr>
              <a:t>Gateway:</a:t>
            </a:r>
            <a:r>
              <a:rPr lang="en-US" sz="1200" dirty="0" err="1">
                <a:latin typeface="Calibri" panose="020F0502020204030204" pitchFamily="34" charset="0"/>
                <a:cs typeface="Calibri" panose="020F0502020204030204" pitchFamily="34" charset="0"/>
              </a:rPr>
              <a:t>Application</a:t>
            </a:r>
            <a:r>
              <a:rPr lang="en-US" sz="1200" dirty="0">
                <a:latin typeface="Calibri" panose="020F0502020204030204" pitchFamily="34" charset="0"/>
                <a:cs typeface="Calibri" panose="020F0502020204030204" pitchFamily="34" charset="0"/>
              </a:rPr>
              <a:t> Gateway works at the application layer (Layer 7 in the OSI network reference stack). It acts as a reverse-proxy service, terminating the client connection and forwarding requests to back-end endpoints. It can be used for SSL offloading. Application gateway will also provide URL filtering for users accessing applications through it and an integrated Web Application Firewall.</a:t>
            </a:r>
          </a:p>
          <a:p>
            <a:r>
              <a:rPr lang="en-US" sz="1200" b="1" dirty="0">
                <a:latin typeface="Calibri" panose="020F0502020204030204" pitchFamily="34" charset="0"/>
                <a:cs typeface="Calibri" panose="020F0502020204030204" pitchFamily="34" charset="0"/>
              </a:rPr>
              <a:t>Uniper will use Application gateway in the hub Subscriptions to route traffic for http/https requests from on premise users to Web applications in the spoke subscriptions. Application gateways will only use private IP Addresses.</a:t>
            </a:r>
          </a:p>
          <a:p>
            <a:r>
              <a:rPr lang="en-US" sz="1800" b="1" dirty="0">
                <a:latin typeface="Calibri" panose="020F0502020204030204" pitchFamily="34" charset="0"/>
                <a:cs typeface="Calibri" panose="020F0502020204030204" pitchFamily="34" charset="0"/>
              </a:rPr>
              <a:t>Kubenet:</a:t>
            </a:r>
            <a:r>
              <a:rPr lang="en-US" sz="1800" dirty="0">
                <a:latin typeface="Calibri" panose="020F0502020204030204" pitchFamily="34" charset="0"/>
                <a:cs typeface="Calibri" panose="020F0502020204030204" pitchFamily="34" charset="0"/>
              </a:rPr>
              <a:t>. </a:t>
            </a:r>
            <a:r>
              <a:rPr lang="en-US" sz="1300" dirty="0">
                <a:latin typeface="Calibri" panose="020F0502020204030204" pitchFamily="34" charset="0"/>
                <a:cs typeface="Calibri" panose="020F0502020204030204" pitchFamily="34" charset="0"/>
              </a:rPr>
              <a:t>HaCT Managed clusters will be created using VNET integration and Kubenet networking. This means that a dedicated subnet with a specified IP range will be assigned to the AKS cluster with private IP addresses. Each AKS cluster will have its own internal overlay network and DNS service for use inside the AKS cluster. With Kubenet networking each node in the AKS cluster will get an IP from the assigned subnet while Pods will not get an IP from the subnet.</a:t>
            </a:r>
          </a:p>
          <a:p>
            <a:r>
              <a:rPr lang="en-US" sz="1300" dirty="0">
                <a:latin typeface="Calibri" panose="020F0502020204030204" pitchFamily="34" charset="0"/>
                <a:cs typeface="Calibri" panose="020F0502020204030204" pitchFamily="34" charset="0"/>
              </a:rPr>
              <a:t>The Kubenet networking model allows to run a large number of Pods inside the same cluster without consuming a large range of IP addresses.</a:t>
            </a:r>
          </a:p>
          <a:p>
            <a:r>
              <a:rPr lang="en-US" sz="1300" dirty="0">
                <a:latin typeface="Calibri" panose="020F0502020204030204" pitchFamily="34" charset="0"/>
                <a:cs typeface="Calibri" panose="020F0502020204030204" pitchFamily="34" charset="0"/>
              </a:rPr>
              <a:t>With kubenet, only the nodes receive an IP address in the virtual network subnet. Pods can't communicate directly with each other. Instead, User Defined Routing (UDR) and IP forwarding is used for connectivity between pods across node.</a:t>
            </a:r>
            <a:endParaRPr lang="en-IN" sz="13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50340927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1F720E-4EDA-4131-9C16-ECC43606E948}"/>
              </a:ext>
            </a:extLst>
          </p:cNvPr>
          <p:cNvSpPr>
            <a:spLocks noGrp="1"/>
          </p:cNvSpPr>
          <p:nvPr>
            <p:ph type="sldNum" sz="quarter" idx="12"/>
          </p:nvPr>
        </p:nvSpPr>
        <p:spPr/>
        <p:txBody>
          <a:bodyPr/>
          <a:lstStyle/>
          <a:p>
            <a:fld id="{9D543ADB-E95E-4587-963D-D3C6AB2E96C0}" type="slidenum">
              <a:rPr lang="de-DE" smtClean="0"/>
              <a:pPr/>
              <a:t>7</a:t>
            </a:fld>
            <a:endParaRPr lang="de-DE"/>
          </a:p>
        </p:txBody>
      </p:sp>
      <p:sp>
        <p:nvSpPr>
          <p:cNvPr id="3" name="Title 2">
            <a:extLst>
              <a:ext uri="{FF2B5EF4-FFF2-40B4-BE49-F238E27FC236}">
                <a16:creationId xmlns:a16="http://schemas.microsoft.com/office/drawing/2014/main" id="{9920E816-EFDD-4594-A03F-5B65047BAE17}"/>
              </a:ext>
            </a:extLst>
          </p:cNvPr>
          <p:cNvSpPr>
            <a:spLocks noGrp="1"/>
          </p:cNvSpPr>
          <p:nvPr>
            <p:ph type="title"/>
          </p:nvPr>
        </p:nvSpPr>
        <p:spPr>
          <a:xfrm>
            <a:off x="324000" y="96550"/>
            <a:ext cx="3887960" cy="314960"/>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AKS Cluster Components (2/3) </a:t>
            </a:r>
            <a:endParaRPr lang="en-IN" sz="2200" dirty="0"/>
          </a:p>
        </p:txBody>
      </p:sp>
      <p:sp>
        <p:nvSpPr>
          <p:cNvPr id="4" name="Content Placeholder 3">
            <a:extLst>
              <a:ext uri="{FF2B5EF4-FFF2-40B4-BE49-F238E27FC236}">
                <a16:creationId xmlns:a16="http://schemas.microsoft.com/office/drawing/2014/main" id="{9856653F-7009-401A-9901-6A741D794D04}"/>
              </a:ext>
            </a:extLst>
          </p:cNvPr>
          <p:cNvSpPr>
            <a:spLocks noGrp="1"/>
          </p:cNvSpPr>
          <p:nvPr>
            <p:ph sz="quarter" idx="13"/>
          </p:nvPr>
        </p:nvSpPr>
        <p:spPr>
          <a:xfrm>
            <a:off x="395536" y="555526"/>
            <a:ext cx="8424464" cy="4063274"/>
          </a:xfrm>
        </p:spPr>
        <p:txBody>
          <a:bodyPr>
            <a:normAutofit fontScale="85000" lnSpcReduction="20000"/>
          </a:bodyPr>
          <a:lstStyle/>
          <a:p>
            <a:r>
              <a:rPr lang="en-US" sz="2100" b="1" dirty="0">
                <a:solidFill>
                  <a:srgbClr val="131417"/>
                </a:solidFill>
                <a:latin typeface="Calibri" panose="020F0502020204030204" pitchFamily="34" charset="0"/>
                <a:cs typeface="Calibri" panose="020F0502020204030204" pitchFamily="34" charset="0"/>
              </a:rPr>
              <a:t>Nginx</a:t>
            </a:r>
            <a:r>
              <a:rPr lang="en-US" sz="2100" b="1" i="0" dirty="0">
                <a:solidFill>
                  <a:srgbClr val="131417"/>
                </a:solidFill>
                <a:effectLst/>
                <a:latin typeface="Calibri" panose="020F0502020204030204" pitchFamily="34" charset="0"/>
                <a:cs typeface="Calibri" panose="020F0502020204030204" pitchFamily="34" charset="0"/>
              </a:rPr>
              <a:t> Ingress</a:t>
            </a:r>
          </a:p>
          <a:p>
            <a:r>
              <a:rPr lang="en-US" sz="1300" i="0" dirty="0">
                <a:solidFill>
                  <a:srgbClr val="131417"/>
                </a:solidFill>
                <a:effectLst/>
                <a:latin typeface="Calibri" panose="020F0502020204030204" pitchFamily="34" charset="0"/>
                <a:cs typeface="Calibri" panose="020F0502020204030204" pitchFamily="34" charset="0"/>
              </a:rPr>
              <a:t>An ingress controller is a piece of software that provides reverse proxy, configurable traffic routing, and TLS termination for Kubernetes services. Kubernetes ingress resources are used to configure the ingress rules and routes for individual Kubernetes services. Using an ingress controller and ingress rules, a single IP address can be used to route traffic to multiple services in a Kubernetes cluster. Nginx ingress controller is one widely used software which can be imported via helm as well.</a:t>
            </a:r>
          </a:p>
          <a:p>
            <a:r>
              <a:rPr lang="en-US" sz="1300" dirty="0">
                <a:latin typeface="Calibri" panose="020F0502020204030204" pitchFamily="34" charset="0"/>
                <a:cs typeface="Calibri" panose="020F0502020204030204" pitchFamily="34" charset="0"/>
              </a:rPr>
              <a:t>In order to have communication into the AKS cluster a managed Nginx ingress controller is provided by HaCT inside the AKS system namespace. This ingress controller should be used by all applications for ingress traffic. </a:t>
            </a:r>
          </a:p>
          <a:p>
            <a:endParaRPr lang="en-US" sz="21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b="1"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API Server :-  </a:t>
            </a:r>
            <a:r>
              <a:rPr lang="en-US" sz="1200" dirty="0">
                <a:latin typeface="Calibri" panose="020F0502020204030204" pitchFamily="34" charset="0"/>
                <a:cs typeface="Calibri" panose="020F0502020204030204" pitchFamily="34" charset="0"/>
              </a:rPr>
              <a:t>It</a:t>
            </a:r>
            <a:r>
              <a:rPr lang="en-US" sz="1200" b="1"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receives the request &amp; persists the deployment details or object definition to the database.</a:t>
            </a:r>
          </a:p>
          <a:p>
            <a:r>
              <a:rPr lang="en-US" sz="1200" b="1" dirty="0" err="1">
                <a:latin typeface="Calibri" panose="020F0502020204030204" pitchFamily="34" charset="0"/>
                <a:cs typeface="Calibri" panose="020F0502020204030204" pitchFamily="34" charset="0"/>
              </a:rPr>
              <a:t>Etcd</a:t>
            </a:r>
            <a:r>
              <a:rPr lang="en-US" sz="1200" b="1" dirty="0">
                <a:latin typeface="Calibri" panose="020F0502020204030204" pitchFamily="34" charset="0"/>
                <a:cs typeface="Calibri" panose="020F0502020204030204" pitchFamily="34" charset="0"/>
              </a:rPr>
              <a:t>:</a:t>
            </a:r>
            <a:r>
              <a:rPr lang="en-US" sz="1200" dirty="0">
                <a:latin typeface="Calibri" panose="020F0502020204030204" pitchFamily="34" charset="0"/>
                <a:cs typeface="Calibri" panose="020F0502020204030204" pitchFamily="34" charset="0"/>
              </a:rPr>
              <a:t> It is a crucial component for Kubernetes as it stores the entire state of the cluster: its configuration, specifications, and the statuses of the running workloads.</a:t>
            </a:r>
          </a:p>
          <a:p>
            <a:endParaRPr lang="en-IN" dirty="0"/>
          </a:p>
        </p:txBody>
      </p:sp>
      <p:pic>
        <p:nvPicPr>
          <p:cNvPr id="5" name="Picture 4">
            <a:extLst>
              <a:ext uri="{FF2B5EF4-FFF2-40B4-BE49-F238E27FC236}">
                <a16:creationId xmlns:a16="http://schemas.microsoft.com/office/drawing/2014/main" id="{040D9055-868B-4978-A6CE-BE3280BBCED7}"/>
              </a:ext>
            </a:extLst>
          </p:cNvPr>
          <p:cNvPicPr>
            <a:picLocks noChangeAspect="1"/>
          </p:cNvPicPr>
          <p:nvPr/>
        </p:nvPicPr>
        <p:blipFill>
          <a:blip r:embed="rId3"/>
          <a:stretch>
            <a:fillRect/>
          </a:stretch>
        </p:blipFill>
        <p:spPr>
          <a:xfrm>
            <a:off x="1187624" y="1801603"/>
            <a:ext cx="5760640" cy="1991989"/>
          </a:xfrm>
          <a:prstGeom prst="rect">
            <a:avLst/>
          </a:prstGeom>
        </p:spPr>
      </p:pic>
    </p:spTree>
    <p:extLst>
      <p:ext uri="{BB962C8B-B14F-4D97-AF65-F5344CB8AC3E}">
        <p14:creationId xmlns:p14="http://schemas.microsoft.com/office/powerpoint/2010/main" val="4258359227"/>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62386D-2C43-4B03-907D-CAF79B6CAB46}"/>
              </a:ext>
            </a:extLst>
          </p:cNvPr>
          <p:cNvSpPr>
            <a:spLocks noGrp="1"/>
          </p:cNvSpPr>
          <p:nvPr>
            <p:ph type="sldNum" sz="quarter" idx="12"/>
          </p:nvPr>
        </p:nvSpPr>
        <p:spPr/>
        <p:txBody>
          <a:bodyPr/>
          <a:lstStyle/>
          <a:p>
            <a:fld id="{9D543ADB-E95E-4587-963D-D3C6AB2E96C0}" type="slidenum">
              <a:rPr lang="de-DE" smtClean="0"/>
              <a:pPr/>
              <a:t>8</a:t>
            </a:fld>
            <a:endParaRPr lang="de-DE"/>
          </a:p>
        </p:txBody>
      </p:sp>
      <p:sp>
        <p:nvSpPr>
          <p:cNvPr id="3" name="Title 2">
            <a:extLst>
              <a:ext uri="{FF2B5EF4-FFF2-40B4-BE49-F238E27FC236}">
                <a16:creationId xmlns:a16="http://schemas.microsoft.com/office/drawing/2014/main" id="{D7C21381-9308-4895-B08A-91939C3FE83C}"/>
              </a:ext>
            </a:extLst>
          </p:cNvPr>
          <p:cNvSpPr>
            <a:spLocks noGrp="1"/>
          </p:cNvSpPr>
          <p:nvPr>
            <p:ph type="title"/>
          </p:nvPr>
        </p:nvSpPr>
        <p:spPr>
          <a:xfrm>
            <a:off x="504000" y="306000"/>
            <a:ext cx="3635952" cy="393542"/>
          </a:xfrm>
        </p:spPr>
        <p:txBody>
          <a:bodyPr/>
          <a:lstStyle/>
          <a:p>
            <a:r>
              <a:rPr lang="en-US" sz="2200" dirty="0">
                <a:solidFill>
                  <a:schemeClr val="tx2">
                    <a:lumMod val="60000"/>
                    <a:lumOff val="40000"/>
                  </a:schemeClr>
                </a:solidFill>
                <a:latin typeface="Calibri" panose="020F0502020204030204" pitchFamily="34" charset="0"/>
                <a:cs typeface="Calibri" panose="020F0502020204030204" pitchFamily="34" charset="0"/>
              </a:rPr>
              <a:t>AKS Cluster Components (3/3) </a:t>
            </a:r>
            <a:endParaRPr lang="en-IN" sz="2200" dirty="0"/>
          </a:p>
        </p:txBody>
      </p:sp>
      <p:sp>
        <p:nvSpPr>
          <p:cNvPr id="4" name="Content Placeholder 3">
            <a:extLst>
              <a:ext uri="{FF2B5EF4-FFF2-40B4-BE49-F238E27FC236}">
                <a16:creationId xmlns:a16="http://schemas.microsoft.com/office/drawing/2014/main" id="{B5BD02DB-46A4-4B2E-948A-D043667AB610}"/>
              </a:ext>
            </a:extLst>
          </p:cNvPr>
          <p:cNvSpPr>
            <a:spLocks noGrp="1"/>
          </p:cNvSpPr>
          <p:nvPr>
            <p:ph sz="quarter" idx="13"/>
          </p:nvPr>
        </p:nvSpPr>
        <p:spPr>
          <a:xfrm>
            <a:off x="251520" y="627534"/>
            <a:ext cx="8496944" cy="3816424"/>
          </a:xfrm>
        </p:spPr>
        <p:txBody>
          <a:bodyPr>
            <a:normAutofit fontScale="85000" lnSpcReduction="20000"/>
          </a:bodyPr>
          <a:lstStyle/>
          <a:p>
            <a:endParaRPr lang="en-US" sz="1300" b="1" dirty="0">
              <a:latin typeface="Calibri" panose="020F0502020204030204" pitchFamily="34" charset="0"/>
              <a:cs typeface="Calibri" panose="020F0502020204030204" pitchFamily="34" charset="0"/>
            </a:endParaRPr>
          </a:p>
          <a:p>
            <a:r>
              <a:rPr lang="en-US" sz="1300" b="1" dirty="0">
                <a:latin typeface="Calibri" panose="020F0502020204030204" pitchFamily="34" charset="0"/>
                <a:cs typeface="Calibri" panose="020F0502020204030204" pitchFamily="34" charset="0"/>
              </a:rPr>
              <a:t>Scheduler</a:t>
            </a:r>
            <a:r>
              <a:rPr lang="en-US" sz="1300" dirty="0">
                <a:latin typeface="Calibri" panose="020F0502020204030204" pitchFamily="34" charset="0"/>
                <a:cs typeface="Calibri" panose="020F0502020204030204" pitchFamily="34" charset="0"/>
              </a:rPr>
              <a:t> :The Kubernetes scheduler is a control plane process which assigns Pods to Nodes. The scheduler determines which Nodes are valid placements for each Pod in the scheduling queue according to constraints and available resources. The scheduler then ranks each valid Node and binds the Pod to a suitable Node.</a:t>
            </a:r>
          </a:p>
          <a:p>
            <a:r>
              <a:rPr lang="en-US" sz="1300" b="1" dirty="0">
                <a:latin typeface="Calibri" panose="020F0502020204030204" pitchFamily="34" charset="0"/>
                <a:cs typeface="Calibri" panose="020F0502020204030204" pitchFamily="34" charset="0"/>
              </a:rPr>
              <a:t>Node selection in </a:t>
            </a:r>
            <a:r>
              <a:rPr lang="en-US" sz="1300" b="1" dirty="0" err="1">
                <a:latin typeface="Calibri" panose="020F0502020204030204" pitchFamily="34" charset="0"/>
                <a:cs typeface="Calibri" panose="020F0502020204030204" pitchFamily="34" charset="0"/>
              </a:rPr>
              <a:t>kube</a:t>
            </a:r>
            <a:r>
              <a:rPr lang="en-US" sz="1300" b="1" dirty="0">
                <a:latin typeface="Calibri" panose="020F0502020204030204" pitchFamily="34" charset="0"/>
                <a:cs typeface="Calibri" panose="020F0502020204030204" pitchFamily="34" charset="0"/>
              </a:rPr>
              <a:t>-scheduler </a:t>
            </a:r>
          </a:p>
          <a:p>
            <a:r>
              <a:rPr lang="en-US" sz="1300" dirty="0" err="1">
                <a:latin typeface="Calibri" panose="020F0502020204030204" pitchFamily="34" charset="0"/>
                <a:cs typeface="Calibri" panose="020F0502020204030204" pitchFamily="34" charset="0"/>
              </a:rPr>
              <a:t>kube</a:t>
            </a:r>
            <a:r>
              <a:rPr lang="en-US" sz="1300" dirty="0">
                <a:latin typeface="Calibri" panose="020F0502020204030204" pitchFamily="34" charset="0"/>
                <a:cs typeface="Calibri" panose="020F0502020204030204" pitchFamily="34" charset="0"/>
              </a:rPr>
              <a:t>-scheduler selects a node for the pod in a 2-step operation:</a:t>
            </a:r>
          </a:p>
          <a:p>
            <a:r>
              <a:rPr lang="en-US" sz="1300" dirty="0">
                <a:latin typeface="Calibri" panose="020F0502020204030204" pitchFamily="34" charset="0"/>
                <a:cs typeface="Calibri" panose="020F0502020204030204" pitchFamily="34" charset="0"/>
              </a:rPr>
              <a:t>1.Filtering 2.Scoring</a:t>
            </a:r>
          </a:p>
          <a:p>
            <a:r>
              <a:rPr lang="en-US" sz="1300" dirty="0">
                <a:latin typeface="Calibri" panose="020F0502020204030204" pitchFamily="34" charset="0"/>
                <a:cs typeface="Calibri" panose="020F0502020204030204" pitchFamily="34" charset="0"/>
              </a:rPr>
              <a:t>The filtering step finds the set of Nodes where it's feasible to schedule the Pod.</a:t>
            </a:r>
          </a:p>
          <a:p>
            <a:r>
              <a:rPr lang="en-US" sz="1300" dirty="0">
                <a:latin typeface="Calibri" panose="020F0502020204030204" pitchFamily="34" charset="0"/>
                <a:cs typeface="Calibri" panose="020F0502020204030204" pitchFamily="34" charset="0"/>
              </a:rPr>
              <a:t>In the scoring step, the scheduler ranks the remaining nodes to choose the most suitable Pod placement.</a:t>
            </a:r>
          </a:p>
          <a:p>
            <a:r>
              <a:rPr lang="en-US" sz="1300" b="1" dirty="0">
                <a:latin typeface="Calibri" panose="020F0502020204030204" pitchFamily="34" charset="0"/>
                <a:cs typeface="Calibri" panose="020F0502020204030204" pitchFamily="34" charset="0"/>
              </a:rPr>
              <a:t>Finally, </a:t>
            </a:r>
            <a:r>
              <a:rPr lang="en-US" sz="1300" b="1" dirty="0" err="1">
                <a:latin typeface="Calibri" panose="020F0502020204030204" pitchFamily="34" charset="0"/>
                <a:cs typeface="Calibri" panose="020F0502020204030204" pitchFamily="34" charset="0"/>
              </a:rPr>
              <a:t>kube</a:t>
            </a:r>
            <a:r>
              <a:rPr lang="en-US" sz="1300" b="1" dirty="0">
                <a:latin typeface="Calibri" panose="020F0502020204030204" pitchFamily="34" charset="0"/>
                <a:cs typeface="Calibri" panose="020F0502020204030204" pitchFamily="34" charset="0"/>
              </a:rPr>
              <a:t>-scheduler assigns the Pod to the Node with the highest ranking. </a:t>
            </a:r>
          </a:p>
          <a:p>
            <a:r>
              <a:rPr lang="en-US" sz="1300" dirty="0">
                <a:latin typeface="Calibri" panose="020F0502020204030204" pitchFamily="34" charset="0"/>
                <a:cs typeface="Calibri" panose="020F0502020204030204" pitchFamily="34" charset="0"/>
              </a:rPr>
              <a:t>Also, Scheduler work with </a:t>
            </a:r>
            <a:r>
              <a:rPr lang="en-US" sz="1300" b="1" dirty="0">
                <a:latin typeface="Calibri" panose="020F0502020204030204" pitchFamily="34" charset="0"/>
                <a:cs typeface="Calibri" panose="020F0502020204030204" pitchFamily="34" charset="0"/>
              </a:rPr>
              <a:t>Taint and Tolerations </a:t>
            </a:r>
            <a:r>
              <a:rPr lang="en-US" sz="1300" dirty="0">
                <a:latin typeface="Calibri" panose="020F0502020204030204" pitchFamily="34" charset="0"/>
                <a:cs typeface="Calibri" panose="020F0502020204030204" pitchFamily="34" charset="0"/>
              </a:rPr>
              <a:t>for POD schedule. Taints and tolerations allow the node to control which pods should (or should not) be scheduled on them. A taint allows a node to refuse pod to be scheduled unless that pod has a matching toleration. We  apply taints to a node through the node specification (</a:t>
            </a:r>
            <a:r>
              <a:rPr lang="en-US" sz="1300" dirty="0" err="1">
                <a:latin typeface="Calibri" panose="020F0502020204030204" pitchFamily="34" charset="0"/>
                <a:cs typeface="Calibri" panose="020F0502020204030204" pitchFamily="34" charset="0"/>
              </a:rPr>
              <a:t>NodeSpec</a:t>
            </a:r>
            <a:r>
              <a:rPr lang="en-US" sz="1300" dirty="0">
                <a:latin typeface="Calibri" panose="020F0502020204030204" pitchFamily="34" charset="0"/>
                <a:cs typeface="Calibri" panose="020F0502020204030204" pitchFamily="34" charset="0"/>
              </a:rPr>
              <a:t>) and apply tolerations to a pod through the pod specification (</a:t>
            </a:r>
            <a:r>
              <a:rPr lang="en-US" sz="1300" dirty="0" err="1">
                <a:latin typeface="Calibri" panose="020F0502020204030204" pitchFamily="34" charset="0"/>
                <a:cs typeface="Calibri" panose="020F0502020204030204" pitchFamily="34" charset="0"/>
              </a:rPr>
              <a:t>PodSpec</a:t>
            </a:r>
            <a:r>
              <a:rPr lang="en-US" sz="1300" dirty="0">
                <a:latin typeface="Calibri" panose="020F0502020204030204" pitchFamily="34" charset="0"/>
                <a:cs typeface="Calibri" panose="020F0502020204030204" pitchFamily="34" charset="0"/>
              </a:rPr>
              <a:t>). A taint on a node instructs the node to repel all pods that do not tolerate the taint.</a:t>
            </a:r>
          </a:p>
          <a:p>
            <a:endParaRPr lang="en-US" sz="1300" dirty="0">
              <a:latin typeface="Calibri" panose="020F0502020204030204" pitchFamily="34" charset="0"/>
              <a:cs typeface="Calibri" panose="020F0502020204030204" pitchFamily="34" charset="0"/>
            </a:endParaRPr>
          </a:p>
          <a:p>
            <a:r>
              <a:rPr lang="en-US" sz="1300" b="1" dirty="0">
                <a:latin typeface="Calibri" panose="020F0502020204030204" pitchFamily="34" charset="0"/>
                <a:cs typeface="Calibri" panose="020F0502020204030204" pitchFamily="34" charset="0"/>
              </a:rPr>
              <a:t>Kubelet: </a:t>
            </a:r>
            <a:r>
              <a:rPr lang="en-US" sz="1300" dirty="0">
                <a:latin typeface="Calibri" panose="020F0502020204030204" pitchFamily="34" charset="0"/>
                <a:cs typeface="Calibri" panose="020F0502020204030204" pitchFamily="34" charset="0"/>
              </a:rPr>
              <a:t>It</a:t>
            </a:r>
            <a:r>
              <a:rPr lang="en-US" sz="1300" b="1" dirty="0">
                <a:latin typeface="Calibri" panose="020F0502020204030204" pitchFamily="34" charset="0"/>
                <a:cs typeface="Calibri" panose="020F0502020204030204" pitchFamily="34" charset="0"/>
              </a:rPr>
              <a:t> </a:t>
            </a:r>
            <a:r>
              <a:rPr lang="en-US" sz="1300" dirty="0">
                <a:latin typeface="Calibri" panose="020F0502020204030204" pitchFamily="34" charset="0"/>
                <a:cs typeface="Calibri" panose="020F0502020204030204" pitchFamily="34" charset="0"/>
              </a:rPr>
              <a:t>retrieves the template for the Pods and delegates creating the container to the Docker daemon.</a:t>
            </a:r>
          </a:p>
          <a:p>
            <a:r>
              <a:rPr lang="en-US" sz="1300" dirty="0">
                <a:latin typeface="Calibri" panose="020F0502020204030204" pitchFamily="34" charset="0"/>
                <a:cs typeface="Calibri" panose="020F0502020204030204" pitchFamily="34" charset="0"/>
              </a:rPr>
              <a:t>When the Docker daemon completes the task, the kubelet checks readiness and liveness probes and the Pod is finally marked as running.</a:t>
            </a:r>
          </a:p>
          <a:p>
            <a:endParaRPr lang="en-US" sz="1300" dirty="0">
              <a:latin typeface="Calibri" panose="020F0502020204030204" pitchFamily="34" charset="0"/>
              <a:cs typeface="Calibri" panose="020F0502020204030204" pitchFamily="34" charset="0"/>
            </a:endParaRPr>
          </a:p>
          <a:p>
            <a:r>
              <a:rPr lang="en-US" sz="1300" b="1" dirty="0">
                <a:latin typeface="Calibri" panose="020F0502020204030204" pitchFamily="34" charset="0"/>
                <a:cs typeface="Calibri" panose="020F0502020204030204" pitchFamily="34" charset="0"/>
              </a:rPr>
              <a:t>Kubectl:- </a:t>
            </a:r>
            <a:r>
              <a:rPr lang="en-US" sz="1300" dirty="0">
                <a:latin typeface="Calibri" panose="020F0502020204030204" pitchFamily="34" charset="0"/>
                <a:cs typeface="Calibri" panose="020F0502020204030204" pitchFamily="34" charset="0"/>
              </a:rPr>
              <a:t>It converts the yaml resource into JSON and sends it to API Server inside the master node or control plane.</a:t>
            </a:r>
            <a:endParaRPr lang="en-IN" sz="13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77747849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D051B3-3CB7-4379-B4B1-5AE82F5E4F4D}"/>
              </a:ext>
            </a:extLst>
          </p:cNvPr>
          <p:cNvSpPr>
            <a:spLocks noGrp="1"/>
          </p:cNvSpPr>
          <p:nvPr>
            <p:ph type="sldNum" sz="quarter" idx="12"/>
          </p:nvPr>
        </p:nvSpPr>
        <p:spPr/>
        <p:txBody>
          <a:bodyPr/>
          <a:lstStyle/>
          <a:p>
            <a:fld id="{9D543ADB-E95E-4587-963D-D3C6AB2E96C0}" type="slidenum">
              <a:rPr lang="de-DE" smtClean="0"/>
              <a:pPr/>
              <a:t>9</a:t>
            </a:fld>
            <a:endParaRPr lang="de-DE"/>
          </a:p>
        </p:txBody>
      </p:sp>
      <p:sp>
        <p:nvSpPr>
          <p:cNvPr id="3" name="Title 2">
            <a:extLst>
              <a:ext uri="{FF2B5EF4-FFF2-40B4-BE49-F238E27FC236}">
                <a16:creationId xmlns:a16="http://schemas.microsoft.com/office/drawing/2014/main" id="{988AB2D7-B426-4F34-A853-048B574C78BF}"/>
              </a:ext>
            </a:extLst>
          </p:cNvPr>
          <p:cNvSpPr>
            <a:spLocks noGrp="1"/>
          </p:cNvSpPr>
          <p:nvPr>
            <p:ph type="title"/>
          </p:nvPr>
        </p:nvSpPr>
        <p:spPr/>
        <p:txBody>
          <a:bodyPr/>
          <a:lstStyle/>
          <a:p>
            <a:r>
              <a:rPr lang="en-US" sz="2400" b="1" dirty="0">
                <a:solidFill>
                  <a:schemeClr val="tx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Life Cycle of an Application request in AKS Cluster (1/2)</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027090C-089D-4645-B5C4-ACCFC13002FE}"/>
              </a:ext>
            </a:extLst>
          </p:cNvPr>
          <p:cNvSpPr>
            <a:spLocks noGrp="1"/>
          </p:cNvSpPr>
          <p:nvPr>
            <p:ph sz="quarter" idx="13"/>
          </p:nvPr>
        </p:nvSpPr>
        <p:spPr>
          <a:xfrm>
            <a:off x="504000" y="1044000"/>
            <a:ext cx="8244464" cy="3258000"/>
          </a:xfrm>
        </p:spPr>
        <p:txBody>
          <a:bodyPr>
            <a:normAutofit fontScale="62500" lnSpcReduction="20000"/>
          </a:bodyPr>
          <a:lstStyle/>
          <a:p>
            <a:r>
              <a:rPr lang="en-US" sz="2000" dirty="0">
                <a:latin typeface="Calibri" panose="020F0502020204030204" pitchFamily="34" charset="0"/>
                <a:cs typeface="Calibri" panose="020F0502020204030204" pitchFamily="34" charset="0"/>
              </a:rPr>
              <a:t>Consider a scenario where Tom wanted to create an Application pod kubectl create -f pod.yaml which says 4 replicas in pod configuration and with a service already created on Worker Node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Here is the flow of request: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Step 1: User (Tom) who has K8 Cluster access wants to create a Application pod. Now this request will be sent to kube-apiserver at step 1. kube-apiserver compiles the request at this step and routes to etcd database</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Step 2: The request will be routed from kube-apiserver to etcd database and at this step, etcd database saves the pod configuration you have requested and responds to kube-apiserver saying it saved all the data requested by server</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Step 3: Now “kube-apiserver” will send request to kube-controller-manager to create pods. In this case as we are creating pods, pod controller manager component will create a task or job to create pod and responds back to kube-apiserver</a:t>
            </a:r>
          </a:p>
          <a:p>
            <a:endParaRPr lang="en-IN" dirty="0"/>
          </a:p>
        </p:txBody>
      </p:sp>
    </p:spTree>
    <p:extLst>
      <p:ext uri="{BB962C8B-B14F-4D97-AF65-F5344CB8AC3E}">
        <p14:creationId xmlns:p14="http://schemas.microsoft.com/office/powerpoint/2010/main" val="1764029832"/>
      </p:ext>
    </p:extLst>
  </p:cSld>
  <p:clrMapOvr>
    <a:masterClrMapping/>
  </p:clrMapOvr>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VERSION" val="1.02"/>
  <p:tag name="BASIS" val="UniperVorlage"/>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YBAQEBAQEBAQEBAQEBAQIAAAAAAAAAAwAAAAMAAAAA/////wQA6wsAAAAAAAAAAAAAIAD///////////////8AAAD///////////////8DAAAAAwD///////8DAAAAAwD///////8DAAAAAgD///////8DAAAAAgD///////8DAAAAAgD///////8DAAAAAgD///////8DAAAAAgD///////8DAAAAAgD///////////////////////////////////////////////////////////////////////////////////////////////////////////////////////////////////////////////////////////////////////////////////////////////////////////////////////////////////////////////////////////////////////////////////////////////////////////////////////////////////////////////////////////////////////////////////////////////8BACAA////////////////AAAO////////AwAAAAIA////////////////////////////////////////////////////////////////////////////////////////////////////////////////////////////////////////////////////////////////////////////////////////////////////////////////////////////////////////////////////////////////////////////////////////////////////////////////////////////////////////////////////////////////////////////////////////////////////////////////////////////////////////////////////////////////////////////////////////////////////////////////////////AgAIAP///////wQAAAACABAACxlnopRiImBFpx8Hc6UeEqkFAAAAAAADAAAAAwADAAAAAQADAAAAAwD///////8DAAAAAAD///////8DAAAAAAD///////8DAAAAAAD///////8DAAAAAAD///////8DAAAAAAD///////8DAAAAAAD///////8DAAIA////////BAAAAAMAEAALMd5uHCRARE2EomEHdZc08w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PALAAAAAAAAAAAAACAB////////////////AAAA////////////////BAAAAAMA////////BAAAAAIA////////BAAAAAIA////////BAAAAAIA////////BAAAAAIA////////BAAAAAIA////////////////////////////////////////////////////////////////////////////////////////////////////////////////////////////////////////////////////////////////////////////////////////////////////////////////////////////////////////////////////////////////////////////////////////////////////////////////////////////////////////////////////////////////////////////////////////////////////////////////////////////////AQAgAf///////////////wAADv///////wQAAAACAP///////////////////////////////////////////////////////////////////////////////////////////////////////////////////////////////////////////////////////////////////////////////////////////////////////////////////////////////////////////////////////////////////////////////////////////////////////////////////////////////////////////////////////////////////////////////////////////////////////////////////////////////////////////////////////////////////////////////////////////////////////////////////////wIABgEDAAAAAgD///////8aAAZMaW5rZWRTaGFwZXNEYXRhUHJvcGVydHlfMAUAAAAAAAQAAAADAAQAAAABAAQAAAAAAP///////wQAAAAAAP///////wQAAAAAAP///////wQAAAAAAP///////w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BlnopRiImBFpx8Hc6UeEqkDRGF0YQAbAAAABExpbmtlZFNoYXBlRGF0YQAFAAAAAAACTmFtZQAZAAAATGlua2VkU2hhcGVzRGF0YVByb3BlcnR5ABBWZXJzaW9uAAAAAAAJTGFzdFdyaXRlAC09tj+DAQAAAAEA/////8YAxgAAAAVfaWQAEAAAAAQx3m4cJEBETYSiYQd1lzTzA0RhdGEAUwAAAAhQcmVzZW50YXRpb25TY2FubmVkRm9yTGlua2VkU2hhcGVzAAECTnVtYmVyRm9ybWF0U2VwYXJhdG9yTW9kZQAKAAAAQXV0b21hdGljAAACTmFtZQAkAAAATGlua2VkU2hhcGVQcmVzZW50YXRpb25TZXR0aW5nc0RhdGEAEFZlcnNpb24AAAAAAAlMYXN0V3JpdGUAUz22P4M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2.xml><?xml version="1.0" encoding="utf-8"?>
<p:tagLst xmlns:a="http://schemas.openxmlformats.org/drawingml/2006/main" xmlns:r="http://schemas.openxmlformats.org/officeDocument/2006/relationships" xmlns:p="http://schemas.openxmlformats.org/presentationml/2006/main">
  <p:tag name="MIO_HDS" val="True"/>
  <p:tag name="MIO_EKGUID" val="c4aefce7-0a6f-4866-97ad-a0713e8ff83a"/>
  <p:tag name="MIO_UPDATE" val="True"/>
  <p:tag name="MIO_DBID" val="0F45B44C-9BC7-4D85-81C4-7155EE70A7B9"/>
  <p:tag name="MIO_OBJECTNAME" val="Uniper_16x9"/>
  <p:tag name="MIO_FALLBACK_LAYOUT" val="8"/>
  <p:tag name="MIO_SHOW_DATE" val="True"/>
  <p:tag name="MIO_SHOW_FOOTER" val="True"/>
  <p:tag name="MIO_SHOW_PAGENUMBER" val="True"/>
  <p:tag name="MIO_AVOID_BLANK_LAYOUT" val="True"/>
  <p:tag name="MIO_CD_LAYOUT_VALID_AREA" val="False"/>
  <p:tag name="MIO_NUMBER_OF_VALID_LAYOUTS" val="9"/>
  <p:tag name="MIO_VERSION" val="07.07.2021 05:46:23"/>
  <p:tag name="MIO_SKIPVERSION" val="01.01.0001 00:00:00"/>
  <p:tag name="MIO_LASTDOWNLOADED" val="15.09.2022 07:54:11.389"/>
  <p:tag name="MIO_CDID" val="c084d511-6975-4464-8695-1ac36507320a"/>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niper_16x9">
  <a:themeElements>
    <a:clrScheme name="Uniper_1">
      <a:dk1>
        <a:srgbClr val="5E5E5E"/>
      </a:dk1>
      <a:lt1>
        <a:srgbClr val="FFFFFF"/>
      </a:lt1>
      <a:dk2>
        <a:srgbClr val="0078DC"/>
      </a:dk2>
      <a:lt2>
        <a:srgbClr val="FFFFFF"/>
      </a:lt2>
      <a:accent1>
        <a:srgbClr val="C1E3FC"/>
      </a:accent1>
      <a:accent2>
        <a:srgbClr val="00A7F0"/>
      </a:accent2>
      <a:accent3>
        <a:srgbClr val="0875BB"/>
      </a:accent3>
      <a:accent4>
        <a:srgbClr val="29527A"/>
      </a:accent4>
      <a:accent5>
        <a:srgbClr val="0097EE"/>
      </a:accent5>
      <a:accent6>
        <a:srgbClr val="8CCCF7"/>
      </a:accent6>
      <a:hlink>
        <a:srgbClr val="B3B3B3"/>
      </a:hlink>
      <a:folHlink>
        <a:srgbClr val="5E5E5E"/>
      </a:folHlink>
    </a:clrScheme>
    <a:fontScheme name="Unip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600" dirty="0" err="1"/>
        </a:defPPr>
      </a:lstStyle>
    </a:txDef>
  </a:objectDefaults>
  <a:extraClrSchemeLst>
    <a:extraClrScheme>
      <a:clrScheme name="Uniper_1">
        <a:dk1>
          <a:srgbClr val="5E5E5E"/>
        </a:dk1>
        <a:lt1>
          <a:srgbClr val="FFFFFF"/>
        </a:lt1>
        <a:dk2>
          <a:srgbClr val="0078DC"/>
        </a:dk2>
        <a:lt2>
          <a:srgbClr val="FFFFFF"/>
        </a:lt2>
        <a:accent1>
          <a:srgbClr val="C1E3FC"/>
        </a:accent1>
        <a:accent2>
          <a:srgbClr val="00A7F0"/>
        </a:accent2>
        <a:accent3>
          <a:srgbClr val="0875BB"/>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2a">
        <a:dk1>
          <a:srgbClr val="5E5E5E"/>
        </a:dk1>
        <a:lt1>
          <a:srgbClr val="FFFFFF"/>
        </a:lt1>
        <a:dk2>
          <a:srgbClr val="0078DC"/>
        </a:dk2>
        <a:lt2>
          <a:srgbClr val="FFFFFF"/>
        </a:lt2>
        <a:accent1>
          <a:srgbClr val="C1E3FC"/>
        </a:accent1>
        <a:accent2>
          <a:srgbClr val="00A7F0"/>
        </a:accent2>
        <a:accent3>
          <a:srgbClr val="ED8C1C"/>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2b">
        <a:dk1>
          <a:srgbClr val="5E5E5E"/>
        </a:dk1>
        <a:lt1>
          <a:srgbClr val="FFFFFF"/>
        </a:lt1>
        <a:dk2>
          <a:srgbClr val="0078DC"/>
        </a:dk2>
        <a:lt2>
          <a:srgbClr val="FFFFFF"/>
        </a:lt2>
        <a:accent1>
          <a:srgbClr val="C1E3FC"/>
        </a:accent1>
        <a:accent2>
          <a:srgbClr val="00A7F0"/>
        </a:accent2>
        <a:accent3>
          <a:srgbClr val="FFEA00"/>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2c">
        <a:dk1>
          <a:srgbClr val="5E5E5E"/>
        </a:dk1>
        <a:lt1>
          <a:srgbClr val="FFFFFF"/>
        </a:lt1>
        <a:dk2>
          <a:srgbClr val="0078DC"/>
        </a:dk2>
        <a:lt2>
          <a:srgbClr val="FFFFFF"/>
        </a:lt2>
        <a:accent1>
          <a:srgbClr val="C1E3FC"/>
        </a:accent1>
        <a:accent2>
          <a:srgbClr val="00A7F0"/>
        </a:accent2>
        <a:accent3>
          <a:srgbClr val="B5D45B"/>
        </a:accent3>
        <a:accent4>
          <a:srgbClr val="29527A"/>
        </a:accent4>
        <a:accent5>
          <a:srgbClr val="0097EE"/>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3">
        <a:dk1>
          <a:srgbClr val="5E5E5E"/>
        </a:dk1>
        <a:lt1>
          <a:srgbClr val="FFFFFF"/>
        </a:lt1>
        <a:dk2>
          <a:srgbClr val="0078DC"/>
        </a:dk2>
        <a:lt2>
          <a:srgbClr val="FFFFFF"/>
        </a:lt2>
        <a:accent1>
          <a:srgbClr val="C1E3FC"/>
        </a:accent1>
        <a:accent2>
          <a:srgbClr val="ED8C1C"/>
        </a:accent2>
        <a:accent3>
          <a:srgbClr val="5CBCF5"/>
        </a:accent3>
        <a:accent4>
          <a:srgbClr val="B5D45B"/>
        </a:accent4>
        <a:accent5>
          <a:srgbClr val="29527A"/>
        </a:accent5>
        <a:accent6>
          <a:srgbClr val="8CCCF7"/>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4">
        <a:dk1>
          <a:srgbClr val="5E5E5E"/>
        </a:dk1>
        <a:lt1>
          <a:srgbClr val="FFFFFF"/>
        </a:lt1>
        <a:dk2>
          <a:srgbClr val="0078DC"/>
        </a:dk2>
        <a:lt2>
          <a:srgbClr val="FFFFFF"/>
        </a:lt2>
        <a:accent1>
          <a:srgbClr val="29527A"/>
        </a:accent1>
        <a:accent2>
          <a:srgbClr val="FFEA00"/>
        </a:accent2>
        <a:accent3>
          <a:srgbClr val="C1E3FC"/>
        </a:accent3>
        <a:accent4>
          <a:srgbClr val="B5D45B"/>
        </a:accent4>
        <a:accent5>
          <a:srgbClr val="ED8C1C"/>
        </a:accent5>
        <a:accent6>
          <a:srgbClr val="5CBCF5"/>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5">
        <a:dk1>
          <a:srgbClr val="5E5E5E"/>
        </a:dk1>
        <a:lt1>
          <a:srgbClr val="FFFFFF"/>
        </a:lt1>
        <a:dk2>
          <a:srgbClr val="0078DC"/>
        </a:dk2>
        <a:lt2>
          <a:srgbClr val="FFFFFF"/>
        </a:lt2>
        <a:accent1>
          <a:srgbClr val="E3D4BC"/>
        </a:accent1>
        <a:accent2>
          <a:srgbClr val="5CBCF5"/>
        </a:accent2>
        <a:accent3>
          <a:srgbClr val="5E5E5E"/>
        </a:accent3>
        <a:accent4>
          <a:srgbClr val="135B8B"/>
        </a:accent4>
        <a:accent5>
          <a:srgbClr val="B3B3B3"/>
        </a:accent5>
        <a:accent6>
          <a:srgbClr val="876C59"/>
        </a:accent6>
        <a:hlink>
          <a:srgbClr val="B3B3B3"/>
        </a:hlink>
        <a:folHlink>
          <a:srgbClr val="5E5E5E"/>
        </a:folHlink>
      </a:clrScheme>
      <a:clrMap bg1="lt1" tx1="dk1" bg2="lt2" tx2="dk2" accent1="accent1" accent2="accent2" accent3="accent3" accent4="accent4" accent5="accent5" accent6="accent6" hlink="hlink" folHlink="folHlink"/>
    </a:extraClrScheme>
    <a:extraClrScheme>
      <a:clrScheme name="Uniper_6">
        <a:dk1>
          <a:srgbClr val="5E5E5E"/>
        </a:dk1>
        <a:lt1>
          <a:srgbClr val="FFFFFF"/>
        </a:lt1>
        <a:dk2>
          <a:srgbClr val="0078DC"/>
        </a:dk2>
        <a:lt2>
          <a:srgbClr val="FFFFFF"/>
        </a:lt2>
        <a:accent1>
          <a:srgbClr val="C1E3FC"/>
        </a:accent1>
        <a:accent2>
          <a:srgbClr val="0078DC"/>
        </a:accent2>
        <a:accent3>
          <a:srgbClr val="E3D4BC"/>
        </a:accent3>
        <a:accent4>
          <a:srgbClr val="876C59"/>
        </a:accent4>
        <a:accent5>
          <a:srgbClr val="5CBCF5"/>
        </a:accent5>
        <a:accent6>
          <a:srgbClr val="135B8B"/>
        </a:accent6>
        <a:hlink>
          <a:srgbClr val="B3B3B3"/>
        </a:hlink>
        <a:folHlink>
          <a:srgbClr val="5E5E5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357DD13B-4371-4BDC-B3B0-7D4C02794224}" vid="{BFB3083D-A06C-4E55-814D-CE82AE8A84B7}"/>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niper_1">
    <a:dk1>
      <a:srgbClr val="5E5E5E"/>
    </a:dk1>
    <a:lt1>
      <a:srgbClr val="FFFFFF"/>
    </a:lt1>
    <a:dk2>
      <a:srgbClr val="0078DC"/>
    </a:dk2>
    <a:lt2>
      <a:srgbClr val="FFFFFF"/>
    </a:lt2>
    <a:accent1>
      <a:srgbClr val="C1E3FC"/>
    </a:accent1>
    <a:accent2>
      <a:srgbClr val="00A7F0"/>
    </a:accent2>
    <a:accent3>
      <a:srgbClr val="0875BB"/>
    </a:accent3>
    <a:accent4>
      <a:srgbClr val="29527A"/>
    </a:accent4>
    <a:accent5>
      <a:srgbClr val="0097EE"/>
    </a:accent5>
    <a:accent6>
      <a:srgbClr val="8CCCF7"/>
    </a:accent6>
    <a:hlink>
      <a:srgbClr val="B3B3B3"/>
    </a:hlink>
    <a:folHlink>
      <a:srgbClr val="5E5E5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1BE768D182741B4086DD0F2C13590516" ma:contentTypeVersion="4" ma:contentTypeDescription="Ein neues Dokument erstellen." ma:contentTypeScope="" ma:versionID="12b244efe554c05b289afe18c405a6da">
  <xsd:schema xmlns:xsd="http://www.w3.org/2001/XMLSchema" xmlns:xs="http://www.w3.org/2001/XMLSchema" xmlns:p="http://schemas.microsoft.com/office/2006/metadata/properties" xmlns:ns2="20c3e708-06cc-4813-9a36-c3af95844b0d" targetNamespace="http://schemas.microsoft.com/office/2006/metadata/properties" ma:root="true" ma:fieldsID="e80575eeacd6148c92dc977867a63408" ns2:_="">
    <xsd:import namespace="20c3e708-06cc-4813-9a36-c3af95844b0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c3e708-06cc-4813-9a36-c3af95844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183C63-5BED-4359-9F3B-1FBC89240642}">
  <ds:schemaRefs>
    <ds:schemaRef ds:uri="http://schemas.microsoft.com/sharepoint/v3/contenttype/forms"/>
  </ds:schemaRefs>
</ds:datastoreItem>
</file>

<file path=customXml/itemProps2.xml><?xml version="1.0" encoding="utf-8"?>
<ds:datastoreItem xmlns:ds="http://schemas.openxmlformats.org/officeDocument/2006/customXml" ds:itemID="{A08BDC8D-7EA8-487F-AE82-659E97DEDE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c3e708-06cc-4813-9a36-c3af95844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B05C1-7537-4BFA-A23F-D1166B80D73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emplate>
  <TotalTime>10861</TotalTime>
  <Words>7877</Words>
  <Application>Microsoft Office PowerPoint</Application>
  <PresentationFormat>On-screen Show (16:9)</PresentationFormat>
  <Paragraphs>569</Paragraphs>
  <Slides>56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6" baseType="lpstr">
      <vt:lpstr>-apple-system</vt:lpstr>
      <vt:lpstr>Arial</vt:lpstr>
      <vt:lpstr>Calibri</vt:lpstr>
      <vt:lpstr>Calibri Light</vt:lpstr>
      <vt:lpstr>Inter</vt:lpstr>
      <vt:lpstr>Segoe UI</vt:lpstr>
      <vt:lpstr>Symbol</vt:lpstr>
      <vt:lpstr>Wingdings</vt:lpstr>
      <vt:lpstr>Uniper_16x9</vt:lpstr>
      <vt:lpstr>think-cell Folie</vt:lpstr>
      <vt:lpstr> AKS Document For Developer </vt:lpstr>
      <vt:lpstr>Index</vt:lpstr>
      <vt:lpstr>Index</vt:lpstr>
      <vt:lpstr>PowerPoint Presentation</vt:lpstr>
      <vt:lpstr>AKS Cluster Architecture</vt:lpstr>
      <vt:lpstr>AKS Cluster  Components (1/3) </vt:lpstr>
      <vt:lpstr>AKS Cluster Components (2/3) </vt:lpstr>
      <vt:lpstr>AKS Cluster Components (3/3) </vt:lpstr>
      <vt:lpstr>Life Cycle of an Application request in AKS Cluster (1/2)</vt:lpstr>
      <vt:lpstr>Life Cycle of an Application request in AKS Cluster (2/2)</vt:lpstr>
      <vt:lpstr>Define and build container images </vt:lpstr>
      <vt:lpstr>Docker File Statements</vt:lpstr>
      <vt:lpstr>Container Registries</vt:lpstr>
      <vt:lpstr>Role Granter in AKS Cluster </vt:lpstr>
      <vt:lpstr>Naming Convention</vt:lpstr>
      <vt:lpstr>PowerPoint Presentation</vt:lpstr>
      <vt:lpstr>Application Deployments </vt:lpstr>
      <vt:lpstr>Canary Deployment</vt:lpstr>
      <vt:lpstr>Helm</vt:lpstr>
      <vt:lpstr>PowerPoint Presentation</vt:lpstr>
      <vt:lpstr>Liveness Probe</vt:lpstr>
      <vt:lpstr>Liveness Probe Best Practices </vt:lpstr>
      <vt:lpstr>Readiness Probe </vt:lpstr>
      <vt:lpstr>Startup Probe </vt:lpstr>
      <vt:lpstr>Startup Probe Best Practice </vt:lpstr>
      <vt:lpstr>Monitor Azure Kubernetes Service(AKS) with Prometheus and Grafana</vt:lpstr>
      <vt:lpstr>Architectural Representation of the Monitoring Solution </vt:lpstr>
      <vt:lpstr>PowerPoint Presentation</vt:lpstr>
      <vt:lpstr>PowerPoint Presentation</vt:lpstr>
      <vt:lpstr>Upgrade an AKS cluster</vt:lpstr>
      <vt:lpstr>AKS components update (kured, nginx, CSI driver) </vt:lpstr>
      <vt:lpstr>PowerPoint Presentation</vt:lpstr>
      <vt:lpstr>Kubernetes Namespaces </vt:lpstr>
      <vt:lpstr> </vt:lpstr>
      <vt:lpstr>Resource Quota</vt:lpstr>
      <vt:lpstr>Authentication, Authorization and Admission control </vt:lpstr>
      <vt:lpstr>RBAC Authorization</vt:lpstr>
      <vt:lpstr>Secrets </vt:lpstr>
      <vt:lpstr>Security Contexts </vt:lpstr>
      <vt:lpstr>PowerPoint Presentation</vt:lpstr>
      <vt:lpstr>AKS Namespace and Global n/w policy</vt:lpstr>
      <vt:lpstr>Calico Global Network Policy </vt:lpstr>
      <vt:lpstr>Service </vt:lpstr>
      <vt:lpstr>Access to application via services (1/3) </vt:lpstr>
      <vt:lpstr>Access to application via services (2/3) </vt:lpstr>
      <vt:lpstr>Access to application via services (3/3) </vt:lpstr>
      <vt:lpstr>Ingress to expose applications</vt:lpstr>
      <vt:lpstr>Kubecost</vt:lpstr>
      <vt:lpstr>DevOps - Configure Azure DevOps integration </vt:lpstr>
      <vt:lpstr>Service Connection</vt:lpstr>
      <vt:lpstr>DevOps - Create new Azure DevOps project </vt:lpstr>
      <vt:lpstr>AKS - Resource Quota &amp; Limit Ranges </vt:lpstr>
      <vt:lpstr>AKS V2 - Resource Utilization Tool - KubeCost </vt:lpstr>
      <vt:lpstr>Naming Convention </vt:lpstr>
      <vt:lpstr> Thank You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Schmitz, Carsten</dc:creator>
  <dc:description>Version: 1.0  Stand: 22.11.2017</dc:description>
  <cp:lastModifiedBy>LNU, Rohit (Cognizant)</cp:lastModifiedBy>
  <cp:revision>87</cp:revision>
  <dcterms:created xsi:type="dcterms:W3CDTF">2022-11-02T12:08:18Z</dcterms:created>
  <dcterms:modified xsi:type="dcterms:W3CDTF">2022-11-22T12:41:54Z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0x0101001BE768D182741B4086DD0F2C13590516</vt:lpwstr>
  </property>
</Properties>
</file>