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2" r:id="rId6"/>
    <p:sldId id="278" r:id="rId7"/>
    <p:sldId id="285" r:id="rId8"/>
    <p:sldId id="284" r:id="rId9"/>
    <p:sldId id="286" r:id="rId10"/>
    <p:sldId id="295" r:id="rId11"/>
    <p:sldId id="297" r:id="rId12"/>
    <p:sldId id="287" r:id="rId13"/>
    <p:sldId id="289" r:id="rId14"/>
    <p:sldId id="290" r:id="rId15"/>
    <p:sldId id="288" r:id="rId16"/>
    <p:sldId id="293" r:id="rId17"/>
    <p:sldId id="291" r:id="rId18"/>
    <p:sldId id="292" r:id="rId19"/>
    <p:sldId id="294" r:id="rId20"/>
    <p:sldId id="296" r:id="rId21"/>
    <p:sldId id="301" r:id="rId22"/>
    <p:sldId id="300" r:id="rId23"/>
    <p:sldId id="299" r:id="rId24"/>
    <p:sldId id="282" r:id="rId25"/>
    <p:sldId id="302" r:id="rId26"/>
    <p:sldId id="277" r:id="rId27"/>
  </p:sldIdLst>
  <p:sldSz cx="9144000" cy="5143500" type="screen16x9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FFFFFF"/>
    <a:srgbClr val="FFEA00"/>
    <a:srgbClr val="FFE600"/>
    <a:srgbClr val="0078DC"/>
    <a:srgbClr val="E62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27F3D-9636-F095-9788-06804E1246D7}" v="980" dt="2023-04-12T16:12:46.952"/>
    <p1510:client id="{3E5B87CD-9F38-E05A-E4B3-97E8E86E8DD0}" v="1552" dt="2023-04-11T16:14:07.993"/>
    <p1510:client id="{69D8E75D-C17E-DE69-9B88-492E2C417C52}" v="2" dt="2023-04-21T08:11:01.195"/>
    <p1510:client id="{A912EB29-D704-417B-8CE4-A5C31A6B790F}" v="651" dt="2023-04-17T14:23:27.203"/>
    <p1510:client id="{D287A2EE-629D-CB75-A15E-3A780EC7C02F}" v="857" dt="2023-04-13T15:55:38.946"/>
    <p1510:client id="{D2BB3795-EC1E-CB04-3556-3D8AF778663D}" v="323" dt="2023-04-14T13:13:01.938"/>
    <p1510:client id="{F194561B-921D-1A75-DB6E-AB0C0E11EFE7}" v="389" dt="2023-04-18T14:48:34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an, Karthik" userId="S::k08271@uniper.energy::56b84d82-b40b-40a2-9d8c-db391e93c623" providerId="AD" clId="Web-{69D8E75D-C17E-DE69-9B88-492E2C417C52}"/>
    <pc:docChg chg="modSld">
      <pc:chgData name="Narayanan, Karthik" userId="S::k08271@uniper.energy::56b84d82-b40b-40a2-9d8c-db391e93c623" providerId="AD" clId="Web-{69D8E75D-C17E-DE69-9B88-492E2C417C52}" dt="2023-04-21T08:11:01.195" v="1" actId="1076"/>
      <pc:docMkLst>
        <pc:docMk/>
      </pc:docMkLst>
      <pc:sldChg chg="modSp">
        <pc:chgData name="Narayanan, Karthik" userId="S::k08271@uniper.energy::56b84d82-b40b-40a2-9d8c-db391e93c623" providerId="AD" clId="Web-{69D8E75D-C17E-DE69-9B88-492E2C417C52}" dt="2023-04-21T08:11:01.195" v="1" actId="1076"/>
        <pc:sldMkLst>
          <pc:docMk/>
          <pc:sldMk cId="4171454228" sldId="288"/>
        </pc:sldMkLst>
        <pc:picChg chg="mod">
          <ac:chgData name="Narayanan, Karthik" userId="S::k08271@uniper.energy::56b84d82-b40b-40a2-9d8c-db391e93c623" providerId="AD" clId="Web-{69D8E75D-C17E-DE69-9B88-492E2C417C52}" dt="2023-04-21T08:11:01.195" v="1" actId="1076"/>
          <ac:picMkLst>
            <pc:docMk/>
            <pc:sldMk cId="4171454228" sldId="288"/>
            <ac:picMk id="7" creationId="{8A804D30-DCCE-C541-1544-F6A0067EF59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BE8F-B637-4C47-B142-3817287274CE}" type="datetimeFigureOut">
              <a:rPr lang="de-DE" sz="1050" smtClean="0">
                <a:latin typeface="Arial" pitchFamily="34" charset="0"/>
                <a:cs typeface="Arial" pitchFamily="34" charset="0"/>
              </a:rPr>
              <a:pPr/>
              <a:t>21.04.2023</a:t>
            </a:fld>
            <a:endParaRPr lang="de-DE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5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711D6-7C16-408D-AB39-A77E8CF5A3FD}" type="slidenum">
              <a:rPr lang="de-DE" sz="105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05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9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8DAF9-FCAF-40AF-8859-05C8E311A5C6}" type="datetimeFigureOut">
              <a:rPr lang="de-DE" smtClean="0"/>
              <a:pPr/>
              <a:t>21.04.2023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C4BC3-9AD3-461B-862E-410046728F4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9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07963" indent="-206375" algn="l" defTabSz="914400" rtl="0" eaLnBrk="1" latinLnBrk="0" hangingPunct="1">
      <a:buClr>
        <a:srgbClr val="0078DC"/>
      </a:buClr>
      <a:buFont typeface="Wingdings" pitchFamily="2" charset="2"/>
      <a:buChar char=""/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09550" indent="0" algn="l" defTabSz="914400" rtl="0" eaLnBrk="1" latinLnBrk="0" hangingPunct="1"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412750" indent="-201613" algn="l" defTabSz="914400" rtl="0" eaLnBrk="1" latinLnBrk="0" hangingPunct="1">
      <a:buClr>
        <a:srgbClr val="0078DC"/>
      </a:buClr>
      <a:buFont typeface="Wingdings" pitchFamily="2" charset="2"/>
      <a:buChar char=""/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414338" indent="0" algn="l" defTabSz="914400" rtl="0" eaLnBrk="1" latinLnBrk="0" hangingPunct="1"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1200" y="3124800"/>
            <a:ext cx="7344000" cy="1177200"/>
          </a:xfrm>
        </p:spPr>
        <p:txBody>
          <a:bodyPr anchor="b" anchorCtr="0">
            <a:noAutofit/>
          </a:bodyPr>
          <a:lstStyle>
            <a:lvl1pPr>
              <a:defRPr sz="2400">
                <a:solidFill>
                  <a:srgbClr val="E6252E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1200" y="4345200"/>
            <a:ext cx="7344000" cy="21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600">
                <a:solidFill>
                  <a:srgbClr val="5E5E5E"/>
                </a:solidFill>
              </a:defRPr>
            </a:lvl1pPr>
            <a:lvl2pPr marL="457200" indent="0" algn="l">
              <a:buNone/>
              <a:defRPr>
                <a:solidFill>
                  <a:srgbClr val="5E5E5E"/>
                </a:solidFill>
              </a:defRPr>
            </a:lvl2pPr>
            <a:lvl3pPr marL="914400" indent="0" algn="l">
              <a:buNone/>
              <a:defRPr>
                <a:solidFill>
                  <a:srgbClr val="5E5E5E"/>
                </a:solidFill>
              </a:defRPr>
            </a:lvl3pPr>
            <a:lvl4pPr marL="1371600" indent="0" algn="l">
              <a:buNone/>
              <a:defRPr>
                <a:solidFill>
                  <a:srgbClr val="5E5E5E"/>
                </a:solidFill>
              </a:defRPr>
            </a:lvl4pPr>
            <a:lvl5pPr marL="1828800" indent="0" algn="l">
              <a:buNone/>
              <a:defRPr>
                <a:solidFill>
                  <a:srgbClr val="5E5E5E"/>
                </a:solidFill>
              </a:defRPr>
            </a:lvl5pPr>
            <a:lvl6pPr marL="2286000" indent="0" algn="l">
              <a:buNone/>
              <a:defRPr>
                <a:solidFill>
                  <a:srgbClr val="5E5E5E"/>
                </a:solidFill>
              </a:defRPr>
            </a:lvl6pPr>
            <a:lvl7pPr marL="2743200" indent="0" algn="l">
              <a:buNone/>
              <a:defRPr>
                <a:solidFill>
                  <a:srgbClr val="5E5E5E"/>
                </a:solidFill>
              </a:defRPr>
            </a:lvl7pPr>
            <a:lvl8pPr marL="3200400" indent="0" algn="l">
              <a:buNone/>
              <a:defRPr>
                <a:solidFill>
                  <a:srgbClr val="5E5E5E"/>
                </a:solidFill>
              </a:defRPr>
            </a:lvl8pPr>
            <a:lvl9pPr marL="3657600" indent="0" algn="l">
              <a:buNone/>
              <a:defRPr>
                <a:solidFill>
                  <a:srgbClr val="5E5E5E"/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7" name="Grafik 6" descr="Uniper_Logo_Office_CO_PPT_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000" y="414000"/>
            <a:ext cx="1512000" cy="1308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, Blue-World-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ue_World_Plume" descr="Uniper_Blue-World_05_Plume.jpg"/>
          <p:cNvPicPr>
            <a:picLocks noChangeAspect="1"/>
          </p:cNvPicPr>
          <p:nvPr userDrawn="1"/>
        </p:nvPicPr>
        <p:blipFill>
          <a:blip r:embed="rId2" cstate="print"/>
          <a:srcRect r="5739"/>
          <a:stretch>
            <a:fillRect/>
          </a:stretch>
        </p:blipFill>
        <p:spPr>
          <a:xfrm>
            <a:off x="0" y="-1"/>
            <a:ext cx="9148800" cy="5146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1200" y="3150900"/>
            <a:ext cx="7344000" cy="1177200"/>
          </a:xfrm>
        </p:spPr>
        <p:txBody>
          <a:bodyPr anchor="b" anchorCtr="0">
            <a:noAutofit/>
          </a:bodyPr>
          <a:lstStyle>
            <a:lvl1pPr>
              <a:defRPr sz="2400">
                <a:solidFill>
                  <a:srgbClr val="FFEA00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1200" y="4392000"/>
            <a:ext cx="7344000" cy="216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457200" indent="0" algn="l">
              <a:buNone/>
              <a:defRPr>
                <a:solidFill>
                  <a:srgbClr val="FFFFFF"/>
                </a:solidFill>
              </a:defRPr>
            </a:lvl2pPr>
            <a:lvl3pPr marL="914400" indent="0" algn="l">
              <a:buNone/>
              <a:defRPr>
                <a:solidFill>
                  <a:srgbClr val="FFFFFF"/>
                </a:solidFill>
              </a:defRPr>
            </a:lvl3pPr>
            <a:lvl4pPr marL="1371600" indent="0" algn="l">
              <a:buNone/>
              <a:defRPr>
                <a:solidFill>
                  <a:srgbClr val="FFFFFF"/>
                </a:solidFill>
              </a:defRPr>
            </a:lvl4pPr>
            <a:lvl5pPr marL="1828800" indent="0" algn="l">
              <a:buNone/>
              <a:defRPr>
                <a:solidFill>
                  <a:srgbClr val="FFFFFF"/>
                </a:solidFill>
              </a:defRPr>
            </a:lvl5pPr>
            <a:lvl6pPr marL="2286000" indent="0" algn="l">
              <a:buNone/>
              <a:defRPr>
                <a:solidFill>
                  <a:srgbClr val="FFFFFF"/>
                </a:solidFill>
              </a:defRPr>
            </a:lvl6pPr>
            <a:lvl7pPr marL="2743200" indent="0" algn="l">
              <a:buNone/>
              <a:defRPr>
                <a:solidFill>
                  <a:srgbClr val="FFFFFF"/>
                </a:solidFill>
              </a:defRPr>
            </a:lvl7pPr>
            <a:lvl8pPr marL="3200400" indent="0" algn="l">
              <a:buNone/>
              <a:defRPr>
                <a:solidFill>
                  <a:srgbClr val="FFFFFF"/>
                </a:solidFill>
              </a:defRPr>
            </a:lvl8pPr>
            <a:lvl9pPr marL="3657600" indent="0" algn="l"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6" name="Grafik 5" descr="Uniper_Logo_Office_White_PPT_lar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00" y="414000"/>
            <a:ext cx="1512000" cy="130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044000"/>
            <a:ext cx="3888000" cy="325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buFont typeface="Wingdings" pitchFamily="2" charset="2"/>
              <a:buChar char=""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52000" y="1044000"/>
            <a:ext cx="3888000" cy="325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044000"/>
            <a:ext cx="2592000" cy="325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buFont typeface="Wingdings" pitchFamily="2" charset="2"/>
              <a:buChar char=""/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76000" y="1044000"/>
            <a:ext cx="2592000" cy="325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6048000" y="1044000"/>
            <a:ext cx="2592000" cy="325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0" y="1044000"/>
            <a:ext cx="3888000" cy="216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04000" y="1249200"/>
            <a:ext cx="3888000" cy="30528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00" y="1044000"/>
            <a:ext cx="3888000" cy="216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752000" y="1249200"/>
            <a:ext cx="3888000" cy="30528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4000" y="306000"/>
            <a:ext cx="8136000" cy="675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0" y="1044000"/>
            <a:ext cx="8136000" cy="32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000" y="4618800"/>
            <a:ext cx="6480000" cy="310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5E5E5E"/>
                </a:solidFill>
              </a:defRPr>
            </a:lvl1pPr>
            <a:lvl2pPr>
              <a:defRPr sz="900">
                <a:solidFill>
                  <a:srgbClr val="5E5E5E"/>
                </a:solidFill>
              </a:defRPr>
            </a:lvl2pPr>
            <a:lvl3pPr>
              <a:defRPr sz="900">
                <a:solidFill>
                  <a:srgbClr val="5E5E5E"/>
                </a:solidFill>
              </a:defRPr>
            </a:lvl3pPr>
            <a:lvl4pPr>
              <a:defRPr sz="900">
                <a:solidFill>
                  <a:srgbClr val="5E5E5E"/>
                </a:solidFill>
              </a:defRPr>
            </a:lvl4pPr>
            <a:lvl5pPr>
              <a:defRPr sz="900">
                <a:solidFill>
                  <a:srgbClr val="5E5E5E"/>
                </a:solidFill>
              </a:defRPr>
            </a:lvl5pPr>
            <a:lvl6pPr>
              <a:defRPr sz="900">
                <a:solidFill>
                  <a:srgbClr val="5E5E5E"/>
                </a:solidFill>
              </a:defRPr>
            </a:lvl6pPr>
            <a:lvl7pPr>
              <a:defRPr sz="900">
                <a:solidFill>
                  <a:srgbClr val="5E5E5E"/>
                </a:solidFill>
              </a:defRPr>
            </a:lvl7pPr>
            <a:lvl8pPr>
              <a:defRPr sz="900">
                <a:solidFill>
                  <a:srgbClr val="5E5E5E"/>
                </a:solidFill>
              </a:defRPr>
            </a:lvl8pPr>
            <a:lvl9pPr>
              <a:defRPr sz="900">
                <a:solidFill>
                  <a:srgbClr val="5E5E5E"/>
                </a:solidFill>
              </a:defRPr>
            </a:lvl9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80000" y="4618800"/>
            <a:ext cx="360000" cy="310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rgbClr val="0078DC"/>
                </a:solidFill>
              </a:defRPr>
            </a:lvl1pPr>
          </a:lstStyle>
          <a:p>
            <a:fld id="{9D543ADB-E95E-4587-963D-D3C6AB2E96C0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 descr="Uniper_Logo_Office_C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4000" y="4518000"/>
            <a:ext cx="504000" cy="438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78D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rgbClr val="5E5E5E"/>
          </a:solidFill>
          <a:latin typeface="+mn-lt"/>
          <a:ea typeface="+mn-ea"/>
          <a:cs typeface="+mn-cs"/>
        </a:defRPr>
      </a:lvl1pPr>
      <a:lvl2pPr marL="207963" indent="-206375" algn="l" defTabSz="914400" rtl="0" eaLnBrk="1" latinLnBrk="0" hangingPunct="1">
        <a:spcBef>
          <a:spcPts val="0"/>
        </a:spcBef>
        <a:spcAft>
          <a:spcPts val="600"/>
        </a:spcAft>
        <a:buClr>
          <a:srgbClr val="0078DC"/>
        </a:buClr>
        <a:buFont typeface="Wingdings" pitchFamily="2" charset="2"/>
        <a:buChar char=""/>
        <a:defRPr sz="1600" kern="1200">
          <a:solidFill>
            <a:srgbClr val="5E5E5E"/>
          </a:solidFill>
          <a:latin typeface="+mn-lt"/>
          <a:ea typeface="+mn-ea"/>
          <a:cs typeface="+mn-cs"/>
        </a:defRPr>
      </a:lvl2pPr>
      <a:lvl3pPr marL="20955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rgbClr val="5E5E5E"/>
          </a:solidFill>
          <a:latin typeface="+mn-lt"/>
          <a:ea typeface="+mn-ea"/>
          <a:cs typeface="+mn-cs"/>
        </a:defRPr>
      </a:lvl3pPr>
      <a:lvl4pPr marL="412750" indent="-201613" algn="l" defTabSz="914400" rtl="0" eaLnBrk="1" latinLnBrk="0" hangingPunct="1">
        <a:spcBef>
          <a:spcPts val="0"/>
        </a:spcBef>
        <a:spcAft>
          <a:spcPts val="600"/>
        </a:spcAft>
        <a:buClr>
          <a:srgbClr val="0078DC"/>
        </a:buClr>
        <a:buFont typeface="Wingdings" pitchFamily="2" charset="2"/>
        <a:buChar char=""/>
        <a:defRPr sz="1600" kern="1200">
          <a:solidFill>
            <a:srgbClr val="5E5E5E"/>
          </a:solidFill>
          <a:latin typeface="+mn-lt"/>
          <a:ea typeface="+mn-ea"/>
          <a:cs typeface="+mn-cs"/>
        </a:defRPr>
      </a:lvl4pPr>
      <a:lvl5pPr marL="414338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rgbClr val="5E5E5E"/>
          </a:solidFill>
          <a:latin typeface="+mn-lt"/>
          <a:ea typeface="+mn-ea"/>
          <a:cs typeface="+mn-cs"/>
        </a:defRPr>
      </a:lvl5pPr>
      <a:lvl6pPr marL="617538" indent="-203200" algn="l" defTabSz="914400" rtl="0" eaLnBrk="1" latinLnBrk="0" hangingPunct="1">
        <a:spcBef>
          <a:spcPts val="0"/>
        </a:spcBef>
        <a:spcAft>
          <a:spcPts val="600"/>
        </a:spcAft>
        <a:buClr>
          <a:srgbClr val="0078DC"/>
        </a:buClr>
        <a:buFont typeface="Wingdings" pitchFamily="2" charset="2"/>
        <a:buChar char=""/>
        <a:defRPr sz="1600" kern="1200">
          <a:solidFill>
            <a:srgbClr val="5E5E5E"/>
          </a:solidFill>
          <a:latin typeface="+mn-lt"/>
          <a:ea typeface="+mn-ea"/>
          <a:cs typeface="+mn-cs"/>
        </a:defRPr>
      </a:lvl6pPr>
      <a:lvl7pPr marL="617538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rgbClr val="5E5E5E"/>
          </a:solidFill>
          <a:latin typeface="+mn-lt"/>
          <a:ea typeface="+mn-ea"/>
          <a:cs typeface="+mn-cs"/>
        </a:defRPr>
      </a:lvl7pPr>
      <a:lvl8pPr marL="820738" indent="-203200" algn="l" defTabSz="914400" rtl="0" eaLnBrk="1" latinLnBrk="0" hangingPunct="1">
        <a:spcBef>
          <a:spcPts val="0"/>
        </a:spcBef>
        <a:spcAft>
          <a:spcPts val="600"/>
        </a:spcAft>
        <a:buClr>
          <a:srgbClr val="0078DC"/>
        </a:buClr>
        <a:buFont typeface="Wingdings" pitchFamily="2" charset="2"/>
        <a:buChar char=""/>
        <a:defRPr sz="1600" kern="1200" baseline="0">
          <a:solidFill>
            <a:srgbClr val="5E5E5E"/>
          </a:solidFill>
          <a:latin typeface="+mn-lt"/>
          <a:ea typeface="+mn-ea"/>
          <a:cs typeface="+mn-cs"/>
        </a:defRPr>
      </a:lvl8pPr>
      <a:lvl9pPr marL="820738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kern="1200">
          <a:solidFill>
            <a:srgbClr val="5E5E5E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250" y="1983150"/>
            <a:ext cx="8046400" cy="1177200"/>
          </a:xfrm>
        </p:spPr>
        <p:txBody>
          <a:bodyPr/>
          <a:lstStyle/>
          <a:p>
            <a:r>
              <a:rPr lang="en-US">
                <a:cs typeface="Arial"/>
              </a:rPr>
              <a:t>AKS Landing Zone Accelerator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486150"/>
            <a:ext cx="7344000" cy="216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err="1">
                <a:cs typeface="Arial"/>
              </a:rPr>
              <a:t>Karthik</a:t>
            </a:r>
            <a:r>
              <a:rPr lang="de-DE">
                <a:cs typeface="Arial"/>
              </a:rPr>
              <a:t> Narayanan</a:t>
            </a:r>
            <a:endParaRPr lang="de-DE"/>
          </a:p>
          <a:p>
            <a:r>
              <a:rPr lang="de-DE"/>
              <a:t>Senior Solutions </a:t>
            </a:r>
            <a:r>
              <a:rPr lang="de-DE" err="1"/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351836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F22F-B6A2-1BAD-D705-ECA3426C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6000"/>
            <a:ext cx="8470107" cy="252453"/>
          </a:xfrm>
        </p:spPr>
        <p:txBody>
          <a:bodyPr/>
          <a:lstStyle/>
          <a:p>
            <a:r>
              <a:rPr lang="en-US">
                <a:cs typeface="Arial"/>
              </a:rPr>
              <a:t>Pod Connectivity – Azure CNI with Dynamic IP Allocation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2E74-A153-022F-CF3D-E0261647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7E799-6977-A98A-1D9F-8B678274B267}"/>
              </a:ext>
            </a:extLst>
          </p:cNvPr>
          <p:cNvSpPr txBox="1"/>
          <p:nvPr/>
        </p:nvSpPr>
        <p:spPr>
          <a:xfrm>
            <a:off x="2516210" y="4419868"/>
            <a:ext cx="67633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*(number of nodes + 1) + ((number of nodes + 1) * maximum pods per node that you configure)</a:t>
            </a:r>
            <a:endParaRPr lang="en-US">
              <a:cs typeface="Arial"/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3BE3378-36A0-8BE8-E341-F77F625E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02" y="710254"/>
            <a:ext cx="7387643" cy="365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3474-161F-3D8A-BBBB-E2AF8BD7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Azure CNI with Dynamic allocation of IPs -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1AED-91D2-84BA-8982-4E5855E3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832985"/>
            <a:ext cx="8232715" cy="353056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200">
                <a:ea typeface="+mn-lt"/>
                <a:cs typeface="+mn-lt"/>
              </a:rPr>
              <a:t>Mitigation: Overcomes the drawback with the traditional CNI i.e., the exhaustion of pod IP addresses as the AKS cluster grows. </a:t>
            </a:r>
            <a:endParaRPr lang="en-US" sz="1200">
              <a:cs typeface="Arial"/>
            </a:endParaRPr>
          </a:p>
          <a:p>
            <a:pPr marL="285750" indent="-285750">
              <a:buChar char="•"/>
            </a:pPr>
            <a:r>
              <a:rPr lang="en-US" sz="1200">
                <a:ea typeface="+mn-lt"/>
                <a:cs typeface="+mn-lt"/>
              </a:rPr>
              <a:t>Better IP utilization: IPs are dynamically allocated to cluster Pods from the Pod subnet.</a:t>
            </a:r>
            <a:endParaRPr lang="en-US" sz="1200">
              <a:cs typeface="Arial"/>
            </a:endParaRPr>
          </a:p>
          <a:p>
            <a:pPr marL="285750" indent="-285750">
              <a:buChar char="•"/>
            </a:pPr>
            <a:r>
              <a:rPr lang="en-US" sz="1200">
                <a:ea typeface="+mn-lt"/>
                <a:cs typeface="+mn-lt"/>
              </a:rPr>
              <a:t>Scalable and flexible: Node and pod subnets can be scaled independently.</a:t>
            </a:r>
            <a:endParaRPr lang="en-US" sz="1200">
              <a:cs typeface="Arial"/>
            </a:endParaRPr>
          </a:p>
          <a:p>
            <a:pPr marL="285750" indent="-285750">
              <a:buChar char="•"/>
            </a:pPr>
            <a:r>
              <a:rPr lang="en-US" sz="1200">
                <a:ea typeface="+mn-lt"/>
                <a:cs typeface="+mn-lt"/>
              </a:rPr>
              <a:t>High performance: Since pod are assigned VNet IPs, they have direct connectivity to other cluster pod and resources in the VNet.</a:t>
            </a:r>
            <a:endParaRPr lang="en-US" sz="1200">
              <a:cs typeface="Arial"/>
            </a:endParaRPr>
          </a:p>
          <a:p>
            <a:pPr marL="285750" indent="-285750">
              <a:buChar char="•"/>
            </a:pPr>
            <a:r>
              <a:rPr lang="en-US" sz="1200">
                <a:ea typeface="+mn-lt"/>
                <a:cs typeface="+mn-lt"/>
              </a:rPr>
              <a:t>Separate VNet policies for pods: Since pods have separate subnet, can configure separate VNet policies for them that are different from node policies.</a:t>
            </a:r>
            <a:endParaRPr lang="en-US" sz="1200">
              <a:cs typeface="Arial"/>
            </a:endParaRPr>
          </a:p>
          <a:p>
            <a:pPr marL="285750" indent="-285750">
              <a:buChar char="•"/>
            </a:pPr>
            <a:r>
              <a:rPr lang="en-US" sz="1200">
                <a:latin typeface="Arial"/>
                <a:cs typeface="Arial"/>
              </a:rPr>
              <a:t>Planning IP addressing is much simpler with this feature. Since the nodes and pods scale independently, their address spaces can also be planned separately.</a:t>
            </a: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70FB6-710F-8743-8708-9A1A2661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94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F22F-B6A2-1BAD-D705-ECA3426C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6000"/>
            <a:ext cx="8136000" cy="305206"/>
          </a:xfrm>
        </p:spPr>
        <p:txBody>
          <a:bodyPr/>
          <a:lstStyle/>
          <a:p>
            <a:r>
              <a:rPr lang="en-US">
                <a:cs typeface="Arial"/>
              </a:rPr>
              <a:t>Pod Connectivity - </a:t>
            </a:r>
            <a:r>
              <a:rPr lang="en-US" err="1">
                <a:cs typeface="Arial"/>
              </a:rPr>
              <a:t>Kubnet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2E74-A153-022F-CF3D-E0261647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A804D30-DCCE-C541-1544-F6A0067E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13" y="786063"/>
            <a:ext cx="7777443" cy="38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5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7659-D276-67B7-4C62-21C240CA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Azure CNI Overlay networking in (AKS) - Preview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BE314-C18D-240E-C490-164707F8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6A11A5F4-D25F-1D9F-7420-307D122B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34" y="2711202"/>
            <a:ext cx="3642984" cy="2547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74BC4-30D5-D01B-D121-8DCC1663602C}"/>
              </a:ext>
            </a:extLst>
          </p:cNvPr>
          <p:cNvSpPr txBox="1"/>
          <p:nvPr/>
        </p:nvSpPr>
        <p:spPr>
          <a:xfrm>
            <a:off x="135082" y="999754"/>
            <a:ext cx="8460369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Summary:</a:t>
            </a:r>
            <a:endParaRPr lang="en-US" sz="1200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Cluster nodes go into a subnet in your VNet, so verify you have a subnet large enough to account for future scale.</a:t>
            </a:r>
            <a:endParaRPr lang="en-US" sz="1200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Arial"/>
              </a:rPr>
              <a:t>Pod IPs are received from a private CIDR at the time of creation, by default assigns a /24 address space for the POD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Arial"/>
              </a:rPr>
              <a:t>A separate overlay network and routing domain is formed between the pods and nodes.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Communication with endpoints outside the cluster, such as on-premises and peered </a:t>
            </a:r>
            <a:r>
              <a:rPr lang="en-US" sz="1200" dirty="0" err="1"/>
              <a:t>VNets</a:t>
            </a:r>
            <a:r>
              <a:rPr lang="en-US" sz="1200" dirty="0"/>
              <a:t>, happens using the node IP through NAT. </a:t>
            </a:r>
            <a:endParaRPr lang="en-US" sz="1200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Azure CNI translates the Overlay IP of the pod to the node IP using NAT, which enables the Azure Networking stack to route the traffic to the destination.</a:t>
            </a:r>
            <a:endParaRPr lang="en-US" sz="1200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cs typeface="Arial"/>
              </a:rPr>
              <a:t>Supports </a:t>
            </a:r>
            <a:r>
              <a:rPr lang="en-US" sz="1200" dirty="0">
                <a:solidFill>
                  <a:srgbClr val="5E5E5E"/>
                </a:solidFill>
                <a:latin typeface="Arial"/>
                <a:cs typeface="Arial"/>
              </a:rPr>
              <a:t>Azure Network Policies and Calico.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E5E5E"/>
                </a:solidFill>
                <a:latin typeface="Arial"/>
                <a:cs typeface="Arial"/>
              </a:rPr>
              <a:t>Supports Linux and Windows Server 2022.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5E5E5E"/>
                </a:solidFill>
                <a:latin typeface="Arial"/>
                <a:cs typeface="Arial"/>
              </a:rPr>
              <a:t>Better alternate for </a:t>
            </a:r>
            <a:r>
              <a:rPr lang="en-US" sz="1200" dirty="0" err="1">
                <a:solidFill>
                  <a:srgbClr val="5E5E5E"/>
                </a:solidFill>
                <a:latin typeface="Arial"/>
                <a:cs typeface="Arial"/>
              </a:rPr>
              <a:t>Kubenet</a:t>
            </a:r>
            <a:r>
              <a:rPr lang="en-US" sz="1200" dirty="0">
                <a:solidFill>
                  <a:srgbClr val="5E5E5E"/>
                </a:solidFill>
                <a:latin typeface="Arial"/>
                <a:cs typeface="Arial"/>
              </a:rPr>
              <a:t>, as the complexity of introducing route tables </a:t>
            </a:r>
          </a:p>
          <a:p>
            <a:r>
              <a:rPr lang="en-US" sz="1200" dirty="0">
                <a:solidFill>
                  <a:srgbClr val="5E5E5E"/>
                </a:solidFill>
                <a:latin typeface="Arial"/>
                <a:cs typeface="Arial"/>
              </a:rPr>
              <a:t>     and UDRs on cluster subnet for pod networking is eliminated.</a:t>
            </a:r>
          </a:p>
        </p:txBody>
      </p:sp>
    </p:spTree>
    <p:extLst>
      <p:ext uri="{BB962C8B-B14F-4D97-AF65-F5344CB8AC3E}">
        <p14:creationId xmlns:p14="http://schemas.microsoft.com/office/powerpoint/2010/main" val="131224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2632-C773-04C5-F3DC-FBE86B6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AKS Network Guidelines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5A923-74D6-6B08-96BC-A317A43D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4EF3F-6A64-37C5-A98B-8AF40C72A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10492"/>
              </p:ext>
            </p:extLst>
          </p:nvPr>
        </p:nvGraphicFramePr>
        <p:xfrm>
          <a:off x="94272" y="1084092"/>
          <a:ext cx="9043372" cy="273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422">
                  <a:extLst>
                    <a:ext uri="{9D8B030D-6E8A-4147-A177-3AD203B41FA5}">
                      <a16:colId xmlns:a16="http://schemas.microsoft.com/office/drawing/2014/main" val="180804796"/>
                    </a:ext>
                  </a:extLst>
                </a:gridCol>
                <a:gridCol w="3428475">
                  <a:extLst>
                    <a:ext uri="{9D8B030D-6E8A-4147-A177-3AD203B41FA5}">
                      <a16:colId xmlns:a16="http://schemas.microsoft.com/office/drawing/2014/main" val="1586365711"/>
                    </a:ext>
                  </a:extLst>
                </a:gridCol>
                <a:gridCol w="3428475">
                  <a:extLst>
                    <a:ext uri="{9D8B030D-6E8A-4147-A177-3AD203B41FA5}">
                      <a16:colId xmlns:a16="http://schemas.microsoft.com/office/drawing/2014/main" val="348187586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rtl="0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Capability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Azure CNI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0" err="1">
                          <a:solidFill>
                            <a:schemeClr val="tx1"/>
                          </a:solidFill>
                          <a:effectLst/>
                        </a:rPr>
                        <a:t>Kubenet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4604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Multiple clusters in same subnet.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Supported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Not Supported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0171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Performance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Performance is better since the UDR is not used for pod communication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Uses UDR for pod communication, adds extra hop that decreases performance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3342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UDR Management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CNI will not use any UDR so we have full control.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err="1">
                          <a:effectLst/>
                        </a:rPr>
                        <a:t>Kubnet</a:t>
                      </a:r>
                      <a:r>
                        <a:rPr lang="en-US" sz="1100">
                          <a:effectLst/>
                        </a:rPr>
                        <a:t> create its own rules which cannot be modified we can change only our custom rules.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9015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IP Address for Pod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Requires proper IP address space planning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Separate CIDR will be used for Pods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43352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Pod-VM connectivity (VM Can be in same or peered of connected Network)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Works both ways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Works when initiated by pod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0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0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2632-C773-04C5-F3DC-FBE86B6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AKS Network Guidelines</a:t>
            </a:r>
            <a:endParaRPr lang="en-US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5A923-74D6-6B08-96BC-A317A43D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91514B-06CA-77D8-B942-46C5CF71E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4612"/>
              </p:ext>
            </p:extLst>
          </p:nvPr>
        </p:nvGraphicFramePr>
        <p:xfrm>
          <a:off x="131884" y="1072661"/>
          <a:ext cx="8944455" cy="252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07">
                  <a:extLst>
                    <a:ext uri="{9D8B030D-6E8A-4147-A177-3AD203B41FA5}">
                      <a16:colId xmlns:a16="http://schemas.microsoft.com/office/drawing/2014/main" val="2072865367"/>
                    </a:ext>
                  </a:extLst>
                </a:gridCol>
                <a:gridCol w="3390974">
                  <a:extLst>
                    <a:ext uri="{9D8B030D-6E8A-4147-A177-3AD203B41FA5}">
                      <a16:colId xmlns:a16="http://schemas.microsoft.com/office/drawing/2014/main" val="46690664"/>
                    </a:ext>
                  </a:extLst>
                </a:gridCol>
                <a:gridCol w="3390974">
                  <a:extLst>
                    <a:ext uri="{9D8B030D-6E8A-4147-A177-3AD203B41FA5}">
                      <a16:colId xmlns:a16="http://schemas.microsoft.com/office/drawing/2014/main" val="11283058"/>
                    </a:ext>
                  </a:extLst>
                </a:gridCol>
              </a:tblGrid>
              <a:tr h="2904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CNI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Kubnet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81861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Network Policy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Supports Azure Network Policy and Calico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Only Calico Supported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99063"/>
                  </a:ext>
                </a:extLst>
              </a:tr>
              <a:tr h="315438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Maximum Nodes per Cluster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18529"/>
                  </a:ext>
                </a:extLst>
              </a:tr>
              <a:tr h="375884"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Default Maximum Pods per node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30 (Maximum Pods grow up to 250)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110 (Maximum Pods grow up to 250)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69499"/>
                  </a:ext>
                </a:extLst>
              </a:tr>
              <a:tr h="341713">
                <a:tc rowSpan="3">
                  <a:txBody>
                    <a:bodyPr/>
                    <a:lstStyle/>
                    <a:p>
                      <a:pPr rtl="0"/>
                      <a:r>
                        <a:rPr lang="en-US" sz="1100">
                          <a:effectLst/>
                        </a:rPr>
                        <a:t>Suitable use Case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>
                        <a:buNone/>
                      </a:pPr>
                      <a:r>
                        <a:rPr lang="en-US" sz="1100">
                          <a:effectLst/>
                        </a:rPr>
                        <a:t>•Suitable for complex environment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>
                        <a:buNone/>
                      </a:pPr>
                      <a:r>
                        <a:rPr lang="en-US" sz="1100">
                          <a:effectLst/>
                        </a:rPr>
                        <a:t>•Small development or test workloads.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68345"/>
                  </a:ext>
                </a:extLst>
              </a:tr>
              <a:tr h="512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None/>
                      </a:pPr>
                      <a:r>
                        <a:rPr lang="en-US" sz="1100">
                          <a:effectLst/>
                        </a:rPr>
                        <a:t>•Better network performance is required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>
                        <a:buNone/>
                      </a:pPr>
                      <a:r>
                        <a:rPr lang="en-US" sz="1100">
                          <a:effectLst/>
                        </a:rPr>
                        <a:t>•Simple websites with low traffic.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173147"/>
                  </a:ext>
                </a:extLst>
              </a:tr>
              <a:tr h="290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None/>
                      </a:pPr>
                      <a:r>
                        <a:rPr lang="en-US" sz="1100">
                          <a:effectLst/>
                        </a:rPr>
                        <a:t>•When IP Adress Schema is planned and enough IPs available in pool.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>
                        <a:buNone/>
                      </a:pPr>
                      <a:r>
                        <a:rPr lang="en-US" sz="1100">
                          <a:effectLst/>
                        </a:rPr>
                        <a:t>•If enough number of IP addresses is not present.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30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32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AB9D-7196-161D-FB55-BE924DE9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Network Policies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039C-5B05-6C0E-030B-1B71B32D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747117"/>
            <a:ext cx="8136000" cy="355488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Types:</a:t>
            </a:r>
          </a:p>
          <a:p>
            <a:pPr marL="171450" indent="-171450">
              <a:buChar char="•"/>
            </a:pPr>
            <a:r>
              <a:rPr lang="en-US" sz="1200">
                <a:cs typeface="Arial"/>
              </a:rPr>
              <a:t>Azure Network Policies :  Azure's own implementation of policies</a:t>
            </a:r>
          </a:p>
          <a:p>
            <a:pPr marL="171450" indent="-171450">
              <a:buChar char="•"/>
            </a:pPr>
            <a:r>
              <a:rPr lang="en-US" sz="1200">
                <a:cs typeface="Arial"/>
              </a:rPr>
              <a:t>Calico Network Policies :  An open-source network and network security solution founded by </a:t>
            </a:r>
            <a:r>
              <a:rPr lang="en-US" sz="1200" err="1">
                <a:cs typeface="Arial"/>
              </a:rPr>
              <a:t>Tigera</a:t>
            </a:r>
            <a:r>
              <a:rPr lang="en-US" sz="1200">
                <a:cs typeface="Arial"/>
              </a:rPr>
              <a:t> </a:t>
            </a:r>
            <a:endParaRPr lang="en-US">
              <a:cs typeface="Arial"/>
            </a:endParaRPr>
          </a:p>
          <a:p>
            <a:pPr marL="171450" indent="-171450">
              <a:buChar char="•"/>
            </a:pPr>
            <a:endParaRPr lang="en-US" sz="1200">
              <a:cs typeface="Arial"/>
            </a:endParaRPr>
          </a:p>
          <a:p>
            <a:pPr marL="171450" indent="-171450">
              <a:buChar char="•"/>
            </a:pPr>
            <a:endParaRPr lang="en-US" sz="120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FF7D5-9CBE-038A-AE25-744AEBE6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461430-6A41-ECA3-6A98-8A6DAE00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43116"/>
              </p:ext>
            </p:extLst>
          </p:nvPr>
        </p:nvGraphicFramePr>
        <p:xfrm>
          <a:off x="215241" y="1574352"/>
          <a:ext cx="8376562" cy="28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234">
                  <a:extLst>
                    <a:ext uri="{9D8B030D-6E8A-4147-A177-3AD203B41FA5}">
                      <a16:colId xmlns:a16="http://schemas.microsoft.com/office/drawing/2014/main" val="1355983751"/>
                    </a:ext>
                  </a:extLst>
                </a:gridCol>
                <a:gridCol w="3062502">
                  <a:extLst>
                    <a:ext uri="{9D8B030D-6E8A-4147-A177-3AD203B41FA5}">
                      <a16:colId xmlns:a16="http://schemas.microsoft.com/office/drawing/2014/main" val="1631271231"/>
                    </a:ext>
                  </a:extLst>
                </a:gridCol>
                <a:gridCol w="3138826">
                  <a:extLst>
                    <a:ext uri="{9D8B030D-6E8A-4147-A177-3AD203B41FA5}">
                      <a16:colId xmlns:a16="http://schemas.microsoft.com/office/drawing/2014/main" val="4154799271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Capability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Azure Network Policy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Calico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28173"/>
                  </a:ext>
                </a:extLst>
              </a:tr>
              <a:tr h="382764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Supported platforms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Linux, Windows Server 2022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Linux, Windows Server 2019 and 2022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76483"/>
                  </a:ext>
                </a:extLst>
              </a:tr>
              <a:tr h="382764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Supported networking options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Azure CNI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Azure CNI (Windows Server 2019 and Linux) and </a:t>
                      </a:r>
                      <a:r>
                        <a:rPr lang="en-US" sz="1000" kern="1200" err="1">
                          <a:effectLst/>
                        </a:rPr>
                        <a:t>kubenet</a:t>
                      </a:r>
                      <a:r>
                        <a:rPr lang="en-US" sz="1000" kern="1200">
                          <a:effectLst/>
                        </a:rPr>
                        <a:t> (Linux)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56781"/>
                  </a:ext>
                </a:extLst>
              </a:tr>
              <a:tr h="712121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Additional features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None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Extended policy model consisting of Global Network Policy, Global Network Set, and Host Endpoint.  </a:t>
                      </a:r>
                      <a:r>
                        <a:rPr lang="en-US" sz="1000" kern="1200" err="1">
                          <a:effectLst/>
                        </a:rPr>
                        <a:t>Calicoctl</a:t>
                      </a:r>
                      <a:r>
                        <a:rPr lang="en-US" sz="1000" kern="1200">
                          <a:effectLst/>
                        </a:rPr>
                        <a:t> CLI provides the options to manage the policies.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153164"/>
                  </a:ext>
                </a:extLst>
              </a:tr>
              <a:tr h="382764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Support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Supported by Azure support and Engineering team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Calico community support. Additional paid support available from vendor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60657"/>
                  </a:ext>
                </a:extLst>
              </a:tr>
              <a:tr h="35606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Logging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Rules added / deleted in </a:t>
                      </a:r>
                      <a:r>
                        <a:rPr lang="en-US" sz="1000" kern="1200" err="1">
                          <a:effectLst/>
                        </a:rPr>
                        <a:t>IPTables</a:t>
                      </a:r>
                      <a:r>
                        <a:rPr lang="en-US" sz="1000" kern="1200">
                          <a:effectLst/>
                        </a:rPr>
                        <a:t> are logged on every host under /var/log/azure-npm.log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All the logs are logged in to /var/log/calico.  All logging is done using </a:t>
                      </a:r>
                      <a:r>
                        <a:rPr lang="en-US" sz="1000" kern="1200" err="1">
                          <a:effectLst/>
                        </a:rPr>
                        <a:t>svlogd</a:t>
                      </a:r>
                      <a:r>
                        <a:rPr lang="en-US" sz="1000" kern="1200">
                          <a:effectLst/>
                        </a:rPr>
                        <a:t>.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238213"/>
                  </a:ext>
                </a:extLst>
              </a:tr>
              <a:tr h="35606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>
                          <a:effectLst/>
                        </a:rPr>
                        <a:t>Compliance with Kubernetes specification</a:t>
                      </a:r>
                      <a:endParaRPr lang="en-GB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All policy types supported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All policy types supported</a:t>
                      </a:r>
                      <a:endParaRPr lang="en-US" sz="10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851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8E11C5-5040-B6F2-AF15-0FA93F8BED88}"/>
              </a:ext>
            </a:extLst>
          </p:cNvPr>
          <p:cNvSpPr txBox="1"/>
          <p:nvPr/>
        </p:nvSpPr>
        <p:spPr>
          <a:xfrm>
            <a:off x="3200400" y="2343150"/>
            <a:ext cx="184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4999-F8FE-AF6D-33AD-B47E241F8CF2}"/>
              </a:ext>
            </a:extLst>
          </p:cNvPr>
          <p:cNvSpPr/>
          <p:nvPr/>
        </p:nvSpPr>
        <p:spPr>
          <a:xfrm>
            <a:off x="5406983" y="1521525"/>
            <a:ext cx="3265714" cy="30133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FDC2-C6D5-5EB2-65B5-E636514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6000"/>
            <a:ext cx="8136000" cy="675000"/>
          </a:xfrm>
        </p:spPr>
        <p:txBody>
          <a:bodyPr anchor="t">
            <a:normAutofit/>
          </a:bodyPr>
          <a:lstStyle/>
          <a:p>
            <a:r>
              <a:rPr lang="en-US"/>
              <a:t>Ingress Controller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EF1603-295A-1B35-C243-F0A480A2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036340"/>
            <a:ext cx="4095818" cy="134011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4BED-50B1-30EE-1B4F-1FE98476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044000"/>
            <a:ext cx="3888000" cy="3258000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lnSpc>
                <a:spcPct val="90000"/>
              </a:lnSpc>
              <a:buChar char="•"/>
            </a:pPr>
            <a:r>
              <a:rPr lang="en-US" sz="1200"/>
              <a:t>Ingress is a collection of rules that allow inbound connections to reach cluster services.</a:t>
            </a:r>
            <a:endParaRPr lang="en-US" sz="1200">
              <a:cs typeface="Arial"/>
            </a:endParaRP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n-US" sz="1200"/>
              <a:t>An ingress controller provides reverse proxy, configurable traffic routing, and TLS termination for Kubernetes services. </a:t>
            </a:r>
            <a:endParaRPr lang="en-US" sz="1200">
              <a:cs typeface="Arial"/>
            </a:endParaRP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n-US" sz="1200"/>
              <a:t>It Provides Layer 7 Load balancing features for routing external traffic to applications hosted on Kubernetes PODS.</a:t>
            </a: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n-US" sz="1200"/>
              <a:t>Ingress is not deployed in Kubernetes as default.  We need to deploy it separately based on the requirements</a:t>
            </a:r>
            <a:endParaRPr lang="en-US" sz="1200">
              <a:cs typeface="Arial"/>
            </a:endParaRP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n-US" sz="1200"/>
              <a:t>When we use an ingress controller and ingress rules, a single IP address can be used to route traffic to multiple services in a Kubernetes cluster.</a:t>
            </a:r>
            <a:endParaRPr lang="en-US" sz="1200">
              <a:cs typeface="Arial"/>
            </a:endParaRPr>
          </a:p>
          <a:p>
            <a:pPr>
              <a:lnSpc>
                <a:spcPct val="90000"/>
              </a:lnSpc>
            </a:pPr>
            <a:endParaRPr lang="en-US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6CA8-62BA-1E4B-5884-AF7FD61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4618800"/>
            <a:ext cx="360000" cy="3105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D543ADB-E95E-4587-963D-D3C6AB2E96C0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7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FDC2-C6D5-5EB2-65B5-E636514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6000"/>
            <a:ext cx="8136000" cy="675000"/>
          </a:xfrm>
        </p:spPr>
        <p:txBody>
          <a:bodyPr anchor="t">
            <a:normAutofit/>
          </a:bodyPr>
          <a:lstStyle/>
          <a:p>
            <a:r>
              <a:rPr lang="de-DE" err="1"/>
              <a:t>Application</a:t>
            </a:r>
            <a:r>
              <a:rPr lang="de-DE"/>
              <a:t> Gateway Ingress Controller</a:t>
            </a:r>
            <a:endParaRPr lang="de-DE" b="0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4BED-50B1-30EE-1B4F-1FE98476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044000"/>
            <a:ext cx="3888000" cy="3258000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sz="1200"/>
              <a:t>AGIC helps eliminate the need to have another load balancer/public IP in front of the AKS cluster and avoids multiple hops in your </a:t>
            </a:r>
            <a:r>
              <a:rPr lang="en-US" sz="1200" err="1"/>
              <a:t>datapath</a:t>
            </a:r>
            <a:r>
              <a:rPr lang="en-US" sz="1200"/>
              <a:t> before requests reach the AKS cluster.</a:t>
            </a:r>
            <a:endParaRPr lang="en-US" sz="1200">
              <a:cs typeface="Arial"/>
            </a:endParaRPr>
          </a:p>
          <a:p>
            <a:pPr marL="171450" indent="-171450">
              <a:buChar char="•"/>
            </a:pPr>
            <a:r>
              <a:rPr lang="en-US" sz="1200"/>
              <a:t>Application Gateway talks to pods using their private IP directly and doesn't require </a:t>
            </a:r>
            <a:r>
              <a:rPr lang="en-US" sz="1200" err="1"/>
              <a:t>NodePort</a:t>
            </a:r>
            <a:r>
              <a:rPr lang="en-US" sz="1200"/>
              <a:t> or </a:t>
            </a:r>
            <a:r>
              <a:rPr lang="en-US" sz="1200" err="1"/>
              <a:t>KubeProxy</a:t>
            </a:r>
            <a:r>
              <a:rPr lang="en-US" sz="1200"/>
              <a:t> services. This also brings better performance to your deployments.</a:t>
            </a:r>
            <a:endParaRPr lang="en-US" sz="1200">
              <a:cs typeface="Arial"/>
            </a:endParaRPr>
          </a:p>
          <a:p>
            <a:pPr marL="171450" indent="-171450">
              <a:buChar char="•"/>
            </a:pPr>
            <a:r>
              <a:rPr lang="en-US" sz="1200"/>
              <a:t>Ingress Controller is supported exclusively by Standard_v2 and WAF_v2 SKUs, which also brings autoscaling benefits.</a:t>
            </a:r>
            <a:endParaRPr lang="de" sz="1200">
              <a:cs typeface="Arial"/>
            </a:endParaRPr>
          </a:p>
          <a:p>
            <a:pPr marL="171450" indent="-171450">
              <a:buChar char="•"/>
            </a:pPr>
            <a:r>
              <a:rPr lang="en-US" sz="1200"/>
              <a:t>Application Gateway in addition to AGIC also helps protect your AKS cluster by providing TLS policy and Web Application Firewall (WAF) functionality.</a:t>
            </a:r>
            <a:endParaRPr lang="en-US" sz="1200">
              <a:cs typeface="Arial"/>
            </a:endParaRPr>
          </a:p>
          <a:p>
            <a:pPr marL="171450" indent="-171450">
              <a:buChar char="•"/>
            </a:pPr>
            <a:endParaRPr lang="en-US" sz="12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6CA8-62BA-1E4B-5884-AF7FD61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4618800"/>
            <a:ext cx="360000" cy="3105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D543ADB-E95E-4587-963D-D3C6AB2E96C0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FF1F33AC-FDA7-9B84-8B17-466DECE4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9" y="707469"/>
            <a:ext cx="3862052" cy="23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3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FDC2-C6D5-5EB2-65B5-E636514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6000"/>
            <a:ext cx="8136000" cy="675000"/>
          </a:xfrm>
        </p:spPr>
        <p:txBody>
          <a:bodyPr anchor="t">
            <a:normAutofit/>
          </a:bodyPr>
          <a:lstStyle/>
          <a:p>
            <a:r>
              <a:rPr lang="de-DE"/>
              <a:t>NGINX Ingress Controller</a:t>
            </a:r>
            <a:endParaRPr lang="de-DE" b="0"/>
          </a:p>
          <a:p>
            <a:endParaRPr lang="en-US">
              <a:cs typeface="Arial"/>
            </a:endParaRP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EF1603-295A-1B35-C243-F0A480A2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036340"/>
            <a:ext cx="3888000" cy="12733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4BED-50B1-30EE-1B4F-1FE98476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000" y="1044000"/>
            <a:ext cx="4288792" cy="32580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Char char="•"/>
            </a:pPr>
            <a:r>
              <a:rPr lang="de" sz="1000"/>
              <a:t>A universal </a:t>
            </a:r>
            <a:r>
              <a:rPr lang="de" sz="1000" err="1"/>
              <a:t>Kubernetes</a:t>
            </a:r>
            <a:r>
              <a:rPr lang="de" sz="1000"/>
              <a:t>-native </a:t>
            </a:r>
            <a:r>
              <a:rPr lang="de" sz="1000" err="1"/>
              <a:t>tool</a:t>
            </a:r>
            <a:r>
              <a:rPr lang="de" sz="1000"/>
              <a:t> </a:t>
            </a:r>
            <a:r>
              <a:rPr lang="de" sz="1000" err="1"/>
              <a:t>for</a:t>
            </a:r>
            <a:r>
              <a:rPr lang="de" sz="1000"/>
              <a:t> </a:t>
            </a:r>
            <a:r>
              <a:rPr lang="de" sz="1000" err="1"/>
              <a:t>implementing</a:t>
            </a:r>
            <a:r>
              <a:rPr lang="de" sz="1000"/>
              <a:t> </a:t>
            </a:r>
            <a:r>
              <a:rPr lang="de" sz="1000" err="1"/>
              <a:t>load</a:t>
            </a:r>
            <a:r>
              <a:rPr lang="de" sz="1000"/>
              <a:t> </a:t>
            </a:r>
            <a:r>
              <a:rPr lang="de" sz="1000" err="1"/>
              <a:t>balancers</a:t>
            </a:r>
            <a:r>
              <a:rPr lang="de" sz="1000"/>
              <a:t>, and Ingress </a:t>
            </a:r>
            <a:r>
              <a:rPr lang="de" sz="1000" err="1"/>
              <a:t>controllers</a:t>
            </a:r>
            <a:r>
              <a:rPr lang="de" sz="1000"/>
              <a:t> at </a:t>
            </a:r>
            <a:r>
              <a:rPr lang="de" sz="1000" err="1"/>
              <a:t>the</a:t>
            </a:r>
            <a:r>
              <a:rPr lang="de" sz="1000"/>
              <a:t> </a:t>
            </a:r>
            <a:r>
              <a:rPr lang="de" sz="1000" err="1"/>
              <a:t>edge</a:t>
            </a:r>
            <a:r>
              <a:rPr lang="de" sz="1000"/>
              <a:t> </a:t>
            </a:r>
            <a:r>
              <a:rPr lang="de" sz="1000" err="1"/>
              <a:t>of</a:t>
            </a:r>
            <a:r>
              <a:rPr lang="de" sz="1000"/>
              <a:t> a </a:t>
            </a:r>
            <a:r>
              <a:rPr lang="de" sz="1000" err="1"/>
              <a:t>Kubernetes</a:t>
            </a:r>
            <a:r>
              <a:rPr lang="de" sz="1000"/>
              <a:t> </a:t>
            </a:r>
            <a:r>
              <a:rPr lang="de" sz="1000" err="1"/>
              <a:t>cluster</a:t>
            </a:r>
            <a:r>
              <a:rPr lang="de" sz="1000"/>
              <a:t>.</a:t>
            </a:r>
            <a:endParaRPr lang="en-US" sz="1000"/>
          </a:p>
          <a:p>
            <a:endParaRPr lang="de" sz="1000">
              <a:cs typeface="Arial"/>
            </a:endParaRPr>
          </a:p>
          <a:p>
            <a:pPr>
              <a:buChar char="•"/>
            </a:pPr>
            <a:endParaRPr lang="de" sz="1000">
              <a:cs typeface="Arial"/>
            </a:endParaRPr>
          </a:p>
          <a:p>
            <a:pPr>
              <a:buChar char="•"/>
            </a:pPr>
            <a:r>
              <a:rPr lang="de" sz="1000"/>
              <a:t>NGINX </a:t>
            </a:r>
            <a:r>
              <a:rPr lang="de" sz="1000" err="1"/>
              <a:t>ingress</a:t>
            </a:r>
            <a:r>
              <a:rPr lang="de" sz="1000"/>
              <a:t> </a:t>
            </a:r>
            <a:r>
              <a:rPr lang="de" sz="1000" err="1"/>
              <a:t>controller</a:t>
            </a:r>
            <a:r>
              <a:rPr lang="de" sz="1000"/>
              <a:t> </a:t>
            </a:r>
            <a:r>
              <a:rPr lang="de" sz="1000" err="1"/>
              <a:t>for</a:t>
            </a:r>
            <a:r>
              <a:rPr lang="de" sz="1000"/>
              <a:t> </a:t>
            </a:r>
            <a:r>
              <a:rPr lang="de" sz="1000" err="1"/>
              <a:t>Kubernetes</a:t>
            </a:r>
            <a:r>
              <a:rPr lang="de" sz="1000"/>
              <a:t> </a:t>
            </a:r>
            <a:r>
              <a:rPr lang="de" sz="1000" err="1"/>
              <a:t>manages</a:t>
            </a:r>
            <a:r>
              <a:rPr lang="de" sz="1000"/>
              <a:t> </a:t>
            </a:r>
            <a:r>
              <a:rPr lang="de" sz="1000" err="1"/>
              <a:t>networking</a:t>
            </a:r>
            <a:r>
              <a:rPr lang="de" sz="1000"/>
              <a:t>, </a:t>
            </a:r>
            <a:r>
              <a:rPr lang="de" sz="1000" err="1"/>
              <a:t>controls</a:t>
            </a:r>
            <a:r>
              <a:rPr lang="de" sz="1000"/>
              <a:t> </a:t>
            </a:r>
            <a:r>
              <a:rPr lang="de" sz="1000" err="1"/>
              <a:t>traffic</a:t>
            </a:r>
            <a:r>
              <a:rPr lang="de" sz="1000"/>
              <a:t>, and </a:t>
            </a:r>
            <a:r>
              <a:rPr lang="de" sz="1000" err="1"/>
              <a:t>enhances</a:t>
            </a:r>
            <a:r>
              <a:rPr lang="de" sz="1000"/>
              <a:t> </a:t>
            </a:r>
            <a:r>
              <a:rPr lang="de" sz="1000" err="1"/>
              <a:t>security</a:t>
            </a:r>
            <a:r>
              <a:rPr lang="de" sz="1000"/>
              <a:t> on </a:t>
            </a:r>
            <a:r>
              <a:rPr lang="de" sz="1000" err="1"/>
              <a:t>Layers</a:t>
            </a:r>
            <a:r>
              <a:rPr lang="de" sz="1000"/>
              <a:t> 4 </a:t>
            </a:r>
            <a:r>
              <a:rPr lang="de" sz="1000" err="1"/>
              <a:t>through</a:t>
            </a:r>
            <a:r>
              <a:rPr lang="de" sz="1000"/>
              <a:t> 7.</a:t>
            </a:r>
            <a:r>
              <a:rPr lang="en-US" sz="1000"/>
              <a:t>  </a:t>
            </a:r>
            <a:endParaRPr lang="en-US"/>
          </a:p>
          <a:p>
            <a:pPr marL="285750" indent="-285750">
              <a:lnSpc>
                <a:spcPct val="90000"/>
              </a:lnSpc>
              <a:buChar char="•"/>
            </a:pPr>
            <a:endParaRPr lang="en-US" sz="12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6CA8-62BA-1E4B-5884-AF7FD61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0000" y="4618800"/>
            <a:ext cx="360000" cy="3105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D543ADB-E95E-4587-963D-D3C6AB2E96C0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pic>
        <p:nvPicPr>
          <p:cNvPr id="7" name="Picture 7" descr="Diagram, company name&#10;&#10;Description automatically generated">
            <a:extLst>
              <a:ext uri="{FF2B5EF4-FFF2-40B4-BE49-F238E27FC236}">
                <a16:creationId xmlns:a16="http://schemas.microsoft.com/office/drawing/2014/main" id="{68685586-6FF1-AEF4-43F5-7C4FFF9C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433700"/>
            <a:ext cx="3888000" cy="2478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7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endParaRPr lang="de-DE"/>
          </a:p>
          <a:p>
            <a:pPr marL="322263" lvl="1" indent="-320676">
              <a:buFont typeface="Wingdings" pitchFamily="2" charset="2"/>
              <a:buAutoNum type="arabicPeriod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5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AD8C9-DDDD-1DCF-95FA-39B2D361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FCD0E4-75FF-ED2E-C69B-DE4004DDC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65406"/>
              </p:ext>
            </p:extLst>
          </p:nvPr>
        </p:nvGraphicFramePr>
        <p:xfrm>
          <a:off x="96592" y="64611"/>
          <a:ext cx="9043136" cy="442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773">
                  <a:extLst>
                    <a:ext uri="{9D8B030D-6E8A-4147-A177-3AD203B41FA5}">
                      <a16:colId xmlns:a16="http://schemas.microsoft.com/office/drawing/2014/main" val="3529897066"/>
                    </a:ext>
                  </a:extLst>
                </a:gridCol>
                <a:gridCol w="3703474">
                  <a:extLst>
                    <a:ext uri="{9D8B030D-6E8A-4147-A177-3AD203B41FA5}">
                      <a16:colId xmlns:a16="http://schemas.microsoft.com/office/drawing/2014/main" val="320044151"/>
                    </a:ext>
                  </a:extLst>
                </a:gridCol>
                <a:gridCol w="3634889">
                  <a:extLst>
                    <a:ext uri="{9D8B030D-6E8A-4147-A177-3AD203B41FA5}">
                      <a16:colId xmlns:a16="http://schemas.microsoft.com/office/drawing/2014/main" val="3022703477"/>
                    </a:ext>
                  </a:extLst>
                </a:gridCol>
              </a:tblGrid>
              <a:tr h="437218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kern="12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AGIC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Nginx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739397"/>
                  </a:ext>
                </a:extLst>
              </a:tr>
              <a:tr h="437218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Definition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Use Azure Application Gateway as the Load Balancing tool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This uses Azure Application gateway ingress controller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Use Azure Load balancer as the Endpoint for exposing applications deployed on AKS.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</a:rPr>
                        <a:t>This uses Nginx as the Ingress Controller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99475"/>
                  </a:ext>
                </a:extLst>
              </a:tr>
              <a:tr h="43721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Support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Microsoft Support Available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Microsoft Support Not Available. commercial version can be purchased from F5.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77520"/>
                  </a:ext>
                </a:extLst>
              </a:tr>
              <a:tr h="43721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Layer 7  &amp; Layer 4 Support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Only Layer 7.  Need to include one more Azure LB for Layer 4 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With out Nginx its layer 4 and with Nginx its Layer 7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936568"/>
                  </a:ext>
                </a:extLst>
              </a:tr>
              <a:tr h="43721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Popularity &amp; long in market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Microsoft Native Solution but new to this Area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Nginx is the most widely used Kubernetes Ingress Controller 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772499"/>
                  </a:ext>
                </a:extLst>
              </a:tr>
              <a:tr h="43721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Cost 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AAG is more expensive compared to Nginx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Open source is less need to pay for F5 like support if required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9361"/>
                  </a:ext>
                </a:extLst>
              </a:tr>
              <a:tr h="862619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Performance 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Less hops. All Layer 7 functionalities moved out of AKS</a:t>
                      </a:r>
                      <a:endParaRPr lang="en-US" sz="1100">
                        <a:effectLst/>
                      </a:endParaRPr>
                    </a:p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Theoretically it should better but most cases performance same.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All Layer 7 functionalities like TLS, URL rewriting, traffic management needs to be done at K8s only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97897"/>
                  </a:ext>
                </a:extLst>
              </a:tr>
              <a:tr h="43721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>
                          <a:effectLst/>
                        </a:rPr>
                        <a:t>Other Features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>
                          <a:effectLst/>
                        </a:rPr>
                        <a:t>Autoscaling, Zone redundancy, HA is built in and WAF inspection are supported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321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baseline="0" noProof="0">
                          <a:solidFill>
                            <a:srgbClr val="5E5E5E"/>
                          </a:solidFill>
                          <a:effectLst/>
                          <a:latin typeface="Arial"/>
                        </a:rPr>
                        <a:t>Consider adding redundancy by deploying 2 replicas of the ingress controller for HA.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49562"/>
                  </a:ext>
                </a:extLst>
              </a:tr>
              <a:tr h="437218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effectLst/>
                        </a:rPr>
                        <a:t>Provisioning and management overhead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effectLst/>
                        </a:rPr>
                        <a:t>HA is inbuilt.  Provisioning is simple but configuration might get complex.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>
                          <a:effectLst/>
                        </a:rPr>
                        <a:t>Complex setup and configuration compared to AGIC.  HA setup add additional work and complexity.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3979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0BB7C2E-4C00-6F74-9E46-5236FD6F388F}"/>
              </a:ext>
            </a:extLst>
          </p:cNvPr>
          <p:cNvSpPr/>
          <p:nvPr/>
        </p:nvSpPr>
        <p:spPr>
          <a:xfrm>
            <a:off x="5470070" y="64943"/>
            <a:ext cx="3740727" cy="44087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3178-EFC0-900E-81CE-856C1365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Egress Traffic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1DC26-2835-9A2E-3BF1-E9611B0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F793A2-3914-CFDE-A901-A54C966C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044000"/>
            <a:ext cx="8136000" cy="325800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itchFamily="34" charset="0"/>
              <a:buAutoNum type="arabicParenR"/>
            </a:pPr>
            <a:endParaRPr lang="en-US" sz="1400">
              <a:ea typeface="+mn-lt"/>
              <a:cs typeface="+mn-lt"/>
            </a:endParaRPr>
          </a:p>
          <a:p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 </a:t>
            </a:r>
            <a:br>
              <a:rPr lang="en-US" sz="1400">
                <a:ea typeface="+mn-lt"/>
                <a:cs typeface="+mn-lt"/>
              </a:rPr>
            </a:br>
            <a:endParaRPr lang="en-US" sz="1400">
              <a:ea typeface="+mn-lt"/>
              <a:cs typeface="+mn-lt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08E37459-EC05-565B-A693-922628E6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70" y="1051171"/>
            <a:ext cx="5053347" cy="3485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CC1E8-C4F1-DAE5-1B20-0213E01893B8}"/>
              </a:ext>
            </a:extLst>
          </p:cNvPr>
          <p:cNvSpPr txBox="1"/>
          <p:nvPr/>
        </p:nvSpPr>
        <p:spPr>
          <a:xfrm>
            <a:off x="5594260" y="305874"/>
            <a:ext cx="3457768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solidFill>
                <a:srgbClr val="172B4D"/>
              </a:solidFill>
              <a:latin typeface="Arial"/>
              <a:ea typeface="Segoe UI"/>
              <a:cs typeface="Segoe UI"/>
            </a:endParaRPr>
          </a:p>
          <a:p>
            <a:endParaRPr lang="en-US" sz="1000">
              <a:solidFill>
                <a:srgbClr val="172B4D"/>
              </a:solidFill>
              <a:latin typeface="Arial"/>
              <a:ea typeface="Segoe UI"/>
              <a:cs typeface="Segoe UI"/>
            </a:endParaRPr>
          </a:p>
          <a:p>
            <a:r>
              <a:rPr lang="en-US" sz="1000" err="1">
                <a:solidFill>
                  <a:srgbClr val="172B4D"/>
                </a:solidFill>
                <a:latin typeface="Arial"/>
                <a:ea typeface="Segoe UI"/>
                <a:cs typeface="Segoe UI"/>
              </a:rPr>
              <a:t>Uniper</a:t>
            </a:r>
            <a:r>
              <a:rPr lang="en-US" sz="1000">
                <a:solidFill>
                  <a:srgbClr val="172B4D"/>
                </a:solidFill>
                <a:latin typeface="Arial"/>
                <a:ea typeface="Segoe UI"/>
                <a:cs typeface="Segoe UI"/>
              </a:rPr>
              <a:t> Environment will be configured with multiple User </a:t>
            </a:r>
            <a:endParaRPr lang="en-US">
              <a:cs typeface="Arial"/>
            </a:endParaRPr>
          </a:p>
          <a:p>
            <a:r>
              <a:rPr lang="en-US" sz="1000">
                <a:solidFill>
                  <a:srgbClr val="172B4D"/>
                </a:solidFill>
                <a:latin typeface="Arial"/>
                <a:ea typeface="Segoe UI"/>
                <a:cs typeface="Segoe UI"/>
              </a:rPr>
              <a:t>defined Routes to force the traffic through Enterprise Grade </a:t>
            </a:r>
            <a:endParaRPr lang="en-US">
              <a:solidFill>
                <a:srgbClr val="5E5E5E"/>
              </a:solidFill>
              <a:latin typeface="Arial"/>
              <a:ea typeface="Segoe UI"/>
              <a:cs typeface="Arial"/>
            </a:endParaRPr>
          </a:p>
          <a:p>
            <a:r>
              <a:rPr lang="en-US" sz="1000">
                <a:solidFill>
                  <a:srgbClr val="172B4D"/>
                </a:solidFill>
                <a:latin typeface="Arial"/>
                <a:ea typeface="Segoe UI"/>
                <a:cs typeface="Segoe UI"/>
              </a:rPr>
              <a:t>Firewalls (Checkpoint and </a:t>
            </a:r>
            <a:r>
              <a:rPr lang="en-US" sz="1000" err="1">
                <a:solidFill>
                  <a:srgbClr val="172B4D"/>
                </a:solidFill>
                <a:latin typeface="Arial"/>
                <a:ea typeface="Segoe UI"/>
                <a:cs typeface="Segoe UI"/>
              </a:rPr>
              <a:t>Fortigate</a:t>
            </a:r>
            <a:r>
              <a:rPr lang="en-US" sz="1000">
                <a:solidFill>
                  <a:srgbClr val="172B4D"/>
                </a:solidFill>
                <a:latin typeface="Arial"/>
                <a:ea typeface="Segoe UI"/>
                <a:cs typeface="Segoe UI"/>
              </a:rPr>
              <a:t>)</a:t>
            </a:r>
            <a:endParaRPr lang="en-US">
              <a:cs typeface="Arial"/>
            </a:endParaRPr>
          </a:p>
          <a:p>
            <a:endParaRPr lang="en-US" sz="1000">
              <a:solidFill>
                <a:srgbClr val="172B4D"/>
              </a:solidFill>
              <a:latin typeface="Arial"/>
              <a:cs typeface="Segoe UI"/>
            </a:endParaRPr>
          </a:p>
          <a:p>
            <a:r>
              <a:rPr lang="en-US" sz="1000"/>
              <a:t>For On-premise Connectivity: </a:t>
            </a:r>
            <a:endParaRPr lang="en-US" sz="1000">
              <a:cs typeface="Arial"/>
            </a:endParaRPr>
          </a:p>
          <a:p>
            <a:r>
              <a:rPr lang="en-US" sz="1000"/>
              <a:t>OnPrem-&gt;Checkpoint in Azure-&gt;Azure VM</a:t>
            </a:r>
            <a:endParaRPr lang="en-US" sz="1000">
              <a:cs typeface="Arial"/>
            </a:endParaRPr>
          </a:p>
          <a:p>
            <a:r>
              <a:rPr lang="en-US" sz="1000"/>
              <a:t>Azure VM-&gt;Checkpoint in Azure-&gt; </a:t>
            </a:r>
            <a:r>
              <a:rPr lang="en-US" sz="1000" err="1"/>
              <a:t>Onpremise</a:t>
            </a:r>
            <a:endParaRPr lang="en-US" sz="1000" err="1">
              <a:cs typeface="Arial"/>
            </a:endParaRPr>
          </a:p>
          <a:p>
            <a:endParaRPr lang="en-US" sz="1000">
              <a:cs typeface="Arial"/>
            </a:endParaRPr>
          </a:p>
          <a:p>
            <a:r>
              <a:rPr lang="en-US" sz="1000"/>
              <a:t> For Azure AAD Domain Service Connectivity</a:t>
            </a:r>
            <a:endParaRPr lang="en-US" sz="1000">
              <a:cs typeface="Arial"/>
            </a:endParaRPr>
          </a:p>
          <a:p>
            <a:r>
              <a:rPr lang="en-US" sz="1000"/>
              <a:t>Azure VM-&gt;Checkpoint in Azure-&gt; AAD Domain Service</a:t>
            </a:r>
            <a:endParaRPr lang="en-US" sz="1000">
              <a:cs typeface="Arial"/>
            </a:endParaRPr>
          </a:p>
          <a:p>
            <a:endParaRPr lang="en-US" sz="1000">
              <a:cs typeface="Arial"/>
            </a:endParaRPr>
          </a:p>
          <a:p>
            <a:r>
              <a:rPr lang="en-US" sz="1000"/>
              <a:t>For Third Party VPN Connectivity</a:t>
            </a:r>
            <a:endParaRPr lang="en-US" sz="1000">
              <a:cs typeface="Arial"/>
            </a:endParaRPr>
          </a:p>
          <a:p>
            <a:r>
              <a:rPr lang="en-US" sz="1000"/>
              <a:t>Azure VM/</a:t>
            </a:r>
            <a:r>
              <a:rPr lang="en-US" sz="1000" err="1"/>
              <a:t>Onpremise</a:t>
            </a:r>
            <a:r>
              <a:rPr lang="en-US" sz="1000"/>
              <a:t>-&gt;Checkpoint in Azure-&gt; </a:t>
            </a:r>
            <a:r>
              <a:rPr lang="en-US" sz="1000" err="1"/>
              <a:t>Fortigate</a:t>
            </a:r>
            <a:r>
              <a:rPr lang="en-US" sz="1000"/>
              <a:t> in Azure -&gt; Third Party</a:t>
            </a:r>
            <a:endParaRPr lang="en-US" sz="1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45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0AD3-DABE-944A-2D2D-9E9CB5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A387-F990-A037-0125-22A9144D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2269A-D68F-90BA-2A1E-A89891D4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8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17A7C8F-61FE-45E9-AFB2-D8681C19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34250"/>
            <a:ext cx="8136000" cy="675000"/>
          </a:xfrm>
        </p:spPr>
        <p:txBody>
          <a:bodyPr/>
          <a:lstStyle/>
          <a:p>
            <a:pPr algn="ctr"/>
            <a:r>
              <a:rPr lang="de-DE"/>
              <a:t>Thank you!</a:t>
            </a: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90BE-7E98-AF0C-83E3-E4FEAEC9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6000"/>
            <a:ext cx="8136000" cy="482026"/>
          </a:xfrm>
        </p:spPr>
        <p:txBody>
          <a:bodyPr/>
          <a:lstStyle/>
          <a:p>
            <a:r>
              <a:rPr lang="en-US">
                <a:cs typeface="Arial"/>
              </a:rPr>
              <a:t>Business Requirement:</a:t>
            </a:r>
            <a:br>
              <a:rPr lang="en-US"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69A8-BEAB-6E64-1386-792C3EA4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AD9DA-CA95-ACE3-1768-39C77ABD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8FE0-F95D-2E46-0E7D-BF094C92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AKS Landing Zone Accelerator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3F3A-D551-FDAB-C790-6664E3F8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Strategic design path and target technical state for an Azure Kubernetes Service (AKS) deployment. </a:t>
            </a:r>
            <a:endParaRPr lang="en-US">
              <a:latin typeface="Arial"/>
              <a:cs typeface="Arial"/>
            </a:endParaRPr>
          </a:p>
          <a:p>
            <a:endParaRPr lang="en-US" sz="140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This solution provides an architectural approach and reference implementation to prepare landing zone subscriptions </a:t>
            </a:r>
            <a:r>
              <a:rPr lang="en-US" sz="1400">
                <a:latin typeface="Arial"/>
                <a:ea typeface="+mn-lt"/>
                <a:cs typeface="Arial"/>
              </a:rPr>
              <a:t>for a scalable Azure Kubernetes Service (AKS) cluster.</a:t>
            </a:r>
          </a:p>
          <a:p>
            <a:pPr marL="342900" indent="-342900">
              <a:buChar char="•"/>
            </a:pPr>
            <a:endParaRPr lang="en-US" sz="140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The focus is mainly on design principles of enterprise-scale landing zone.</a:t>
            </a:r>
          </a:p>
          <a:p>
            <a:pPr marL="342900" indent="-342900">
              <a:buChar char="•"/>
            </a:pPr>
            <a:endParaRPr lang="en-US" sz="140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The AKS landing zone accelerator requires a platform foundation which takes care of the shared services (network, security, identity, and governance) to effectively construct and operationalize a landing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2C448-E461-C55A-1F8B-6BCCC3F5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8FE0-F95D-2E46-0E7D-BF094C92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the AKS Landing Zone Accelerator Provides?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3F3A-D551-FDAB-C790-6664E3F8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A modular approach which allows us to customize our environment variables.</a:t>
            </a:r>
            <a:endParaRPr lang="en-US"/>
          </a:p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Design guidelines for evaluating critical decisions.</a:t>
            </a:r>
            <a:endParaRPr lang="en-US">
              <a:cs typeface="Arial"/>
            </a:endParaRPr>
          </a:p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The AKS landing zone architecture</a:t>
            </a:r>
            <a:endParaRPr lang="en-US">
              <a:cs typeface="Arial"/>
            </a:endParaRPr>
          </a:p>
          <a:p>
            <a:pPr marL="342900" indent="-342900">
              <a:buChar char="•"/>
            </a:pPr>
            <a:r>
              <a:rPr lang="en-US" sz="1400">
                <a:latin typeface="Arial"/>
                <a:cs typeface="Arial"/>
              </a:rPr>
              <a:t>A Microsoft-recommended AKS reference implementation based on the AKS baseline.</a:t>
            </a:r>
            <a:endParaRPr lang="en-US">
              <a:cs typeface="Arial"/>
            </a:endParaRPr>
          </a:p>
          <a:p>
            <a:endParaRPr lang="en-US" sz="1400">
              <a:latin typeface="Arial"/>
              <a:cs typeface="Arial"/>
            </a:endParaRPr>
          </a:p>
          <a:p>
            <a:r>
              <a:rPr lang="en-US" sz="1400" b="1">
                <a:latin typeface="Arial"/>
                <a:cs typeface="Arial"/>
              </a:rPr>
              <a:t>AKS Baseline reference:</a:t>
            </a:r>
          </a:p>
          <a:p>
            <a:pPr marL="285750" indent="-285750">
              <a:buChar char="•"/>
            </a:pPr>
            <a:r>
              <a:rPr lang="en-US" sz="1100">
                <a:latin typeface="Arial"/>
                <a:cs typeface="Arial"/>
              </a:rPr>
              <a:t>Networking configuration</a:t>
            </a:r>
            <a:endParaRPr lang="en-US" sz="1100">
              <a:cs typeface="Arial"/>
            </a:endParaRPr>
          </a:p>
          <a:p>
            <a:pPr marL="285750" indent="-285750">
              <a:buChar char="•"/>
            </a:pPr>
            <a:r>
              <a:rPr lang="en-US" sz="1100">
                <a:latin typeface="Arial"/>
                <a:cs typeface="Arial"/>
              </a:rPr>
              <a:t>Cluster compute</a:t>
            </a:r>
            <a:endParaRPr lang="en-US" sz="1100">
              <a:cs typeface="Arial"/>
            </a:endParaRPr>
          </a:p>
          <a:p>
            <a:pPr marL="285750" indent="-285750">
              <a:buChar char="•"/>
            </a:pPr>
            <a:r>
              <a:rPr lang="en-US" sz="1100">
                <a:latin typeface="Arial"/>
                <a:cs typeface="Arial"/>
              </a:rPr>
              <a:t>Identity management</a:t>
            </a:r>
            <a:endParaRPr lang="en-US" sz="1100">
              <a:cs typeface="Arial"/>
            </a:endParaRPr>
          </a:p>
          <a:p>
            <a:pPr marL="285750" indent="-285750">
              <a:buChar char="•"/>
            </a:pPr>
            <a:r>
              <a:rPr lang="en-US" sz="1100">
                <a:latin typeface="Arial"/>
                <a:cs typeface="Arial"/>
              </a:rPr>
              <a:t>Secure data flow</a:t>
            </a:r>
            <a:endParaRPr lang="en-US" sz="1100">
              <a:cs typeface="Arial"/>
            </a:endParaRPr>
          </a:p>
          <a:p>
            <a:pPr marL="285750" indent="-285750">
              <a:buChar char="•"/>
            </a:pPr>
            <a:r>
              <a:rPr lang="en-US" sz="1100">
                <a:latin typeface="Arial"/>
                <a:cs typeface="Arial"/>
              </a:rPr>
              <a:t>Business continuity</a:t>
            </a:r>
            <a:endParaRPr lang="en-US" sz="1100">
              <a:cs typeface="Arial"/>
            </a:endParaRPr>
          </a:p>
          <a:p>
            <a:pPr marL="285750" indent="-285750">
              <a:buChar char="•"/>
            </a:pPr>
            <a:r>
              <a:rPr lang="en-US" sz="1100">
                <a:latin typeface="Arial"/>
                <a:cs typeface="Arial"/>
              </a:rPr>
              <a:t>Operations</a:t>
            </a:r>
            <a:endParaRPr lang="en-US" sz="1100">
              <a:cs typeface="Arial"/>
            </a:endParaRPr>
          </a:p>
          <a:p>
            <a:pPr marL="285750" indent="-285750">
              <a:buChar char="•"/>
            </a:pPr>
            <a:endParaRPr lang="en-US" sz="1100">
              <a:cs typeface="Arial"/>
            </a:endParaRPr>
          </a:p>
          <a:p>
            <a:pPr marL="285750" indent="-285750">
              <a:buChar char="•"/>
            </a:pPr>
            <a:br>
              <a:rPr lang="en-US"/>
            </a:br>
            <a:endParaRPr lang="en-US" sz="1100">
              <a:cs typeface="Arial"/>
            </a:endParaRPr>
          </a:p>
          <a:p>
            <a:br>
              <a:rPr lang="en-US"/>
            </a:br>
            <a:endParaRPr lang="en-US"/>
          </a:p>
          <a:p>
            <a:endParaRPr lang="en-US" sz="1400">
              <a:cs typeface="Arial"/>
            </a:endParaRPr>
          </a:p>
          <a:p>
            <a:br>
              <a:rPr lang="en-US"/>
            </a:br>
            <a:endParaRPr lang="en-US"/>
          </a:p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2C448-E461-C55A-1F8B-6BCCC3F5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8FE0-F95D-2E46-0E7D-BF094C92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Design Areas for AKS Landing Zone Accelerator: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3F3A-D551-FDAB-C790-6664E3F8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400">
                <a:ea typeface="+mn-lt"/>
                <a:cs typeface="+mn-lt"/>
              </a:rPr>
              <a:t>Identity and access management</a:t>
            </a:r>
            <a:endParaRPr lang="en-US" sz="1400">
              <a:cs typeface="Arial"/>
            </a:endParaRPr>
          </a:p>
          <a:p>
            <a:pPr marL="285750" indent="-285750">
              <a:buChar char="•"/>
            </a:pPr>
            <a:r>
              <a:rPr lang="en-US" sz="1400">
                <a:ea typeface="+mn-lt"/>
                <a:cs typeface="+mn-lt"/>
              </a:rPr>
              <a:t>Network topology and connectivity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sz="1400">
                <a:ea typeface="+mn-lt"/>
                <a:cs typeface="+mn-lt"/>
              </a:rPr>
              <a:t>Resource organization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sz="1400">
                <a:ea typeface="+mn-lt"/>
                <a:cs typeface="+mn-lt"/>
              </a:rPr>
              <a:t>Security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sz="1400">
                <a:ea typeface="+mn-lt"/>
                <a:cs typeface="+mn-lt"/>
              </a:rPr>
              <a:t>Management and BCDR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sz="1400">
                <a:ea typeface="+mn-lt"/>
                <a:cs typeface="+mn-lt"/>
              </a:rPr>
              <a:t>Platform automation and DevOps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sz="1400">
                <a:ea typeface="+mn-lt"/>
                <a:cs typeface="+mn-lt"/>
              </a:rPr>
              <a:t>Storage</a:t>
            </a:r>
            <a:endParaRPr lang="en-US">
              <a:cs typeface="Arial"/>
            </a:endParaRPr>
          </a:p>
          <a:p>
            <a:br>
              <a:rPr lang="en-US"/>
            </a:br>
            <a:endParaRPr lang="en-US" sz="1100">
              <a:cs typeface="Arial"/>
            </a:endParaRPr>
          </a:p>
          <a:p>
            <a:br>
              <a:rPr lang="en-US"/>
            </a:br>
            <a:endParaRPr lang="en-US"/>
          </a:p>
          <a:p>
            <a:endParaRPr lang="en-US" sz="1400">
              <a:cs typeface="Arial"/>
            </a:endParaRPr>
          </a:p>
          <a:p>
            <a:br>
              <a:rPr lang="en-US"/>
            </a:br>
            <a:endParaRPr lang="en-US"/>
          </a:p>
          <a:p>
            <a:endParaRPr lang="en-US" sz="14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2C448-E461-C55A-1F8B-6BCCC3F5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69B2B07-A6A8-3341-0E2E-EBF11911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38" y="1106971"/>
            <a:ext cx="5599654" cy="34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5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2383-E766-1064-3B9C-09B10866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9" y="98182"/>
            <a:ext cx="8136000" cy="422650"/>
          </a:xfrm>
        </p:spPr>
        <p:txBody>
          <a:bodyPr/>
          <a:lstStyle/>
          <a:p>
            <a:r>
              <a:rPr lang="en-US">
                <a:cs typeface="Arial"/>
              </a:rPr>
              <a:t>AKS Private Cluster Architecture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697A3-C8AE-3D1D-A12A-6E6DAFC3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5CE3D0C-ADB9-3E43-194C-42796B106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04" y="439178"/>
            <a:ext cx="8136228" cy="41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8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5B86-6FEC-0CA0-2267-B1D4979E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AKS private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39ED-9971-2DEA-AB18-6B3DCECF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AKS cluster IP visibility can be either public or private. </a:t>
            </a:r>
            <a:endParaRPr lang="en-US" sz="1100">
              <a:cs typeface="Arial"/>
            </a:endParaRPr>
          </a:p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Private clusters expose the Kubernetes API over a private IP address.</a:t>
            </a:r>
            <a:endParaRPr lang="en-US" sz="1100">
              <a:cs typeface="Arial"/>
            </a:endParaRPr>
          </a:p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This private IP address is represented in the AKS virtual network through a private endpoint. The Kubernetes API shouldn't be accessed through its IP address, but instead through its fully qualified domain name (FQDN). </a:t>
            </a:r>
            <a:endParaRPr lang="en-US" sz="1100">
              <a:cs typeface="Arial"/>
            </a:endParaRPr>
          </a:p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The resolution from the Kubernetes API FQDN to its IP address will typically be performed by an Azure Private DNS zone.</a:t>
            </a:r>
            <a:endParaRPr lang="en-US" sz="1100">
              <a:cs typeface="Arial"/>
            </a:endParaRPr>
          </a:p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There's no support for Azure DevOps Microsoft-hosted Agents with private clusters hence using Self-hosted Agents is recommended.</a:t>
            </a:r>
            <a:endParaRPr lang="en-US" sz="1100">
              <a:cs typeface="Arial"/>
            </a:endParaRPr>
          </a:p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For Azure Container Registry to work with a private AKS cluster, set up a private link for the container registry in the cluster virtual network or set up peering between the Container Registry virtual network and the private cluster's virtual network.</a:t>
            </a:r>
            <a:endParaRPr lang="en-US" sz="1100">
              <a:cs typeface="Arial"/>
            </a:endParaRPr>
          </a:p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There's no support for converting existing AKS clusters into private clusters.</a:t>
            </a:r>
            <a:endParaRPr lang="en-US" sz="1100">
              <a:cs typeface="Arial"/>
            </a:endParaRPr>
          </a:p>
          <a:p>
            <a:pPr marL="171450" indent="-171450">
              <a:buChar char="•"/>
            </a:pPr>
            <a:r>
              <a:rPr lang="en-US" sz="1100">
                <a:ea typeface="+mn-lt"/>
                <a:cs typeface="+mn-lt"/>
              </a:rPr>
              <a:t>Deleting or modifying the private endpoint in the customer subnet will cause the cluster to stop functioning.</a:t>
            </a:r>
            <a:endParaRPr lang="en-US" sz="11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82AE-FE76-092D-91BE-211A6BB9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9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3C05-B79C-AF17-4BD7-3F2EADD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Network Topology and Connectivity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E0B35-EB3A-8BEF-CF49-1EDDF2A4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400" b="1">
                <a:latin typeface="Arial"/>
                <a:ea typeface="Cambria"/>
                <a:cs typeface="Arial"/>
              </a:rPr>
              <a:t>Networking Models:</a:t>
            </a:r>
          </a:p>
          <a:p>
            <a:pPr marL="285750" indent="-285750">
              <a:buChar char="•"/>
            </a:pPr>
            <a:r>
              <a:rPr lang="en-US" sz="1200">
                <a:latin typeface="Arial"/>
                <a:ea typeface="Cambria"/>
                <a:cs typeface="Arial"/>
              </a:rPr>
              <a:t>⎻</a:t>
            </a:r>
            <a:r>
              <a:rPr lang="en-US" sz="1200" b="1">
                <a:cs typeface="Arial"/>
              </a:rPr>
              <a:t>Azure CNI</a:t>
            </a:r>
            <a:r>
              <a:rPr lang="en-US" sz="1200">
                <a:cs typeface="Arial"/>
              </a:rPr>
              <a:t> :  Azure CNI is a vendor-neutral protocol that lets the container runtime make requests to a network provider. It assigns IP addresses to pods and nodes, and provides IP address management (IPAM) features as you connect to existing Azure virtual networks.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>
                <a:latin typeface="Arial"/>
                <a:ea typeface="Cambria"/>
                <a:cs typeface="Arial"/>
              </a:rPr>
              <a:t>-</a:t>
            </a:r>
            <a:r>
              <a:rPr lang="en-US" sz="1200" b="1">
                <a:latin typeface="Arial"/>
                <a:ea typeface="Cambria"/>
                <a:cs typeface="Arial"/>
              </a:rPr>
              <a:t>Azure CNI with Dynamic IP Allocation</a:t>
            </a:r>
          </a:p>
          <a:p>
            <a:pPr marL="285750" indent="-285750">
              <a:buChar char="•"/>
            </a:pPr>
            <a:r>
              <a:rPr lang="en-US" sz="1200" b="1">
                <a:latin typeface="Arial"/>
                <a:ea typeface="Cambria"/>
                <a:cs typeface="Arial"/>
              </a:rPr>
              <a:t>-Azure CNI Overlay Networking</a:t>
            </a:r>
          </a:p>
          <a:p>
            <a:pPr marL="285750" indent="-285750">
              <a:buChar char="•"/>
            </a:pPr>
            <a:r>
              <a:rPr lang="en-US" sz="1200">
                <a:latin typeface="Arial"/>
                <a:ea typeface="Cambria"/>
                <a:cs typeface="Arial"/>
              </a:rPr>
              <a:t>⎻</a:t>
            </a:r>
            <a:r>
              <a:rPr lang="en-US" sz="1200" b="1" err="1">
                <a:cs typeface="Arial"/>
              </a:rPr>
              <a:t>Kubenet</a:t>
            </a:r>
            <a:r>
              <a:rPr lang="en-US" sz="1200">
                <a:cs typeface="Arial"/>
              </a:rPr>
              <a:t> : Nodes and pods are placed on different IP subnets, User Defined Routing (UDR) and NAT is configured</a:t>
            </a:r>
            <a:endParaRPr lang="en-US" sz="1200">
              <a:ea typeface="Cambria"/>
              <a:cs typeface="Arial"/>
            </a:endParaRPr>
          </a:p>
          <a:p>
            <a:pPr marL="285750" indent="-285750">
              <a:buChar char="•"/>
            </a:pPr>
            <a:endParaRPr lang="en-US">
              <a:cs typeface="Arial"/>
            </a:endParaRPr>
          </a:p>
          <a:p>
            <a:r>
              <a:rPr lang="en-US">
                <a:cs typeface="Arial"/>
              </a:rPr>
              <a:t>Recommended Design Approach: </a:t>
            </a:r>
          </a:p>
          <a:p>
            <a:endParaRPr lang="en-US" sz="1200">
              <a:cs typeface="Arial"/>
            </a:endParaRPr>
          </a:p>
          <a:p>
            <a:endParaRPr lang="en-US" sz="1200">
              <a:cs typeface="Arial"/>
            </a:endParaRPr>
          </a:p>
          <a:p>
            <a:endParaRPr lang="en-US" sz="1200">
              <a:cs typeface="Arial"/>
            </a:endParaRPr>
          </a:p>
          <a:p>
            <a:r>
              <a:rPr lang="en-US" sz="1200">
                <a:cs typeface="Arial"/>
              </a:rPr>
              <a:t>*</a:t>
            </a:r>
            <a:r>
              <a:rPr lang="en-US" sz="1200" err="1">
                <a:cs typeface="Arial"/>
              </a:rPr>
              <a:t>Kubnet</a:t>
            </a:r>
            <a:r>
              <a:rPr lang="en-US" sz="1200">
                <a:cs typeface="Arial"/>
              </a:rPr>
              <a:t> can be allowed based on </a:t>
            </a:r>
            <a:r>
              <a:rPr lang="en-US" sz="1200" err="1">
                <a:cs typeface="Arial"/>
              </a:rPr>
              <a:t>usecase</a:t>
            </a:r>
            <a:r>
              <a:rPr lang="en-US" sz="1200">
                <a:cs typeface="Arial"/>
              </a:rPr>
              <a:t>, when application team prefers a less complex architecture 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D05E1-B4D8-DACE-0F88-96F4D5D2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3ADB-E95E-4587-963D-D3C6AB2E96C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2AD30-2497-7050-0D43-995AD28F021D}"/>
              </a:ext>
            </a:extLst>
          </p:cNvPr>
          <p:cNvSpPr txBox="1"/>
          <p:nvPr/>
        </p:nvSpPr>
        <p:spPr>
          <a:xfrm>
            <a:off x="503962" y="3328498"/>
            <a:ext cx="37850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Azure CNI Networking with Dynamic allocation of IPs</a:t>
            </a:r>
          </a:p>
          <a:p>
            <a:pPr algn="l"/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958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1.02"/>
  <p:tag name="BASIS" val="UniperVorlage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MwwAAAAAAAAAAAAAIAD///////////////8AAAD///////////////8DAAAAAwD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g2xvvfRPhDhPT9DGcR2bYFAAAAAAADAAAAAwADAAAAAQADAAMA////////BAAAAAMAEAALebUFVsmAo06SsYJ+2ivyFQUAAAABAAMAAAAAAAMAAAACAAMAAAAAAP///////w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Pg2xvvfRPhDhPT9DGcR2bYDRGF0YQAbAAAABExpbmtlZFNoYXBlRGF0YQAFAAAAAAACTmFtZQAZAAAATGlua2VkU2hhcGVzRGF0YVByb3BlcnR5ABBWZXJzaW9uAAAAAAAJTGFzdFdyaXRlAEU3oVyEAQAAAAEA/////8YAxgAAAAVfaWQAEAAAAAR5tQVWyYCjTpKxgn7aK/IVA0RhdGEAUwAAAAhQcmVzZW50YXRpb25TY2FubmVkRm9yTGlua2VkU2hhcGVzAAECTnVtYmVyRm9ybWF0U2VwYXJhdG9yTW9kZQAKAAAAQXV0b21hdGljAAACTmFtZQAkAAAATGlua2VkU2hhcGVQcmVzZW50YXRpb25TZXR0aW5nc0RhdGEAEFZlcnNpb24AAAAAAAlMYXN0V3JpdGUAdTehXIQ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Uniper_16x9">
  <a:themeElements>
    <a:clrScheme name="Uniper_1">
      <a:dk1>
        <a:srgbClr val="5E5E5E"/>
      </a:dk1>
      <a:lt1>
        <a:srgbClr val="FFFFFF"/>
      </a:lt1>
      <a:dk2>
        <a:srgbClr val="0078DC"/>
      </a:dk2>
      <a:lt2>
        <a:srgbClr val="FFFFFF"/>
      </a:lt2>
      <a:accent1>
        <a:srgbClr val="C1E3FC"/>
      </a:accent1>
      <a:accent2>
        <a:srgbClr val="00A7F0"/>
      </a:accent2>
      <a:accent3>
        <a:srgbClr val="0875BB"/>
      </a:accent3>
      <a:accent4>
        <a:srgbClr val="29527A"/>
      </a:accent4>
      <a:accent5>
        <a:srgbClr val="0097EE"/>
      </a:accent5>
      <a:accent6>
        <a:srgbClr val="8CCCF7"/>
      </a:accent6>
      <a:hlink>
        <a:srgbClr val="B3B3B3"/>
      </a:hlink>
      <a:folHlink>
        <a:srgbClr val="5E5E5E"/>
      </a:folHlink>
    </a:clrScheme>
    <a:fontScheme name="Unip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>
    <a:extraClrScheme>
      <a:clrScheme name="Uniper_1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C1E3FC"/>
        </a:accent1>
        <a:accent2>
          <a:srgbClr val="00A7F0"/>
        </a:accent2>
        <a:accent3>
          <a:srgbClr val="0875BB"/>
        </a:accent3>
        <a:accent4>
          <a:srgbClr val="29527A"/>
        </a:accent4>
        <a:accent5>
          <a:srgbClr val="0097EE"/>
        </a:accent5>
        <a:accent6>
          <a:srgbClr val="8CCCF7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per_2a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C1E3FC"/>
        </a:accent1>
        <a:accent2>
          <a:srgbClr val="00A7F0"/>
        </a:accent2>
        <a:accent3>
          <a:srgbClr val="ED8C1C"/>
        </a:accent3>
        <a:accent4>
          <a:srgbClr val="29527A"/>
        </a:accent4>
        <a:accent5>
          <a:srgbClr val="0097EE"/>
        </a:accent5>
        <a:accent6>
          <a:srgbClr val="8CCCF7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per_2b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C1E3FC"/>
        </a:accent1>
        <a:accent2>
          <a:srgbClr val="00A7F0"/>
        </a:accent2>
        <a:accent3>
          <a:srgbClr val="FFEA00"/>
        </a:accent3>
        <a:accent4>
          <a:srgbClr val="29527A"/>
        </a:accent4>
        <a:accent5>
          <a:srgbClr val="0097EE"/>
        </a:accent5>
        <a:accent6>
          <a:srgbClr val="8CCCF7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per_2c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C1E3FC"/>
        </a:accent1>
        <a:accent2>
          <a:srgbClr val="00A7F0"/>
        </a:accent2>
        <a:accent3>
          <a:srgbClr val="B5D45B"/>
        </a:accent3>
        <a:accent4>
          <a:srgbClr val="29527A"/>
        </a:accent4>
        <a:accent5>
          <a:srgbClr val="0097EE"/>
        </a:accent5>
        <a:accent6>
          <a:srgbClr val="8CCCF7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per_3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C1E3FC"/>
        </a:accent1>
        <a:accent2>
          <a:srgbClr val="ED8C1C"/>
        </a:accent2>
        <a:accent3>
          <a:srgbClr val="5CBCF5"/>
        </a:accent3>
        <a:accent4>
          <a:srgbClr val="B5D45B"/>
        </a:accent4>
        <a:accent5>
          <a:srgbClr val="29527A"/>
        </a:accent5>
        <a:accent6>
          <a:srgbClr val="8CCCF7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per_4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29527A"/>
        </a:accent1>
        <a:accent2>
          <a:srgbClr val="FFEA00"/>
        </a:accent2>
        <a:accent3>
          <a:srgbClr val="C1E3FC"/>
        </a:accent3>
        <a:accent4>
          <a:srgbClr val="B5D45B"/>
        </a:accent4>
        <a:accent5>
          <a:srgbClr val="ED8C1C"/>
        </a:accent5>
        <a:accent6>
          <a:srgbClr val="5CBCF5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per_5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E3D4BC"/>
        </a:accent1>
        <a:accent2>
          <a:srgbClr val="5CBCF5"/>
        </a:accent2>
        <a:accent3>
          <a:srgbClr val="5E5E5E"/>
        </a:accent3>
        <a:accent4>
          <a:srgbClr val="135B8B"/>
        </a:accent4>
        <a:accent5>
          <a:srgbClr val="B3B3B3"/>
        </a:accent5>
        <a:accent6>
          <a:srgbClr val="876C59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per_6">
        <a:dk1>
          <a:srgbClr val="5E5E5E"/>
        </a:dk1>
        <a:lt1>
          <a:srgbClr val="FFFFFF"/>
        </a:lt1>
        <a:dk2>
          <a:srgbClr val="0078DC"/>
        </a:dk2>
        <a:lt2>
          <a:srgbClr val="FFFFFF"/>
        </a:lt2>
        <a:accent1>
          <a:srgbClr val="C1E3FC"/>
        </a:accent1>
        <a:accent2>
          <a:srgbClr val="0078DC"/>
        </a:accent2>
        <a:accent3>
          <a:srgbClr val="E3D4BC"/>
        </a:accent3>
        <a:accent4>
          <a:srgbClr val="876C59"/>
        </a:accent4>
        <a:accent5>
          <a:srgbClr val="5CBCF5"/>
        </a:accent5>
        <a:accent6>
          <a:srgbClr val="135B8B"/>
        </a:accent6>
        <a:hlink>
          <a:srgbClr val="B3B3B3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A51223DC33D347AA185A0B351B2B80" ma:contentTypeVersion="12" ma:contentTypeDescription="Create a new document." ma:contentTypeScope="" ma:versionID="b4a0165df59acd54d029ad03affbf509">
  <xsd:schema xmlns:xsd="http://www.w3.org/2001/XMLSchema" xmlns:xs="http://www.w3.org/2001/XMLSchema" xmlns:p="http://schemas.microsoft.com/office/2006/metadata/properties" xmlns:ns2="f66d105b-d58d-4d05-b8cc-a04eb43b76c7" xmlns:ns3="5f4f4850-6756-4c3b-ae1e-d58a9a2edf2c" xmlns:ns4="e818abce-a7bf-4793-b0df-f26c875b5659" targetNamespace="http://schemas.microsoft.com/office/2006/metadata/properties" ma:root="true" ma:fieldsID="ee4dce0cf5fb79dca8a5e4735eb82c47" ns2:_="" ns3:_="" ns4:_="">
    <xsd:import namespace="f66d105b-d58d-4d05-b8cc-a04eb43b76c7"/>
    <xsd:import namespace="5f4f4850-6756-4c3b-ae1e-d58a9a2edf2c"/>
    <xsd:import namespace="e818abce-a7bf-4793-b0df-f26c875b56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d105b-d58d-4d05-b8cc-a04eb43b7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354813c-11b9-47e8-a31a-cbfea2ba9f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f4850-6756-4c3b-ae1e-d58a9a2edf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18abce-a7bf-4793-b0df-f26c875b565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a2f1eb40-b1fd-40da-be8e-e45fea81953f}" ma:internalName="TaxCatchAll" ma:showField="CatchAllData" ma:web="5f4f4850-6756-4c3b-ae1e-d58a9a2edf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18abce-a7bf-4793-b0df-f26c875b5659" xsi:nil="true"/>
    <lcf76f155ced4ddcb4097134ff3c332f xmlns="f66d105b-d58d-4d05-b8cc-a04eb43b76c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55F03B-A496-4374-9458-0A42D7B61688}">
  <ds:schemaRefs>
    <ds:schemaRef ds:uri="5f4f4850-6756-4c3b-ae1e-d58a9a2edf2c"/>
    <ds:schemaRef ds:uri="e818abce-a7bf-4793-b0df-f26c875b5659"/>
    <ds:schemaRef ds:uri="f66d105b-d58d-4d05-b8cc-a04eb43b76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F91BB2-3EA3-40A6-8E9C-8797C0208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B7991-45A1-43D0-B636-A189FF9852FF}">
  <ds:schemaRefs>
    <ds:schemaRef ds:uri="75a2500a-bb9c-4c85-9991-31068326681c"/>
    <ds:schemaRef ds:uri="8ae9e22c-c15e-456f-81cb-c2893f8f715e"/>
    <ds:schemaRef ds:uri="e818abce-a7bf-4793-b0df-f26c875b5659"/>
    <ds:schemaRef ds:uri="f66d105b-d58d-4d05-b8cc-a04eb43b76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Uniper_16x9</Template>
  <Application>Microsoft Office PowerPoint</Application>
  <PresentationFormat>On-screen Show (16:9)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Uniper_16x9</vt:lpstr>
      <vt:lpstr>AKS Landing Zone Accelerator</vt:lpstr>
      <vt:lpstr>Content</vt:lpstr>
      <vt:lpstr>Business Requirement: </vt:lpstr>
      <vt:lpstr>AKS Landing Zone Accelerator</vt:lpstr>
      <vt:lpstr>What the AKS Landing Zone Accelerator Provides?</vt:lpstr>
      <vt:lpstr>Design Areas for AKS Landing Zone Accelerator:</vt:lpstr>
      <vt:lpstr>AKS Private Cluster Architecture</vt:lpstr>
      <vt:lpstr>AKS private Cluster</vt:lpstr>
      <vt:lpstr>Network Topology and Connectivity</vt:lpstr>
      <vt:lpstr>Pod Connectivity – Azure CNI with Dynamic IP Allocation</vt:lpstr>
      <vt:lpstr>Azure CNI with Dynamic allocation of IPs - Advantages</vt:lpstr>
      <vt:lpstr>Pod Connectivity - Kubnet</vt:lpstr>
      <vt:lpstr>Azure CNI Overlay networking in (AKS) - Preview </vt:lpstr>
      <vt:lpstr>AKS Network Guidelines</vt:lpstr>
      <vt:lpstr>AKS Network Guidelines </vt:lpstr>
      <vt:lpstr>Network Policies</vt:lpstr>
      <vt:lpstr>Ingress Controller</vt:lpstr>
      <vt:lpstr>Application Gateway Ingress Controller </vt:lpstr>
      <vt:lpstr>NGINX Ingress Controller </vt:lpstr>
      <vt:lpstr>PowerPoint Presentation</vt:lpstr>
      <vt:lpstr>Egress Traffic</vt:lpstr>
      <vt:lpstr>PowerPoint Presentation</vt:lpstr>
      <vt:lpstr>Thank you!   </vt:lpstr>
    </vt:vector>
  </TitlesOfParts>
  <Company>Uniper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C, Senthilkumar (Cognizant)</dc:creator>
  <dc:description/>
  <cp:revision>28</cp:revision>
  <dcterms:created xsi:type="dcterms:W3CDTF">2019-08-19T06:34:25Z</dcterms:created>
  <dcterms:modified xsi:type="dcterms:W3CDTF">2023-04-21T08:11:01Z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0x010100EDA51223DC33D347AA185A0B351B2B80</vt:lpwstr>
  </property>
  <property fmtid="{D5CDD505-2E9C-101B-9397-08002B2CF9AE}" pid="3" name="Order">
    <vt:r8>17500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