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58" r:id="rId3"/>
    <p:sldId id="257" r:id="rId4"/>
    <p:sldId id="259" r:id="rId5"/>
    <p:sldId id="260" r:id="rId6"/>
    <p:sldId id="262" r:id="rId7"/>
    <p:sldId id="263" r:id="rId8"/>
    <p:sldId id="265" r:id="rId9"/>
    <p:sldId id="268" r:id="rId10"/>
    <p:sldId id="272" r:id="rId11"/>
    <p:sldId id="269" r:id="rId12"/>
    <p:sldId id="27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89538" autoAdjust="0"/>
  </p:normalViewPr>
  <p:slideViewPr>
    <p:cSldViewPr snapToGrid="0">
      <p:cViewPr varScale="1">
        <p:scale>
          <a:sx n="10" d="100"/>
          <a:sy n="10" d="100"/>
        </p:scale>
        <p:origin x="-6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FE64D-2ECF-4EEE-A98F-04A0A6333E1A}" type="datetimeFigureOut">
              <a:rPr lang="de-DE" smtClean="0"/>
              <a:t>05.02.2025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8B404-B40E-43A4-9F22-E0A97814F83C}" type="slidenum">
              <a:rPr lang="de-DE" smtClean="0"/>
              <a:t>‹Nr.›</a:t>
            </a:fld>
            <a:endParaRPr lang="de-DE"/>
          </a:p>
        </p:txBody>
      </p:sp>
    </p:spTree>
    <p:extLst>
      <p:ext uri="{BB962C8B-B14F-4D97-AF65-F5344CB8AC3E}">
        <p14:creationId xmlns:p14="http://schemas.microsoft.com/office/powerpoint/2010/main" val="12027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GitHub und Copilot sind ganz unterschiedliche Tools, die wir für ganz unterschiedliche Aufgaben benutzen können. GitHub ist eine Cloud-Plattform für Code-Versionen Verwaltung so wie Subversion, was wir aktiv in unseren Kundenprojekten nutzen. In GitHub kann man mehr als Subversion durchführen, das erkläre ich in nächste Slide. Erstes Mal würde ich dir erklären was ist der Unterschied zwischen GitHub und Subversion</a:t>
            </a:r>
          </a:p>
          <a:p>
            <a:endParaRPr lang="de-DE" dirty="0"/>
          </a:p>
        </p:txBody>
      </p:sp>
      <p:sp>
        <p:nvSpPr>
          <p:cNvPr id="4" name="Foliennummernplatzhalter 3"/>
          <p:cNvSpPr>
            <a:spLocks noGrp="1"/>
          </p:cNvSpPr>
          <p:nvPr>
            <p:ph type="sldNum" sz="quarter" idx="5"/>
          </p:nvPr>
        </p:nvSpPr>
        <p:spPr/>
        <p:txBody>
          <a:bodyPr/>
          <a:lstStyle/>
          <a:p>
            <a:fld id="{AD78B404-B40E-43A4-9F22-E0A97814F83C}" type="slidenum">
              <a:rPr lang="de-DE" smtClean="0"/>
              <a:t>1</a:t>
            </a:fld>
            <a:endParaRPr lang="de-DE"/>
          </a:p>
        </p:txBody>
      </p:sp>
    </p:spTree>
    <p:extLst>
      <p:ext uri="{BB962C8B-B14F-4D97-AF65-F5344CB8AC3E}">
        <p14:creationId xmlns:p14="http://schemas.microsoft.com/office/powerpoint/2010/main" val="2806875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GitHub Copilot und Subversion, beides sind Versionen Verwaltung. </a:t>
            </a:r>
            <a:r>
              <a:rPr lang="de-DE" dirty="0" err="1"/>
              <a:t>subversion</a:t>
            </a:r>
            <a:r>
              <a:rPr lang="de-DE" dirty="0"/>
              <a:t> ist die alte </a:t>
            </a:r>
            <a:r>
              <a:rPr lang="de-DE" dirty="0" err="1"/>
              <a:t>version</a:t>
            </a:r>
            <a:r>
              <a:rPr lang="de-DE" dirty="0"/>
              <a:t> von </a:t>
            </a:r>
            <a:r>
              <a:rPr lang="de-DE" dirty="0" err="1"/>
              <a:t>Github</a:t>
            </a:r>
            <a:r>
              <a:rPr lang="de-DE" dirty="0"/>
              <a:t>. </a:t>
            </a:r>
            <a:r>
              <a:rPr lang="de-DE" dirty="0" err="1"/>
              <a:t>Neueversion</a:t>
            </a:r>
            <a:r>
              <a:rPr lang="de-DE" dirty="0"/>
              <a:t> ist </a:t>
            </a:r>
            <a:r>
              <a:rPr lang="de-DE" dirty="0" err="1"/>
              <a:t>Github</a:t>
            </a:r>
            <a:r>
              <a:rPr lang="de-DE" dirty="0"/>
              <a:t>. Jetzt gucken wir wie funktioniert </a:t>
            </a:r>
            <a:r>
              <a:rPr lang="de-DE" dirty="0" err="1"/>
              <a:t>Github</a:t>
            </a:r>
            <a:r>
              <a:rPr lang="de-DE" dirty="0"/>
              <a:t> und Subversion</a:t>
            </a:r>
            <a:br>
              <a:rPr lang="de-DE" dirty="0"/>
            </a:br>
            <a:r>
              <a:rPr lang="de-DE" dirty="0"/>
              <a:t>es gibt nur zwei </a:t>
            </a:r>
            <a:r>
              <a:rPr lang="de-DE" dirty="0" err="1"/>
              <a:t>command</a:t>
            </a:r>
            <a:r>
              <a:rPr lang="de-DE" dirty="0"/>
              <a:t> in SV, Commit und update. Wenn daten nach zentral </a:t>
            </a:r>
            <a:r>
              <a:rPr lang="de-DE" dirty="0" err="1"/>
              <a:t>repo</a:t>
            </a:r>
            <a:r>
              <a:rPr lang="de-DE" dirty="0"/>
              <a:t> gehen, dann das ist Commit. Wenn Daten aus zentral </a:t>
            </a:r>
            <a:r>
              <a:rPr lang="de-DE" dirty="0" err="1"/>
              <a:t>repo</a:t>
            </a:r>
            <a:r>
              <a:rPr lang="de-DE" dirty="0"/>
              <a:t> zum lokal </a:t>
            </a:r>
            <a:r>
              <a:rPr lang="de-DE" dirty="0" err="1"/>
              <a:t>repo</a:t>
            </a:r>
            <a:r>
              <a:rPr lang="de-DE" dirty="0"/>
              <a:t> unterladen, dann ist das Update</a:t>
            </a:r>
            <a:br>
              <a:rPr lang="de-DE" dirty="0"/>
            </a:br>
            <a:r>
              <a:rPr lang="de-DE" dirty="0"/>
              <a:t>aber in </a:t>
            </a:r>
            <a:r>
              <a:rPr lang="de-DE" dirty="0" err="1"/>
              <a:t>Github</a:t>
            </a:r>
            <a:r>
              <a:rPr lang="de-DE" dirty="0"/>
              <a:t> es gibt drei </a:t>
            </a:r>
            <a:r>
              <a:rPr lang="de-DE" dirty="0" err="1"/>
              <a:t>commands</a:t>
            </a:r>
            <a:r>
              <a:rPr lang="de-DE" dirty="0"/>
              <a:t> push, pull, commit. es zusätzliche </a:t>
            </a:r>
            <a:r>
              <a:rPr lang="de-DE" dirty="0" err="1"/>
              <a:t>repo</a:t>
            </a:r>
            <a:r>
              <a:rPr lang="de-DE" dirty="0"/>
              <a:t> in unsere </a:t>
            </a:r>
            <a:r>
              <a:rPr lang="de-DE" dirty="0" err="1"/>
              <a:t>laptop</a:t>
            </a:r>
            <a:r>
              <a:rPr lang="de-DE" dirty="0"/>
              <a:t> </a:t>
            </a:r>
            <a:r>
              <a:rPr lang="de-DE" dirty="0" err="1"/>
              <a:t>machine</a:t>
            </a:r>
            <a:r>
              <a:rPr lang="de-DE" dirty="0"/>
              <a:t>. das </a:t>
            </a:r>
            <a:r>
              <a:rPr lang="de-DE" dirty="0" err="1"/>
              <a:t>heisst</a:t>
            </a:r>
            <a:r>
              <a:rPr lang="de-DE" dirty="0"/>
              <a:t> Lokal </a:t>
            </a:r>
            <a:r>
              <a:rPr lang="de-DE" dirty="0" err="1"/>
              <a:t>repo</a:t>
            </a:r>
            <a:r>
              <a:rPr lang="de-DE" dirty="0"/>
              <a:t>.  Wenn daten nach lokal </a:t>
            </a:r>
            <a:r>
              <a:rPr lang="de-DE" dirty="0" err="1"/>
              <a:t>repo</a:t>
            </a:r>
            <a:r>
              <a:rPr lang="de-DE" dirty="0"/>
              <a:t> gehen, dann das ist Commit. Wenn Daten nach remote </a:t>
            </a:r>
            <a:r>
              <a:rPr lang="de-DE" dirty="0" err="1"/>
              <a:t>repo</a:t>
            </a:r>
            <a:r>
              <a:rPr lang="de-DE" dirty="0"/>
              <a:t> gehen, dann ist das push. Wenn Daten aus remote </a:t>
            </a:r>
            <a:r>
              <a:rPr lang="de-DE" dirty="0" err="1"/>
              <a:t>repo</a:t>
            </a:r>
            <a:r>
              <a:rPr lang="de-DE" dirty="0"/>
              <a:t> zum lokal </a:t>
            </a:r>
            <a:r>
              <a:rPr lang="de-DE" dirty="0" err="1"/>
              <a:t>repo</a:t>
            </a:r>
            <a:r>
              <a:rPr lang="de-DE" dirty="0"/>
              <a:t> unterladen, dann ist das pull</a:t>
            </a:r>
          </a:p>
        </p:txBody>
      </p:sp>
      <p:sp>
        <p:nvSpPr>
          <p:cNvPr id="4" name="Foliennummernplatzhalter 3"/>
          <p:cNvSpPr>
            <a:spLocks noGrp="1"/>
          </p:cNvSpPr>
          <p:nvPr>
            <p:ph type="sldNum" sz="quarter" idx="5"/>
          </p:nvPr>
        </p:nvSpPr>
        <p:spPr/>
        <p:txBody>
          <a:bodyPr/>
          <a:lstStyle/>
          <a:p>
            <a:fld id="{AD78B404-B40E-43A4-9F22-E0A97814F83C}" type="slidenum">
              <a:rPr lang="de-DE" smtClean="0"/>
              <a:t>2</a:t>
            </a:fld>
            <a:endParaRPr lang="de-DE"/>
          </a:p>
        </p:txBody>
      </p:sp>
    </p:spTree>
    <p:extLst>
      <p:ext uri="{BB962C8B-B14F-4D97-AF65-F5344CB8AC3E}">
        <p14:creationId xmlns:p14="http://schemas.microsoft.com/office/powerpoint/2010/main" val="196000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Wie gesagt In GitHub kann man mehr als Subversion. wie zum Beispiel Repository Hosting Verwaltet</a:t>
            </a:r>
            <a:r>
              <a:rPr lang="de-DE" dirty="0">
                <a:effectLst/>
              </a:rPr>
              <a:t> es sowohl öffentliche als auch private </a:t>
            </a:r>
            <a:r>
              <a:rPr lang="de-DE" dirty="0" err="1">
                <a:effectLst/>
              </a:rPr>
              <a:t>Repositories</a:t>
            </a:r>
            <a:r>
              <a:rPr lang="de-DE" dirty="0">
                <a:effectLst/>
              </a:rPr>
              <a:t>. Kann man mit Kollegen zusammenarbeiten,  ermöglicht es Teams, Codeänderungen zu überprüfen, Feedback zu geben. </a:t>
            </a:r>
            <a:r>
              <a:rPr lang="de-DE" dirty="0" err="1">
                <a:effectLst/>
              </a:rPr>
              <a:t>deveploer</a:t>
            </a:r>
            <a:r>
              <a:rPr lang="de-DE" dirty="0">
                <a:effectLst/>
              </a:rPr>
              <a:t> kann sein eigenes Projekt teilen.  GitHub </a:t>
            </a:r>
            <a:r>
              <a:rPr lang="de-DE" dirty="0" err="1">
                <a:effectLst/>
              </a:rPr>
              <a:t>Aktions</a:t>
            </a:r>
            <a:r>
              <a:rPr lang="de-DE" dirty="0">
                <a:effectLst/>
              </a:rPr>
              <a:t> sind Automatisierung von a CI /CD-Pipelines. Diese Pipelines sind wichtig in der Website und Web-App-Entwicklung. Diese Pipelines sind zwischen der Datenbank und User Userinterface und Cloud-Umgebung. </a:t>
            </a:r>
            <a:r>
              <a:rPr lang="de-DE" dirty="0" err="1">
                <a:effectLst/>
              </a:rPr>
              <a:t>branching</a:t>
            </a:r>
            <a:r>
              <a:rPr lang="de-DE" dirty="0">
                <a:effectLst/>
              </a:rPr>
              <a:t> und </a:t>
            </a:r>
            <a:r>
              <a:rPr lang="de-DE" dirty="0" err="1">
                <a:effectLst/>
              </a:rPr>
              <a:t>merging</a:t>
            </a:r>
            <a:r>
              <a:rPr lang="de-DE" dirty="0">
                <a:effectLst/>
              </a:rPr>
              <a:t> hilft Developers und ihren Kollegen  Konflikte in ihrem Code zu lösen.</a:t>
            </a:r>
            <a:endParaRPr lang="de-DE" dirty="0"/>
          </a:p>
          <a:p>
            <a:endParaRPr lang="de-DE" dirty="0"/>
          </a:p>
        </p:txBody>
      </p:sp>
      <p:sp>
        <p:nvSpPr>
          <p:cNvPr id="4" name="Foliennummernplatzhalter 3"/>
          <p:cNvSpPr>
            <a:spLocks noGrp="1"/>
          </p:cNvSpPr>
          <p:nvPr>
            <p:ph type="sldNum" sz="quarter" idx="5"/>
          </p:nvPr>
        </p:nvSpPr>
        <p:spPr/>
        <p:txBody>
          <a:bodyPr/>
          <a:lstStyle/>
          <a:p>
            <a:fld id="{AD78B404-B40E-43A4-9F22-E0A97814F83C}" type="slidenum">
              <a:rPr lang="de-DE" smtClean="0"/>
              <a:t>3</a:t>
            </a:fld>
            <a:endParaRPr lang="de-DE"/>
          </a:p>
        </p:txBody>
      </p:sp>
    </p:spTree>
    <p:extLst>
      <p:ext uri="{BB962C8B-B14F-4D97-AF65-F5344CB8AC3E}">
        <p14:creationId xmlns:p14="http://schemas.microsoft.com/office/powerpoint/2010/main" val="3176966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GitHub Copilot ist ein KI Tool für Code-Vervollständigung zu schreiben; </a:t>
            </a:r>
            <a:r>
              <a:rPr lang="de-DE" dirty="0" err="1"/>
              <a:t>its</a:t>
            </a:r>
            <a:r>
              <a:rPr lang="de-DE" dirty="0"/>
              <a:t> a code </a:t>
            </a:r>
            <a:r>
              <a:rPr lang="de-DE" dirty="0" err="1"/>
              <a:t>completer</a:t>
            </a:r>
            <a:r>
              <a:rPr lang="de-DE" dirty="0"/>
              <a:t> es kann mit verschiedenen IDEs integriert werden. Benutzen wir das, um verschiedene Programmierung code zu schreiben, egal ob für </a:t>
            </a:r>
            <a:r>
              <a:rPr lang="de-DE" dirty="0" err="1"/>
              <a:t>frontend</a:t>
            </a:r>
            <a:r>
              <a:rPr lang="de-DE" dirty="0"/>
              <a:t> </a:t>
            </a:r>
            <a:r>
              <a:rPr lang="de-DE" dirty="0" err="1"/>
              <a:t>entwicklung</a:t>
            </a:r>
            <a:r>
              <a:rPr lang="de-DE" dirty="0"/>
              <a:t> </a:t>
            </a:r>
            <a:r>
              <a:rPr lang="de-DE" dirty="0" err="1"/>
              <a:t>Html</a:t>
            </a:r>
            <a:r>
              <a:rPr lang="de-DE" dirty="0"/>
              <a:t>, </a:t>
            </a:r>
            <a:r>
              <a:rPr lang="de-DE" dirty="0" err="1"/>
              <a:t>Javascript</a:t>
            </a:r>
            <a:r>
              <a:rPr lang="de-DE" dirty="0"/>
              <a:t>, CSS und Backend-Entwicklung YAML, </a:t>
            </a:r>
            <a:r>
              <a:rPr lang="de-DE" dirty="0" err="1"/>
              <a:t>tf</a:t>
            </a:r>
            <a:r>
              <a:rPr lang="de-DE" dirty="0"/>
              <a:t>, Python </a:t>
            </a:r>
            <a:r>
              <a:rPr lang="de-DE" dirty="0" err="1"/>
              <a:t>scripts</a:t>
            </a:r>
            <a:endParaRPr lang="de-DE" dirty="0"/>
          </a:p>
        </p:txBody>
      </p:sp>
      <p:sp>
        <p:nvSpPr>
          <p:cNvPr id="4" name="Foliennummernplatzhalter 3"/>
          <p:cNvSpPr>
            <a:spLocks noGrp="1"/>
          </p:cNvSpPr>
          <p:nvPr>
            <p:ph type="sldNum" sz="quarter" idx="5"/>
          </p:nvPr>
        </p:nvSpPr>
        <p:spPr/>
        <p:txBody>
          <a:bodyPr/>
          <a:lstStyle/>
          <a:p>
            <a:fld id="{AD78B404-B40E-43A4-9F22-E0A97814F83C}" type="slidenum">
              <a:rPr lang="de-DE" smtClean="0"/>
              <a:t>4</a:t>
            </a:fld>
            <a:endParaRPr lang="de-DE"/>
          </a:p>
        </p:txBody>
      </p:sp>
    </p:spTree>
    <p:extLst>
      <p:ext uri="{BB962C8B-B14F-4D97-AF65-F5344CB8AC3E}">
        <p14:creationId xmlns:p14="http://schemas.microsoft.com/office/powerpoint/2010/main" val="208556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Jetzt  über </a:t>
            </a:r>
            <a:r>
              <a:rPr lang="de-DE" dirty="0" err="1"/>
              <a:t>usecase</a:t>
            </a:r>
            <a:r>
              <a:rPr lang="de-DE" dirty="0"/>
              <a:t>  was ist eigentlich mein Use Case ?</a:t>
            </a:r>
            <a:br>
              <a:rPr lang="de-DE" dirty="0"/>
            </a:br>
            <a:endParaRPr lang="de-DE" dirty="0"/>
          </a:p>
          <a:p>
            <a:r>
              <a:rPr lang="de-DE" dirty="0"/>
              <a:t>Meine daten sind Excel, CSV daten oder daten aus einer </a:t>
            </a:r>
            <a:r>
              <a:rPr lang="de-DE" dirty="0" err="1"/>
              <a:t>website</a:t>
            </a:r>
            <a:r>
              <a:rPr lang="de-DE" dirty="0"/>
              <a:t> via API </a:t>
            </a:r>
            <a:r>
              <a:rPr lang="de-DE" dirty="0" err="1"/>
              <a:t>verbindung</a:t>
            </a:r>
            <a:r>
              <a:rPr lang="de-DE" dirty="0"/>
              <a:t>. Ich werde mein daten </a:t>
            </a:r>
            <a:r>
              <a:rPr lang="de-DE" dirty="0" err="1"/>
              <a:t>transformation</a:t>
            </a:r>
            <a:r>
              <a:rPr lang="de-DE" dirty="0"/>
              <a:t> und daten </a:t>
            </a:r>
            <a:r>
              <a:rPr lang="de-DE" dirty="0" err="1"/>
              <a:t>cleansing</a:t>
            </a:r>
            <a:r>
              <a:rPr lang="de-DE" dirty="0"/>
              <a:t> alles mit </a:t>
            </a:r>
            <a:r>
              <a:rPr lang="de-DE" dirty="0" err="1"/>
              <a:t>python</a:t>
            </a:r>
            <a:r>
              <a:rPr lang="de-DE" dirty="0"/>
              <a:t> </a:t>
            </a:r>
            <a:r>
              <a:rPr lang="de-DE" dirty="0" err="1"/>
              <a:t>script</a:t>
            </a:r>
            <a:r>
              <a:rPr lang="de-DE" dirty="0"/>
              <a:t> schreiben. ich  schreibe nicht sondern GitHub Copilot schreibt. danach das wird in </a:t>
            </a:r>
            <a:r>
              <a:rPr lang="de-DE" dirty="0" err="1"/>
              <a:t>entwieder</a:t>
            </a:r>
            <a:r>
              <a:rPr lang="de-DE" dirty="0"/>
              <a:t> </a:t>
            </a:r>
            <a:r>
              <a:rPr lang="de-DE" dirty="0" err="1"/>
              <a:t>postgresSQL</a:t>
            </a:r>
            <a:r>
              <a:rPr lang="de-DE" dirty="0"/>
              <a:t> oder SQL </a:t>
            </a:r>
            <a:r>
              <a:rPr lang="de-DE" dirty="0" err="1"/>
              <a:t>databse</a:t>
            </a:r>
            <a:r>
              <a:rPr lang="de-DE" dirty="0"/>
              <a:t> oder Mongo Db gespeichert</a:t>
            </a:r>
            <a:br>
              <a:rPr lang="de-DE" dirty="0"/>
            </a:br>
            <a:br>
              <a:rPr lang="de-DE" dirty="0"/>
            </a:br>
            <a:endParaRPr lang="de-DE" dirty="0"/>
          </a:p>
          <a:p>
            <a:endParaRPr lang="de-DE" dirty="0"/>
          </a:p>
        </p:txBody>
      </p:sp>
      <p:sp>
        <p:nvSpPr>
          <p:cNvPr id="4" name="Foliennummernplatzhalter 3"/>
          <p:cNvSpPr>
            <a:spLocks noGrp="1"/>
          </p:cNvSpPr>
          <p:nvPr>
            <p:ph type="sldNum" sz="quarter" idx="5"/>
          </p:nvPr>
        </p:nvSpPr>
        <p:spPr/>
        <p:txBody>
          <a:bodyPr/>
          <a:lstStyle/>
          <a:p>
            <a:fld id="{AD78B404-B40E-43A4-9F22-E0A97814F83C}" type="slidenum">
              <a:rPr lang="de-DE" smtClean="0"/>
              <a:t>5</a:t>
            </a:fld>
            <a:endParaRPr lang="de-DE"/>
          </a:p>
        </p:txBody>
      </p:sp>
    </p:spTree>
    <p:extLst>
      <p:ext uri="{BB962C8B-B14F-4D97-AF65-F5344CB8AC3E}">
        <p14:creationId xmlns:p14="http://schemas.microsoft.com/office/powerpoint/2010/main" val="25060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Am Ende wird der Python-Code  im GitHub gepusht für Kollaboration mit unseren Kollegen.</a:t>
            </a:r>
          </a:p>
        </p:txBody>
      </p:sp>
      <p:sp>
        <p:nvSpPr>
          <p:cNvPr id="4" name="Foliennummernplatzhalter 3"/>
          <p:cNvSpPr>
            <a:spLocks noGrp="1"/>
          </p:cNvSpPr>
          <p:nvPr>
            <p:ph type="sldNum" sz="quarter" idx="5"/>
          </p:nvPr>
        </p:nvSpPr>
        <p:spPr/>
        <p:txBody>
          <a:bodyPr/>
          <a:lstStyle/>
          <a:p>
            <a:fld id="{AD78B404-B40E-43A4-9F22-E0A97814F83C}" type="slidenum">
              <a:rPr lang="de-DE" smtClean="0"/>
              <a:t>6</a:t>
            </a:fld>
            <a:endParaRPr lang="de-DE"/>
          </a:p>
        </p:txBody>
      </p:sp>
    </p:spTree>
    <p:extLst>
      <p:ext uri="{BB962C8B-B14F-4D97-AF65-F5344CB8AC3E}">
        <p14:creationId xmlns:p14="http://schemas.microsoft.com/office/powerpoint/2010/main" val="48107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sind die </a:t>
            </a:r>
            <a:r>
              <a:rPr lang="de-DE" dirty="0" err="1"/>
              <a:t>besonderheiten</a:t>
            </a:r>
            <a:r>
              <a:rPr lang="de-DE" dirty="0"/>
              <a:t> mit GitHub </a:t>
            </a:r>
            <a:r>
              <a:rPr lang="de-DE" dirty="0" err="1"/>
              <a:t>copilot</a:t>
            </a:r>
            <a:br>
              <a:rPr lang="de-DE" dirty="0"/>
            </a:br>
            <a:br>
              <a:rPr lang="de-DE" dirty="0"/>
            </a:br>
            <a:r>
              <a:rPr lang="de-DE" dirty="0"/>
              <a:t>hilft mein </a:t>
            </a:r>
            <a:r>
              <a:rPr lang="de-DE" dirty="0" err="1"/>
              <a:t>python</a:t>
            </a:r>
            <a:r>
              <a:rPr lang="de-DE" dirty="0"/>
              <a:t> code zu </a:t>
            </a:r>
            <a:r>
              <a:rPr lang="de-DE" dirty="0" err="1"/>
              <a:t>schreibenes</a:t>
            </a:r>
            <a:r>
              <a:rPr lang="de-DE" dirty="0"/>
              <a:t> validiert mein code kann debuggen</a:t>
            </a:r>
          </a:p>
          <a:p>
            <a:r>
              <a:rPr lang="de-DE" dirty="0"/>
              <a:t>Kann ein Dokumentation</a:t>
            </a:r>
            <a:r>
              <a:rPr lang="de-DE" dirty="0">
                <a:effectLst/>
              </a:rPr>
              <a:t> für den code erstellen</a:t>
            </a:r>
            <a:endParaRPr lang="de-DE" dirty="0"/>
          </a:p>
          <a:p>
            <a:r>
              <a:rPr lang="de-DE" dirty="0">
                <a:effectLst/>
              </a:rPr>
              <a:t>ganz wichtig kann ihr auch über </a:t>
            </a:r>
            <a:r>
              <a:rPr lang="de-DE" dirty="0" err="1">
                <a:effectLst/>
              </a:rPr>
              <a:t>prompting</a:t>
            </a:r>
            <a:r>
              <a:rPr lang="de-DE" dirty="0">
                <a:effectLst/>
              </a:rPr>
              <a:t> Technik zeigen</a:t>
            </a:r>
            <a:br>
              <a:rPr lang="de-DE" dirty="0">
                <a:effectLst/>
              </a:rPr>
            </a:br>
            <a:br>
              <a:rPr lang="de-DE" dirty="0">
                <a:effectLst/>
              </a:rPr>
            </a:br>
            <a:endParaRPr lang="de-DE" dirty="0"/>
          </a:p>
          <a:p>
            <a:endParaRPr lang="de-DE" dirty="0"/>
          </a:p>
        </p:txBody>
      </p:sp>
      <p:sp>
        <p:nvSpPr>
          <p:cNvPr id="4" name="Foliennummernplatzhalter 3"/>
          <p:cNvSpPr>
            <a:spLocks noGrp="1"/>
          </p:cNvSpPr>
          <p:nvPr>
            <p:ph type="sldNum" sz="quarter" idx="5"/>
          </p:nvPr>
        </p:nvSpPr>
        <p:spPr/>
        <p:txBody>
          <a:bodyPr/>
          <a:lstStyle/>
          <a:p>
            <a:fld id="{AD78B404-B40E-43A4-9F22-E0A97814F83C}" type="slidenum">
              <a:rPr lang="de-DE" smtClean="0"/>
              <a:t>7</a:t>
            </a:fld>
            <a:endParaRPr lang="de-DE"/>
          </a:p>
        </p:txBody>
      </p:sp>
    </p:spTree>
    <p:extLst>
      <p:ext uri="{BB962C8B-B14F-4D97-AF65-F5344CB8AC3E}">
        <p14:creationId xmlns:p14="http://schemas.microsoft.com/office/powerpoint/2010/main" val="2727602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de-DE"/>
              <a:t>Mastertitelformat bearbeiten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5C303CD-B0A4-49CC-8566-5466A551B047}" type="datetimeFigureOut">
              <a:rPr lang="de-DE" smtClean="0"/>
              <a:t>05.02.2025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79B9BBB-992F-4A27-9EA2-C4BDDED25ADA}" type="slidenum">
              <a:rPr lang="de-DE" smtClean="0"/>
              <a:t>‹Nr.›</a:t>
            </a:fld>
            <a:endParaRPr lang="de-DE"/>
          </a:p>
        </p:txBody>
      </p:sp>
    </p:spTree>
    <p:extLst>
      <p:ext uri="{BB962C8B-B14F-4D97-AF65-F5344CB8AC3E}">
        <p14:creationId xmlns:p14="http://schemas.microsoft.com/office/powerpoint/2010/main" val="391536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de-DE"/>
              <a:t>Mastertitelformat bearbeiten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5C303CD-B0A4-49CC-8566-5466A551B047}" type="datetimeFigureOut">
              <a:rPr lang="de-DE" smtClean="0"/>
              <a:t>05.02.2025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79B9BBB-992F-4A27-9EA2-C4BDDED25ADA}" type="slidenum">
              <a:rPr lang="de-DE" smtClean="0"/>
              <a:t>‹Nr.›</a:t>
            </a:fld>
            <a:endParaRPr lang="de-DE"/>
          </a:p>
        </p:txBody>
      </p:sp>
    </p:spTree>
    <p:extLst>
      <p:ext uri="{BB962C8B-B14F-4D97-AF65-F5344CB8AC3E}">
        <p14:creationId xmlns:p14="http://schemas.microsoft.com/office/powerpoint/2010/main" val="424194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5C303CD-B0A4-49CC-8566-5466A551B047}" type="datetimeFigureOut">
              <a:rPr lang="de-DE" smtClean="0"/>
              <a:t>05.02.2025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79B9BBB-992F-4A27-9EA2-C4BDDED25ADA}" type="slidenum">
              <a:rPr lang="de-DE" smtClean="0"/>
              <a:t>‹Nr.›</a:t>
            </a:fld>
            <a:endParaRPr lang="de-DE"/>
          </a:p>
        </p:txBody>
      </p:sp>
    </p:spTree>
    <p:extLst>
      <p:ext uri="{BB962C8B-B14F-4D97-AF65-F5344CB8AC3E}">
        <p14:creationId xmlns:p14="http://schemas.microsoft.com/office/powerpoint/2010/main" val="2110228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5C303CD-B0A4-49CC-8566-5466A551B047}" type="datetimeFigureOut">
              <a:rPr lang="de-DE" smtClean="0"/>
              <a:t>05.02.2025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79B9BBB-992F-4A27-9EA2-C4BDDED25ADA}" type="slidenum">
              <a:rPr lang="de-DE" smtClean="0"/>
              <a:t>‹Nr.›</a:t>
            </a:fld>
            <a:endParaRPr lang="de-DE"/>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396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5C303CD-B0A4-49CC-8566-5466A551B047}" type="datetimeFigureOut">
              <a:rPr lang="de-DE" smtClean="0"/>
              <a:t>05.02.2025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79B9BBB-992F-4A27-9EA2-C4BDDED25ADA}" type="slidenum">
              <a:rPr lang="de-DE" smtClean="0"/>
              <a:t>‹Nr.›</a:t>
            </a:fld>
            <a:endParaRPr lang="de-DE"/>
          </a:p>
        </p:txBody>
      </p:sp>
    </p:spTree>
    <p:extLst>
      <p:ext uri="{BB962C8B-B14F-4D97-AF65-F5344CB8AC3E}">
        <p14:creationId xmlns:p14="http://schemas.microsoft.com/office/powerpoint/2010/main" val="985321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de-DE"/>
              <a:t>Mastertitelformat bearbeiten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D5C303CD-B0A4-49CC-8566-5466A551B047}" type="datetimeFigureOut">
              <a:rPr lang="de-DE" smtClean="0"/>
              <a:t>05.02.2025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79B9BBB-992F-4A27-9EA2-C4BDDED25ADA}" type="slidenum">
              <a:rPr lang="de-DE" smtClean="0"/>
              <a:t>‹Nr.›</a:t>
            </a:fld>
            <a:endParaRPr lang="de-DE"/>
          </a:p>
        </p:txBody>
      </p:sp>
    </p:spTree>
    <p:extLst>
      <p:ext uri="{BB962C8B-B14F-4D97-AF65-F5344CB8AC3E}">
        <p14:creationId xmlns:p14="http://schemas.microsoft.com/office/powerpoint/2010/main" val="905907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de-DE"/>
              <a:t>Mastertitelformat bearbeiten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D5C303CD-B0A4-49CC-8566-5466A551B047}" type="datetimeFigureOut">
              <a:rPr lang="de-DE" smtClean="0"/>
              <a:t>05.02.2025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79B9BBB-992F-4A27-9EA2-C4BDDED25ADA}" type="slidenum">
              <a:rPr lang="de-DE" smtClean="0"/>
              <a:t>‹Nr.›</a:t>
            </a:fld>
            <a:endParaRPr lang="de-DE"/>
          </a:p>
        </p:txBody>
      </p:sp>
    </p:spTree>
    <p:extLst>
      <p:ext uri="{BB962C8B-B14F-4D97-AF65-F5344CB8AC3E}">
        <p14:creationId xmlns:p14="http://schemas.microsoft.com/office/powerpoint/2010/main" val="681859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5C303CD-B0A4-49CC-8566-5466A551B047}" type="datetimeFigureOut">
              <a:rPr lang="de-DE" smtClean="0"/>
              <a:t>05.02.2025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79B9BBB-992F-4A27-9EA2-C4BDDED25ADA}" type="slidenum">
              <a:rPr lang="de-DE" smtClean="0"/>
              <a:t>‹Nr.›</a:t>
            </a:fld>
            <a:endParaRPr lang="de-DE"/>
          </a:p>
        </p:txBody>
      </p:sp>
    </p:spTree>
    <p:extLst>
      <p:ext uri="{BB962C8B-B14F-4D97-AF65-F5344CB8AC3E}">
        <p14:creationId xmlns:p14="http://schemas.microsoft.com/office/powerpoint/2010/main" val="3099520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5C303CD-B0A4-49CC-8566-5466A551B047}" type="datetimeFigureOut">
              <a:rPr lang="de-DE" smtClean="0"/>
              <a:t>05.02.2025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79B9BBB-992F-4A27-9EA2-C4BDDED25ADA}" type="slidenum">
              <a:rPr lang="de-DE" smtClean="0"/>
              <a:t>‹Nr.›</a:t>
            </a:fld>
            <a:endParaRPr lang="de-DE"/>
          </a:p>
        </p:txBody>
      </p:sp>
    </p:spTree>
    <p:extLst>
      <p:ext uri="{BB962C8B-B14F-4D97-AF65-F5344CB8AC3E}">
        <p14:creationId xmlns:p14="http://schemas.microsoft.com/office/powerpoint/2010/main" val="270031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5C303CD-B0A4-49CC-8566-5466A551B047}" type="datetimeFigureOut">
              <a:rPr lang="de-DE" smtClean="0"/>
              <a:t>05.02.2025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79B9BBB-992F-4A27-9EA2-C4BDDED25ADA}" type="slidenum">
              <a:rPr lang="de-DE" smtClean="0"/>
              <a:t>‹Nr.›</a:t>
            </a:fld>
            <a:endParaRPr lang="de-DE"/>
          </a:p>
        </p:txBody>
      </p:sp>
    </p:spTree>
    <p:extLst>
      <p:ext uri="{BB962C8B-B14F-4D97-AF65-F5344CB8AC3E}">
        <p14:creationId xmlns:p14="http://schemas.microsoft.com/office/powerpoint/2010/main" val="691409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de-DE"/>
              <a:t>Mastertitelformat bearbeiten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5C303CD-B0A4-49CC-8566-5466A551B047}" type="datetimeFigureOut">
              <a:rPr lang="de-DE" smtClean="0"/>
              <a:t>05.02.2025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79B9BBB-992F-4A27-9EA2-C4BDDED25ADA}" type="slidenum">
              <a:rPr lang="de-DE" smtClean="0"/>
              <a:t>‹Nr.›</a:t>
            </a:fld>
            <a:endParaRPr lang="de-DE"/>
          </a:p>
        </p:txBody>
      </p:sp>
    </p:spTree>
    <p:extLst>
      <p:ext uri="{BB962C8B-B14F-4D97-AF65-F5344CB8AC3E}">
        <p14:creationId xmlns:p14="http://schemas.microsoft.com/office/powerpoint/2010/main" val="372171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de-DE"/>
              <a:t>Mastertitelformat bearbeiten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5C303CD-B0A4-49CC-8566-5466A551B047}" type="datetimeFigureOut">
              <a:rPr lang="de-DE" smtClean="0"/>
              <a:t>05.02.2025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79B9BBB-992F-4A27-9EA2-C4BDDED25ADA}" type="slidenum">
              <a:rPr lang="de-DE" smtClean="0"/>
              <a:t>‹Nr.›</a:t>
            </a:fld>
            <a:endParaRPr lang="de-DE"/>
          </a:p>
        </p:txBody>
      </p:sp>
    </p:spTree>
    <p:extLst>
      <p:ext uri="{BB962C8B-B14F-4D97-AF65-F5344CB8AC3E}">
        <p14:creationId xmlns:p14="http://schemas.microsoft.com/office/powerpoint/2010/main" val="61621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913795" y="2912232"/>
            <a:ext cx="5107208" cy="287896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912232"/>
            <a:ext cx="5095357" cy="287896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5C303CD-B0A4-49CC-8566-5466A551B047}" type="datetimeFigureOut">
              <a:rPr lang="de-DE" smtClean="0"/>
              <a:t>05.02.2025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79B9BBB-992F-4A27-9EA2-C4BDDED25ADA}" type="slidenum">
              <a:rPr lang="de-DE" smtClean="0"/>
              <a:t>‹Nr.›</a:t>
            </a:fld>
            <a:endParaRPr lang="de-DE"/>
          </a:p>
        </p:txBody>
      </p:sp>
    </p:spTree>
    <p:extLst>
      <p:ext uri="{BB962C8B-B14F-4D97-AF65-F5344CB8AC3E}">
        <p14:creationId xmlns:p14="http://schemas.microsoft.com/office/powerpoint/2010/main" val="2875322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5C303CD-B0A4-49CC-8566-5466A551B047}" type="datetimeFigureOut">
              <a:rPr lang="de-DE" smtClean="0"/>
              <a:t>05.02.2025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79B9BBB-992F-4A27-9EA2-C4BDDED25ADA}" type="slidenum">
              <a:rPr lang="de-DE" smtClean="0"/>
              <a:t>‹Nr.›</a:t>
            </a:fld>
            <a:endParaRPr lang="de-DE"/>
          </a:p>
        </p:txBody>
      </p:sp>
    </p:spTree>
    <p:extLst>
      <p:ext uri="{BB962C8B-B14F-4D97-AF65-F5344CB8AC3E}">
        <p14:creationId xmlns:p14="http://schemas.microsoft.com/office/powerpoint/2010/main" val="381059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303CD-B0A4-49CC-8566-5466A551B047}" type="datetimeFigureOut">
              <a:rPr lang="de-DE" smtClean="0"/>
              <a:t>05.02.2025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79B9BBB-992F-4A27-9EA2-C4BDDED25ADA}" type="slidenum">
              <a:rPr lang="de-DE" smtClean="0"/>
              <a:t>‹Nr.›</a:t>
            </a:fld>
            <a:endParaRPr lang="de-DE"/>
          </a:p>
        </p:txBody>
      </p:sp>
    </p:spTree>
    <p:extLst>
      <p:ext uri="{BB962C8B-B14F-4D97-AF65-F5344CB8AC3E}">
        <p14:creationId xmlns:p14="http://schemas.microsoft.com/office/powerpoint/2010/main" val="181391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de-DE"/>
              <a:t>Mastertitelformat bearbeiten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5C303CD-B0A4-49CC-8566-5466A551B047}" type="datetimeFigureOut">
              <a:rPr lang="de-DE" smtClean="0"/>
              <a:t>05.02.2025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79B9BBB-992F-4A27-9EA2-C4BDDED25ADA}" type="slidenum">
              <a:rPr lang="de-DE" smtClean="0"/>
              <a:t>‹Nr.›</a:t>
            </a:fld>
            <a:endParaRPr lang="de-DE"/>
          </a:p>
        </p:txBody>
      </p:sp>
    </p:spTree>
    <p:extLst>
      <p:ext uri="{BB962C8B-B14F-4D97-AF65-F5344CB8AC3E}">
        <p14:creationId xmlns:p14="http://schemas.microsoft.com/office/powerpoint/2010/main" val="356079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5C303CD-B0A4-49CC-8566-5466A551B047}" type="datetimeFigureOut">
              <a:rPr lang="de-DE" smtClean="0"/>
              <a:t>05.02.2025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79B9BBB-992F-4A27-9EA2-C4BDDED25ADA}" type="slidenum">
              <a:rPr lang="de-DE" smtClean="0"/>
              <a:t>‹Nr.›</a:t>
            </a:fld>
            <a:endParaRPr lang="de-DE"/>
          </a:p>
        </p:txBody>
      </p:sp>
    </p:spTree>
    <p:extLst>
      <p:ext uri="{BB962C8B-B14F-4D97-AF65-F5344CB8AC3E}">
        <p14:creationId xmlns:p14="http://schemas.microsoft.com/office/powerpoint/2010/main" val="313960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C303CD-B0A4-49CC-8566-5466A551B047}" type="datetimeFigureOut">
              <a:rPr lang="de-DE" smtClean="0"/>
              <a:t>05.02.2025</a:t>
            </a:fld>
            <a:endParaRPr lang="de-DE"/>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79B9BBB-992F-4A27-9EA2-C4BDDED25ADA}" type="slidenum">
              <a:rPr lang="de-DE" smtClean="0"/>
              <a:t>‹Nr.›</a:t>
            </a:fld>
            <a:endParaRPr lang="de-DE"/>
          </a:p>
        </p:txBody>
      </p:sp>
    </p:spTree>
    <p:extLst>
      <p:ext uri="{BB962C8B-B14F-4D97-AF65-F5344CB8AC3E}">
        <p14:creationId xmlns:p14="http://schemas.microsoft.com/office/powerpoint/2010/main" val="702842564"/>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A3BBA0-DB0D-CDD2-F7F1-CC679856930B}"/>
              </a:ext>
            </a:extLst>
          </p:cNvPr>
          <p:cNvSpPr>
            <a:spLocks noGrp="1"/>
          </p:cNvSpPr>
          <p:nvPr>
            <p:ph type="ctrTitle"/>
          </p:nvPr>
        </p:nvSpPr>
        <p:spPr/>
        <p:txBody>
          <a:bodyPr/>
          <a:lstStyle/>
          <a:p>
            <a:r>
              <a:rPr lang="de-DE" b="1" dirty="0"/>
              <a:t>GitHub Copilot Präsentation</a:t>
            </a:r>
          </a:p>
        </p:txBody>
      </p:sp>
      <p:sp>
        <p:nvSpPr>
          <p:cNvPr id="3" name="Untertitel 2">
            <a:extLst>
              <a:ext uri="{FF2B5EF4-FFF2-40B4-BE49-F238E27FC236}">
                <a16:creationId xmlns:a16="http://schemas.microsoft.com/office/drawing/2014/main" id="{2D033939-F7FF-7F2D-3ED1-1693722C9E50}"/>
              </a:ext>
            </a:extLst>
          </p:cNvPr>
          <p:cNvSpPr>
            <a:spLocks noGrp="1"/>
          </p:cNvSpPr>
          <p:nvPr>
            <p:ph type="subTitle" idx="1"/>
          </p:nvPr>
        </p:nvSpPr>
        <p:spPr/>
        <p:txBody>
          <a:bodyPr/>
          <a:lstStyle/>
          <a:p>
            <a:r>
              <a:rPr lang="de-DE" dirty="0"/>
              <a:t>Muthu Shobana Perumal</a:t>
            </a:r>
          </a:p>
        </p:txBody>
      </p:sp>
    </p:spTree>
    <p:extLst>
      <p:ext uri="{BB962C8B-B14F-4D97-AF65-F5344CB8AC3E}">
        <p14:creationId xmlns:p14="http://schemas.microsoft.com/office/powerpoint/2010/main" val="36482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02B86D-6AB5-F04D-3F43-EAA1BB46F297}"/>
              </a:ext>
            </a:extLst>
          </p:cNvPr>
          <p:cNvSpPr>
            <a:spLocks noGrp="1"/>
          </p:cNvSpPr>
          <p:nvPr>
            <p:ph type="title"/>
          </p:nvPr>
        </p:nvSpPr>
        <p:spPr/>
        <p:txBody>
          <a:bodyPr/>
          <a:lstStyle/>
          <a:p>
            <a:endParaRPr lang="de-DE"/>
          </a:p>
        </p:txBody>
      </p:sp>
      <p:pic>
        <p:nvPicPr>
          <p:cNvPr id="4" name="Inhaltsplatzhalter 3">
            <a:extLst>
              <a:ext uri="{FF2B5EF4-FFF2-40B4-BE49-F238E27FC236}">
                <a16:creationId xmlns:a16="http://schemas.microsoft.com/office/drawing/2014/main" id="{067EFBCB-7A18-49CE-2C35-BC46AE8D3D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3222" y="609600"/>
            <a:ext cx="5381078" cy="5321643"/>
          </a:xfrm>
          <a:prstGeom prst="rect">
            <a:avLst/>
          </a:prstGeom>
        </p:spPr>
      </p:pic>
      <p:pic>
        <p:nvPicPr>
          <p:cNvPr id="5" name="Inhaltsplatzhalter 4">
            <a:extLst>
              <a:ext uri="{FF2B5EF4-FFF2-40B4-BE49-F238E27FC236}">
                <a16:creationId xmlns:a16="http://schemas.microsoft.com/office/drawing/2014/main" id="{1E687EF0-E206-D0DD-7373-F2D832955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591" y="609600"/>
            <a:ext cx="4431188" cy="5552303"/>
          </a:xfrm>
          <a:prstGeom prst="rect">
            <a:avLst/>
          </a:prstGeom>
        </p:spPr>
      </p:pic>
    </p:spTree>
    <p:extLst>
      <p:ext uri="{BB962C8B-B14F-4D97-AF65-F5344CB8AC3E}">
        <p14:creationId xmlns:p14="http://schemas.microsoft.com/office/powerpoint/2010/main" val="267779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CC31B6-5668-97FC-99C9-07E1AED75E2C}"/>
              </a:ext>
            </a:extLst>
          </p:cNvPr>
          <p:cNvSpPr>
            <a:spLocks noGrp="1"/>
          </p:cNvSpPr>
          <p:nvPr>
            <p:ph type="title"/>
          </p:nvPr>
        </p:nvSpPr>
        <p:spPr/>
        <p:txBody>
          <a:bodyPr/>
          <a:lstStyle/>
          <a:p>
            <a:r>
              <a:rPr lang="de-DE" dirty="0"/>
              <a:t>Chat-</a:t>
            </a:r>
            <a:r>
              <a:rPr lang="de-DE" dirty="0" err="1"/>
              <a:t>gpt</a:t>
            </a:r>
            <a:r>
              <a:rPr lang="de-DE" dirty="0"/>
              <a:t> Lösung prompt</a:t>
            </a:r>
          </a:p>
        </p:txBody>
      </p:sp>
      <p:sp>
        <p:nvSpPr>
          <p:cNvPr id="4" name="Inhaltsplatzhalter 3">
            <a:extLst>
              <a:ext uri="{FF2B5EF4-FFF2-40B4-BE49-F238E27FC236}">
                <a16:creationId xmlns:a16="http://schemas.microsoft.com/office/drawing/2014/main" id="{5FF5C029-7DEF-E475-D01A-E53BFD68B002}"/>
              </a:ext>
            </a:extLst>
          </p:cNvPr>
          <p:cNvSpPr>
            <a:spLocks noGrp="1"/>
          </p:cNvSpPr>
          <p:nvPr>
            <p:ph idx="1"/>
          </p:nvPr>
        </p:nvSpPr>
        <p:spPr/>
        <p:txBody>
          <a:bodyPr/>
          <a:lstStyle/>
          <a:p>
            <a:pPr marL="457200">
              <a:lnSpc>
                <a:spcPct val="115000"/>
              </a:lnSpc>
              <a:spcAft>
                <a:spcPts val="800"/>
              </a:spcAft>
            </a:pP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Role</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Please</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think</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you</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as</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25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years</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experienced</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data Engineer. I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have</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uploaded</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excel</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file</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'Git_Copilot_POC_7'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that</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contains</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four</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sheets</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DimCustomer</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DimProduct</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Factfinance</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DimAddress</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Please</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extract</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the</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files</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into</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dataframes</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Please</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transform</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the</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FactFinance</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sheet</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by</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creating</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two</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new</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columns</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Scenario and Margin.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Each</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original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row</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should</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be</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duplicated</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one</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row</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with</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Scenario = 'Actual' and Margin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from</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Margin,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actual</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and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another</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row</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with</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Scenario = 'Budget' and Margin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from</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Margin,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budget</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The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rest</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of</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the</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columns</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should</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remain</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the</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same.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Please</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perform this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transformation</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directly</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in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the</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FactFinance</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sheet</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without</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creating</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an extra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sheet</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49580" indent="1270">
              <a:lnSpc>
                <a:spcPct val="115000"/>
              </a:lnSpc>
              <a:spcAft>
                <a:spcPts val="800"/>
              </a:spcAft>
            </a:pP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Please</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do not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create</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extra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sheet</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Please</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do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the</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transformation</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in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the</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FactFinance</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sheet</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kern="100" dirty="0" err="1">
                <a:effectLst/>
                <a:latin typeface="Calibri" panose="020F0502020204030204" pitchFamily="34" charset="0"/>
                <a:ea typeface="Calibri" panose="020F0502020204030204" pitchFamily="34" charset="0"/>
                <a:cs typeface="Times New Roman" panose="02020603050405020304" pitchFamily="18" charset="0"/>
              </a:rPr>
              <a:t>itself</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232784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nhaltsplatzhalter 14">
            <a:extLst>
              <a:ext uri="{FF2B5EF4-FFF2-40B4-BE49-F238E27FC236}">
                <a16:creationId xmlns:a16="http://schemas.microsoft.com/office/drawing/2014/main" id="{AF303F3E-C7C3-6DCF-7C78-7A1ABA77BF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6442" y="1020240"/>
            <a:ext cx="4685488" cy="5548212"/>
          </a:xfrm>
        </p:spPr>
      </p:pic>
      <p:sp>
        <p:nvSpPr>
          <p:cNvPr id="2" name="Titel 1">
            <a:extLst>
              <a:ext uri="{FF2B5EF4-FFF2-40B4-BE49-F238E27FC236}">
                <a16:creationId xmlns:a16="http://schemas.microsoft.com/office/drawing/2014/main" id="{EC97678D-096F-2C1D-C0C1-C4B84AE0B84B}"/>
              </a:ext>
            </a:extLst>
          </p:cNvPr>
          <p:cNvSpPr>
            <a:spLocks noGrp="1"/>
          </p:cNvSpPr>
          <p:nvPr>
            <p:ph type="title"/>
          </p:nvPr>
        </p:nvSpPr>
        <p:spPr>
          <a:xfrm>
            <a:off x="919119" y="20580"/>
            <a:ext cx="10353761" cy="1326321"/>
          </a:xfrm>
        </p:spPr>
        <p:txBody>
          <a:bodyPr/>
          <a:lstStyle/>
          <a:p>
            <a:r>
              <a:rPr lang="de-DE" dirty="0"/>
              <a:t>Vergleich</a:t>
            </a:r>
          </a:p>
        </p:txBody>
      </p:sp>
      <p:pic>
        <p:nvPicPr>
          <p:cNvPr id="6" name="Inhaltsplatzhalter 5">
            <a:extLst>
              <a:ext uri="{FF2B5EF4-FFF2-40B4-BE49-F238E27FC236}">
                <a16:creationId xmlns:a16="http://schemas.microsoft.com/office/drawing/2014/main" id="{2EC2AA44-E873-A1ED-66DB-4C485A0D36B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265850" y="1020240"/>
            <a:ext cx="5183363" cy="5445240"/>
          </a:xfrm>
          <a:noFill/>
          <a:ln>
            <a:noFill/>
          </a:ln>
        </p:spPr>
      </p:pic>
      <p:sp>
        <p:nvSpPr>
          <p:cNvPr id="10" name="Ellipse 9">
            <a:extLst>
              <a:ext uri="{FF2B5EF4-FFF2-40B4-BE49-F238E27FC236}">
                <a16:creationId xmlns:a16="http://schemas.microsoft.com/office/drawing/2014/main" id="{C67975A7-FB93-38F5-79A2-196C09AC76DF}"/>
              </a:ext>
            </a:extLst>
          </p:cNvPr>
          <p:cNvSpPr/>
          <p:nvPr/>
        </p:nvSpPr>
        <p:spPr>
          <a:xfrm>
            <a:off x="677308" y="2270346"/>
            <a:ext cx="2477783" cy="1524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03F1DDB3-E803-7896-46F7-0407A0C71EFF}"/>
              </a:ext>
            </a:extLst>
          </p:cNvPr>
          <p:cNvSpPr/>
          <p:nvPr/>
        </p:nvSpPr>
        <p:spPr>
          <a:xfrm>
            <a:off x="6265850" y="2734992"/>
            <a:ext cx="2950636" cy="17258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68545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F14D6C-8F21-DA0E-5A72-A19EAEF9BA0A}"/>
              </a:ext>
            </a:extLst>
          </p:cNvPr>
          <p:cNvSpPr>
            <a:spLocks noGrp="1"/>
          </p:cNvSpPr>
          <p:nvPr>
            <p:ph type="title"/>
          </p:nvPr>
        </p:nvSpPr>
        <p:spPr/>
        <p:txBody>
          <a:bodyPr/>
          <a:lstStyle/>
          <a:p>
            <a:r>
              <a:rPr lang="de-DE" b="1" dirty="0"/>
              <a:t>Zukünftige Szenarien</a:t>
            </a:r>
          </a:p>
        </p:txBody>
      </p:sp>
      <p:sp>
        <p:nvSpPr>
          <p:cNvPr id="3" name="Inhaltsplatzhalter 2">
            <a:extLst>
              <a:ext uri="{FF2B5EF4-FFF2-40B4-BE49-F238E27FC236}">
                <a16:creationId xmlns:a16="http://schemas.microsoft.com/office/drawing/2014/main" id="{3CA86809-45B1-A798-162C-5ACAD7530204}"/>
              </a:ext>
            </a:extLst>
          </p:cNvPr>
          <p:cNvSpPr>
            <a:spLocks noGrp="1"/>
          </p:cNvSpPr>
          <p:nvPr>
            <p:ph idx="1"/>
          </p:nvPr>
        </p:nvSpPr>
        <p:spPr/>
        <p:txBody>
          <a:bodyPr/>
          <a:lstStyle/>
          <a:p>
            <a:r>
              <a:rPr lang="de-DE" b="1" dirty="0"/>
              <a:t>Manuelle </a:t>
            </a:r>
            <a:r>
              <a:rPr lang="de-DE" b="1" dirty="0" err="1"/>
              <a:t>Depolyment</a:t>
            </a:r>
            <a:r>
              <a:rPr lang="de-DE" b="1" dirty="0"/>
              <a:t> von Python-Code in AWS</a:t>
            </a:r>
          </a:p>
          <a:p>
            <a:r>
              <a:rPr lang="de-DE" b="1" dirty="0"/>
              <a:t>Automatisierte Bereitstellung in der AWS Cloud</a:t>
            </a:r>
          </a:p>
          <a:p>
            <a:endParaRPr lang="de-DE" dirty="0"/>
          </a:p>
        </p:txBody>
      </p:sp>
      <p:pic>
        <p:nvPicPr>
          <p:cNvPr id="5" name="Grafik 4">
            <a:extLst>
              <a:ext uri="{FF2B5EF4-FFF2-40B4-BE49-F238E27FC236}">
                <a16:creationId xmlns:a16="http://schemas.microsoft.com/office/drawing/2014/main" id="{8EEE93A9-CEAD-F8C3-0F02-BB58037A0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223" y="3698339"/>
            <a:ext cx="6309571" cy="2253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27513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9C472-31FE-E320-A141-A32C060CEE4C}"/>
              </a:ext>
            </a:extLst>
          </p:cNvPr>
          <p:cNvSpPr>
            <a:spLocks noGrp="1"/>
          </p:cNvSpPr>
          <p:nvPr>
            <p:ph type="title"/>
          </p:nvPr>
        </p:nvSpPr>
        <p:spPr>
          <a:xfrm>
            <a:off x="913795" y="609600"/>
            <a:ext cx="10353761" cy="1183073"/>
          </a:xfrm>
        </p:spPr>
        <p:txBody>
          <a:bodyPr/>
          <a:lstStyle/>
          <a:p>
            <a:r>
              <a:rPr lang="de-DE" b="1" dirty="0"/>
              <a:t>GitHub </a:t>
            </a:r>
            <a:r>
              <a:rPr lang="de-DE" b="1" dirty="0" err="1"/>
              <a:t>vs</a:t>
            </a:r>
            <a:r>
              <a:rPr lang="de-DE" b="1" dirty="0"/>
              <a:t> Subversion</a:t>
            </a:r>
          </a:p>
        </p:txBody>
      </p:sp>
      <p:pic>
        <p:nvPicPr>
          <p:cNvPr id="4" name="Inhaltsplatzhalter 4">
            <a:extLst>
              <a:ext uri="{FF2B5EF4-FFF2-40B4-BE49-F238E27FC236}">
                <a16:creationId xmlns:a16="http://schemas.microsoft.com/office/drawing/2014/main" id="{3517B39A-21BF-3ABF-63F8-087FB7195D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2819" y="1792673"/>
            <a:ext cx="7735712" cy="4351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2813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232D63-AEE1-3FCB-9C09-02D614D70F78}"/>
              </a:ext>
            </a:extLst>
          </p:cNvPr>
          <p:cNvSpPr>
            <a:spLocks noGrp="1"/>
          </p:cNvSpPr>
          <p:nvPr>
            <p:ph type="title"/>
          </p:nvPr>
        </p:nvSpPr>
        <p:spPr/>
        <p:txBody>
          <a:bodyPr/>
          <a:lstStyle/>
          <a:p>
            <a:r>
              <a:rPr lang="de-DE" b="1" dirty="0"/>
              <a:t>GitHub</a:t>
            </a:r>
          </a:p>
        </p:txBody>
      </p:sp>
      <p:sp>
        <p:nvSpPr>
          <p:cNvPr id="3" name="Inhaltsplatzhalter 2">
            <a:extLst>
              <a:ext uri="{FF2B5EF4-FFF2-40B4-BE49-F238E27FC236}">
                <a16:creationId xmlns:a16="http://schemas.microsoft.com/office/drawing/2014/main" id="{F0A5242F-E967-6FBA-C3FD-143F272B608D}"/>
              </a:ext>
            </a:extLst>
          </p:cNvPr>
          <p:cNvSpPr>
            <a:spLocks noGrp="1"/>
          </p:cNvSpPr>
          <p:nvPr>
            <p:ph idx="1"/>
          </p:nvPr>
        </p:nvSpPr>
        <p:spPr/>
        <p:txBody>
          <a:bodyPr/>
          <a:lstStyle/>
          <a:p>
            <a:r>
              <a:rPr lang="de-DE" sz="1800" b="1" dirty="0">
                <a:effectLst/>
                <a:latin typeface="Calibri" panose="020F0502020204030204" pitchFamily="34" charset="0"/>
                <a:ea typeface="Calibri" panose="020F0502020204030204" pitchFamily="34" charset="0"/>
                <a:cs typeface="Times New Roman" panose="02020603050405020304" pitchFamily="18" charset="0"/>
              </a:rPr>
              <a:t>Code-Versionen verwalten</a:t>
            </a:r>
          </a:p>
          <a:p>
            <a:r>
              <a:rPr lang="de-DE" sz="1800" b="1" dirty="0">
                <a:effectLst/>
                <a:latin typeface="Calibri" panose="020F0502020204030204" pitchFamily="34" charset="0"/>
                <a:ea typeface="Calibri" panose="020F0502020204030204" pitchFamily="34" charset="0"/>
                <a:cs typeface="Times New Roman" panose="02020603050405020304" pitchFamily="18" charset="0"/>
              </a:rPr>
              <a:t>Repository Hosting</a:t>
            </a:r>
          </a:p>
          <a:p>
            <a:r>
              <a:rPr lang="de-DE" sz="1800" b="1" dirty="0">
                <a:effectLst/>
                <a:latin typeface="Calibri" panose="020F0502020204030204" pitchFamily="34" charset="0"/>
                <a:ea typeface="Calibri" panose="020F0502020204030204" pitchFamily="34" charset="0"/>
                <a:cs typeface="Times New Roman" panose="02020603050405020304" pitchFamily="18" charset="0"/>
              </a:rPr>
              <a:t>Zusammenarbeiten</a:t>
            </a:r>
            <a:endParaRPr lang="de-DE" sz="1800" b="1" dirty="0">
              <a:latin typeface="Calibri" panose="020F0502020204030204" pitchFamily="34" charset="0"/>
              <a:ea typeface="Calibri" panose="020F0502020204030204" pitchFamily="34" charset="0"/>
              <a:cs typeface="Times New Roman" panose="02020603050405020304" pitchFamily="18" charset="0"/>
            </a:endParaRPr>
          </a:p>
          <a:p>
            <a:r>
              <a:rPr lang="de-DE" sz="1800" b="1" dirty="0">
                <a:effectLst/>
                <a:latin typeface="Calibri" panose="020F0502020204030204" pitchFamily="34" charset="0"/>
                <a:ea typeface="Calibri" panose="020F0502020204030204" pitchFamily="34" charset="0"/>
                <a:cs typeface="Times New Roman" panose="02020603050405020304" pitchFamily="18" charset="0"/>
              </a:rPr>
              <a:t>Projekte teilen</a:t>
            </a:r>
          </a:p>
          <a:p>
            <a:r>
              <a:rPr lang="de-DE" sz="1800" b="1" dirty="0">
                <a:effectLst/>
                <a:latin typeface="Calibri" panose="020F0502020204030204" pitchFamily="34" charset="0"/>
                <a:ea typeface="Calibri" panose="020F0502020204030204" pitchFamily="34" charset="0"/>
                <a:cs typeface="Times New Roman" panose="02020603050405020304" pitchFamily="18" charset="0"/>
              </a:rPr>
              <a:t>GitHub Actions</a:t>
            </a:r>
          </a:p>
          <a:p>
            <a:r>
              <a:rPr lang="de-DE" sz="1800" b="1" dirty="0">
                <a:latin typeface="Calibri" panose="020F0502020204030204" pitchFamily="34" charset="0"/>
                <a:cs typeface="Times New Roman" panose="02020603050405020304" pitchFamily="18" charset="0"/>
              </a:rPr>
              <a:t>Branching und Merging</a:t>
            </a:r>
          </a:p>
          <a:p>
            <a:r>
              <a:rPr lang="de-DE" sz="1800" b="1" dirty="0">
                <a:latin typeface="Calibri" panose="020F0502020204030204" pitchFamily="34" charset="0"/>
                <a:cs typeface="Times New Roman" panose="02020603050405020304" pitchFamily="18" charset="0"/>
              </a:rPr>
              <a:t>Integration mit KI (Copilot)</a:t>
            </a:r>
          </a:p>
          <a:p>
            <a:pPr marL="0" indent="0">
              <a:buNone/>
            </a:pPr>
            <a:endParaRPr lang="de-DE"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pic>
        <p:nvPicPr>
          <p:cNvPr id="4" name="Grafik 3">
            <a:extLst>
              <a:ext uri="{FF2B5EF4-FFF2-40B4-BE49-F238E27FC236}">
                <a16:creationId xmlns:a16="http://schemas.microsoft.com/office/drawing/2014/main" id="{6E551739-D701-D790-F96C-46C9F7BBD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801" y="2038399"/>
            <a:ext cx="4295614" cy="31555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98587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564941-2CA1-29EB-244E-89D78C34687D}"/>
              </a:ext>
            </a:extLst>
          </p:cNvPr>
          <p:cNvSpPr>
            <a:spLocks noGrp="1"/>
          </p:cNvSpPr>
          <p:nvPr>
            <p:ph type="title"/>
          </p:nvPr>
        </p:nvSpPr>
        <p:spPr/>
        <p:txBody>
          <a:bodyPr/>
          <a:lstStyle/>
          <a:p>
            <a:r>
              <a:rPr lang="de-DE" b="1" dirty="0"/>
              <a:t>GitHub Copilot</a:t>
            </a:r>
          </a:p>
        </p:txBody>
      </p:sp>
      <p:sp>
        <p:nvSpPr>
          <p:cNvPr id="3" name="Inhaltsplatzhalter 2">
            <a:extLst>
              <a:ext uri="{FF2B5EF4-FFF2-40B4-BE49-F238E27FC236}">
                <a16:creationId xmlns:a16="http://schemas.microsoft.com/office/drawing/2014/main" id="{C8428BF9-E4CE-A90D-9C3E-C144C15C5719}"/>
              </a:ext>
            </a:extLst>
          </p:cNvPr>
          <p:cNvSpPr>
            <a:spLocks noGrp="1"/>
          </p:cNvSpPr>
          <p:nvPr>
            <p:ph idx="1"/>
          </p:nvPr>
        </p:nvSpPr>
        <p:spPr/>
        <p:txBody>
          <a:bodyPr/>
          <a:lstStyle/>
          <a:p>
            <a:r>
              <a:rPr lang="de-DE" b="1" dirty="0"/>
              <a:t>KI-gestütztes Tool</a:t>
            </a:r>
          </a:p>
          <a:p>
            <a:r>
              <a:rPr lang="de-DE" b="1" dirty="0"/>
              <a:t>Code-Vervollständigung</a:t>
            </a:r>
          </a:p>
          <a:p>
            <a:r>
              <a:rPr lang="de-DE" b="1" dirty="0"/>
              <a:t>Schnell code zu schreiben</a:t>
            </a:r>
          </a:p>
          <a:p>
            <a:r>
              <a:rPr lang="de-DE" b="1" dirty="0"/>
              <a:t>Direkt in IDEs integriert werden</a:t>
            </a:r>
          </a:p>
          <a:p>
            <a:endParaRPr lang="de-DE" dirty="0"/>
          </a:p>
        </p:txBody>
      </p:sp>
      <p:pic>
        <p:nvPicPr>
          <p:cNvPr id="7" name="Grafik 6">
            <a:extLst>
              <a:ext uri="{FF2B5EF4-FFF2-40B4-BE49-F238E27FC236}">
                <a16:creationId xmlns:a16="http://schemas.microsoft.com/office/drawing/2014/main" id="{613EA4E2-ED8E-B4F7-3B71-5C2BA0D96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323" y="1935921"/>
            <a:ext cx="4753233" cy="3672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5523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F5DE9E-E454-D477-2F54-3FB7B76D718A}"/>
              </a:ext>
            </a:extLst>
          </p:cNvPr>
          <p:cNvSpPr>
            <a:spLocks noGrp="1"/>
          </p:cNvSpPr>
          <p:nvPr>
            <p:ph type="title"/>
          </p:nvPr>
        </p:nvSpPr>
        <p:spPr/>
        <p:txBody>
          <a:bodyPr/>
          <a:lstStyle/>
          <a:p>
            <a:r>
              <a:rPr lang="de-DE" b="1" dirty="0"/>
              <a:t>Use case</a:t>
            </a:r>
          </a:p>
        </p:txBody>
      </p:sp>
      <p:sp>
        <p:nvSpPr>
          <p:cNvPr id="3" name="Inhaltsplatzhalter 2">
            <a:extLst>
              <a:ext uri="{FF2B5EF4-FFF2-40B4-BE49-F238E27FC236}">
                <a16:creationId xmlns:a16="http://schemas.microsoft.com/office/drawing/2014/main" id="{B15E5DA9-B5CF-073C-7840-C91E7EA12194}"/>
              </a:ext>
            </a:extLst>
          </p:cNvPr>
          <p:cNvSpPr>
            <a:spLocks noGrp="1"/>
          </p:cNvSpPr>
          <p:nvPr>
            <p:ph idx="1"/>
          </p:nvPr>
        </p:nvSpPr>
        <p:spPr>
          <a:xfrm>
            <a:off x="1434791" y="1702659"/>
            <a:ext cx="9538010" cy="3695136"/>
          </a:xfrm>
        </p:spPr>
        <p:txBody>
          <a:bodyPr>
            <a:normAutofit/>
          </a:bodyPr>
          <a:lstStyle/>
          <a:p>
            <a:pPr marL="914400" lvl="2" indent="0" algn="ctr">
              <a:buNone/>
            </a:pPr>
            <a:r>
              <a:rPr lang="de-DE" sz="3200" b="1" dirty="0"/>
              <a:t>ETL-Prozess mit Python mit Hilfe von </a:t>
            </a:r>
            <a:r>
              <a:rPr lang="de-DE" sz="3600" b="1" dirty="0"/>
              <a:t>GitHub</a:t>
            </a:r>
            <a:r>
              <a:rPr lang="de-DE" sz="3200" b="1" dirty="0"/>
              <a:t> Copilot</a:t>
            </a:r>
          </a:p>
          <a:p>
            <a:pPr marL="914400" lvl="2" indent="0" algn="ctr">
              <a:buNone/>
            </a:pPr>
            <a:endParaRPr lang="de-DE" sz="3200" b="1" dirty="0"/>
          </a:p>
        </p:txBody>
      </p:sp>
      <p:pic>
        <p:nvPicPr>
          <p:cNvPr id="7" name="Grafik 6">
            <a:extLst>
              <a:ext uri="{FF2B5EF4-FFF2-40B4-BE49-F238E27FC236}">
                <a16:creationId xmlns:a16="http://schemas.microsoft.com/office/drawing/2014/main" id="{048F3033-988A-DE6C-2C2F-83A1486DE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652" y="3429000"/>
            <a:ext cx="5627169" cy="26453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5252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3FA78C-31EE-EC08-E5E9-162C849EADB8}"/>
              </a:ext>
            </a:extLst>
          </p:cNvPr>
          <p:cNvSpPr>
            <a:spLocks noGrp="1"/>
          </p:cNvSpPr>
          <p:nvPr>
            <p:ph type="title"/>
          </p:nvPr>
        </p:nvSpPr>
        <p:spPr/>
        <p:txBody>
          <a:bodyPr/>
          <a:lstStyle/>
          <a:p>
            <a:r>
              <a:rPr lang="de-DE" b="1" dirty="0"/>
              <a:t>Folgende Schritte sind zu beachten</a:t>
            </a:r>
          </a:p>
        </p:txBody>
      </p:sp>
      <p:sp>
        <p:nvSpPr>
          <p:cNvPr id="3" name="Inhaltsplatzhalter 2">
            <a:extLst>
              <a:ext uri="{FF2B5EF4-FFF2-40B4-BE49-F238E27FC236}">
                <a16:creationId xmlns:a16="http://schemas.microsoft.com/office/drawing/2014/main" id="{B294B895-1D65-318D-3048-197B3FFCF7D4}"/>
              </a:ext>
            </a:extLst>
          </p:cNvPr>
          <p:cNvSpPr>
            <a:spLocks noGrp="1"/>
          </p:cNvSpPr>
          <p:nvPr>
            <p:ph idx="1"/>
          </p:nvPr>
        </p:nvSpPr>
        <p:spPr/>
        <p:txBody>
          <a:bodyPr/>
          <a:lstStyle/>
          <a:p>
            <a:r>
              <a:rPr lang="de-DE" b="1" dirty="0"/>
              <a:t>Daten:</a:t>
            </a:r>
          </a:p>
          <a:p>
            <a:pPr lvl="1"/>
            <a:r>
              <a:rPr lang="de-DE" b="1" dirty="0"/>
              <a:t>	Excel </a:t>
            </a:r>
          </a:p>
          <a:p>
            <a:pPr lvl="1"/>
            <a:r>
              <a:rPr lang="de-DE" b="1" dirty="0"/>
              <a:t>	CSV </a:t>
            </a:r>
          </a:p>
          <a:p>
            <a:pPr lvl="1"/>
            <a:r>
              <a:rPr lang="de-DE" b="1" dirty="0"/>
              <a:t>	Extrahiert aus dem </a:t>
            </a:r>
            <a:r>
              <a:rPr lang="de-DE" b="1" dirty="0" err="1"/>
              <a:t>Kaggle</a:t>
            </a:r>
            <a:r>
              <a:rPr lang="de-DE" b="1" dirty="0"/>
              <a:t>-Beispieldatensatz mittels API</a:t>
            </a:r>
          </a:p>
          <a:p>
            <a:r>
              <a:rPr lang="de-DE" b="1" dirty="0"/>
              <a:t>Transformation mit Python in Visual Studio code</a:t>
            </a:r>
          </a:p>
          <a:p>
            <a:r>
              <a:rPr lang="de-DE" b="1" dirty="0"/>
              <a:t>Eingeladen / gespeichert in PostgreSQL</a:t>
            </a:r>
          </a:p>
          <a:p>
            <a:r>
              <a:rPr lang="de-DE" b="1" dirty="0"/>
              <a:t>den Code auf GitHub zu pushen</a:t>
            </a:r>
          </a:p>
        </p:txBody>
      </p:sp>
    </p:spTree>
    <p:extLst>
      <p:ext uri="{BB962C8B-B14F-4D97-AF65-F5344CB8AC3E}">
        <p14:creationId xmlns:p14="http://schemas.microsoft.com/office/powerpoint/2010/main" val="677401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6BEBC6-75E8-8A48-E19A-87C8F530B71E}"/>
              </a:ext>
            </a:extLst>
          </p:cNvPr>
          <p:cNvSpPr>
            <a:spLocks noGrp="1"/>
          </p:cNvSpPr>
          <p:nvPr>
            <p:ph type="title"/>
          </p:nvPr>
        </p:nvSpPr>
        <p:spPr/>
        <p:txBody>
          <a:bodyPr/>
          <a:lstStyle/>
          <a:p>
            <a:r>
              <a:rPr lang="de-DE" b="1" dirty="0"/>
              <a:t>Besonderheiten von GitHub Copilot</a:t>
            </a:r>
          </a:p>
        </p:txBody>
      </p:sp>
      <p:sp>
        <p:nvSpPr>
          <p:cNvPr id="3" name="Inhaltsplatzhalter 2">
            <a:extLst>
              <a:ext uri="{FF2B5EF4-FFF2-40B4-BE49-F238E27FC236}">
                <a16:creationId xmlns:a16="http://schemas.microsoft.com/office/drawing/2014/main" id="{281216E9-E904-2159-E140-AD904ADA9B43}"/>
              </a:ext>
            </a:extLst>
          </p:cNvPr>
          <p:cNvSpPr>
            <a:spLocks noGrp="1"/>
          </p:cNvSpPr>
          <p:nvPr>
            <p:ph idx="1"/>
          </p:nvPr>
        </p:nvSpPr>
        <p:spPr/>
        <p:txBody>
          <a:bodyPr/>
          <a:lstStyle/>
          <a:p>
            <a:r>
              <a:rPr lang="de-DE" b="1" dirty="0"/>
              <a:t>Codierung</a:t>
            </a:r>
          </a:p>
          <a:p>
            <a:r>
              <a:rPr lang="de-DE" b="1" dirty="0"/>
              <a:t>Unit </a:t>
            </a:r>
            <a:r>
              <a:rPr lang="de-DE" b="1" dirty="0" err="1"/>
              <a:t>Testing</a:t>
            </a:r>
            <a:r>
              <a:rPr lang="de-DE" b="1" dirty="0"/>
              <a:t> von Python-Code</a:t>
            </a:r>
          </a:p>
          <a:p>
            <a:r>
              <a:rPr lang="de-DE" b="1" dirty="0"/>
              <a:t>Dokumentation</a:t>
            </a:r>
          </a:p>
          <a:p>
            <a:r>
              <a:rPr lang="de-DE" b="1" dirty="0" err="1"/>
              <a:t>Prompting</a:t>
            </a:r>
            <a:r>
              <a:rPr lang="de-DE" b="1" dirty="0"/>
              <a:t>-Technik</a:t>
            </a:r>
          </a:p>
        </p:txBody>
      </p:sp>
    </p:spTree>
    <p:extLst>
      <p:ext uri="{BB962C8B-B14F-4D97-AF65-F5344CB8AC3E}">
        <p14:creationId xmlns:p14="http://schemas.microsoft.com/office/powerpoint/2010/main" val="223518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701FDF-84FB-9959-6018-60CE3A08ABA1}"/>
              </a:ext>
            </a:extLst>
          </p:cNvPr>
          <p:cNvSpPr>
            <a:spLocks noGrp="1"/>
          </p:cNvSpPr>
          <p:nvPr>
            <p:ph type="title"/>
          </p:nvPr>
        </p:nvSpPr>
        <p:spPr/>
        <p:txBody>
          <a:bodyPr/>
          <a:lstStyle/>
          <a:p>
            <a:r>
              <a:rPr lang="de-DE" dirty="0"/>
              <a:t>Probleme, die ich gehabt habe</a:t>
            </a:r>
          </a:p>
        </p:txBody>
      </p:sp>
      <p:sp>
        <p:nvSpPr>
          <p:cNvPr id="3" name="Inhaltsplatzhalter 2">
            <a:extLst>
              <a:ext uri="{FF2B5EF4-FFF2-40B4-BE49-F238E27FC236}">
                <a16:creationId xmlns:a16="http://schemas.microsoft.com/office/drawing/2014/main" id="{41980758-178F-B2A5-F9A8-B48F454FAC2C}"/>
              </a:ext>
            </a:extLst>
          </p:cNvPr>
          <p:cNvSpPr>
            <a:spLocks noGrp="1"/>
          </p:cNvSpPr>
          <p:nvPr>
            <p:ph idx="1"/>
          </p:nvPr>
        </p:nvSpPr>
        <p:spPr/>
        <p:txBody>
          <a:bodyPr/>
          <a:lstStyle/>
          <a:p>
            <a:r>
              <a:rPr lang="de-DE" dirty="0"/>
              <a:t>Prompt:</a:t>
            </a:r>
            <a:br>
              <a:rPr lang="de-DE" dirty="0"/>
            </a:br>
            <a:r>
              <a:rPr lang="en-US" dirty="0"/>
              <a:t>Role: Please think you as 25 years experienced data Engineer. I have uploaded a excel file 'Git_Copilot_POC_B1' that contains three sheets Dim Customer, Dim Product, Fact Finance. Please extract the files into data frames. Now I would Like you to transform two columns from Fact Finance sheet. The name of the columns are 'Margin, actual', 'Margin, budget'. Please create two new columns scenario and Margin. so that in scenario column I have value 'Actual', 'Budget' and corresponding value in Margin column. Please do not create extra sheet. Please do the transformation in the Fact Finance sheet itself</a:t>
            </a:r>
            <a:endParaRPr lang="de-DE" dirty="0"/>
          </a:p>
        </p:txBody>
      </p:sp>
    </p:spTree>
    <p:extLst>
      <p:ext uri="{BB962C8B-B14F-4D97-AF65-F5344CB8AC3E}">
        <p14:creationId xmlns:p14="http://schemas.microsoft.com/office/powerpoint/2010/main" val="1136274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FB2824-6113-4067-2D3A-17C9F4131265}"/>
              </a:ext>
            </a:extLst>
          </p:cNvPr>
          <p:cNvSpPr>
            <a:spLocks noGrp="1"/>
          </p:cNvSpPr>
          <p:nvPr>
            <p:ph type="title"/>
          </p:nvPr>
        </p:nvSpPr>
        <p:spPr/>
        <p:txBody>
          <a:bodyPr/>
          <a:lstStyle/>
          <a:p>
            <a:endParaRPr lang="de-DE"/>
          </a:p>
        </p:txBody>
      </p:sp>
      <p:pic>
        <p:nvPicPr>
          <p:cNvPr id="7" name="Grafik 6">
            <a:extLst>
              <a:ext uri="{FF2B5EF4-FFF2-40B4-BE49-F238E27FC236}">
                <a16:creationId xmlns:a16="http://schemas.microsoft.com/office/drawing/2014/main" id="{7EB6C99E-9DA4-E434-8C7E-46A6CBFF7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659" y="269712"/>
            <a:ext cx="11154032" cy="6318575"/>
          </a:xfrm>
          <a:prstGeom prst="rect">
            <a:avLst/>
          </a:prstGeom>
        </p:spPr>
      </p:pic>
      <p:sp>
        <p:nvSpPr>
          <p:cNvPr id="11" name="Inhaltsplatzhalter 10">
            <a:extLst>
              <a:ext uri="{FF2B5EF4-FFF2-40B4-BE49-F238E27FC236}">
                <a16:creationId xmlns:a16="http://schemas.microsoft.com/office/drawing/2014/main" id="{1EE20D0B-7BA4-11E6-FD44-96C899884E2B}"/>
              </a:ext>
            </a:extLst>
          </p:cNvPr>
          <p:cNvSpPr>
            <a:spLocks noGrp="1"/>
          </p:cNvSpPr>
          <p:nvPr>
            <p:ph idx="1"/>
          </p:nvPr>
        </p:nvSpPr>
        <p:spPr>
          <a:xfrm>
            <a:off x="781989" y="2096064"/>
            <a:ext cx="10353762" cy="3695136"/>
          </a:xfrm>
        </p:spPr>
        <p:txBody>
          <a:bodyPr/>
          <a:lstStyle/>
          <a:p>
            <a:endParaRPr lang="de-DE" dirty="0"/>
          </a:p>
        </p:txBody>
      </p:sp>
    </p:spTree>
    <p:extLst>
      <p:ext uri="{BB962C8B-B14F-4D97-AF65-F5344CB8AC3E}">
        <p14:creationId xmlns:p14="http://schemas.microsoft.com/office/powerpoint/2010/main" val="7036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TM04033921[[fn=Damast]]</Template>
  <TotalTime>0</TotalTime>
  <Words>853</Words>
  <Application>Microsoft Office PowerPoint</Application>
  <PresentationFormat>Breitbild</PresentationFormat>
  <Paragraphs>57</Paragraphs>
  <Slides>13</Slides>
  <Notes>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Bookman Old Style</vt:lpstr>
      <vt:lpstr>Calibri</vt:lpstr>
      <vt:lpstr>Rockwell</vt:lpstr>
      <vt:lpstr>Damask</vt:lpstr>
      <vt:lpstr>GitHub Copilot Präsentation</vt:lpstr>
      <vt:lpstr>GitHub vs Subversion</vt:lpstr>
      <vt:lpstr>GitHub</vt:lpstr>
      <vt:lpstr>GitHub Copilot</vt:lpstr>
      <vt:lpstr>Use case</vt:lpstr>
      <vt:lpstr>Folgende Schritte sind zu beachten</vt:lpstr>
      <vt:lpstr>Besonderheiten von GitHub Copilot</vt:lpstr>
      <vt:lpstr>Probleme, die ich gehabt habe</vt:lpstr>
      <vt:lpstr>PowerPoint-Präsentation</vt:lpstr>
      <vt:lpstr>PowerPoint-Präsentation</vt:lpstr>
      <vt:lpstr>Chat-gpt Lösung prompt</vt:lpstr>
      <vt:lpstr>Vergleich</vt:lpstr>
      <vt:lpstr>Zukünftige Szenarien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Muthu Shobana Perumal</dc:creator>
  <cp:lastModifiedBy>Muthu Shobana Perumal</cp:lastModifiedBy>
  <cp:revision>9</cp:revision>
  <dcterms:created xsi:type="dcterms:W3CDTF">2025-01-22T11:04:35Z</dcterms:created>
  <dcterms:modified xsi:type="dcterms:W3CDTF">2025-02-05T15:35:06Z</dcterms:modified>
</cp:coreProperties>
</file>