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2B08B-FBBA-447A-BC29-EE3BCB68EE8D}" v="16" dt="2025-02-22T13:44:3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ban raj" userId="48322e927373af31" providerId="LiveId" clId="{9A6B655D-D27F-45EF-8DA5-91B655A09E46}"/>
    <pc:docChg chg="undo custSel addSld modSld">
      <pc:chgData name="shoban raj" userId="48322e927373af31" providerId="LiveId" clId="{9A6B655D-D27F-45EF-8DA5-91B655A09E46}" dt="2025-02-22T16:24:00.584" v="472" actId="255"/>
      <pc:docMkLst>
        <pc:docMk/>
      </pc:docMkLst>
      <pc:sldChg chg="modSp new mod">
        <pc:chgData name="shoban raj" userId="48322e927373af31" providerId="LiveId" clId="{9A6B655D-D27F-45EF-8DA5-91B655A09E46}" dt="2025-02-22T16:24:00.584" v="472" actId="255"/>
        <pc:sldMkLst>
          <pc:docMk/>
          <pc:sldMk cId="2636815268" sldId="262"/>
        </pc:sldMkLst>
        <pc:spChg chg="mod">
          <ac:chgData name="shoban raj" userId="48322e927373af31" providerId="LiveId" clId="{9A6B655D-D27F-45EF-8DA5-91B655A09E46}" dt="2025-02-22T15:14:56.978" v="137" actId="14100"/>
          <ac:spMkLst>
            <pc:docMk/>
            <pc:sldMk cId="2636815268" sldId="262"/>
            <ac:spMk id="2" creationId="{1F50AD3C-E884-5F52-84BC-3B88FD5E7E11}"/>
          </ac:spMkLst>
        </pc:spChg>
        <pc:spChg chg="mod">
          <ac:chgData name="shoban raj" userId="48322e927373af31" providerId="LiveId" clId="{9A6B655D-D27F-45EF-8DA5-91B655A09E46}" dt="2025-02-22T16:24:00.584" v="472" actId="255"/>
          <ac:spMkLst>
            <pc:docMk/>
            <pc:sldMk cId="2636815268" sldId="262"/>
            <ac:spMk id="3" creationId="{185D606E-95E5-D9E7-BB9B-15F412FE52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2390F-3D3B-4787-AB8D-9F6F11E11EBC}"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815CA-88F9-498C-9EC9-14CB804A4A9D}" type="slidenum">
              <a:rPr lang="en-IN" smtClean="0"/>
              <a:t>‹#›</a:t>
            </a:fld>
            <a:endParaRPr lang="en-IN"/>
          </a:p>
        </p:txBody>
      </p:sp>
    </p:spTree>
    <p:extLst>
      <p:ext uri="{BB962C8B-B14F-4D97-AF65-F5344CB8AC3E}">
        <p14:creationId xmlns:p14="http://schemas.microsoft.com/office/powerpoint/2010/main" val="39953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a:t>
            </a:r>
          </a:p>
        </p:txBody>
      </p:sp>
      <p:sp>
        <p:nvSpPr>
          <p:cNvPr id="4" name="Slide Number Placeholder 3"/>
          <p:cNvSpPr>
            <a:spLocks noGrp="1"/>
          </p:cNvSpPr>
          <p:nvPr>
            <p:ph type="sldNum" sz="quarter" idx="5"/>
          </p:nvPr>
        </p:nvSpPr>
        <p:spPr/>
        <p:txBody>
          <a:bodyPr/>
          <a:lstStyle/>
          <a:p>
            <a:fld id="{D1C815CA-88F9-498C-9EC9-14CB804A4A9D}" type="slidenum">
              <a:rPr lang="en-IN" smtClean="0"/>
              <a:t>1</a:t>
            </a:fld>
            <a:endParaRPr lang="en-IN"/>
          </a:p>
        </p:txBody>
      </p:sp>
    </p:spTree>
    <p:extLst>
      <p:ext uri="{BB962C8B-B14F-4D97-AF65-F5344CB8AC3E}">
        <p14:creationId xmlns:p14="http://schemas.microsoft.com/office/powerpoint/2010/main" val="190892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673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3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411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585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58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184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169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843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281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17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736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748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610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00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186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08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846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2/22/2025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6637487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8C-06E9-8CDC-2FC6-B083DECA5912}"/>
              </a:ext>
            </a:extLst>
          </p:cNvPr>
          <p:cNvSpPr>
            <a:spLocks noGrp="1"/>
          </p:cNvSpPr>
          <p:nvPr>
            <p:ph type="title"/>
          </p:nvPr>
        </p:nvSpPr>
        <p:spPr>
          <a:xfrm>
            <a:off x="1708466" y="744398"/>
            <a:ext cx="9392884" cy="815734"/>
          </a:xfrm>
        </p:spPr>
        <p:txBody>
          <a:bodyPr>
            <a:normAutofit/>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Algorithm-Regression</a:t>
            </a:r>
          </a:p>
        </p:txBody>
      </p:sp>
      <p:sp>
        <p:nvSpPr>
          <p:cNvPr id="11" name="Content Placeholder 10">
            <a:extLst>
              <a:ext uri="{FF2B5EF4-FFF2-40B4-BE49-F238E27FC236}">
                <a16:creationId xmlns:a16="http://schemas.microsoft.com/office/drawing/2014/main" id="{4222E1B1-0A0E-691E-39C6-8099EB63EE1A}"/>
              </a:ext>
            </a:extLst>
          </p:cNvPr>
          <p:cNvSpPr>
            <a:spLocks noGrp="1"/>
          </p:cNvSpPr>
          <p:nvPr>
            <p:ph idx="1"/>
          </p:nvPr>
        </p:nvSpPr>
        <p:spPr>
          <a:xfrm>
            <a:off x="1451581" y="2060702"/>
            <a:ext cx="5279004" cy="3980334"/>
          </a:xfrm>
        </p:spPr>
        <p:txBody>
          <a:bodyPr>
            <a:normAutofit lnSpcReduction="10000"/>
          </a:bodyPr>
          <a:lstStyle/>
          <a:p>
            <a:r>
              <a:rPr lang="en-US" b="0" i="0" dirty="0">
                <a:effectLst/>
                <a:latin typeface="Google Sans"/>
              </a:rPr>
              <a:t>A "boosting algorithm for regression" is a machine learning technique that iteratively combines multiple weak prediction models (often decision trees) to create a single, strong predictive model for regression tasks.</a:t>
            </a:r>
          </a:p>
          <a:p>
            <a:r>
              <a:rPr lang="en-US" b="0" i="0" dirty="0">
                <a:effectLst/>
                <a:latin typeface="Google Sans"/>
              </a:rPr>
              <a:t>where each new model is trained to specifically correct the errors made by the previous models, resulting in a more accurate overall prediction.</a:t>
            </a:r>
          </a:p>
          <a:p>
            <a:r>
              <a:rPr lang="en-US" dirty="0">
                <a:latin typeface="Google Sans"/>
              </a:rPr>
              <a:t>E</a:t>
            </a:r>
            <a:r>
              <a:rPr lang="en-US" b="0" i="0" dirty="0">
                <a:effectLst/>
                <a:latin typeface="Google Sans"/>
              </a:rPr>
              <a:t>ssentially, it builds upon previous predictions by focusing on the residuals (errors) to improve the final result. </a:t>
            </a:r>
            <a:endParaRPr lang="en-IN" dirty="0"/>
          </a:p>
        </p:txBody>
      </p:sp>
      <p:pic>
        <p:nvPicPr>
          <p:cNvPr id="13" name="Picture 12" descr="A diagram of a process&#10;&#10;AI-generated content may be incorrect.">
            <a:extLst>
              <a:ext uri="{FF2B5EF4-FFF2-40B4-BE49-F238E27FC236}">
                <a16:creationId xmlns:a16="http://schemas.microsoft.com/office/drawing/2014/main" id="{D642CD86-7822-A34B-0348-F2967F0F6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585" y="1890793"/>
            <a:ext cx="4924140" cy="4305568"/>
          </a:xfrm>
          <a:prstGeom prst="rect">
            <a:avLst/>
          </a:prstGeom>
        </p:spPr>
      </p:pic>
    </p:spTree>
    <p:extLst>
      <p:ext uri="{BB962C8B-B14F-4D97-AF65-F5344CB8AC3E}">
        <p14:creationId xmlns:p14="http://schemas.microsoft.com/office/powerpoint/2010/main" val="205589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033-8004-FC91-0104-71B68638D64E}"/>
              </a:ext>
            </a:extLst>
          </p:cNvPr>
          <p:cNvSpPr>
            <a:spLocks noGrp="1"/>
          </p:cNvSpPr>
          <p:nvPr>
            <p:ph type="title"/>
          </p:nvPr>
        </p:nvSpPr>
        <p:spPr>
          <a:xfrm>
            <a:off x="1393638" y="350295"/>
            <a:ext cx="9404723" cy="1400530"/>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Algorithm-Types</a:t>
            </a:r>
            <a:endParaRPr lang="en-IN" dirty="0"/>
          </a:p>
        </p:txBody>
      </p:sp>
      <p:sp>
        <p:nvSpPr>
          <p:cNvPr id="3" name="Content Placeholder 2">
            <a:extLst>
              <a:ext uri="{FF2B5EF4-FFF2-40B4-BE49-F238E27FC236}">
                <a16:creationId xmlns:a16="http://schemas.microsoft.com/office/drawing/2014/main" id="{336CA3F1-667A-4AE3-216D-3E22D7D15A01}"/>
              </a:ext>
            </a:extLst>
          </p:cNvPr>
          <p:cNvSpPr>
            <a:spLocks noGrp="1"/>
          </p:cNvSpPr>
          <p:nvPr>
            <p:ph idx="1"/>
          </p:nvPr>
        </p:nvSpPr>
        <p:spPr>
          <a:xfrm>
            <a:off x="1103313" y="2052918"/>
            <a:ext cx="5462380" cy="3193639"/>
          </a:xfrm>
        </p:spPr>
        <p:txBody>
          <a:bodyPr/>
          <a:lstStyle/>
          <a:p>
            <a:r>
              <a:rPr lang="en-US" b="0" i="0" dirty="0">
                <a:solidFill>
                  <a:srgbClr val="EEF0FF"/>
                </a:solidFill>
                <a:effectLst/>
                <a:latin typeface="Google Sans"/>
              </a:rPr>
              <a:t>When it comes to regression tasks, the most common types of boosting algorithms include: </a:t>
            </a:r>
            <a:r>
              <a:rPr lang="en-US" dirty="0">
                <a:latin typeface="Google Sans"/>
              </a:rPr>
              <a:t>Gradient Boosting, AdaBoost, XG Boost (Extreme Gradient Boosting), Cat Boost, and Light GBM (Light Gradient Boosting Machine)</a:t>
            </a:r>
            <a:r>
              <a:rPr lang="en-US" dirty="0">
                <a:solidFill>
                  <a:srgbClr val="EEF0FF"/>
                </a:solidFill>
                <a:latin typeface="Google Sans"/>
              </a:rPr>
              <a:t>.</a:t>
            </a:r>
          </a:p>
          <a:p>
            <a:r>
              <a:rPr lang="en-US" b="0" i="0" dirty="0">
                <a:solidFill>
                  <a:srgbClr val="EEF0FF"/>
                </a:solidFill>
                <a:effectLst/>
                <a:latin typeface="Google Sans"/>
              </a:rPr>
              <a:t> These are used for regression problems by building ensembles of weak prediction models, typically decision trees, to improve overall accuracy</a:t>
            </a:r>
          </a:p>
          <a:p>
            <a:pPr marL="0" indent="0">
              <a:buNone/>
            </a:pPr>
            <a:endParaRPr lang="en-IN" dirty="0">
              <a:latin typeface="Google Sans"/>
            </a:endParaRPr>
          </a:p>
        </p:txBody>
      </p:sp>
      <p:pic>
        <p:nvPicPr>
          <p:cNvPr id="5" name="Picture 4">
            <a:extLst>
              <a:ext uri="{FF2B5EF4-FFF2-40B4-BE49-F238E27FC236}">
                <a16:creationId xmlns:a16="http://schemas.microsoft.com/office/drawing/2014/main" id="{004718C8-7420-212C-E21A-A646BA8602B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693" y="1750825"/>
            <a:ext cx="5462380" cy="3356349"/>
          </a:xfrm>
          <a:prstGeom prst="rect">
            <a:avLst/>
          </a:prstGeom>
        </p:spPr>
      </p:pic>
    </p:spTree>
    <p:extLst>
      <p:ext uri="{BB962C8B-B14F-4D97-AF65-F5344CB8AC3E}">
        <p14:creationId xmlns:p14="http://schemas.microsoft.com/office/powerpoint/2010/main" val="2927929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9461-8BF1-4DB6-EF6A-DD55185FB48E}"/>
              </a:ext>
            </a:extLst>
          </p:cNvPr>
          <p:cNvSpPr>
            <a:spLocks noGrp="1"/>
          </p:cNvSpPr>
          <p:nvPr>
            <p:ph type="title"/>
          </p:nvPr>
        </p:nvSpPr>
        <p:spPr>
          <a:xfrm>
            <a:off x="646111" y="452718"/>
            <a:ext cx="9772053" cy="1222986"/>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ADA Boosting Algorithm-Regression</a:t>
            </a:r>
            <a:endParaRPr lang="en-IN" dirty="0"/>
          </a:p>
        </p:txBody>
      </p:sp>
      <p:sp>
        <p:nvSpPr>
          <p:cNvPr id="3" name="Content Placeholder 2">
            <a:extLst>
              <a:ext uri="{FF2B5EF4-FFF2-40B4-BE49-F238E27FC236}">
                <a16:creationId xmlns:a16="http://schemas.microsoft.com/office/drawing/2014/main" id="{48C605A8-F903-C850-5FA9-6CF49B54B6EE}"/>
              </a:ext>
            </a:extLst>
          </p:cNvPr>
          <p:cNvSpPr>
            <a:spLocks noGrp="1"/>
          </p:cNvSpPr>
          <p:nvPr>
            <p:ph idx="1"/>
          </p:nvPr>
        </p:nvSpPr>
        <p:spPr>
          <a:xfrm>
            <a:off x="1103313" y="2052919"/>
            <a:ext cx="5477370" cy="4123030"/>
          </a:xfrm>
        </p:spPr>
        <p:txBody>
          <a:bodyPr/>
          <a:lstStyle/>
          <a:p>
            <a:r>
              <a:rPr lang="en-US" b="0" i="0" dirty="0">
                <a:solidFill>
                  <a:srgbClr val="EEF0FF"/>
                </a:solidFill>
                <a:effectLst/>
                <a:latin typeface="Google Sans"/>
              </a:rPr>
              <a:t>The AdaBoost algorithm can be used for regression tasks, meaning it can be applied to predict continuous values, by sequentially building multiple weak learners (often decision trees) and weighting the data points based on their previous prediction errors ultimately combining them to create a strong predictor for the regression problem; </a:t>
            </a:r>
          </a:p>
          <a:p>
            <a:r>
              <a:rPr lang="en-US" dirty="0">
                <a:solidFill>
                  <a:srgbClr val="EEF0FF"/>
                </a:solidFill>
                <a:latin typeface="Google Sans"/>
              </a:rPr>
              <a:t>E</a:t>
            </a:r>
            <a:r>
              <a:rPr lang="en-US" b="0" i="0" dirty="0">
                <a:solidFill>
                  <a:srgbClr val="EEF0FF"/>
                </a:solidFill>
                <a:effectLst/>
                <a:latin typeface="Google Sans"/>
              </a:rPr>
              <a:t>ssentially, it works by focusing more on the data points that were harder to predict in previous iterations, improving the overall accuracy of the regression model. </a:t>
            </a:r>
            <a:endParaRPr lang="en-IN" dirty="0"/>
          </a:p>
        </p:txBody>
      </p:sp>
      <p:pic>
        <p:nvPicPr>
          <p:cNvPr id="5" name="Picture 4" descr="A diagram of data flow">
            <a:extLst>
              <a:ext uri="{FF2B5EF4-FFF2-40B4-BE49-F238E27FC236}">
                <a16:creationId xmlns:a16="http://schemas.microsoft.com/office/drawing/2014/main" id="{52BAE646-EEB4-DA8D-0199-112008B6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683" y="1864312"/>
            <a:ext cx="5583004" cy="4123029"/>
          </a:xfrm>
          <a:prstGeom prst="rect">
            <a:avLst/>
          </a:prstGeom>
        </p:spPr>
      </p:pic>
    </p:spTree>
    <p:extLst>
      <p:ext uri="{BB962C8B-B14F-4D97-AF65-F5344CB8AC3E}">
        <p14:creationId xmlns:p14="http://schemas.microsoft.com/office/powerpoint/2010/main" val="348843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4912-8615-6CF6-4467-A6B4FCF5DAEA}"/>
              </a:ext>
            </a:extLst>
          </p:cNvPr>
          <p:cNvSpPr>
            <a:spLocks noGrp="1"/>
          </p:cNvSpPr>
          <p:nvPr>
            <p:ph type="title"/>
          </p:nvPr>
        </p:nvSpPr>
        <p:spPr>
          <a:xfrm>
            <a:off x="646111" y="452718"/>
            <a:ext cx="9682112" cy="1361092"/>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XG Boosting Algorithm-Regression</a:t>
            </a:r>
            <a:endParaRPr lang="en-IN" dirty="0"/>
          </a:p>
        </p:txBody>
      </p:sp>
      <p:sp>
        <p:nvSpPr>
          <p:cNvPr id="3" name="Content Placeholder 2">
            <a:extLst>
              <a:ext uri="{FF2B5EF4-FFF2-40B4-BE49-F238E27FC236}">
                <a16:creationId xmlns:a16="http://schemas.microsoft.com/office/drawing/2014/main" id="{811FEE78-FC9E-34BD-708D-0A940802D2BD}"/>
              </a:ext>
            </a:extLst>
          </p:cNvPr>
          <p:cNvSpPr>
            <a:spLocks noGrp="1"/>
          </p:cNvSpPr>
          <p:nvPr>
            <p:ph idx="1"/>
          </p:nvPr>
        </p:nvSpPr>
        <p:spPr>
          <a:xfrm>
            <a:off x="1103313" y="2052918"/>
            <a:ext cx="6276055" cy="4588514"/>
          </a:xfrm>
        </p:spPr>
        <p:txBody>
          <a:bodyPr/>
          <a:lstStyle/>
          <a:p>
            <a:r>
              <a:rPr lang="en-US" b="0" i="0" dirty="0">
                <a:effectLst/>
                <a:latin typeface="Roboto" panose="020F0502020204030204" pitchFamily="2" charset="0"/>
              </a:rPr>
              <a:t>XG Boost is a gradient boosting decision tree algorithm that can be used for regression.</a:t>
            </a:r>
          </a:p>
          <a:p>
            <a:r>
              <a:rPr lang="en-US" b="0" i="0" dirty="0">
                <a:effectLst/>
                <a:latin typeface="Roboto" panose="020F0502020204030204" pitchFamily="2" charset="0"/>
              </a:rPr>
              <a:t> A generic unregularized XG Boost algorithm involves initializing the model with a constant value, computing the 'gradients' and 'hessians', and fitting a base learner (or weak learner, e.g. tree) using the training set. </a:t>
            </a:r>
          </a:p>
          <a:p>
            <a:r>
              <a:rPr lang="en-US" b="0" i="0" dirty="0">
                <a:effectLst/>
                <a:latin typeface="Roboto" panose="020F0502020204030204" pitchFamily="2" charset="0"/>
              </a:rPr>
              <a:t>This process is repeated for a number of weak learners and a learning rate. </a:t>
            </a:r>
          </a:p>
          <a:p>
            <a:r>
              <a:rPr lang="en-US" b="0" i="0" dirty="0">
                <a:effectLst/>
                <a:latin typeface="Roboto" panose="020F0502020204030204" pitchFamily="2" charset="0"/>
              </a:rPr>
              <a:t>The XG Boost library implements this algorithm</a:t>
            </a:r>
            <a:endParaRPr lang="en-IN" dirty="0"/>
          </a:p>
        </p:txBody>
      </p:sp>
      <p:pic>
        <p:nvPicPr>
          <p:cNvPr id="7" name="Picture 6" descr="A diagram of a data set&#10;&#10;AI-generated content may be incorrect.">
            <a:extLst>
              <a:ext uri="{FF2B5EF4-FFF2-40B4-BE49-F238E27FC236}">
                <a16:creationId xmlns:a16="http://schemas.microsoft.com/office/drawing/2014/main" id="{9E2799A5-29C7-9FED-13E4-493F2F25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368" y="2068489"/>
            <a:ext cx="4564709" cy="3528251"/>
          </a:xfrm>
          <a:prstGeom prst="rect">
            <a:avLst/>
          </a:prstGeom>
        </p:spPr>
      </p:pic>
    </p:spTree>
    <p:extLst>
      <p:ext uri="{BB962C8B-B14F-4D97-AF65-F5344CB8AC3E}">
        <p14:creationId xmlns:p14="http://schemas.microsoft.com/office/powerpoint/2010/main" val="261571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0A1-0017-FB89-06F9-62C457A54025}"/>
              </a:ext>
            </a:extLst>
          </p:cNvPr>
          <p:cNvSpPr>
            <a:spLocks noGrp="1"/>
          </p:cNvSpPr>
          <p:nvPr>
            <p:ph type="title"/>
          </p:nvPr>
        </p:nvSpPr>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LG Boosting Algorithm-Regression</a:t>
            </a:r>
            <a:endParaRPr lang="en-IN" dirty="0"/>
          </a:p>
        </p:txBody>
      </p:sp>
      <p:sp>
        <p:nvSpPr>
          <p:cNvPr id="3" name="Content Placeholder 2">
            <a:extLst>
              <a:ext uri="{FF2B5EF4-FFF2-40B4-BE49-F238E27FC236}">
                <a16:creationId xmlns:a16="http://schemas.microsoft.com/office/drawing/2014/main" id="{19DCFCD3-E3A4-A2FA-942D-E85A527001C7}"/>
              </a:ext>
            </a:extLst>
          </p:cNvPr>
          <p:cNvSpPr>
            <a:spLocks noGrp="1"/>
          </p:cNvSpPr>
          <p:nvPr>
            <p:ph idx="1"/>
          </p:nvPr>
        </p:nvSpPr>
        <p:spPr>
          <a:xfrm>
            <a:off x="1103312" y="2052918"/>
            <a:ext cx="5839929" cy="4642350"/>
          </a:xfrm>
        </p:spPr>
        <p:txBody>
          <a:bodyPr>
            <a:normAutofit lnSpcReduction="10000"/>
          </a:bodyPr>
          <a:lstStyle/>
          <a:p>
            <a:r>
              <a:rPr lang="en-US" dirty="0"/>
              <a:t>Light GBM is an implementation of gradient boosting decision trees designed to be distributed and efficient. It is known for its speed and performance, especially with large datasets.</a:t>
            </a:r>
          </a:p>
          <a:p>
            <a:r>
              <a:rPr lang="en-US" dirty="0"/>
              <a:t>Light GBM grows tree leaf-wise (best-first), which can lead to better accuracy compared to level-wise growth. </a:t>
            </a:r>
          </a:p>
          <a:p>
            <a:r>
              <a:rPr lang="en-US" dirty="0"/>
              <a:t>It uses a histogram-based algorithm to speed up training and reduce memory usage.</a:t>
            </a:r>
          </a:p>
          <a:p>
            <a:r>
              <a:rPr lang="en-US" dirty="0"/>
              <a:t>Light GBM can handle categorical features directly, without the need for one-hot encoding. It supports parallel and distributed learning, making it scalable.</a:t>
            </a:r>
          </a:p>
          <a:p>
            <a:endParaRPr lang="en-IN" dirty="0"/>
          </a:p>
        </p:txBody>
      </p:sp>
      <p:pic>
        <p:nvPicPr>
          <p:cNvPr id="7" name="Picture 6" descr="A diagram of a training set">
            <a:extLst>
              <a:ext uri="{FF2B5EF4-FFF2-40B4-BE49-F238E27FC236}">
                <a16:creationId xmlns:a16="http://schemas.microsoft.com/office/drawing/2014/main" id="{B07CB082-3486-1F2F-AA34-78AD09D4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593" y="2052918"/>
            <a:ext cx="5288496" cy="4343523"/>
          </a:xfrm>
          <a:prstGeom prst="rect">
            <a:avLst/>
          </a:prstGeom>
        </p:spPr>
      </p:pic>
    </p:spTree>
    <p:extLst>
      <p:ext uri="{BB962C8B-B14F-4D97-AF65-F5344CB8AC3E}">
        <p14:creationId xmlns:p14="http://schemas.microsoft.com/office/powerpoint/2010/main" val="23220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AD3C-E884-5F52-84BC-3B88FD5E7E11}"/>
              </a:ext>
            </a:extLst>
          </p:cNvPr>
          <p:cNvSpPr>
            <a:spLocks noGrp="1"/>
          </p:cNvSpPr>
          <p:nvPr>
            <p:ph type="title"/>
          </p:nvPr>
        </p:nvSpPr>
        <p:spPr>
          <a:xfrm>
            <a:off x="646111" y="452719"/>
            <a:ext cx="9787043" cy="1151230"/>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Application were Boosting Algorithm can be used -Regression</a:t>
            </a:r>
            <a:endParaRPr lang="en-IN" dirty="0"/>
          </a:p>
        </p:txBody>
      </p:sp>
      <p:sp>
        <p:nvSpPr>
          <p:cNvPr id="3" name="Content Placeholder 2">
            <a:extLst>
              <a:ext uri="{FF2B5EF4-FFF2-40B4-BE49-F238E27FC236}">
                <a16:creationId xmlns:a16="http://schemas.microsoft.com/office/drawing/2014/main" id="{185D606E-95E5-D9E7-BB9B-15F412FE5211}"/>
              </a:ext>
            </a:extLst>
          </p:cNvPr>
          <p:cNvSpPr>
            <a:spLocks noGrp="1"/>
          </p:cNvSpPr>
          <p:nvPr>
            <p:ph idx="1"/>
          </p:nvPr>
        </p:nvSpPr>
        <p:spPr>
          <a:xfrm>
            <a:off x="1103312" y="2052918"/>
            <a:ext cx="8946541" cy="4692656"/>
          </a:xfrm>
        </p:spPr>
        <p:txBody>
          <a:bodyPr anchor="ctr">
            <a:normAutofit fontScale="92500" lnSpcReduction="20000"/>
          </a:bodyPr>
          <a:lstStyle/>
          <a:p>
            <a:pPr>
              <a:buFont typeface="Wingdings" panose="05000000000000000000" pitchFamily="2" charset="2"/>
              <a:buChar char="Ø"/>
            </a:pPr>
            <a:r>
              <a:rPr lang="en-IN" sz="2400" b="1" dirty="0">
                <a:latin typeface="Google Sans"/>
              </a:rPr>
              <a:t> Ada Boost Algorithm-</a:t>
            </a:r>
          </a:p>
          <a:p>
            <a:pPr marL="0" indent="0">
              <a:buNone/>
            </a:pPr>
            <a:r>
              <a:rPr lang="en-IN" dirty="0"/>
              <a:t>      		 </a:t>
            </a:r>
            <a:r>
              <a:rPr lang="en-IN" dirty="0">
                <a:solidFill>
                  <a:srgbClr val="EEF0FF"/>
                </a:solidFill>
                <a:latin typeface="Google Sans"/>
              </a:rPr>
              <a:t>F</a:t>
            </a:r>
            <a:r>
              <a:rPr lang="en-IN" b="0" i="0" dirty="0">
                <a:solidFill>
                  <a:srgbClr val="EEF0FF"/>
                </a:solidFill>
                <a:effectLst/>
                <a:latin typeface="Google Sans"/>
              </a:rPr>
              <a:t>inancial </a:t>
            </a:r>
            <a:r>
              <a:rPr lang="en-IN" dirty="0">
                <a:solidFill>
                  <a:srgbClr val="EEF0FF"/>
                </a:solidFill>
                <a:latin typeface="Google Sans"/>
              </a:rPr>
              <a:t>F</a:t>
            </a:r>
            <a:r>
              <a:rPr lang="en-IN" b="0" i="0" dirty="0">
                <a:solidFill>
                  <a:srgbClr val="EEF0FF"/>
                </a:solidFill>
                <a:effectLst/>
                <a:latin typeface="Google Sans"/>
              </a:rPr>
              <a:t>orecasting</a:t>
            </a:r>
          </a:p>
          <a:p>
            <a:pPr marL="0" indent="0">
              <a:buNone/>
            </a:pPr>
            <a:r>
              <a:rPr lang="en-US" b="0" i="0" dirty="0">
                <a:solidFill>
                  <a:srgbClr val="EEF0FF"/>
                </a:solidFill>
                <a:effectLst/>
                <a:latin typeface="Google Sans"/>
              </a:rPr>
              <a:t>                  </a:t>
            </a:r>
            <a:r>
              <a:rPr lang="en-US" dirty="0">
                <a:solidFill>
                  <a:srgbClr val="EEF0FF"/>
                </a:solidFill>
                <a:latin typeface="Google Sans"/>
              </a:rPr>
              <a:t>P</a:t>
            </a:r>
            <a:r>
              <a:rPr lang="en-US" b="0" i="0" dirty="0">
                <a:solidFill>
                  <a:srgbClr val="EEF0FF"/>
                </a:solidFill>
                <a:effectLst/>
                <a:latin typeface="Google Sans"/>
              </a:rPr>
              <a:t>roperty prices in real estate</a:t>
            </a:r>
          </a:p>
          <a:p>
            <a:pPr marL="0" indent="0">
              <a:buNone/>
            </a:pPr>
            <a:r>
              <a:rPr lang="en-US" dirty="0">
                <a:solidFill>
                  <a:srgbClr val="EEF0FF"/>
                </a:solidFill>
                <a:latin typeface="Google Sans"/>
              </a:rPr>
              <a:t>                  </a:t>
            </a:r>
            <a:r>
              <a:rPr lang="en-IN" dirty="0">
                <a:solidFill>
                  <a:srgbClr val="EEF0FF"/>
                </a:solidFill>
                <a:latin typeface="Google Sans"/>
              </a:rPr>
              <a:t>C</a:t>
            </a:r>
            <a:r>
              <a:rPr lang="en-IN" b="0" i="0" dirty="0">
                <a:solidFill>
                  <a:srgbClr val="EEF0FF"/>
                </a:solidFill>
                <a:effectLst/>
                <a:latin typeface="Google Sans"/>
              </a:rPr>
              <a:t>ustomer lifetime value.</a:t>
            </a:r>
          </a:p>
          <a:p>
            <a:pPr>
              <a:buFont typeface="Wingdings" panose="05000000000000000000" pitchFamily="2" charset="2"/>
              <a:buChar char="Ø"/>
            </a:pPr>
            <a:r>
              <a:rPr lang="en-IN" sz="2400" b="1" dirty="0"/>
              <a:t> </a:t>
            </a:r>
            <a:r>
              <a:rPr lang="en-IN" sz="2400" b="1" dirty="0">
                <a:latin typeface="Google Sans"/>
              </a:rPr>
              <a:t>XG Boost Algorithm-</a:t>
            </a:r>
          </a:p>
          <a:p>
            <a:pPr marL="0" indent="0">
              <a:buNone/>
            </a:pPr>
            <a:r>
              <a:rPr lang="en-IN" dirty="0"/>
              <a:t>               </a:t>
            </a:r>
            <a:r>
              <a:rPr lang="en-IN" dirty="0">
                <a:solidFill>
                  <a:srgbClr val="EEF0FF"/>
                </a:solidFill>
                <a:latin typeface="Google Sans"/>
              </a:rPr>
              <a:t>S</a:t>
            </a:r>
            <a:r>
              <a:rPr lang="en-IN" b="0" i="0" dirty="0">
                <a:solidFill>
                  <a:srgbClr val="EEF0FF"/>
                </a:solidFill>
                <a:effectLst/>
                <a:latin typeface="Google Sans"/>
              </a:rPr>
              <a:t>ales forecasting</a:t>
            </a:r>
          </a:p>
          <a:p>
            <a:pPr marL="0" indent="0">
              <a:buNone/>
            </a:pPr>
            <a:r>
              <a:rPr lang="en-IN" b="0" i="0" dirty="0">
                <a:solidFill>
                  <a:srgbClr val="EEF0FF"/>
                </a:solidFill>
                <a:effectLst/>
                <a:latin typeface="Google Sans"/>
              </a:rPr>
              <a:t>                  Financial performance analysis.</a:t>
            </a:r>
          </a:p>
          <a:p>
            <a:pPr marL="0" indent="0">
              <a:buNone/>
            </a:pPr>
            <a:r>
              <a:rPr lang="en-IN" b="0" i="0" dirty="0">
                <a:solidFill>
                  <a:srgbClr val="EEF0FF"/>
                </a:solidFill>
                <a:effectLst/>
                <a:latin typeface="Google Sans"/>
              </a:rPr>
              <a:t>                   Fraud detection</a:t>
            </a:r>
          </a:p>
          <a:p>
            <a:pPr>
              <a:buFont typeface="Wingdings" panose="05000000000000000000" pitchFamily="2" charset="2"/>
              <a:buChar char="Ø"/>
            </a:pPr>
            <a:r>
              <a:rPr lang="en-IN" b="1" dirty="0">
                <a:latin typeface="Google Sans"/>
              </a:rPr>
              <a:t>  </a:t>
            </a:r>
            <a:r>
              <a:rPr lang="en-IN" sz="2400" b="1" dirty="0">
                <a:latin typeface="Google Sans"/>
              </a:rPr>
              <a:t>LG Boost Algorithm-</a:t>
            </a:r>
          </a:p>
          <a:p>
            <a:pPr marL="0" indent="0">
              <a:buNone/>
            </a:pPr>
            <a:r>
              <a:rPr lang="en-IN" b="1" dirty="0">
                <a:latin typeface="Google Sans"/>
              </a:rPr>
              <a:t>                   </a:t>
            </a:r>
            <a:r>
              <a:rPr lang="en-IN" dirty="0">
                <a:solidFill>
                  <a:srgbClr val="EEF0FF"/>
                </a:solidFill>
                <a:latin typeface="Google Sans"/>
              </a:rPr>
              <a:t>S</a:t>
            </a:r>
            <a:r>
              <a:rPr lang="en-IN" b="0" i="0" dirty="0">
                <a:solidFill>
                  <a:srgbClr val="EEF0FF"/>
                </a:solidFill>
                <a:effectLst/>
                <a:latin typeface="Google Sans"/>
              </a:rPr>
              <a:t>ales forecasting</a:t>
            </a:r>
          </a:p>
          <a:p>
            <a:pPr marL="0" indent="0">
              <a:buNone/>
            </a:pPr>
            <a:r>
              <a:rPr lang="en-IN" b="0" i="0" dirty="0">
                <a:solidFill>
                  <a:srgbClr val="EEF0FF"/>
                </a:solidFill>
                <a:effectLst/>
                <a:latin typeface="Google Sans"/>
              </a:rPr>
              <a:t>                   Customer churn prediction</a:t>
            </a:r>
          </a:p>
          <a:p>
            <a:pPr marL="0" indent="0">
              <a:buNone/>
            </a:pPr>
            <a:r>
              <a:rPr lang="en-US" dirty="0"/>
              <a:t>               Risk assessment</a:t>
            </a:r>
            <a:r>
              <a:rPr lang="en-US" b="0" i="0" dirty="0">
                <a:solidFill>
                  <a:srgbClr val="EEF0FF"/>
                </a:solidFill>
                <a:effectLst/>
                <a:latin typeface="Google Sans"/>
              </a:rPr>
              <a:t> </a:t>
            </a:r>
          </a:p>
          <a:p>
            <a:pPr marL="0" indent="0">
              <a:buNone/>
            </a:pPr>
            <a:endParaRPr lang="en-IN" dirty="0"/>
          </a:p>
        </p:txBody>
      </p:sp>
    </p:spTree>
    <p:extLst>
      <p:ext uri="{BB962C8B-B14F-4D97-AF65-F5344CB8AC3E}">
        <p14:creationId xmlns:p14="http://schemas.microsoft.com/office/powerpoint/2010/main" val="2636815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170</TotalTime>
  <Words>475</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Century Gothic</vt:lpstr>
      <vt:lpstr>Google Sans</vt:lpstr>
      <vt:lpstr>Helvetica</vt:lpstr>
      <vt:lpstr>Roboto</vt:lpstr>
      <vt:lpstr>Wingdings</vt:lpstr>
      <vt:lpstr>Wingdings 3</vt:lpstr>
      <vt:lpstr>Ion</vt:lpstr>
      <vt:lpstr>Boosting Algorithm-Regression</vt:lpstr>
      <vt:lpstr>Boosting Algorithm-Types</vt:lpstr>
      <vt:lpstr>ADA Boosting Algorithm-Regression</vt:lpstr>
      <vt:lpstr>XG Boosting Algorithm-Regression</vt:lpstr>
      <vt:lpstr>LG Boosting Algorithm-Regression</vt:lpstr>
      <vt:lpstr>Application were Boosting Algorithm can be used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shoban raj</cp:lastModifiedBy>
  <cp:revision>2</cp:revision>
  <dcterms:created xsi:type="dcterms:W3CDTF">2025-02-18T11:07:27Z</dcterms:created>
  <dcterms:modified xsi:type="dcterms:W3CDTF">2025-02-22T16:24:09Z</dcterms:modified>
</cp:coreProperties>
</file>