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8" r:id="rId3"/>
    <p:sldId id="263" r:id="rId4"/>
    <p:sldId id="266" r:id="rId5"/>
    <p:sldId id="262" r:id="rId6"/>
    <p:sldId id="261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948416-73D0-483B-A2D4-0FC416E57544}">
          <p14:sldIdLst>
            <p14:sldId id="256"/>
          </p14:sldIdLst>
        </p14:section>
        <p14:section name="Untitled Section" id="{7F557322-E217-4032-857B-00D0BFBEB5B6}">
          <p14:sldIdLst>
            <p14:sldId id="258"/>
            <p14:sldId id="263"/>
            <p14:sldId id="266"/>
            <p14:sldId id="262"/>
            <p14:sldId id="261"/>
            <p14:sldId id="265"/>
            <p14:sldId id="264"/>
          </p14:sldIdLst>
        </p14:section>
        <p14:section name="Untitled Section" id="{B0BE9726-DB63-4A2B-B407-89EA037568C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hoba\Projects\Case_study_1\pivot%20&amp;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hoba\Projects\Case_study_1\pivot%20&amp;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hoba\Projects\Case_study_1\pivot%20&amp;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hoba\Projects\Case_study_1\pivot%20&amp;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hoba\Projects\Case_study_1\pivot%20&amp;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oba\Projects\Case_study_1\pivot%20&amp;chart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hoba\Projects\Case_study_1\pivot%20&amp;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Percentage of ride</a:t>
            </a:r>
            <a:r>
              <a:rPr lang="en-US" b="1" baseline="0" dirty="0"/>
              <a:t> </a:t>
            </a:r>
            <a:r>
              <a:rPr lang="en-US" b="1" dirty="0"/>
              <a:t>length</a:t>
            </a:r>
          </a:p>
        </c:rich>
      </c:tx>
      <c:layout>
        <c:manualLayout>
          <c:xMode val="edge"/>
          <c:yMode val="edge"/>
          <c:x val="2.309111212421527E-2"/>
          <c:y val="1.95598436239273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table1!$B$3</c:f>
              <c:strCache>
                <c:ptCount val="1"/>
                <c:pt idx="0">
                  <c:v>avg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5B-4FF4-B2A1-B458E1E685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5B-4FF4-B2A1-B458E1E685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table1!$A$4:$A$5</c:f>
              <c:strCache>
                <c:ptCount val="2"/>
                <c:pt idx="0">
                  <c:v>member</c:v>
                </c:pt>
                <c:pt idx="1">
                  <c:v>casual</c:v>
                </c:pt>
              </c:strCache>
            </c:strRef>
          </c:cat>
          <c:val>
            <c:numRef>
              <c:f>table1!$B$4:$B$5</c:f>
              <c:numCache>
                <c:formatCode>General</c:formatCode>
                <c:ptCount val="2"/>
                <c:pt idx="0">
                  <c:v>788</c:v>
                </c:pt>
                <c:pt idx="1">
                  <c:v>1877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5B-4FF4-B2A1-B458E1E6857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1856810974992461E-2"/>
          <c:y val="0.10595257550775591"/>
          <c:w val="0.23272300074659716"/>
          <c:h val="4.42808848305112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Weekly member &amp; casual rider trends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table2!$F$65</c:f>
              <c:strCache>
                <c:ptCount val="1"/>
                <c:pt idx="0">
                  <c:v>casual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table2!$E$66:$E$72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table2!$F$66:$F$72</c:f>
              <c:numCache>
                <c:formatCode>General</c:formatCode>
                <c:ptCount val="7"/>
                <c:pt idx="0">
                  <c:v>393858</c:v>
                </c:pt>
                <c:pt idx="1">
                  <c:v>225977</c:v>
                </c:pt>
                <c:pt idx="2">
                  <c:v>206254</c:v>
                </c:pt>
                <c:pt idx="3">
                  <c:v>218607</c:v>
                </c:pt>
                <c:pt idx="4">
                  <c:v>229681</c:v>
                </c:pt>
                <c:pt idx="5">
                  <c:v>280159</c:v>
                </c:pt>
                <c:pt idx="6">
                  <c:v>461281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8F-45AD-BCC0-5338DF1B22A1}"/>
            </c:ext>
          </c:extLst>
        </c:ser>
        <c:ser>
          <c:idx val="1"/>
          <c:order val="1"/>
          <c:tx>
            <c:strRef>
              <c:f>table2!$G$65</c:f>
              <c:strCache>
                <c:ptCount val="1"/>
                <c:pt idx="0">
                  <c:v>member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table2!$E$66:$E$72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table2!$G$66:$G$72</c:f>
              <c:numCache>
                <c:formatCode>General</c:formatCode>
                <c:ptCount val="7"/>
                <c:pt idx="0">
                  <c:v>311753</c:v>
                </c:pt>
                <c:pt idx="1">
                  <c:v>361264</c:v>
                </c:pt>
                <c:pt idx="2">
                  <c:v>405514</c:v>
                </c:pt>
                <c:pt idx="3">
                  <c:v>413104</c:v>
                </c:pt>
                <c:pt idx="4">
                  <c:v>392439</c:v>
                </c:pt>
                <c:pt idx="5">
                  <c:v>360898</c:v>
                </c:pt>
                <c:pt idx="6">
                  <c:v>354960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8F-45AD-BCC0-5338DF1B2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9667288"/>
        <c:axId val="589673192"/>
      </c:lineChart>
      <c:catAx>
        <c:axId val="589667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673192"/>
        <c:crosses val="autoZero"/>
        <c:auto val="1"/>
        <c:lblAlgn val="ctr"/>
        <c:lblOffset val="100"/>
        <c:noMultiLvlLbl val="0"/>
      </c:catAx>
      <c:valAx>
        <c:axId val="589673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667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Monthly</a:t>
            </a:r>
            <a:r>
              <a:rPr lang="en-US" b="1" baseline="0" dirty="0"/>
              <a:t> casual </a:t>
            </a:r>
            <a:r>
              <a:rPr lang="en-US" b="1" dirty="0"/>
              <a:t>longest </a:t>
            </a:r>
            <a:r>
              <a:rPr lang="en-US" b="1" dirty="0" err="1"/>
              <a:t>Ride_length</a:t>
            </a:r>
            <a:endParaRPr lang="en-US" b="1" dirty="0"/>
          </a:p>
        </c:rich>
      </c:tx>
      <c:layout>
        <c:manualLayout>
          <c:xMode val="edge"/>
          <c:yMode val="edge"/>
          <c:x val="0.1979902219236355"/>
          <c:y val="0.113827057332710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Sheet2!$G$28</c:f>
              <c:strCache>
                <c:ptCount val="1"/>
                <c:pt idx="0">
                  <c:v>Highest Ride_length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Sheet2!$F$29:$F$40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Sheet2!$G$29:$G$40</c:f>
              <c:numCache>
                <c:formatCode>General</c:formatCode>
                <c:ptCount val="12"/>
                <c:pt idx="0">
                  <c:v>1756260</c:v>
                </c:pt>
                <c:pt idx="1">
                  <c:v>654360</c:v>
                </c:pt>
                <c:pt idx="2">
                  <c:v>2061300</c:v>
                </c:pt>
                <c:pt idx="3">
                  <c:v>452760</c:v>
                </c:pt>
                <c:pt idx="4">
                  <c:v>3235260</c:v>
                </c:pt>
                <c:pt idx="5">
                  <c:v>3356640</c:v>
                </c:pt>
                <c:pt idx="6">
                  <c:v>2946420</c:v>
                </c:pt>
                <c:pt idx="7">
                  <c:v>2497740</c:v>
                </c:pt>
                <c:pt idx="8">
                  <c:v>1971540</c:v>
                </c:pt>
                <c:pt idx="9">
                  <c:v>2442300</c:v>
                </c:pt>
                <c:pt idx="10">
                  <c:v>1336800</c:v>
                </c:pt>
                <c:pt idx="11">
                  <c:v>1824000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89-478D-9864-5C2A4BD972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9740072"/>
        <c:axId val="319740400"/>
      </c:barChart>
      <c:catAx>
        <c:axId val="31974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740400"/>
        <c:crosses val="autoZero"/>
        <c:auto val="1"/>
        <c:lblAlgn val="ctr"/>
        <c:lblOffset val="100"/>
        <c:noMultiLvlLbl val="0"/>
      </c:catAx>
      <c:valAx>
        <c:axId val="31974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740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Monthly</a:t>
            </a:r>
            <a:r>
              <a:rPr lang="en-US" b="1" baseline="0" dirty="0"/>
              <a:t> member </a:t>
            </a:r>
            <a:r>
              <a:rPr lang="en-US" b="1" dirty="0"/>
              <a:t>longest </a:t>
            </a:r>
            <a:r>
              <a:rPr lang="en-US" b="1" dirty="0" err="1"/>
              <a:t>Ride_length</a:t>
            </a:r>
            <a:endParaRPr lang="en-US" b="1" dirty="0"/>
          </a:p>
        </c:rich>
      </c:tx>
      <c:layout>
        <c:manualLayout>
          <c:xMode val="edge"/>
          <c:yMode val="edge"/>
          <c:x val="0.19448470989008657"/>
          <c:y val="0.105071129845578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Sheet2!$G$43</c:f>
              <c:strCache>
                <c:ptCount val="1"/>
                <c:pt idx="0">
                  <c:v>Highest Ride_length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Sheet2!$F$44:$F$55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Sheet2!$G$44:$G$55</c:f>
              <c:numCache>
                <c:formatCode>General</c:formatCode>
                <c:ptCount val="12"/>
                <c:pt idx="0">
                  <c:v>82800</c:v>
                </c:pt>
                <c:pt idx="1">
                  <c:v>87960</c:v>
                </c:pt>
                <c:pt idx="2">
                  <c:v>88740</c:v>
                </c:pt>
                <c:pt idx="3">
                  <c:v>89580</c:v>
                </c:pt>
                <c:pt idx="4">
                  <c:v>88020</c:v>
                </c:pt>
                <c:pt idx="5">
                  <c:v>89700</c:v>
                </c:pt>
                <c:pt idx="6">
                  <c:v>75720</c:v>
                </c:pt>
                <c:pt idx="7">
                  <c:v>89160</c:v>
                </c:pt>
                <c:pt idx="8">
                  <c:v>79080</c:v>
                </c:pt>
                <c:pt idx="9">
                  <c:v>84900</c:v>
                </c:pt>
                <c:pt idx="10">
                  <c:v>87600</c:v>
                </c:pt>
                <c:pt idx="11">
                  <c:v>73860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7D-4A7A-A90E-DA6B363F5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7846728"/>
        <c:axId val="487847056"/>
      </c:barChart>
      <c:catAx>
        <c:axId val="487846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847056"/>
        <c:crosses val="autoZero"/>
        <c:auto val="1"/>
        <c:lblAlgn val="ctr"/>
        <c:lblOffset val="100"/>
        <c:noMultiLvlLbl val="0"/>
      </c:catAx>
      <c:valAx>
        <c:axId val="48784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846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[pivot &amp;charts.xlsx]Sheet2!PivotTable4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Monthly</a:t>
            </a:r>
            <a:r>
              <a:rPr lang="en-US" b="1" baseline="0"/>
              <a:t> Average ride_length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Sheet2!$O$2:$O$3</c:f>
              <c:strCache>
                <c:ptCount val="1"/>
                <c:pt idx="0">
                  <c:v>casual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Sheet2!$N$4:$N$16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Sheet2!$O$4:$O$16</c:f>
              <c:numCache>
                <c:formatCode>General</c:formatCode>
                <c:ptCount val="12"/>
                <c:pt idx="0">
                  <c:v>1641</c:v>
                </c:pt>
                <c:pt idx="1">
                  <c:v>1489</c:v>
                </c:pt>
                <c:pt idx="2">
                  <c:v>1706</c:v>
                </c:pt>
                <c:pt idx="3">
                  <c:v>1556</c:v>
                </c:pt>
                <c:pt idx="4">
                  <c:v>2378</c:v>
                </c:pt>
                <c:pt idx="5">
                  <c:v>2311</c:v>
                </c:pt>
                <c:pt idx="6">
                  <c:v>1997</c:v>
                </c:pt>
                <c:pt idx="7">
                  <c:v>1713</c:v>
                </c:pt>
                <c:pt idx="8">
                  <c:v>1685</c:v>
                </c:pt>
                <c:pt idx="9">
                  <c:v>1578</c:v>
                </c:pt>
                <c:pt idx="10">
                  <c:v>1347</c:v>
                </c:pt>
                <c:pt idx="11">
                  <c:v>1490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A5-45CF-A66D-A318A077638F}"/>
            </c:ext>
          </c:extLst>
        </c:ser>
        <c:ser>
          <c:idx val="1"/>
          <c:order val="1"/>
          <c:tx>
            <c:strRef>
              <c:f>Sheet2!$P$2:$P$3</c:f>
              <c:strCache>
                <c:ptCount val="1"/>
                <c:pt idx="0">
                  <c:v>member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Sheet2!$N$4:$N$16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Sheet2!$P$4:$P$16</c:f>
              <c:numCache>
                <c:formatCode>General</c:formatCode>
                <c:ptCount val="12"/>
                <c:pt idx="0">
                  <c:v>616</c:v>
                </c:pt>
                <c:pt idx="1">
                  <c:v>638</c:v>
                </c:pt>
                <c:pt idx="2">
                  <c:v>707</c:v>
                </c:pt>
                <c:pt idx="3">
                  <c:v>696</c:v>
                </c:pt>
                <c:pt idx="4">
                  <c:v>860</c:v>
                </c:pt>
                <c:pt idx="5">
                  <c:v>848</c:v>
                </c:pt>
                <c:pt idx="6">
                  <c:v>827</c:v>
                </c:pt>
                <c:pt idx="7">
                  <c:v>813</c:v>
                </c:pt>
                <c:pt idx="8">
                  <c:v>787</c:v>
                </c:pt>
                <c:pt idx="9">
                  <c:v>720</c:v>
                </c:pt>
                <c:pt idx="10">
                  <c:v>656</c:v>
                </c:pt>
                <c:pt idx="11">
                  <c:v>634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A5-45CF-A66D-A318A07763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9799384"/>
        <c:axId val="589797744"/>
      </c:lineChart>
      <c:catAx>
        <c:axId val="589799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797744"/>
        <c:crosses val="autoZero"/>
        <c:auto val="1"/>
        <c:lblAlgn val="ctr"/>
        <c:lblOffset val="100"/>
        <c:noMultiLvlLbl val="0"/>
      </c:catAx>
      <c:valAx>
        <c:axId val="58979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799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[pivot &amp;charts.xlsx]table3!PivotTable2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Monthly</a:t>
            </a:r>
            <a:r>
              <a:rPr lang="en-US" baseline="0"/>
              <a:t> Member &amp; casual no_of_rides</a:t>
            </a:r>
            <a:endParaRPr lang="en-US"/>
          </a:p>
        </c:rich>
      </c:tx>
      <c:overlay val="0"/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table3!$H$3:$H$4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table3!$G$5:$G$17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table3!$H$5:$H$17</c:f>
              <c:numCache>
                <c:formatCode>General</c:formatCode>
                <c:ptCount val="12"/>
                <c:pt idx="0">
                  <c:v>18520</c:v>
                </c:pt>
                <c:pt idx="1">
                  <c:v>21416</c:v>
                </c:pt>
                <c:pt idx="2">
                  <c:v>89882</c:v>
                </c:pt>
                <c:pt idx="3">
                  <c:v>126417</c:v>
                </c:pt>
                <c:pt idx="4">
                  <c:v>256916</c:v>
                </c:pt>
                <c:pt idx="5">
                  <c:v>370681</c:v>
                </c:pt>
                <c:pt idx="6">
                  <c:v>442056</c:v>
                </c:pt>
                <c:pt idx="7">
                  <c:v>412671</c:v>
                </c:pt>
                <c:pt idx="8">
                  <c:v>363890</c:v>
                </c:pt>
                <c:pt idx="9">
                  <c:v>257242</c:v>
                </c:pt>
                <c:pt idx="10">
                  <c:v>106929</c:v>
                </c:pt>
                <c:pt idx="11">
                  <c:v>69738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DE-4246-92E8-F2E8DA9B90C6}"/>
            </c:ext>
          </c:extLst>
        </c:ser>
        <c:ser>
          <c:idx val="1"/>
          <c:order val="1"/>
          <c:tx>
            <c:strRef>
              <c:f>table3!$I$3:$I$4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table3!$G$5:$G$17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table3!$I$5:$I$17</c:f>
              <c:numCache>
                <c:formatCode>General</c:formatCode>
                <c:ptCount val="12"/>
                <c:pt idx="0">
                  <c:v>85250</c:v>
                </c:pt>
                <c:pt idx="1">
                  <c:v>94193</c:v>
                </c:pt>
                <c:pt idx="2">
                  <c:v>194160</c:v>
                </c:pt>
                <c:pt idx="3">
                  <c:v>244832</c:v>
                </c:pt>
                <c:pt idx="4">
                  <c:v>274717</c:v>
                </c:pt>
                <c:pt idx="5">
                  <c:v>358914</c:v>
                </c:pt>
                <c:pt idx="6">
                  <c:v>380354</c:v>
                </c:pt>
                <c:pt idx="7">
                  <c:v>391681</c:v>
                </c:pt>
                <c:pt idx="8">
                  <c:v>392257</c:v>
                </c:pt>
                <c:pt idx="9">
                  <c:v>373984</c:v>
                </c:pt>
                <c:pt idx="10">
                  <c:v>253049</c:v>
                </c:pt>
                <c:pt idx="11">
                  <c:v>177802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DE-4246-92E8-F2E8DA9B90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866088"/>
        <c:axId val="483865760"/>
      </c:barChart>
      <c:catAx>
        <c:axId val="48386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865760"/>
        <c:crosses val="autoZero"/>
        <c:auto val="1"/>
        <c:lblAlgn val="ctr"/>
        <c:lblOffset val="100"/>
        <c:noMultiLvlLbl val="0"/>
      </c:catAx>
      <c:valAx>
        <c:axId val="48386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866088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Sheet1!$N$874:$N$875</c:f>
              <c:strCache>
                <c:ptCount val="2"/>
                <c:pt idx="0">
                  <c:v>Column Labels</c:v>
                </c:pt>
                <c:pt idx="1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Sheet1!$M$876:$M$899</c:f>
              <c:strCache>
                <c:ptCount val="20"/>
                <c:pt idx="0">
                  <c:v>Clinton St &amp; Madison St</c:v>
                </c:pt>
                <c:pt idx="1">
                  <c:v>Kingsbury St &amp; Kinzie St</c:v>
                </c:pt>
                <c:pt idx="2">
                  <c:v>St. Clair St &amp; Erie St</c:v>
                </c:pt>
                <c:pt idx="3">
                  <c:v>Green St &amp; Madison St</c:v>
                </c:pt>
                <c:pt idx="4">
                  <c:v>Wells St &amp; Huron St</c:v>
                </c:pt>
                <c:pt idx="5">
                  <c:v>Dearborn St &amp; Erie St</c:v>
                </c:pt>
                <c:pt idx="6">
                  <c:v>Broadway &amp; Barry Ave</c:v>
                </c:pt>
                <c:pt idx="7">
                  <c:v>Wilton Ave &amp; Belmont Ave</c:v>
                </c:pt>
                <c:pt idx="8">
                  <c:v>Wells St &amp; Evergreen Ave</c:v>
                </c:pt>
                <c:pt idx="9">
                  <c:v>Larrabee St &amp; Webster Ave</c:v>
                </c:pt>
                <c:pt idx="10">
                  <c:v>New St &amp; Illinois St</c:v>
                </c:pt>
                <c:pt idx="11">
                  <c:v>Wabash Ave &amp; Grand Ave</c:v>
                </c:pt>
                <c:pt idx="12">
                  <c:v>Indiana Ave &amp; Roosevelt Rd</c:v>
                </c:pt>
                <c:pt idx="13">
                  <c:v>Clark St &amp; Elm St</c:v>
                </c:pt>
                <c:pt idx="14">
                  <c:v>Clark St &amp; Armitage Ave</c:v>
                </c:pt>
                <c:pt idx="15">
                  <c:v>Wells St &amp; Elm St</c:v>
                </c:pt>
                <c:pt idx="16">
                  <c:v>DuSable Lake Shore Dr &amp; North Blvd</c:v>
                </c:pt>
                <c:pt idx="17">
                  <c:v>Clark St &amp; Lincoln Ave</c:v>
                </c:pt>
                <c:pt idx="18">
                  <c:v>Wells St &amp; Concord Ln</c:v>
                </c:pt>
                <c:pt idx="19">
                  <c:v>Theater on the Lake</c:v>
                </c:pt>
              </c:strCache>
            </c:strRef>
          </c:cat>
          <c:val>
            <c:numRef>
              <c:f>Sheet1!$N$876:$N$899</c:f>
              <c:numCache>
                <c:formatCode>General</c:formatCode>
                <c:ptCount val="24"/>
                <c:pt idx="0">
                  <c:v>7471</c:v>
                </c:pt>
                <c:pt idx="1">
                  <c:v>9418</c:v>
                </c:pt>
                <c:pt idx="2">
                  <c:v>10163</c:v>
                </c:pt>
                <c:pt idx="3">
                  <c:v>10364</c:v>
                </c:pt>
                <c:pt idx="4">
                  <c:v>11279</c:v>
                </c:pt>
                <c:pt idx="5">
                  <c:v>11645</c:v>
                </c:pt>
                <c:pt idx="6">
                  <c:v>11850</c:v>
                </c:pt>
                <c:pt idx="7">
                  <c:v>11871</c:v>
                </c:pt>
                <c:pt idx="8">
                  <c:v>12093</c:v>
                </c:pt>
                <c:pt idx="9">
                  <c:v>12269</c:v>
                </c:pt>
                <c:pt idx="10">
                  <c:v>14396</c:v>
                </c:pt>
                <c:pt idx="11">
                  <c:v>14988</c:v>
                </c:pt>
                <c:pt idx="12">
                  <c:v>15029</c:v>
                </c:pt>
                <c:pt idx="13">
                  <c:v>15160</c:v>
                </c:pt>
                <c:pt idx="14">
                  <c:v>15270</c:v>
                </c:pt>
                <c:pt idx="15">
                  <c:v>15507</c:v>
                </c:pt>
                <c:pt idx="16">
                  <c:v>15750</c:v>
                </c:pt>
                <c:pt idx="17">
                  <c:v>15905</c:v>
                </c:pt>
                <c:pt idx="18">
                  <c:v>18646</c:v>
                </c:pt>
                <c:pt idx="19">
                  <c:v>19896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7A-43D4-9B0A-1816DBF4FF55}"/>
            </c:ext>
          </c:extLst>
        </c:ser>
        <c:ser>
          <c:idx val="1"/>
          <c:order val="1"/>
          <c:tx>
            <c:strRef>
              <c:f>Sheet1!$O$874:$O$875</c:f>
              <c:strCache>
                <c:ptCount val="2"/>
                <c:pt idx="0">
                  <c:v>Column Labels</c:v>
                </c:pt>
                <c:pt idx="1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Sheet1!$M$876:$M$899</c:f>
              <c:strCache>
                <c:ptCount val="20"/>
                <c:pt idx="0">
                  <c:v>Clinton St &amp; Madison St</c:v>
                </c:pt>
                <c:pt idx="1">
                  <c:v>Kingsbury St &amp; Kinzie St</c:v>
                </c:pt>
                <c:pt idx="2">
                  <c:v>St. Clair St &amp; Erie St</c:v>
                </c:pt>
                <c:pt idx="3">
                  <c:v>Green St &amp; Madison St</c:v>
                </c:pt>
                <c:pt idx="4">
                  <c:v>Wells St &amp; Huron St</c:v>
                </c:pt>
                <c:pt idx="5">
                  <c:v>Dearborn St &amp; Erie St</c:v>
                </c:pt>
                <c:pt idx="6">
                  <c:v>Broadway &amp; Barry Ave</c:v>
                </c:pt>
                <c:pt idx="7">
                  <c:v>Wilton Ave &amp; Belmont Ave</c:v>
                </c:pt>
                <c:pt idx="8">
                  <c:v>Wells St &amp; Evergreen Ave</c:v>
                </c:pt>
                <c:pt idx="9">
                  <c:v>Larrabee St &amp; Webster Ave</c:v>
                </c:pt>
                <c:pt idx="10">
                  <c:v>New St &amp; Illinois St</c:v>
                </c:pt>
                <c:pt idx="11">
                  <c:v>Wabash Ave &amp; Grand Ave</c:v>
                </c:pt>
                <c:pt idx="12">
                  <c:v>Indiana Ave &amp; Roosevelt Rd</c:v>
                </c:pt>
                <c:pt idx="13">
                  <c:v>Clark St &amp; Elm St</c:v>
                </c:pt>
                <c:pt idx="14">
                  <c:v>Clark St &amp; Armitage Ave</c:v>
                </c:pt>
                <c:pt idx="15">
                  <c:v>Wells St &amp; Elm St</c:v>
                </c:pt>
                <c:pt idx="16">
                  <c:v>DuSable Lake Shore Dr &amp; North Blvd</c:v>
                </c:pt>
                <c:pt idx="17">
                  <c:v>Clark St &amp; Lincoln Ave</c:v>
                </c:pt>
                <c:pt idx="18">
                  <c:v>Wells St &amp; Concord Ln</c:v>
                </c:pt>
                <c:pt idx="19">
                  <c:v>Theater on the Lake</c:v>
                </c:pt>
              </c:strCache>
            </c:strRef>
          </c:cat>
          <c:val>
            <c:numRef>
              <c:f>Sheet1!$O$876:$O$899</c:f>
              <c:numCache>
                <c:formatCode>General</c:formatCode>
                <c:ptCount val="24"/>
              </c:numCache>
            </c:numRef>
          </c:val>
          <c:extLst>
            <c:ext xmlns:c16="http://schemas.microsoft.com/office/drawing/2014/chart" uri="{C3380CC4-5D6E-409C-BE32-E72D297353CC}">
              <c16:uniqueId val="{00000001-DE7A-43D4-9B0A-1816DBF4FF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6410040"/>
        <c:axId val="986411352"/>
        <c:axId val="0"/>
      </c:bar3DChart>
      <c:catAx>
        <c:axId val="986410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411352"/>
        <c:crosses val="autoZero"/>
        <c:auto val="1"/>
        <c:lblAlgn val="ctr"/>
        <c:lblOffset val="100"/>
        <c:noMultiLvlLbl val="0"/>
      </c:catAx>
      <c:valAx>
        <c:axId val="986411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410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8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4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4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2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3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4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4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6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6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7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9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12C47-43BD-F069-632B-F927E56A5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24995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73CC8D-7BE5-83A5-D479-E2551CCBA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pPr algn="just"/>
            <a:r>
              <a:rPr lang="en-US" sz="5200" b="1" dirty="0">
                <a:solidFill>
                  <a:srgbClr val="FFFFFF"/>
                </a:solidFill>
              </a:rPr>
              <a:t>Cyclistic Marketing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12AC-C4CC-2889-D008-389AA445A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dirty="0">
                <a:solidFill>
                  <a:srgbClr val="FFFFFF"/>
                </a:solidFill>
              </a:rPr>
              <a:t>Shoba Solligi 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June 16</a:t>
            </a:r>
            <a:r>
              <a:rPr lang="en-US" sz="2200" baseline="30000" dirty="0">
                <a:solidFill>
                  <a:srgbClr val="FFFFFF"/>
                </a:solidFill>
              </a:rPr>
              <a:t>th</a:t>
            </a:r>
            <a:r>
              <a:rPr lang="en-US" sz="2200" dirty="0">
                <a:solidFill>
                  <a:srgbClr val="FFFFFF"/>
                </a:solidFill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29489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E2AEA0-F063-7DEB-0344-D14E0A3E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263922" cy="4328381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200" dirty="0"/>
              <a:t>Casual riders have the highest percentage of ride length compared to the members of Cyclistic.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CEA958-DC09-6544-B696-93ADB1A97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712599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395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E2AEA0-F063-7DEB-0344-D14E0A3E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785216" cy="557793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Compared to Cyclistic members, casual riders use more over the weekends.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0AF3E8-EFB5-B8B9-6423-6A182BB6B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074" y="434109"/>
            <a:ext cx="7614232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Weekly member &amp; casual trends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C62F572-8E19-C014-026B-51EA01C42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3072300"/>
              </p:ext>
            </p:extLst>
          </p:nvPr>
        </p:nvGraphicFramePr>
        <p:xfrm>
          <a:off x="4145756" y="1008668"/>
          <a:ext cx="6666788" cy="532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369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7879-D438-3C26-C8F3-0DB33C0A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Sabon Next LT" panose="02000500000000000000" pitchFamily="2" charset="0"/>
              </a:rPr>
              <a:t>In May, June, and July, casual riders take the longest rides, whereas members take the longest rides throughout the year.</a:t>
            </a:r>
            <a:endParaRPr lang="en-US" sz="32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E87866A-946E-0884-07AE-3BA5EBAE343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11987879"/>
              </p:ext>
            </p:extLst>
          </p:nvPr>
        </p:nvGraphicFramePr>
        <p:xfrm>
          <a:off x="458788" y="1825625"/>
          <a:ext cx="556101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69274CB-CB26-42E7-6D8C-EF82BAC0B2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6528953"/>
              </p:ext>
            </p:extLst>
          </p:nvPr>
        </p:nvGraphicFramePr>
        <p:xfrm>
          <a:off x="6172200" y="1825625"/>
          <a:ext cx="556101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879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1D96BF-0605-446D-9590-F9A64BF8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9C2449-D531-4936-82F1-C560A1281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81F028-6F1E-42D8-B367-94F963C44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3CBB40-F20E-B197-BAFC-FE6D680C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 dirty="0"/>
              <a:t>For casual riders, the average ride length is longer in warmer months and much shorter in winter.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3457A33-A994-EAE3-A939-96F094FBF3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227482"/>
              </p:ext>
            </p:extLst>
          </p:nvPr>
        </p:nvGraphicFramePr>
        <p:xfrm>
          <a:off x="5845323" y="410198"/>
          <a:ext cx="6076060" cy="557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35B043-DB5B-FA72-3ADD-E9675009B9D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458694" y="6021795"/>
            <a:ext cx="11274612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9833-2F8F-67E5-E5FC-E47CB83D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Warmer weather encourages casual riders than colder weather. There is year-round distribution of members.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CA4DD2A-D362-B842-5C7F-05427BB97E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222209"/>
              </p:ext>
            </p:extLst>
          </p:nvPr>
        </p:nvGraphicFramePr>
        <p:xfrm>
          <a:off x="743484" y="2057399"/>
          <a:ext cx="10989822" cy="4309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304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E2AEA0-F063-7DEB-0344-D14E0A3E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825348" cy="5577934"/>
          </a:xfrm>
        </p:spPr>
        <p:txBody>
          <a:bodyPr>
            <a:normAutofit/>
          </a:bodyPr>
          <a:lstStyle/>
          <a:p>
            <a:pPr algn="just"/>
            <a:r>
              <a:rPr lang="en-US" sz="4000" b="0" i="0" dirty="0">
                <a:solidFill>
                  <a:srgbClr val="000000"/>
                </a:solidFill>
                <a:effectLst/>
                <a:latin typeface="Sabon Next LT" panose="02000500000000000000" pitchFamily="2" charset="0"/>
              </a:rPr>
              <a:t>These are the top 20 bike stations in the city most frequented by casual riders.</a:t>
            </a:r>
            <a:endParaRPr lang="en-US" sz="4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CBAC93A-7C23-69BF-F6A6-D237B03956DA}"/>
              </a:ext>
            </a:extLst>
          </p:cNvPr>
          <p:cNvGraphicFramePr>
            <a:graphicFrameLocks/>
          </p:cNvGraphicFramePr>
          <p:nvPr/>
        </p:nvGraphicFramePr>
        <p:xfrm>
          <a:off x="5043054" y="1043710"/>
          <a:ext cx="6310746" cy="5574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0AF3E8-EFB5-B8B9-6423-6A182BB6B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524" y="434109"/>
            <a:ext cx="6786781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Top 20 stations for casual riders</a:t>
            </a:r>
          </a:p>
        </p:txBody>
      </p:sp>
    </p:spTree>
    <p:extLst>
      <p:ext uri="{BB962C8B-B14F-4D97-AF65-F5344CB8AC3E}">
        <p14:creationId xmlns:p14="http://schemas.microsoft.com/office/powerpoint/2010/main" val="312731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906E-4AE2-E6E1-A99B-B091B242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Recommendations based on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B859-F1A4-572D-1704-7FBA66781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Offering monthly or quarterly memberships to casual riders instead of annual memberships.</a:t>
            </a:r>
          </a:p>
          <a:p>
            <a:r>
              <a:rPr lang="en-US" dirty="0"/>
              <a:t>To encourage casual riders, provide discounted fares during the winter months.</a:t>
            </a:r>
          </a:p>
          <a:p>
            <a:r>
              <a:rPr lang="en-US" dirty="0"/>
              <a:t>In comparison to weekends, give greater promotions over the weekdays to casual riders.</a:t>
            </a:r>
          </a:p>
          <a:p>
            <a:r>
              <a:rPr lang="en-US" dirty="0"/>
              <a:t>Charge more for longer rides and encourage casual riders to become members.</a:t>
            </a:r>
          </a:p>
        </p:txBody>
      </p:sp>
    </p:spTree>
    <p:extLst>
      <p:ext uri="{BB962C8B-B14F-4D97-AF65-F5344CB8AC3E}">
        <p14:creationId xmlns:p14="http://schemas.microsoft.com/office/powerpoint/2010/main" val="100342910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8E7E2"/>
      </a:lt2>
      <a:accent1>
        <a:srgbClr val="2959E7"/>
      </a:accent1>
      <a:accent2>
        <a:srgbClr val="1796D5"/>
      </a:accent2>
      <a:accent3>
        <a:srgbClr val="20B7AA"/>
      </a:accent3>
      <a:accent4>
        <a:srgbClr val="14BA67"/>
      </a:accent4>
      <a:accent5>
        <a:srgbClr val="21BC2E"/>
      </a:accent5>
      <a:accent6>
        <a:srgbClr val="4BB914"/>
      </a:accent6>
      <a:hlink>
        <a:srgbClr val="31944A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220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Sabon Next LT</vt:lpstr>
      <vt:lpstr>DappledVTI</vt:lpstr>
      <vt:lpstr>Cyclistic Marketing Analysis</vt:lpstr>
      <vt:lpstr>Casual riders have the highest percentage of ride length compared to the members of Cyclistic.</vt:lpstr>
      <vt:lpstr>Compared to Cyclistic members, casual riders use more over the weekends.</vt:lpstr>
      <vt:lpstr>In May, June, and July, casual riders take the longest rides, whereas members take the longest rides throughout the year.</vt:lpstr>
      <vt:lpstr>For casual riders, the average ride length is longer in warmer months and much shorter in winter.</vt:lpstr>
      <vt:lpstr>Warmer weather encourages casual riders than colder weather. There is year-round distribution of members.</vt:lpstr>
      <vt:lpstr>These are the top 20 bike stations in the city most frequented by casual riders.</vt:lpstr>
      <vt:lpstr>Recommendations based on Key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Case study</dc:title>
  <dc:creator>shoba solligi</dc:creator>
  <cp:lastModifiedBy>shoba solligi</cp:lastModifiedBy>
  <cp:revision>16</cp:revision>
  <dcterms:created xsi:type="dcterms:W3CDTF">2022-06-04T19:22:39Z</dcterms:created>
  <dcterms:modified xsi:type="dcterms:W3CDTF">2022-06-18T21:42:14Z</dcterms:modified>
</cp:coreProperties>
</file>