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8" r:id="rId2"/>
    <p:sldId id="288" r:id="rId3"/>
    <p:sldId id="289" r:id="rId4"/>
    <p:sldId id="332" r:id="rId5"/>
    <p:sldId id="264" r:id="rId6"/>
    <p:sldId id="265" r:id="rId7"/>
    <p:sldId id="290" r:id="rId8"/>
    <p:sldId id="291" r:id="rId9"/>
    <p:sldId id="292" r:id="rId10"/>
    <p:sldId id="293" r:id="rId11"/>
    <p:sldId id="294" r:id="rId12"/>
    <p:sldId id="295" r:id="rId13"/>
    <p:sldId id="330" r:id="rId14"/>
    <p:sldId id="296" r:id="rId15"/>
    <p:sldId id="331"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6" r:id="rId45"/>
    <p:sldId id="327" r:id="rId46"/>
    <p:sldId id="328" r:id="rId47"/>
    <p:sldId id="32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p:cViewPr varScale="1">
        <p:scale>
          <a:sx n="69" d="100"/>
          <a:sy n="69" d="100"/>
        </p:scale>
        <p:origin x="144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53AC72-F733-4DE6-9BD2-0D32130A3AD5}" type="datetimeFigureOut">
              <a:rPr lang="en-US" smtClean="0"/>
              <a:t>2/27/2025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9C007-FA9A-4C5D-910A-95A458711FD4}" type="slidenum">
              <a:rPr lang="en-US" smtClean="0"/>
              <a:t>‹#›</a:t>
            </a:fld>
            <a:endParaRPr lang="en-US"/>
          </a:p>
        </p:txBody>
      </p:sp>
    </p:spTree>
    <p:extLst>
      <p:ext uri="{BB962C8B-B14F-4D97-AF65-F5344CB8AC3E}">
        <p14:creationId xmlns:p14="http://schemas.microsoft.com/office/powerpoint/2010/main" val="969376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a:p>
            <a:r>
              <a:rPr lang="en-US" dirty="0"/>
              <a:t>Class Declaration: The Person class is defined with three properties: </a:t>
            </a:r>
            <a:r>
              <a:rPr lang="en-US" dirty="0" err="1"/>
              <a:t>firstName</a:t>
            </a:r>
            <a:r>
              <a:rPr lang="en-US" dirty="0"/>
              <a:t>, </a:t>
            </a:r>
            <a:r>
              <a:rPr lang="en-US" dirty="0" err="1"/>
              <a:t>lastName</a:t>
            </a:r>
            <a:r>
              <a:rPr lang="en-US" dirty="0"/>
              <a:t>, and age.</a:t>
            </a:r>
          </a:p>
          <a:p>
            <a:r>
              <a:rPr lang="en-US" dirty="0"/>
              <a:t>Constructor Method: The constructor is a special method that gets called when you create a new object from the class. It accepts parameters to initialize the object’s properties.</a:t>
            </a:r>
          </a:p>
          <a:p>
            <a:r>
              <a:rPr lang="en-US" dirty="0"/>
              <a:t>Instance Creation: When new Person() is called, the constructor is invoked with the given arguments ("John", "Doe", and 30).</a:t>
            </a:r>
          </a:p>
          <a:p>
            <a:r>
              <a:rPr lang="en-US" dirty="0"/>
              <a:t>Method: The greet() method is a function that belongs to the Person class and can be called on instances of the class.</a:t>
            </a:r>
          </a:p>
          <a:p>
            <a:r>
              <a:rPr lang="en-US" dirty="0"/>
              <a:t>Key Points:</a:t>
            </a:r>
          </a:p>
          <a:p>
            <a:r>
              <a:rPr lang="en-US" dirty="0"/>
              <a:t>The constructor method is used for initializing new objects.</a:t>
            </a:r>
          </a:p>
          <a:p>
            <a:r>
              <a:rPr lang="en-US" dirty="0"/>
              <a:t>The new keyword is used to create instances of the class, which automatically calls the constructor.</a:t>
            </a:r>
          </a:p>
        </p:txBody>
      </p:sp>
      <p:sp>
        <p:nvSpPr>
          <p:cNvPr id="4" name="Slide Number Placeholder 3"/>
          <p:cNvSpPr>
            <a:spLocks noGrp="1"/>
          </p:cNvSpPr>
          <p:nvPr>
            <p:ph type="sldNum" sz="quarter" idx="5"/>
          </p:nvPr>
        </p:nvSpPr>
        <p:spPr/>
        <p:txBody>
          <a:bodyPr/>
          <a:lstStyle/>
          <a:p>
            <a:fld id="{EF89C007-FA9A-4C5D-910A-95A458711FD4}" type="slidenum">
              <a:rPr lang="en-US" smtClean="0"/>
              <a:t>39</a:t>
            </a:fld>
            <a:endParaRPr lang="en-US"/>
          </a:p>
        </p:txBody>
      </p:sp>
    </p:spTree>
    <p:extLst>
      <p:ext uri="{BB962C8B-B14F-4D97-AF65-F5344CB8AC3E}">
        <p14:creationId xmlns:p14="http://schemas.microsoft.com/office/powerpoint/2010/main" val="173524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7FE158-5E63-4082-8C3C-088604B7D562}"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172232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FE158-5E63-4082-8C3C-088604B7D562}"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26941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FE158-5E63-4082-8C3C-088604B7D562}"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15939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7FE158-5E63-4082-8C3C-088604B7D562}"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1639689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FE158-5E63-4082-8C3C-088604B7D562}"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3413344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7FE158-5E63-4082-8C3C-088604B7D562}"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2332130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7FE158-5E63-4082-8C3C-088604B7D562}"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109707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7FE158-5E63-4082-8C3C-088604B7D562}"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2092761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FE158-5E63-4082-8C3C-088604B7D562}"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2184695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FE158-5E63-4082-8C3C-088604B7D562}"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2900820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FE158-5E63-4082-8C3C-088604B7D562}"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51B4D8-7612-4F70-9064-01322CF12110}" type="slidenum">
              <a:rPr lang="en-US" smtClean="0"/>
              <a:t>‹#›</a:t>
            </a:fld>
            <a:endParaRPr lang="en-US"/>
          </a:p>
        </p:txBody>
      </p:sp>
    </p:spTree>
    <p:extLst>
      <p:ext uri="{BB962C8B-B14F-4D97-AF65-F5344CB8AC3E}">
        <p14:creationId xmlns:p14="http://schemas.microsoft.com/office/powerpoint/2010/main" val="339648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7FE158-5E63-4082-8C3C-088604B7D562}" type="datetimeFigureOut">
              <a:rPr lang="en-US" smtClean="0"/>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51B4D8-7612-4F70-9064-01322CF12110}" type="slidenum">
              <a:rPr lang="en-US" smtClean="0"/>
              <a:t>‹#›</a:t>
            </a:fld>
            <a:endParaRPr lang="en-US"/>
          </a:p>
        </p:txBody>
      </p:sp>
    </p:spTree>
    <p:extLst>
      <p:ext uri="{BB962C8B-B14F-4D97-AF65-F5344CB8AC3E}">
        <p14:creationId xmlns:p14="http://schemas.microsoft.com/office/powerpoint/2010/main" val="33964644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a:t>TypeScript</a:t>
            </a:r>
            <a:r>
              <a:rPr lang="en-US" dirty="0"/>
              <a:t> is a strongly typed, object oriented, compiled language. </a:t>
            </a:r>
          </a:p>
          <a:p>
            <a:r>
              <a:rPr lang="en-US" dirty="0"/>
              <a:t>It was designed by Anders Hejlsberg (designer of C#) at Microsoft. </a:t>
            </a:r>
          </a:p>
          <a:p>
            <a:r>
              <a:rPr lang="en-US" dirty="0"/>
              <a:t>TypeScript is a typed superset of JavaScript compiled to JavaScript. </a:t>
            </a:r>
          </a:p>
          <a:p>
            <a:r>
              <a:rPr lang="en-US" dirty="0"/>
              <a:t>In other words, </a:t>
            </a:r>
            <a:r>
              <a:rPr lang="en-US" dirty="0" err="1"/>
              <a:t>TypeScript</a:t>
            </a:r>
            <a:r>
              <a:rPr lang="en-US" dirty="0"/>
              <a:t> is JavaScript plus some additional features.</a:t>
            </a:r>
          </a:p>
        </p:txBody>
      </p:sp>
    </p:spTree>
    <p:extLst>
      <p:ext uri="{BB962C8B-B14F-4D97-AF65-F5344CB8AC3E}">
        <p14:creationId xmlns:p14="http://schemas.microsoft.com/office/powerpoint/2010/main" val="20169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FC7F-A046-40A1-A4EA-16DF94D4D903}"/>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70BB55CF-9B68-4A5D-9EF6-C88AADF820F2}"/>
              </a:ext>
            </a:extLst>
          </p:cNvPr>
          <p:cNvSpPr>
            <a:spLocks noGrp="1"/>
          </p:cNvSpPr>
          <p:nvPr>
            <p:ph idx="1"/>
          </p:nvPr>
        </p:nvSpPr>
        <p:spPr/>
        <p:txBody>
          <a:bodyPr>
            <a:normAutofit fontScale="92500" lnSpcReduction="10000"/>
          </a:bodyPr>
          <a:lstStyle/>
          <a:p>
            <a:r>
              <a:rPr lang="en-US" dirty="0"/>
              <a:t>Array</a:t>
            </a:r>
          </a:p>
          <a:p>
            <a:endParaRPr lang="en-US" dirty="0"/>
          </a:p>
          <a:p>
            <a:pPr marL="0" indent="0">
              <a:buNone/>
            </a:pPr>
            <a:r>
              <a:rPr lang="en-US" dirty="0"/>
              <a:t>Represents a collection of values of the same type. You can define an array in two ways:</a:t>
            </a:r>
          </a:p>
          <a:p>
            <a:pPr marL="0" indent="0">
              <a:buNone/>
            </a:pPr>
            <a:r>
              <a:rPr lang="en-US" dirty="0"/>
              <a:t>Using the [] notation:</a:t>
            </a:r>
          </a:p>
          <a:p>
            <a:pPr marL="0" indent="0">
              <a:buNone/>
            </a:pPr>
            <a:r>
              <a:rPr lang="en-US" dirty="0"/>
              <a:t>let numbers: number[] = [1, 2, 3];</a:t>
            </a:r>
          </a:p>
          <a:p>
            <a:pPr marL="0" indent="0">
              <a:buNone/>
            </a:pPr>
            <a:endParaRPr lang="en-US" dirty="0"/>
          </a:p>
          <a:p>
            <a:pPr marL="0" indent="0">
              <a:buNone/>
            </a:pPr>
            <a:r>
              <a:rPr lang="en-US" dirty="0"/>
              <a:t>Using the Array&lt;type&gt; syntax:</a:t>
            </a:r>
          </a:p>
          <a:p>
            <a:pPr marL="0" indent="0">
              <a:buNone/>
            </a:pPr>
            <a:r>
              <a:rPr lang="en-US" dirty="0"/>
              <a:t>let fruits: Array&lt;string&gt; = ['apple', 'banana'];</a:t>
            </a:r>
          </a:p>
        </p:txBody>
      </p:sp>
    </p:spTree>
    <p:extLst>
      <p:ext uri="{BB962C8B-B14F-4D97-AF65-F5344CB8AC3E}">
        <p14:creationId xmlns:p14="http://schemas.microsoft.com/office/powerpoint/2010/main" val="2172002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1698-B442-4A26-B4DA-33B6A8649B80}"/>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896C4E9B-A995-4EB1-9154-80A6EBB5CDD7}"/>
              </a:ext>
            </a:extLst>
          </p:cNvPr>
          <p:cNvSpPr>
            <a:spLocks noGrp="1"/>
          </p:cNvSpPr>
          <p:nvPr>
            <p:ph idx="1"/>
          </p:nvPr>
        </p:nvSpPr>
        <p:spPr/>
        <p:txBody>
          <a:bodyPr>
            <a:noAutofit/>
          </a:bodyPr>
          <a:lstStyle/>
          <a:p>
            <a:r>
              <a:rPr lang="en-US" sz="2800" dirty="0"/>
              <a:t>Tuple</a:t>
            </a:r>
          </a:p>
          <a:p>
            <a:endParaRPr lang="en-US" sz="2800" dirty="0"/>
          </a:p>
          <a:p>
            <a:pPr marL="0" indent="0">
              <a:buNone/>
            </a:pPr>
            <a:r>
              <a:rPr lang="en-US" sz="2800" dirty="0"/>
              <a:t>A tuple is an ordered collection of values, where each element can have a different type.</a:t>
            </a:r>
          </a:p>
          <a:p>
            <a:pPr marL="0" indent="0">
              <a:buNone/>
            </a:pPr>
            <a:endParaRPr lang="en-US" sz="2800" dirty="0"/>
          </a:p>
          <a:p>
            <a:pPr marL="0" indent="0">
              <a:buNone/>
            </a:pPr>
            <a:r>
              <a:rPr lang="en-US" sz="2800" dirty="0"/>
              <a:t>Example: let user: [string, number] = ['Alice', 25];</a:t>
            </a:r>
          </a:p>
          <a:p>
            <a:pPr marL="0" indent="0">
              <a:buNone/>
            </a:pPr>
            <a:endParaRPr lang="en-US" sz="2800" dirty="0"/>
          </a:p>
        </p:txBody>
      </p:sp>
    </p:spTree>
    <p:extLst>
      <p:ext uri="{BB962C8B-B14F-4D97-AF65-F5344CB8AC3E}">
        <p14:creationId xmlns:p14="http://schemas.microsoft.com/office/powerpoint/2010/main" val="73525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937B-F956-4CC3-9F83-EBB5D8FBD38E}"/>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74CBDD61-41DF-4B41-86F9-D546EE311098}"/>
              </a:ext>
            </a:extLst>
          </p:cNvPr>
          <p:cNvSpPr>
            <a:spLocks noGrp="1"/>
          </p:cNvSpPr>
          <p:nvPr>
            <p:ph idx="1"/>
          </p:nvPr>
        </p:nvSpPr>
        <p:spPr/>
        <p:txBody>
          <a:bodyPr>
            <a:normAutofit fontScale="62500" lnSpcReduction="20000"/>
          </a:bodyPr>
          <a:lstStyle/>
          <a:p>
            <a:pPr marL="0" indent="0">
              <a:buNone/>
            </a:pPr>
            <a:r>
              <a:rPr lang="en-US" dirty="0"/>
              <a:t>Enum</a:t>
            </a:r>
          </a:p>
          <a:p>
            <a:endParaRPr lang="en-US" dirty="0"/>
          </a:p>
          <a:p>
            <a:pPr marL="0" indent="0">
              <a:buNone/>
            </a:pPr>
            <a:r>
              <a:rPr lang="en-US" dirty="0"/>
              <a:t>A way to define a set of named constants.</a:t>
            </a:r>
          </a:p>
          <a:p>
            <a:pPr marL="0" indent="0">
              <a:buNone/>
            </a:pPr>
            <a:r>
              <a:rPr lang="en-US" dirty="0"/>
              <a:t>Example:</a:t>
            </a:r>
          </a:p>
          <a:p>
            <a:pPr marL="0" indent="0">
              <a:buNone/>
            </a:pPr>
            <a:endParaRPr lang="en-US" dirty="0"/>
          </a:p>
          <a:p>
            <a:pPr marL="0" indent="0">
              <a:buNone/>
            </a:pPr>
            <a:r>
              <a:rPr lang="en-US" b="0" i="0" dirty="0">
                <a:solidFill>
                  <a:srgbClr val="000000"/>
                </a:solidFill>
                <a:effectLst/>
                <a:latin typeface="Segoe UI" panose="020B0502040204020203" pitchFamily="34" charset="0"/>
              </a:rPr>
              <a:t>Numeric Enums</a:t>
            </a:r>
          </a:p>
          <a:p>
            <a:pPr marL="0" indent="0">
              <a:buNone/>
            </a:pPr>
            <a:r>
              <a:rPr lang="en-US" dirty="0"/>
              <a:t> </a:t>
            </a:r>
          </a:p>
          <a:p>
            <a:pPr marL="0" indent="0">
              <a:buNone/>
            </a:pPr>
            <a:r>
              <a:rPr lang="en-US" dirty="0" err="1"/>
              <a:t>enum</a:t>
            </a:r>
            <a:r>
              <a:rPr lang="en-US" dirty="0"/>
              <a:t> Color {</a:t>
            </a:r>
          </a:p>
          <a:p>
            <a:pPr marL="0" indent="0">
              <a:buNone/>
            </a:pPr>
            <a:r>
              <a:rPr lang="en-US" dirty="0"/>
              <a:t>  Red,</a:t>
            </a:r>
          </a:p>
          <a:p>
            <a:pPr marL="0" indent="0">
              <a:buNone/>
            </a:pPr>
            <a:r>
              <a:rPr lang="en-US" dirty="0"/>
              <a:t>  Green,</a:t>
            </a:r>
          </a:p>
          <a:p>
            <a:pPr marL="0" indent="0">
              <a:buNone/>
            </a:pPr>
            <a:r>
              <a:rPr lang="en-US" dirty="0"/>
              <a:t>  Blue</a:t>
            </a:r>
          </a:p>
          <a:p>
            <a:pPr marL="0" indent="0">
              <a:buNone/>
            </a:pPr>
            <a:r>
              <a:rPr lang="en-US" dirty="0"/>
              <a:t>}</a:t>
            </a:r>
          </a:p>
          <a:p>
            <a:pPr marL="0" indent="0">
              <a:buNone/>
            </a:pPr>
            <a:endParaRPr lang="en-US" dirty="0"/>
          </a:p>
          <a:p>
            <a:pPr marL="0" indent="0">
              <a:buNone/>
            </a:pPr>
            <a:r>
              <a:rPr lang="en-US" dirty="0"/>
              <a:t>let color = </a:t>
            </a:r>
            <a:r>
              <a:rPr lang="en-US" dirty="0" err="1"/>
              <a:t>Color.Green</a:t>
            </a:r>
            <a:r>
              <a:rPr lang="en-US" dirty="0"/>
              <a:t>; </a:t>
            </a:r>
          </a:p>
        </p:txBody>
      </p:sp>
    </p:spTree>
    <p:extLst>
      <p:ext uri="{BB962C8B-B14F-4D97-AF65-F5344CB8AC3E}">
        <p14:creationId xmlns:p14="http://schemas.microsoft.com/office/powerpoint/2010/main" val="2456047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45DA-B35C-4CB5-9F2A-1711494D5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C4831F-FB61-4881-AAF7-0B812DD8E92B}"/>
              </a:ext>
            </a:extLst>
          </p:cNvPr>
          <p:cNvSpPr>
            <a:spLocks noGrp="1"/>
          </p:cNvSpPr>
          <p:nvPr>
            <p:ph idx="1"/>
          </p:nvPr>
        </p:nvSpPr>
        <p:spPr/>
        <p:txBody>
          <a:bodyPr/>
          <a:lstStyle/>
          <a:p>
            <a:pPr marL="0" indent="0">
              <a:buNone/>
            </a:pPr>
            <a:r>
              <a:rPr lang="en-US" dirty="0"/>
              <a:t>String Enums</a:t>
            </a:r>
          </a:p>
          <a:p>
            <a:pPr marL="0" indent="0">
              <a:buNone/>
            </a:pPr>
            <a:r>
              <a:rPr lang="en-US" dirty="0" err="1"/>
              <a:t>enum</a:t>
            </a:r>
            <a:r>
              <a:rPr lang="en-US" dirty="0"/>
              <a:t>  Directions {</a:t>
            </a:r>
          </a:p>
          <a:p>
            <a:pPr marL="0" indent="0">
              <a:buNone/>
            </a:pPr>
            <a:r>
              <a:rPr lang="en-US" dirty="0"/>
              <a:t>  North = 'North',</a:t>
            </a:r>
          </a:p>
          <a:p>
            <a:pPr marL="0" indent="0">
              <a:buNone/>
            </a:pPr>
            <a:r>
              <a:rPr lang="en-US" dirty="0"/>
              <a:t>  East = "East",</a:t>
            </a:r>
          </a:p>
          <a:p>
            <a:pPr marL="0" indent="0">
              <a:buNone/>
            </a:pPr>
            <a:r>
              <a:rPr lang="en-US" dirty="0"/>
              <a:t>  South = "South",</a:t>
            </a:r>
          </a:p>
          <a:p>
            <a:pPr marL="0" indent="0">
              <a:buNone/>
            </a:pPr>
            <a:r>
              <a:rPr lang="en-US" dirty="0"/>
              <a:t>  West = "West"</a:t>
            </a:r>
          </a:p>
          <a:p>
            <a:pPr marL="0" indent="0">
              <a:buNone/>
            </a:pPr>
            <a:r>
              <a:rPr lang="en-US" dirty="0"/>
              <a:t>};</a:t>
            </a:r>
          </a:p>
        </p:txBody>
      </p:sp>
    </p:spTree>
    <p:extLst>
      <p:ext uri="{BB962C8B-B14F-4D97-AF65-F5344CB8AC3E}">
        <p14:creationId xmlns:p14="http://schemas.microsoft.com/office/powerpoint/2010/main" val="325416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C037-7B80-46D3-95F2-DA45A8E6EF83}"/>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FABB408B-D5DC-4AF5-B09C-D59272391F47}"/>
              </a:ext>
            </a:extLst>
          </p:cNvPr>
          <p:cNvSpPr>
            <a:spLocks noGrp="1"/>
          </p:cNvSpPr>
          <p:nvPr>
            <p:ph idx="1"/>
          </p:nvPr>
        </p:nvSpPr>
        <p:spPr/>
        <p:txBody>
          <a:bodyPr/>
          <a:lstStyle/>
          <a:p>
            <a:r>
              <a:rPr lang="en-US" dirty="0"/>
              <a:t>Any</a:t>
            </a:r>
          </a:p>
          <a:p>
            <a:endParaRPr lang="en-US" dirty="0"/>
          </a:p>
          <a:p>
            <a:pPr marL="0" indent="0">
              <a:buNone/>
            </a:pPr>
            <a:r>
              <a:rPr lang="en-US" dirty="0"/>
              <a:t>Represents any value. It is like a wildcard, meaning it can hold any type of value. It disables type-checking.</a:t>
            </a:r>
          </a:p>
          <a:p>
            <a:pPr marL="0" indent="0">
              <a:buNone/>
            </a:pPr>
            <a:r>
              <a:rPr lang="en-US" dirty="0"/>
              <a:t>Example: let something: any = "hello";</a:t>
            </a:r>
          </a:p>
        </p:txBody>
      </p:sp>
    </p:spTree>
    <p:extLst>
      <p:ext uri="{BB962C8B-B14F-4D97-AF65-F5344CB8AC3E}">
        <p14:creationId xmlns:p14="http://schemas.microsoft.com/office/powerpoint/2010/main" val="4221761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A51A-3146-4EB8-A4B3-AC8C1B43D0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C92228-0C84-4DF9-9768-749E6B4CDD39}"/>
              </a:ext>
            </a:extLst>
          </p:cNvPr>
          <p:cNvSpPr>
            <a:spLocks noGrp="1"/>
          </p:cNvSpPr>
          <p:nvPr>
            <p:ph idx="1"/>
          </p:nvPr>
        </p:nvSpPr>
        <p:spPr/>
        <p:txBody>
          <a:bodyPr/>
          <a:lstStyle/>
          <a:p>
            <a:r>
              <a:rPr lang="en-US" b="0" i="0" dirty="0">
                <a:solidFill>
                  <a:srgbClr val="273239"/>
                </a:solidFill>
                <a:effectLst/>
                <a:latin typeface="Nunito" pitchFamily="2" charset="0"/>
              </a:rPr>
              <a:t>Any type is used when we deal with third-party programs and expect any variable but we don’t know the exact type of variable.</a:t>
            </a:r>
            <a:endParaRPr lang="en-US" dirty="0"/>
          </a:p>
        </p:txBody>
      </p:sp>
    </p:spTree>
    <p:extLst>
      <p:ext uri="{BB962C8B-B14F-4D97-AF65-F5344CB8AC3E}">
        <p14:creationId xmlns:p14="http://schemas.microsoft.com/office/powerpoint/2010/main" val="13567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BB45-3BE3-4F00-9DB5-C5F45F7B90BF}"/>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C44ECD40-3D8B-4610-8073-AC81F92CD38D}"/>
              </a:ext>
            </a:extLst>
          </p:cNvPr>
          <p:cNvSpPr>
            <a:spLocks noGrp="1"/>
          </p:cNvSpPr>
          <p:nvPr>
            <p:ph idx="1"/>
          </p:nvPr>
        </p:nvSpPr>
        <p:spPr/>
        <p:txBody>
          <a:bodyPr>
            <a:normAutofit fontScale="92500" lnSpcReduction="10000"/>
          </a:bodyPr>
          <a:lstStyle/>
          <a:p>
            <a:r>
              <a:rPr lang="en-US" dirty="0"/>
              <a:t>Void</a:t>
            </a:r>
          </a:p>
          <a:p>
            <a:endParaRPr lang="en-US" dirty="0"/>
          </a:p>
          <a:p>
            <a:pPr marL="0" indent="0">
              <a:buNone/>
            </a:pPr>
            <a:r>
              <a:rPr lang="en-US" dirty="0"/>
              <a:t>Represents the absence of a value. It is commonly used for functions that do not return a value.</a:t>
            </a:r>
          </a:p>
          <a:p>
            <a:pPr marL="0" indent="0">
              <a:buNone/>
            </a:pPr>
            <a:r>
              <a:rPr lang="en-US" dirty="0"/>
              <a:t>Example:</a:t>
            </a:r>
          </a:p>
          <a:p>
            <a:pPr marL="0" indent="0">
              <a:buNone/>
            </a:pPr>
            <a:r>
              <a:rPr lang="en-US" dirty="0"/>
              <a:t> </a:t>
            </a:r>
          </a:p>
          <a:p>
            <a:pPr marL="0" indent="0">
              <a:buNone/>
            </a:pPr>
            <a:r>
              <a:rPr lang="en-US" dirty="0"/>
              <a:t>function </a:t>
            </a:r>
            <a:r>
              <a:rPr lang="en-US" dirty="0" err="1"/>
              <a:t>logMessage</a:t>
            </a:r>
            <a:r>
              <a:rPr lang="en-US" dirty="0"/>
              <a:t>(message: string): void {</a:t>
            </a:r>
          </a:p>
          <a:p>
            <a:pPr marL="0" indent="0">
              <a:buNone/>
            </a:pPr>
            <a:r>
              <a:rPr lang="en-US" dirty="0"/>
              <a:t>  console.log(message);</a:t>
            </a:r>
          </a:p>
          <a:p>
            <a:pPr marL="0" indent="0">
              <a:buNone/>
            </a:pPr>
            <a:r>
              <a:rPr lang="en-US" dirty="0"/>
              <a:t>}</a:t>
            </a:r>
          </a:p>
        </p:txBody>
      </p:sp>
    </p:spTree>
    <p:extLst>
      <p:ext uri="{BB962C8B-B14F-4D97-AF65-F5344CB8AC3E}">
        <p14:creationId xmlns:p14="http://schemas.microsoft.com/office/powerpoint/2010/main" val="3738796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53882-323E-406B-989B-080646499F82}"/>
              </a:ext>
            </a:extLst>
          </p:cNvPr>
          <p:cNvSpPr>
            <a:spLocks noGrp="1"/>
          </p:cNvSpPr>
          <p:nvPr>
            <p:ph type="title"/>
          </p:nvPr>
        </p:nvSpPr>
        <p:spPr/>
        <p:txBody>
          <a:bodyPr/>
          <a:lstStyle/>
          <a:p>
            <a:r>
              <a:rPr lang="en-US" dirty="0"/>
              <a:t>Other Data Types</a:t>
            </a:r>
          </a:p>
        </p:txBody>
      </p:sp>
      <p:sp>
        <p:nvSpPr>
          <p:cNvPr id="3" name="Content Placeholder 2">
            <a:extLst>
              <a:ext uri="{FF2B5EF4-FFF2-40B4-BE49-F238E27FC236}">
                <a16:creationId xmlns:a16="http://schemas.microsoft.com/office/drawing/2014/main" id="{84BFD952-FD60-4173-A60E-2390ACDE1099}"/>
              </a:ext>
            </a:extLst>
          </p:cNvPr>
          <p:cNvSpPr>
            <a:spLocks noGrp="1"/>
          </p:cNvSpPr>
          <p:nvPr>
            <p:ph idx="1"/>
          </p:nvPr>
        </p:nvSpPr>
        <p:spPr/>
        <p:txBody>
          <a:bodyPr>
            <a:normAutofit/>
          </a:bodyPr>
          <a:lstStyle/>
          <a:p>
            <a:pPr marL="0" indent="0">
              <a:buNone/>
            </a:pPr>
            <a:r>
              <a:rPr lang="en-US" dirty="0"/>
              <a:t>Null and Undefined</a:t>
            </a:r>
          </a:p>
          <a:p>
            <a:pPr marL="0" indent="0">
              <a:buNone/>
            </a:pPr>
            <a:endParaRPr lang="en-US" dirty="0"/>
          </a:p>
          <a:p>
            <a:pPr marL="0" indent="0">
              <a:buNone/>
            </a:pPr>
            <a:r>
              <a:rPr lang="en-US" dirty="0"/>
              <a:t>null represents a null value or no value /</a:t>
            </a:r>
          </a:p>
          <a:p>
            <a:pPr marL="0" indent="0">
              <a:buNone/>
            </a:pPr>
            <a:r>
              <a:rPr lang="en-US" dirty="0"/>
              <a:t>Example:</a:t>
            </a:r>
          </a:p>
          <a:p>
            <a:pPr marL="0" indent="0">
              <a:buNone/>
            </a:pPr>
            <a:r>
              <a:rPr lang="en-US" dirty="0"/>
              <a:t> </a:t>
            </a:r>
          </a:p>
          <a:p>
            <a:pPr marL="0" indent="0">
              <a:buNone/>
            </a:pPr>
            <a:r>
              <a:rPr lang="en-US" dirty="0"/>
              <a:t>let value: null = null;</a:t>
            </a:r>
          </a:p>
          <a:p>
            <a:pPr marL="0" indent="0">
              <a:buNone/>
            </a:pPr>
            <a:r>
              <a:rPr lang="en-US" dirty="0"/>
              <a:t> </a:t>
            </a:r>
          </a:p>
        </p:txBody>
      </p:sp>
    </p:spTree>
    <p:extLst>
      <p:ext uri="{BB962C8B-B14F-4D97-AF65-F5344CB8AC3E}">
        <p14:creationId xmlns:p14="http://schemas.microsoft.com/office/powerpoint/2010/main" val="28982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B8E37-68FC-4823-BD52-8347F3A67C91}"/>
              </a:ext>
            </a:extLst>
          </p:cNvPr>
          <p:cNvSpPr>
            <a:spLocks noGrp="1"/>
          </p:cNvSpPr>
          <p:nvPr>
            <p:ph type="title"/>
          </p:nvPr>
        </p:nvSpPr>
        <p:spPr/>
        <p:txBody>
          <a:bodyPr/>
          <a:lstStyle/>
          <a:p>
            <a:r>
              <a:rPr lang="en-US" dirty="0"/>
              <a:t>Examples for null and undefined</a:t>
            </a:r>
          </a:p>
        </p:txBody>
      </p:sp>
      <p:sp>
        <p:nvSpPr>
          <p:cNvPr id="3" name="Content Placeholder 2">
            <a:extLst>
              <a:ext uri="{FF2B5EF4-FFF2-40B4-BE49-F238E27FC236}">
                <a16:creationId xmlns:a16="http://schemas.microsoft.com/office/drawing/2014/main" id="{98948A59-3A19-4558-A4A1-839C686C27BD}"/>
              </a:ext>
            </a:extLst>
          </p:cNvPr>
          <p:cNvSpPr>
            <a:spLocks noGrp="1"/>
          </p:cNvSpPr>
          <p:nvPr>
            <p:ph idx="1"/>
          </p:nvPr>
        </p:nvSpPr>
        <p:spPr/>
        <p:txBody>
          <a:bodyPr>
            <a:normAutofit fontScale="70000" lnSpcReduction="20000"/>
          </a:bodyPr>
          <a:lstStyle/>
          <a:p>
            <a:pPr marL="0" indent="0">
              <a:buNone/>
            </a:pPr>
            <a:r>
              <a:rPr lang="en-US" dirty="0"/>
              <a:t>let a: string | undefined;  // a can be a string or undefined</a:t>
            </a:r>
          </a:p>
          <a:p>
            <a:pPr marL="0" indent="0">
              <a:buNone/>
            </a:pPr>
            <a:r>
              <a:rPr lang="en-US" dirty="0"/>
              <a:t>console.log(a);  // undefined</a:t>
            </a:r>
          </a:p>
          <a:p>
            <a:pPr marL="0" indent="0">
              <a:buNone/>
            </a:pPr>
            <a:endParaRPr lang="en-US" dirty="0"/>
          </a:p>
          <a:p>
            <a:pPr marL="0" indent="0">
              <a:buNone/>
            </a:pPr>
            <a:r>
              <a:rPr lang="en-US" dirty="0"/>
              <a:t>a = "Hello, TypeScript!";</a:t>
            </a:r>
          </a:p>
          <a:p>
            <a:pPr marL="0" indent="0">
              <a:buNone/>
            </a:pPr>
            <a:r>
              <a:rPr lang="en-US" dirty="0"/>
              <a:t>console.log(a);  // "Hello, TypeScript!"</a:t>
            </a:r>
          </a:p>
          <a:p>
            <a:pPr marL="0" indent="0">
              <a:buNone/>
            </a:pPr>
            <a:endParaRPr lang="en-US" dirty="0"/>
          </a:p>
          <a:p>
            <a:pPr marL="0" indent="0">
              <a:buNone/>
            </a:pPr>
            <a:endParaRPr lang="en-US" dirty="0"/>
          </a:p>
          <a:p>
            <a:pPr marL="0" indent="0">
              <a:buNone/>
            </a:pPr>
            <a:r>
              <a:rPr lang="en-US" dirty="0"/>
              <a:t>let b: string | null;  // b can be a string or null</a:t>
            </a:r>
          </a:p>
          <a:p>
            <a:pPr marL="0" indent="0">
              <a:buNone/>
            </a:pPr>
            <a:r>
              <a:rPr lang="en-US" dirty="0"/>
              <a:t>console.log(b);  // undefined</a:t>
            </a:r>
          </a:p>
          <a:p>
            <a:pPr marL="0" indent="0">
              <a:buNone/>
            </a:pPr>
            <a:endParaRPr lang="en-US" dirty="0"/>
          </a:p>
          <a:p>
            <a:pPr marL="0" indent="0">
              <a:buNone/>
            </a:pPr>
            <a:r>
              <a:rPr lang="en-US" dirty="0"/>
              <a:t>b = "TypeScript is fun!";</a:t>
            </a:r>
          </a:p>
          <a:p>
            <a:pPr marL="0" indent="0">
              <a:buNone/>
            </a:pPr>
            <a:r>
              <a:rPr lang="en-US" dirty="0"/>
              <a:t>console.log(b);  // "TypeScript is fun!"</a:t>
            </a:r>
          </a:p>
        </p:txBody>
      </p:sp>
    </p:spTree>
    <p:extLst>
      <p:ext uri="{BB962C8B-B14F-4D97-AF65-F5344CB8AC3E}">
        <p14:creationId xmlns:p14="http://schemas.microsoft.com/office/powerpoint/2010/main" val="175859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BD0D-BE86-4FE4-AA26-519E78331A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1576C-2F9C-4B46-9593-F6E1D177184B}"/>
              </a:ext>
            </a:extLst>
          </p:cNvPr>
          <p:cNvSpPr>
            <a:spLocks noGrp="1"/>
          </p:cNvSpPr>
          <p:nvPr>
            <p:ph idx="1"/>
          </p:nvPr>
        </p:nvSpPr>
        <p:spPr/>
        <p:txBody>
          <a:bodyPr/>
          <a:lstStyle/>
          <a:p>
            <a:r>
              <a:rPr lang="en-US" dirty="0"/>
              <a:t>undefined is the default value of a variable that has not been assigned a value.</a:t>
            </a:r>
          </a:p>
          <a:p>
            <a:endParaRPr lang="en-US" dirty="0"/>
          </a:p>
          <a:p>
            <a:r>
              <a:rPr lang="en-US" dirty="0"/>
              <a:t>null is an explicit assignment to indicate "no value".</a:t>
            </a:r>
          </a:p>
        </p:txBody>
      </p:sp>
    </p:spTree>
    <p:extLst>
      <p:ext uri="{BB962C8B-B14F-4D97-AF65-F5344CB8AC3E}">
        <p14:creationId xmlns:p14="http://schemas.microsoft.com/office/powerpoint/2010/main" val="220613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6400-48A1-4AF8-91BC-C70F58F17E24}"/>
              </a:ext>
            </a:extLst>
          </p:cNvPr>
          <p:cNvSpPr>
            <a:spLocks noGrp="1"/>
          </p:cNvSpPr>
          <p:nvPr>
            <p:ph type="title"/>
          </p:nvPr>
        </p:nvSpPr>
        <p:spPr/>
        <p:txBody>
          <a:bodyPr/>
          <a:lstStyle/>
          <a:p>
            <a:r>
              <a:rPr lang="en-US" dirty="0"/>
              <a:t>Benefits of TypeScript</a:t>
            </a:r>
          </a:p>
        </p:txBody>
      </p:sp>
      <p:sp>
        <p:nvSpPr>
          <p:cNvPr id="3" name="Content Placeholder 2">
            <a:extLst>
              <a:ext uri="{FF2B5EF4-FFF2-40B4-BE49-F238E27FC236}">
                <a16:creationId xmlns:a16="http://schemas.microsoft.com/office/drawing/2014/main" id="{C437DC79-7188-4798-B73C-3335531F7C51}"/>
              </a:ext>
            </a:extLst>
          </p:cNvPr>
          <p:cNvSpPr>
            <a:spLocks noGrp="1"/>
          </p:cNvSpPr>
          <p:nvPr>
            <p:ph idx="1"/>
          </p:nvPr>
        </p:nvSpPr>
        <p:spPr/>
        <p:txBody>
          <a:bodyPr>
            <a:normAutofit fontScale="70000" lnSpcReduction="20000"/>
          </a:bodyPr>
          <a:lstStyle/>
          <a:p>
            <a:r>
              <a:rPr lang="en-US" dirty="0"/>
              <a:t>Early Bug Detection: TypeScript can catch type-related errors at compile time, which helps developers fix bugs early in the development process before deploying the application.</a:t>
            </a:r>
          </a:p>
          <a:p>
            <a:endParaRPr lang="en-US" dirty="0"/>
          </a:p>
          <a:p>
            <a:r>
              <a:rPr lang="en-US" dirty="0"/>
              <a:t>Enhanced Readability and Maintainability: With explicit types and interfaces, it's easier for developers  to understand the data structure and the expected behavior of different components, leading to more maintainable code.</a:t>
            </a:r>
          </a:p>
          <a:p>
            <a:pPr marL="0" indent="0">
              <a:buNone/>
            </a:pPr>
            <a:endParaRPr lang="en-US" dirty="0"/>
          </a:p>
          <a:p>
            <a:r>
              <a:rPr lang="en-US" dirty="0"/>
              <a:t>Cross-Platform Compatibility: TypeScript code compiles down to standard JavaScript, which works across all browsers and environments, ensuring compatibility and portability.</a:t>
            </a:r>
          </a:p>
          <a:p>
            <a:endParaRPr lang="en-US" dirty="0"/>
          </a:p>
        </p:txBody>
      </p:sp>
    </p:spTree>
    <p:extLst>
      <p:ext uri="{BB962C8B-B14F-4D97-AF65-F5344CB8AC3E}">
        <p14:creationId xmlns:p14="http://schemas.microsoft.com/office/powerpoint/2010/main" val="172316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2ED2-D336-4154-B82F-02C703096F55}"/>
              </a:ext>
            </a:extLst>
          </p:cNvPr>
          <p:cNvSpPr>
            <a:spLocks noGrp="1"/>
          </p:cNvSpPr>
          <p:nvPr>
            <p:ph type="title"/>
          </p:nvPr>
        </p:nvSpPr>
        <p:spPr/>
        <p:txBody>
          <a:bodyPr/>
          <a:lstStyle/>
          <a:p>
            <a:r>
              <a:rPr lang="en-US" dirty="0"/>
              <a:t>Type inference</a:t>
            </a:r>
          </a:p>
        </p:txBody>
      </p:sp>
      <p:sp>
        <p:nvSpPr>
          <p:cNvPr id="3" name="Content Placeholder 2">
            <a:extLst>
              <a:ext uri="{FF2B5EF4-FFF2-40B4-BE49-F238E27FC236}">
                <a16:creationId xmlns:a16="http://schemas.microsoft.com/office/drawing/2014/main" id="{FCC247B9-50BD-421D-BB25-F305C3E7625B}"/>
              </a:ext>
            </a:extLst>
          </p:cNvPr>
          <p:cNvSpPr>
            <a:spLocks noGrp="1"/>
          </p:cNvSpPr>
          <p:nvPr>
            <p:ph idx="1"/>
          </p:nvPr>
        </p:nvSpPr>
        <p:spPr/>
        <p:txBody>
          <a:bodyPr>
            <a:normAutofit/>
          </a:bodyPr>
          <a:lstStyle/>
          <a:p>
            <a:r>
              <a:rPr lang="en-US" dirty="0"/>
              <a:t>Type inference  is a feature that allows the compiler to automatically infer the type of a variable based on its initial value, without requiring explicit type annotations.</a:t>
            </a:r>
          </a:p>
          <a:p>
            <a:endParaRPr lang="en-US" dirty="0"/>
          </a:p>
          <a:p>
            <a:pPr marL="0" indent="0">
              <a:buNone/>
            </a:pPr>
            <a:endParaRPr lang="en-US" dirty="0"/>
          </a:p>
        </p:txBody>
      </p:sp>
    </p:spTree>
    <p:extLst>
      <p:ext uri="{BB962C8B-B14F-4D97-AF65-F5344CB8AC3E}">
        <p14:creationId xmlns:p14="http://schemas.microsoft.com/office/powerpoint/2010/main" val="582891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D9FE-D8C8-4B59-ACD8-A520D1C59F9F}"/>
              </a:ext>
            </a:extLst>
          </p:cNvPr>
          <p:cNvSpPr>
            <a:spLocks noGrp="1"/>
          </p:cNvSpPr>
          <p:nvPr>
            <p:ph type="title"/>
          </p:nvPr>
        </p:nvSpPr>
        <p:spPr/>
        <p:txBody>
          <a:bodyPr>
            <a:normAutofit fontScale="90000"/>
          </a:bodyPr>
          <a:lstStyle/>
          <a:p>
            <a:r>
              <a:rPr lang="en-US" dirty="0"/>
              <a:t>Basic Type Inference</a:t>
            </a:r>
            <a:br>
              <a:rPr lang="en-US" dirty="0"/>
            </a:br>
            <a:endParaRPr lang="en-US" dirty="0"/>
          </a:p>
        </p:txBody>
      </p:sp>
      <p:sp>
        <p:nvSpPr>
          <p:cNvPr id="3" name="Content Placeholder 2">
            <a:extLst>
              <a:ext uri="{FF2B5EF4-FFF2-40B4-BE49-F238E27FC236}">
                <a16:creationId xmlns:a16="http://schemas.microsoft.com/office/drawing/2014/main" id="{1259FA49-E96C-42AE-B1D9-0B0B6C7A929A}"/>
              </a:ext>
            </a:extLst>
          </p:cNvPr>
          <p:cNvSpPr>
            <a:spLocks noGrp="1"/>
          </p:cNvSpPr>
          <p:nvPr>
            <p:ph idx="1"/>
          </p:nvPr>
        </p:nvSpPr>
        <p:spPr/>
        <p:txBody>
          <a:bodyPr>
            <a:normAutofit/>
          </a:bodyPr>
          <a:lstStyle/>
          <a:p>
            <a:pPr marL="0" indent="0">
              <a:buNone/>
            </a:pPr>
            <a:r>
              <a:rPr lang="en-US" dirty="0"/>
              <a:t>If you assign a value to a variable, TypeScript will infer its type from the value.</a:t>
            </a:r>
          </a:p>
          <a:p>
            <a:endParaRPr lang="en-US" dirty="0"/>
          </a:p>
          <a:p>
            <a:r>
              <a:rPr lang="en-US" dirty="0"/>
              <a:t>let num = 42;  // TypeScript infers 'num' as 'number’</a:t>
            </a:r>
          </a:p>
          <a:p>
            <a:endParaRPr lang="en-US" dirty="0"/>
          </a:p>
          <a:p>
            <a:r>
              <a:rPr lang="en-US" dirty="0"/>
              <a:t>let message = "Hello, TypeScript!";  // TypeScript infers 'message' as 'string'</a:t>
            </a:r>
          </a:p>
          <a:p>
            <a:endParaRPr lang="en-US" dirty="0"/>
          </a:p>
        </p:txBody>
      </p:sp>
    </p:spTree>
    <p:extLst>
      <p:ext uri="{BB962C8B-B14F-4D97-AF65-F5344CB8AC3E}">
        <p14:creationId xmlns:p14="http://schemas.microsoft.com/office/powerpoint/2010/main" val="251372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B185-43ED-4ADA-A1AE-15A5FC21F50B}"/>
              </a:ext>
            </a:extLst>
          </p:cNvPr>
          <p:cNvSpPr>
            <a:spLocks noGrp="1"/>
          </p:cNvSpPr>
          <p:nvPr>
            <p:ph type="title"/>
          </p:nvPr>
        </p:nvSpPr>
        <p:spPr/>
        <p:txBody>
          <a:bodyPr>
            <a:normAutofit fontScale="90000"/>
          </a:bodyPr>
          <a:lstStyle/>
          <a:p>
            <a:r>
              <a:rPr lang="en-US" dirty="0"/>
              <a:t>Function Return Type Inference</a:t>
            </a:r>
            <a:br>
              <a:rPr lang="en-US" dirty="0"/>
            </a:br>
            <a:endParaRPr lang="en-US" dirty="0"/>
          </a:p>
        </p:txBody>
      </p:sp>
      <p:sp>
        <p:nvSpPr>
          <p:cNvPr id="3" name="Content Placeholder 2">
            <a:extLst>
              <a:ext uri="{FF2B5EF4-FFF2-40B4-BE49-F238E27FC236}">
                <a16:creationId xmlns:a16="http://schemas.microsoft.com/office/drawing/2014/main" id="{5879D7EF-F3F0-410A-97B8-6AC7759CC2CE}"/>
              </a:ext>
            </a:extLst>
          </p:cNvPr>
          <p:cNvSpPr>
            <a:spLocks noGrp="1"/>
          </p:cNvSpPr>
          <p:nvPr>
            <p:ph idx="1"/>
          </p:nvPr>
        </p:nvSpPr>
        <p:spPr/>
        <p:txBody>
          <a:bodyPr>
            <a:normAutofit/>
          </a:bodyPr>
          <a:lstStyle/>
          <a:p>
            <a:pPr marL="0" indent="0">
              <a:buNone/>
            </a:pPr>
            <a:r>
              <a:rPr lang="en-US" dirty="0"/>
              <a:t>TypeScript can also infer the return type of a function if the return value is explicitly defined.</a:t>
            </a:r>
          </a:p>
          <a:p>
            <a:endParaRPr lang="en-US" dirty="0"/>
          </a:p>
          <a:p>
            <a:pPr marL="0" indent="0">
              <a:buNone/>
            </a:pPr>
            <a:r>
              <a:rPr lang="en-US" dirty="0"/>
              <a:t> </a:t>
            </a:r>
          </a:p>
          <a:p>
            <a:pPr marL="0" indent="0">
              <a:buNone/>
            </a:pPr>
            <a:r>
              <a:rPr lang="en-US" dirty="0"/>
              <a:t>function add(a: number, b: number) {</a:t>
            </a:r>
          </a:p>
          <a:p>
            <a:pPr marL="0" indent="0">
              <a:buNone/>
            </a:pPr>
            <a:r>
              <a:rPr lang="en-US" dirty="0"/>
              <a:t>  return a + b;  // TypeScript infers the return type as 'number'</a:t>
            </a:r>
          </a:p>
          <a:p>
            <a:pPr marL="0" indent="0">
              <a:buNone/>
            </a:pPr>
            <a:r>
              <a:rPr lang="en-US" dirty="0"/>
              <a:t>}</a:t>
            </a:r>
          </a:p>
        </p:txBody>
      </p:sp>
    </p:spTree>
    <p:extLst>
      <p:ext uri="{BB962C8B-B14F-4D97-AF65-F5344CB8AC3E}">
        <p14:creationId xmlns:p14="http://schemas.microsoft.com/office/powerpoint/2010/main" val="3075620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B252C-E1EF-43E8-BE4B-2DE13A168D2C}"/>
              </a:ext>
            </a:extLst>
          </p:cNvPr>
          <p:cNvSpPr>
            <a:spLocks noGrp="1"/>
          </p:cNvSpPr>
          <p:nvPr>
            <p:ph type="title"/>
          </p:nvPr>
        </p:nvSpPr>
        <p:spPr/>
        <p:txBody>
          <a:bodyPr>
            <a:normAutofit fontScale="90000"/>
          </a:bodyPr>
          <a:lstStyle/>
          <a:p>
            <a:r>
              <a:rPr lang="en-US" dirty="0"/>
              <a:t>Inference in Arrays</a:t>
            </a:r>
            <a:br>
              <a:rPr lang="en-US" dirty="0"/>
            </a:br>
            <a:endParaRPr lang="en-US" dirty="0"/>
          </a:p>
        </p:txBody>
      </p:sp>
      <p:sp>
        <p:nvSpPr>
          <p:cNvPr id="3" name="Content Placeholder 2">
            <a:extLst>
              <a:ext uri="{FF2B5EF4-FFF2-40B4-BE49-F238E27FC236}">
                <a16:creationId xmlns:a16="http://schemas.microsoft.com/office/drawing/2014/main" id="{6361869D-B7B9-43A5-A0BE-A34BC7B72838}"/>
              </a:ext>
            </a:extLst>
          </p:cNvPr>
          <p:cNvSpPr>
            <a:spLocks noGrp="1"/>
          </p:cNvSpPr>
          <p:nvPr>
            <p:ph idx="1"/>
          </p:nvPr>
        </p:nvSpPr>
        <p:spPr/>
        <p:txBody>
          <a:bodyPr/>
          <a:lstStyle/>
          <a:p>
            <a:pPr marL="0" indent="0">
              <a:buNone/>
            </a:pPr>
            <a:r>
              <a:rPr lang="en-US" dirty="0"/>
              <a:t>If you define an array with elements, TypeScript infers the type of the array elements.</a:t>
            </a:r>
          </a:p>
          <a:p>
            <a:pPr marL="0" indent="0">
              <a:buNone/>
            </a:pPr>
            <a:endParaRPr lang="en-US" dirty="0"/>
          </a:p>
          <a:p>
            <a:pPr marL="0" indent="0">
              <a:buNone/>
            </a:pPr>
            <a:endParaRPr lang="en-US" dirty="0"/>
          </a:p>
          <a:p>
            <a:pPr marL="0" indent="0">
              <a:buNone/>
            </a:pPr>
            <a:r>
              <a:rPr lang="en-US" dirty="0"/>
              <a:t>let numbers = [1, 2, 3];  // TypeScript infers 'numbers' as 'number[]'</a:t>
            </a:r>
          </a:p>
          <a:p>
            <a:pPr marL="0" indent="0">
              <a:buNone/>
            </a:pPr>
            <a:endParaRPr lang="en-US" dirty="0"/>
          </a:p>
        </p:txBody>
      </p:sp>
    </p:spTree>
    <p:extLst>
      <p:ext uri="{BB962C8B-B14F-4D97-AF65-F5344CB8AC3E}">
        <p14:creationId xmlns:p14="http://schemas.microsoft.com/office/powerpoint/2010/main" val="1909708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8EB3-511B-4F4B-B4C4-4F9FE40B8A47}"/>
              </a:ext>
            </a:extLst>
          </p:cNvPr>
          <p:cNvSpPr>
            <a:spLocks noGrp="1"/>
          </p:cNvSpPr>
          <p:nvPr>
            <p:ph type="title"/>
          </p:nvPr>
        </p:nvSpPr>
        <p:spPr/>
        <p:txBody>
          <a:bodyPr>
            <a:normAutofit fontScale="90000"/>
          </a:bodyPr>
          <a:lstStyle/>
          <a:p>
            <a:r>
              <a:rPr lang="en-US" dirty="0"/>
              <a:t>Object Inference</a:t>
            </a:r>
            <a:br>
              <a:rPr lang="en-US" dirty="0"/>
            </a:br>
            <a:endParaRPr lang="en-US" dirty="0"/>
          </a:p>
        </p:txBody>
      </p:sp>
      <p:sp>
        <p:nvSpPr>
          <p:cNvPr id="3" name="Content Placeholder 2">
            <a:extLst>
              <a:ext uri="{FF2B5EF4-FFF2-40B4-BE49-F238E27FC236}">
                <a16:creationId xmlns:a16="http://schemas.microsoft.com/office/drawing/2014/main" id="{50F00E1E-C1C0-43EF-9F17-789545563548}"/>
              </a:ext>
            </a:extLst>
          </p:cNvPr>
          <p:cNvSpPr>
            <a:spLocks noGrp="1"/>
          </p:cNvSpPr>
          <p:nvPr>
            <p:ph idx="1"/>
          </p:nvPr>
        </p:nvSpPr>
        <p:spPr/>
        <p:txBody>
          <a:bodyPr>
            <a:normAutofit fontScale="92500" lnSpcReduction="10000"/>
          </a:bodyPr>
          <a:lstStyle/>
          <a:p>
            <a:pPr marL="0" indent="0">
              <a:buNone/>
            </a:pPr>
            <a:r>
              <a:rPr lang="en-US" dirty="0"/>
              <a:t>TypeScript can infer the types of properties in an object based on the values assigned to them.</a:t>
            </a:r>
          </a:p>
          <a:p>
            <a:pPr marL="0" indent="0">
              <a:buNone/>
            </a:pPr>
            <a:endParaRPr lang="en-US" dirty="0"/>
          </a:p>
          <a:p>
            <a:pPr marL="0" indent="0">
              <a:buNone/>
            </a:pPr>
            <a:r>
              <a:rPr lang="en-US" dirty="0"/>
              <a:t> </a:t>
            </a:r>
          </a:p>
          <a:p>
            <a:pPr marL="0" indent="0">
              <a:buNone/>
            </a:pPr>
            <a:r>
              <a:rPr lang="en-US" dirty="0"/>
              <a:t>let person = {</a:t>
            </a:r>
          </a:p>
          <a:p>
            <a:pPr marL="0" indent="0">
              <a:buNone/>
            </a:pPr>
            <a:r>
              <a:rPr lang="en-US" dirty="0"/>
              <a:t>  name: "John",</a:t>
            </a:r>
          </a:p>
          <a:p>
            <a:pPr marL="0" indent="0">
              <a:buNone/>
            </a:pPr>
            <a:r>
              <a:rPr lang="en-US" dirty="0"/>
              <a:t>  age: 30,</a:t>
            </a:r>
          </a:p>
          <a:p>
            <a:pPr marL="0" indent="0">
              <a:buNone/>
            </a:pPr>
            <a:r>
              <a:rPr lang="en-US" dirty="0"/>
              <a:t>};  // TypeScript infers 'person' as { name: string; age: number; }</a:t>
            </a:r>
          </a:p>
          <a:p>
            <a:pPr marL="0" indent="0">
              <a:buNone/>
            </a:pPr>
            <a:endParaRPr lang="en-US" dirty="0"/>
          </a:p>
        </p:txBody>
      </p:sp>
    </p:spTree>
    <p:extLst>
      <p:ext uri="{BB962C8B-B14F-4D97-AF65-F5344CB8AC3E}">
        <p14:creationId xmlns:p14="http://schemas.microsoft.com/office/powerpoint/2010/main" val="1125636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9231-20D1-45BC-9A1F-282D20C9C52D}"/>
              </a:ext>
            </a:extLst>
          </p:cNvPr>
          <p:cNvSpPr>
            <a:spLocks noGrp="1"/>
          </p:cNvSpPr>
          <p:nvPr>
            <p:ph type="title"/>
          </p:nvPr>
        </p:nvSpPr>
        <p:spPr/>
        <p:txBody>
          <a:bodyPr>
            <a:normAutofit fontScale="90000"/>
          </a:bodyPr>
          <a:lstStyle/>
          <a:p>
            <a:r>
              <a:rPr lang="en-US" dirty="0"/>
              <a:t>Best Practices</a:t>
            </a:r>
            <a:br>
              <a:rPr lang="en-US" dirty="0"/>
            </a:br>
            <a:endParaRPr lang="en-US" dirty="0"/>
          </a:p>
        </p:txBody>
      </p:sp>
      <p:sp>
        <p:nvSpPr>
          <p:cNvPr id="3" name="Content Placeholder 2">
            <a:extLst>
              <a:ext uri="{FF2B5EF4-FFF2-40B4-BE49-F238E27FC236}">
                <a16:creationId xmlns:a16="http://schemas.microsoft.com/office/drawing/2014/main" id="{5F662886-FBBE-4ABB-8F1D-DF327B889235}"/>
              </a:ext>
            </a:extLst>
          </p:cNvPr>
          <p:cNvSpPr>
            <a:spLocks noGrp="1"/>
          </p:cNvSpPr>
          <p:nvPr>
            <p:ph idx="1"/>
          </p:nvPr>
        </p:nvSpPr>
        <p:spPr/>
        <p:txBody>
          <a:bodyPr/>
          <a:lstStyle/>
          <a:p>
            <a:r>
              <a:rPr lang="en-US" dirty="0"/>
              <a:t>While type inference is powerful, sometimes it’s helpful to be explicit with types for readability, debugging, or to avoid unintended type mismatches. </a:t>
            </a:r>
          </a:p>
        </p:txBody>
      </p:sp>
    </p:spTree>
    <p:extLst>
      <p:ext uri="{BB962C8B-B14F-4D97-AF65-F5344CB8AC3E}">
        <p14:creationId xmlns:p14="http://schemas.microsoft.com/office/powerpoint/2010/main" val="2181962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3EEF-2CAC-49A7-8111-E262728451C0}"/>
              </a:ext>
            </a:extLst>
          </p:cNvPr>
          <p:cNvSpPr>
            <a:spLocks noGrp="1"/>
          </p:cNvSpPr>
          <p:nvPr>
            <p:ph type="title"/>
          </p:nvPr>
        </p:nvSpPr>
        <p:spPr/>
        <p:txBody>
          <a:bodyPr/>
          <a:lstStyle/>
          <a:p>
            <a:r>
              <a:rPr lang="en-US" dirty="0"/>
              <a:t>Type Casting</a:t>
            </a:r>
          </a:p>
        </p:txBody>
      </p:sp>
      <p:sp>
        <p:nvSpPr>
          <p:cNvPr id="3" name="Content Placeholder 2">
            <a:extLst>
              <a:ext uri="{FF2B5EF4-FFF2-40B4-BE49-F238E27FC236}">
                <a16:creationId xmlns:a16="http://schemas.microsoft.com/office/drawing/2014/main" id="{A7EB376E-6E2D-43B6-BF35-1BC95A01201D}"/>
              </a:ext>
            </a:extLst>
          </p:cNvPr>
          <p:cNvSpPr>
            <a:spLocks noGrp="1"/>
          </p:cNvSpPr>
          <p:nvPr>
            <p:ph idx="1"/>
          </p:nvPr>
        </p:nvSpPr>
        <p:spPr/>
        <p:txBody>
          <a:bodyPr>
            <a:normAutofit fontScale="92500" lnSpcReduction="20000"/>
          </a:bodyPr>
          <a:lstStyle/>
          <a:p>
            <a:r>
              <a:rPr lang="en-US" dirty="0"/>
              <a:t>In TypeScript, type casting allows you to tell the compiler to treat a variable as a specific type, even if it's not explicitly of that type. </a:t>
            </a:r>
          </a:p>
          <a:p>
            <a:endParaRPr lang="en-US" dirty="0"/>
          </a:p>
          <a:p>
            <a:r>
              <a:rPr lang="en-US" dirty="0"/>
              <a:t>This can be useful when you are sure about the type of a value, but TypeScript’s type system can't infer it automatically.</a:t>
            </a:r>
          </a:p>
          <a:p>
            <a:endParaRPr lang="en-US" dirty="0"/>
          </a:p>
          <a:p>
            <a:r>
              <a:rPr lang="en-US" dirty="0"/>
              <a:t>There are two main ways to perform type casting in TypeScript:</a:t>
            </a:r>
          </a:p>
          <a:p>
            <a:endParaRPr lang="en-US" dirty="0"/>
          </a:p>
        </p:txBody>
      </p:sp>
    </p:spTree>
    <p:extLst>
      <p:ext uri="{BB962C8B-B14F-4D97-AF65-F5344CB8AC3E}">
        <p14:creationId xmlns:p14="http://schemas.microsoft.com/office/powerpoint/2010/main" val="1817902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40AAB-ED3B-42B8-AEC2-442030F1DB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FA957D-A795-4042-A55A-F47835A49AE0}"/>
              </a:ext>
            </a:extLst>
          </p:cNvPr>
          <p:cNvSpPr>
            <a:spLocks noGrp="1"/>
          </p:cNvSpPr>
          <p:nvPr>
            <p:ph idx="1"/>
          </p:nvPr>
        </p:nvSpPr>
        <p:spPr/>
        <p:txBody>
          <a:bodyPr>
            <a:normAutofit lnSpcReduction="10000"/>
          </a:bodyPr>
          <a:lstStyle/>
          <a:p>
            <a:pPr marL="0" indent="0">
              <a:buNone/>
            </a:pPr>
            <a:r>
              <a:rPr lang="en-US" dirty="0"/>
              <a:t>1. Angle Bracket Syntax  </a:t>
            </a:r>
          </a:p>
          <a:p>
            <a:pPr marL="0" indent="0">
              <a:buNone/>
            </a:pPr>
            <a:r>
              <a:rPr lang="en-US" dirty="0"/>
              <a:t> </a:t>
            </a:r>
          </a:p>
          <a:p>
            <a:pPr marL="0" indent="0">
              <a:buNone/>
            </a:pPr>
            <a:r>
              <a:rPr lang="en-US" dirty="0"/>
              <a:t> </a:t>
            </a:r>
          </a:p>
          <a:p>
            <a:pPr marL="0" indent="0">
              <a:buNone/>
            </a:pPr>
            <a:r>
              <a:rPr lang="en-US" dirty="0"/>
              <a:t>let </a:t>
            </a:r>
            <a:r>
              <a:rPr lang="en-US" dirty="0" err="1"/>
              <a:t>someValue</a:t>
            </a:r>
            <a:r>
              <a:rPr lang="en-US" dirty="0"/>
              <a:t>: any = "Hello, World!";</a:t>
            </a:r>
          </a:p>
          <a:p>
            <a:pPr marL="0" indent="0">
              <a:buNone/>
            </a:pPr>
            <a:r>
              <a:rPr lang="en-US" dirty="0"/>
              <a:t>let </a:t>
            </a:r>
            <a:r>
              <a:rPr lang="en-US" dirty="0" err="1"/>
              <a:t>strLength</a:t>
            </a:r>
            <a:r>
              <a:rPr lang="en-US" dirty="0"/>
              <a:t>: number = (&lt;string&gt;</a:t>
            </a:r>
            <a:r>
              <a:rPr lang="en-US" dirty="0" err="1"/>
              <a:t>someValue</a:t>
            </a:r>
            <a:r>
              <a:rPr lang="en-US" dirty="0"/>
              <a:t>).length;</a:t>
            </a:r>
          </a:p>
          <a:p>
            <a:pPr marL="0" indent="0">
              <a:buNone/>
            </a:pPr>
            <a:endParaRPr lang="en-US" dirty="0"/>
          </a:p>
          <a:p>
            <a:pPr marL="0" indent="0">
              <a:buNone/>
            </a:pPr>
            <a:r>
              <a:rPr lang="en-US" dirty="0"/>
              <a:t>console.log(</a:t>
            </a:r>
            <a:r>
              <a:rPr lang="en-US" dirty="0" err="1"/>
              <a:t>strLength</a:t>
            </a:r>
            <a:r>
              <a:rPr lang="en-US" dirty="0"/>
              <a:t>);  // Output: 13</a:t>
            </a:r>
          </a:p>
          <a:p>
            <a:pPr marL="0" indent="0">
              <a:buNone/>
            </a:pPr>
            <a:endParaRPr lang="en-US" dirty="0"/>
          </a:p>
        </p:txBody>
      </p:sp>
    </p:spTree>
    <p:extLst>
      <p:ext uri="{BB962C8B-B14F-4D97-AF65-F5344CB8AC3E}">
        <p14:creationId xmlns:p14="http://schemas.microsoft.com/office/powerpoint/2010/main" val="343926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4066-8376-4A16-AA3E-C9B7501FB9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1A18E8-5C32-4537-8777-E93E894A5D89}"/>
              </a:ext>
            </a:extLst>
          </p:cNvPr>
          <p:cNvSpPr>
            <a:spLocks noGrp="1"/>
          </p:cNvSpPr>
          <p:nvPr>
            <p:ph idx="1"/>
          </p:nvPr>
        </p:nvSpPr>
        <p:spPr/>
        <p:txBody>
          <a:bodyPr>
            <a:normAutofit/>
          </a:bodyPr>
          <a:lstStyle/>
          <a:p>
            <a:pPr marL="0" indent="0">
              <a:buNone/>
            </a:pPr>
            <a:r>
              <a:rPr lang="en-US" dirty="0"/>
              <a:t>2. as Syntax  </a:t>
            </a:r>
          </a:p>
          <a:p>
            <a:pPr marL="0" indent="0">
              <a:buNone/>
            </a:pPr>
            <a:r>
              <a:rPr lang="en-US" dirty="0"/>
              <a:t> </a:t>
            </a:r>
          </a:p>
          <a:p>
            <a:pPr marL="0" indent="0">
              <a:buNone/>
            </a:pPr>
            <a:r>
              <a:rPr lang="en-US" dirty="0"/>
              <a:t>let </a:t>
            </a:r>
            <a:r>
              <a:rPr lang="en-US" dirty="0" err="1"/>
              <a:t>someValue</a:t>
            </a:r>
            <a:r>
              <a:rPr lang="en-US" dirty="0"/>
              <a:t>: any = "Hello, TypeScript!";</a:t>
            </a:r>
          </a:p>
          <a:p>
            <a:pPr marL="0" indent="0">
              <a:buNone/>
            </a:pPr>
            <a:r>
              <a:rPr lang="en-US" dirty="0"/>
              <a:t>let </a:t>
            </a:r>
            <a:r>
              <a:rPr lang="en-US" dirty="0" err="1"/>
              <a:t>strLength</a:t>
            </a:r>
            <a:r>
              <a:rPr lang="en-US" dirty="0"/>
              <a:t>: number = (</a:t>
            </a:r>
            <a:r>
              <a:rPr lang="en-US" dirty="0" err="1"/>
              <a:t>someValue</a:t>
            </a:r>
            <a:r>
              <a:rPr lang="en-US" dirty="0"/>
              <a:t> as string).length;</a:t>
            </a:r>
          </a:p>
          <a:p>
            <a:pPr marL="0" indent="0">
              <a:buNone/>
            </a:pPr>
            <a:endParaRPr lang="en-US" dirty="0"/>
          </a:p>
          <a:p>
            <a:pPr marL="0" indent="0">
              <a:buNone/>
            </a:pPr>
            <a:r>
              <a:rPr lang="en-US" dirty="0"/>
              <a:t>console.log(</a:t>
            </a:r>
            <a:r>
              <a:rPr lang="en-US" dirty="0" err="1"/>
              <a:t>strLength</a:t>
            </a:r>
            <a:r>
              <a:rPr lang="en-US" dirty="0"/>
              <a:t>);  // Output: 18</a:t>
            </a:r>
          </a:p>
        </p:txBody>
      </p:sp>
    </p:spTree>
    <p:extLst>
      <p:ext uri="{BB962C8B-B14F-4D97-AF65-F5344CB8AC3E}">
        <p14:creationId xmlns:p14="http://schemas.microsoft.com/office/powerpoint/2010/main" val="4011494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5648-D7E6-42FB-90E1-0E744E0C98B4}"/>
              </a:ext>
            </a:extLst>
          </p:cNvPr>
          <p:cNvSpPr>
            <a:spLocks noGrp="1"/>
          </p:cNvSpPr>
          <p:nvPr>
            <p:ph type="title"/>
          </p:nvPr>
        </p:nvSpPr>
        <p:spPr/>
        <p:txBody>
          <a:bodyPr/>
          <a:lstStyle/>
          <a:p>
            <a:r>
              <a:rPr lang="en-US" dirty="0"/>
              <a:t>Let and var</a:t>
            </a:r>
          </a:p>
        </p:txBody>
      </p:sp>
      <p:sp>
        <p:nvSpPr>
          <p:cNvPr id="3" name="Content Placeholder 2">
            <a:extLst>
              <a:ext uri="{FF2B5EF4-FFF2-40B4-BE49-F238E27FC236}">
                <a16:creationId xmlns:a16="http://schemas.microsoft.com/office/drawing/2014/main" id="{36C20021-6CAC-4411-983D-7F3F6AB17263}"/>
              </a:ext>
            </a:extLst>
          </p:cNvPr>
          <p:cNvSpPr>
            <a:spLocks noGrp="1"/>
          </p:cNvSpPr>
          <p:nvPr>
            <p:ph idx="1"/>
          </p:nvPr>
        </p:nvSpPr>
        <p:spPr/>
        <p:txBody>
          <a:bodyPr>
            <a:normAutofit fontScale="70000" lnSpcReduction="20000"/>
          </a:bodyPr>
          <a:lstStyle/>
          <a:p>
            <a:r>
              <a:rPr lang="en-US" dirty="0"/>
              <a:t>In TypeScript (and JavaScript), let and var are both used to declare variables, but they have significant differences in terms of scope, hoisting behavior, and re-declaration rules.</a:t>
            </a:r>
          </a:p>
          <a:p>
            <a:endParaRPr lang="en-US" dirty="0"/>
          </a:p>
          <a:p>
            <a:pPr marL="0" indent="0">
              <a:buNone/>
            </a:pPr>
            <a:r>
              <a:rPr lang="en-US" dirty="0"/>
              <a:t>1. Scope:</a:t>
            </a:r>
          </a:p>
          <a:p>
            <a:pPr marL="0" indent="0">
              <a:buNone/>
            </a:pPr>
            <a:r>
              <a:rPr lang="en-US" dirty="0"/>
              <a:t>var is function-scoped, meaning it is scoped to the nearest function block. If declared outside of any function, var has global scope.</a:t>
            </a:r>
          </a:p>
          <a:p>
            <a:pPr marL="0" indent="0">
              <a:buNone/>
            </a:pPr>
            <a:r>
              <a:rPr lang="en-US" dirty="0"/>
              <a:t>let is block-scoped, meaning it is only accessible within the block (e.g., inside a loop, if statement, etc.) in which it is defined.</a:t>
            </a:r>
          </a:p>
          <a:p>
            <a:pPr marL="0" indent="0">
              <a:buNone/>
            </a:pPr>
            <a:r>
              <a:rPr lang="en-US" dirty="0"/>
              <a:t> </a:t>
            </a:r>
          </a:p>
          <a:p>
            <a:pPr marL="0" indent="0">
              <a:buNone/>
            </a:pPr>
            <a:r>
              <a:rPr lang="en-US" dirty="0"/>
              <a:t>2. Re-declaration:</a:t>
            </a:r>
          </a:p>
          <a:p>
            <a:pPr marL="0" indent="0">
              <a:buNone/>
            </a:pPr>
            <a:r>
              <a:rPr lang="en-US" dirty="0"/>
              <a:t>var allows re-declaring the same variable within the same scope.</a:t>
            </a:r>
          </a:p>
          <a:p>
            <a:pPr marL="0" indent="0">
              <a:buNone/>
            </a:pPr>
            <a:r>
              <a:rPr lang="en-US" dirty="0"/>
              <a:t>let does not allow re-declaring the same variable in the same scope.</a:t>
            </a:r>
          </a:p>
          <a:p>
            <a:endParaRPr lang="en-US" dirty="0"/>
          </a:p>
        </p:txBody>
      </p:sp>
    </p:spTree>
    <p:extLst>
      <p:ext uri="{BB962C8B-B14F-4D97-AF65-F5344CB8AC3E}">
        <p14:creationId xmlns:p14="http://schemas.microsoft.com/office/powerpoint/2010/main" val="524038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53EF-4D90-45D4-9E85-9890162C2B80}"/>
              </a:ext>
            </a:extLst>
          </p:cNvPr>
          <p:cNvSpPr>
            <a:spLocks noGrp="1"/>
          </p:cNvSpPr>
          <p:nvPr>
            <p:ph type="title"/>
          </p:nvPr>
        </p:nvSpPr>
        <p:spPr/>
        <p:txBody>
          <a:bodyPr/>
          <a:lstStyle/>
          <a:p>
            <a:r>
              <a:rPr lang="en-US" dirty="0"/>
              <a:t>Benefits of TypeScript</a:t>
            </a:r>
          </a:p>
        </p:txBody>
      </p:sp>
      <p:sp>
        <p:nvSpPr>
          <p:cNvPr id="3" name="Content Placeholder 2">
            <a:extLst>
              <a:ext uri="{FF2B5EF4-FFF2-40B4-BE49-F238E27FC236}">
                <a16:creationId xmlns:a16="http://schemas.microsoft.com/office/drawing/2014/main" id="{7F9F856A-B47E-4BE3-8918-271E887C6BAC}"/>
              </a:ext>
            </a:extLst>
          </p:cNvPr>
          <p:cNvSpPr>
            <a:spLocks noGrp="1"/>
          </p:cNvSpPr>
          <p:nvPr>
            <p:ph idx="1"/>
          </p:nvPr>
        </p:nvSpPr>
        <p:spPr/>
        <p:txBody>
          <a:bodyPr>
            <a:normAutofit fontScale="77500" lnSpcReduction="20000"/>
          </a:bodyPr>
          <a:lstStyle/>
          <a:p>
            <a:r>
              <a:rPr lang="en-US" dirty="0"/>
              <a:t>Growing Ecosystem and Popularity: TypeScript has gained widespread adoption, particularly with large codebases or projects involving multiple developers. It also integrates well with popular frameworks like Angular, React, and Vue.</a:t>
            </a:r>
          </a:p>
          <a:p>
            <a:endParaRPr lang="en-US" dirty="0"/>
          </a:p>
          <a:p>
            <a:r>
              <a:rPr lang="en-US" dirty="0"/>
              <a:t>Compatibility with JavaScript: Since TypeScript is a superset of JavaScript, existing JavaScript code can be incrementally migrated to TypeScript without requiring a complete rewrite.</a:t>
            </a:r>
          </a:p>
          <a:p>
            <a:endParaRPr lang="en-US" dirty="0"/>
          </a:p>
          <a:p>
            <a:r>
              <a:rPr lang="en-US" dirty="0"/>
              <a:t>In short, TypeScript improves code quality, developer productivity, and application scalability, making it a great choice for larger or more complex projects.</a:t>
            </a:r>
          </a:p>
        </p:txBody>
      </p:sp>
    </p:spTree>
    <p:extLst>
      <p:ext uri="{BB962C8B-B14F-4D97-AF65-F5344CB8AC3E}">
        <p14:creationId xmlns:p14="http://schemas.microsoft.com/office/powerpoint/2010/main" val="545050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894F-4375-40D7-8885-6F7482E3B6EC}"/>
              </a:ext>
            </a:extLst>
          </p:cNvPr>
          <p:cNvSpPr>
            <a:spLocks noGrp="1"/>
          </p:cNvSpPr>
          <p:nvPr>
            <p:ph type="title"/>
          </p:nvPr>
        </p:nvSpPr>
        <p:spPr>
          <a:xfrm>
            <a:off x="0" y="457200"/>
            <a:ext cx="8229600" cy="1143000"/>
          </a:xfrm>
        </p:spPr>
        <p:txBody>
          <a:bodyPr>
            <a:normAutofit fontScale="90000"/>
          </a:bodyPr>
          <a:lstStyle/>
          <a:p>
            <a:br>
              <a:rPr lang="en-US" dirty="0"/>
            </a:br>
            <a:br>
              <a:rPr lang="en-US" dirty="0"/>
            </a:br>
            <a:r>
              <a:rPr lang="en-US" dirty="0" err="1"/>
              <a:t>Example:Scope</a:t>
            </a:r>
            <a:br>
              <a:rPr lang="en-US" dirty="0"/>
            </a:br>
            <a:br>
              <a:rPr lang="en-US" dirty="0"/>
            </a:br>
            <a:endParaRPr lang="en-US" dirty="0"/>
          </a:p>
        </p:txBody>
      </p:sp>
      <p:sp>
        <p:nvSpPr>
          <p:cNvPr id="3" name="Content Placeholder 2">
            <a:extLst>
              <a:ext uri="{FF2B5EF4-FFF2-40B4-BE49-F238E27FC236}">
                <a16:creationId xmlns:a16="http://schemas.microsoft.com/office/drawing/2014/main" id="{79B40176-7CD8-40C6-9E4D-B4313DE29BDC}"/>
              </a:ext>
            </a:extLst>
          </p:cNvPr>
          <p:cNvSpPr>
            <a:spLocks noGrp="1"/>
          </p:cNvSpPr>
          <p:nvPr>
            <p:ph idx="1"/>
          </p:nvPr>
        </p:nvSpPr>
        <p:spPr/>
        <p:txBody>
          <a:bodyPr>
            <a:normAutofit fontScale="70000" lnSpcReduction="20000"/>
          </a:bodyPr>
          <a:lstStyle/>
          <a:p>
            <a:pPr marL="0" indent="0">
              <a:buNone/>
            </a:pPr>
            <a:r>
              <a:rPr lang="en-US" dirty="0"/>
              <a:t> </a:t>
            </a:r>
          </a:p>
          <a:p>
            <a:pPr marL="0" indent="0">
              <a:buNone/>
            </a:pPr>
            <a:r>
              <a:rPr lang="en-US" dirty="0"/>
              <a:t>function </a:t>
            </a:r>
            <a:r>
              <a:rPr lang="en-US" dirty="0" err="1"/>
              <a:t>exampleVar</a:t>
            </a:r>
            <a:r>
              <a:rPr lang="en-US" dirty="0"/>
              <a:t>() {</a:t>
            </a:r>
          </a:p>
          <a:p>
            <a:pPr marL="0" indent="0">
              <a:buNone/>
            </a:pPr>
            <a:r>
              <a:rPr lang="en-US" dirty="0"/>
              <a:t>  if (true) {</a:t>
            </a:r>
          </a:p>
          <a:p>
            <a:pPr marL="0" indent="0">
              <a:buNone/>
            </a:pPr>
            <a:r>
              <a:rPr lang="en-US" dirty="0"/>
              <a:t>    var x = 10;  // var is function-scoped</a:t>
            </a:r>
          </a:p>
          <a:p>
            <a:pPr marL="0" indent="0">
              <a:buNone/>
            </a:pPr>
            <a:r>
              <a:rPr lang="en-US" dirty="0"/>
              <a:t>  }</a:t>
            </a:r>
          </a:p>
          <a:p>
            <a:pPr marL="0" indent="0">
              <a:buNone/>
            </a:pPr>
            <a:r>
              <a:rPr lang="en-US" dirty="0"/>
              <a:t>  console.log(x);  // This works because var is function-scoped</a:t>
            </a:r>
          </a:p>
          <a:p>
            <a:pPr marL="0" indent="0">
              <a:buNone/>
            </a:pPr>
            <a:r>
              <a:rPr lang="en-US" dirty="0"/>
              <a:t>}</a:t>
            </a:r>
          </a:p>
          <a:p>
            <a:pPr marL="0" indent="0">
              <a:buNone/>
            </a:pPr>
            <a:r>
              <a:rPr lang="en-US" dirty="0"/>
              <a:t>function </a:t>
            </a:r>
            <a:r>
              <a:rPr lang="en-US" dirty="0" err="1"/>
              <a:t>exampleLet</a:t>
            </a:r>
            <a:r>
              <a:rPr lang="en-US" dirty="0"/>
              <a:t>() {</a:t>
            </a:r>
          </a:p>
          <a:p>
            <a:pPr marL="0" indent="0">
              <a:buNone/>
            </a:pPr>
            <a:r>
              <a:rPr lang="en-US" dirty="0"/>
              <a:t>  if (true) {</a:t>
            </a:r>
          </a:p>
          <a:p>
            <a:pPr marL="0" indent="0">
              <a:buNone/>
            </a:pPr>
            <a:r>
              <a:rPr lang="en-US" dirty="0"/>
              <a:t>    let y = 20;  // let is block-scoped</a:t>
            </a:r>
          </a:p>
          <a:p>
            <a:pPr marL="0" indent="0">
              <a:buNone/>
            </a:pPr>
            <a:r>
              <a:rPr lang="en-US" dirty="0"/>
              <a:t>  }</a:t>
            </a:r>
          </a:p>
          <a:p>
            <a:pPr marL="0" indent="0">
              <a:buNone/>
            </a:pPr>
            <a:r>
              <a:rPr lang="en-US" dirty="0"/>
              <a:t>  console.log(y);  // Error: y is not defined because let is block-scoped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80370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2C30-FC9D-45B4-A950-F87491386F21}"/>
              </a:ext>
            </a:extLst>
          </p:cNvPr>
          <p:cNvSpPr>
            <a:spLocks noGrp="1"/>
          </p:cNvSpPr>
          <p:nvPr>
            <p:ph type="title"/>
          </p:nvPr>
        </p:nvSpPr>
        <p:spPr/>
        <p:txBody>
          <a:bodyPr>
            <a:normAutofit fontScale="90000"/>
          </a:bodyPr>
          <a:lstStyle/>
          <a:p>
            <a:r>
              <a:rPr lang="en-US" dirty="0"/>
              <a:t>Example  Re-declaration</a:t>
            </a:r>
            <a:br>
              <a:rPr lang="en-US" dirty="0"/>
            </a:br>
            <a:endParaRPr lang="en-US" dirty="0"/>
          </a:p>
        </p:txBody>
      </p:sp>
      <p:sp>
        <p:nvSpPr>
          <p:cNvPr id="3" name="Content Placeholder 2">
            <a:extLst>
              <a:ext uri="{FF2B5EF4-FFF2-40B4-BE49-F238E27FC236}">
                <a16:creationId xmlns:a16="http://schemas.microsoft.com/office/drawing/2014/main" id="{3E775D04-02D4-485C-B265-1DF889A8CC31}"/>
              </a:ext>
            </a:extLst>
          </p:cNvPr>
          <p:cNvSpPr>
            <a:spLocks noGrp="1"/>
          </p:cNvSpPr>
          <p:nvPr>
            <p:ph idx="1"/>
          </p:nvPr>
        </p:nvSpPr>
        <p:spPr/>
        <p:txBody>
          <a:bodyPr>
            <a:normAutofit/>
          </a:bodyPr>
          <a:lstStyle/>
          <a:p>
            <a:pPr marL="0" indent="0">
              <a:buNone/>
            </a:pPr>
            <a:r>
              <a:rPr lang="en-US" dirty="0"/>
              <a:t> </a:t>
            </a:r>
          </a:p>
          <a:p>
            <a:pPr marL="0" indent="0">
              <a:buNone/>
            </a:pPr>
            <a:r>
              <a:rPr lang="en-US" dirty="0"/>
              <a:t>var x = 100;</a:t>
            </a:r>
          </a:p>
          <a:p>
            <a:pPr marL="0" indent="0">
              <a:buNone/>
            </a:pPr>
            <a:r>
              <a:rPr lang="en-US" dirty="0"/>
              <a:t>var x = 200;  // No error with var, variable is re-declared</a:t>
            </a:r>
          </a:p>
          <a:p>
            <a:pPr marL="0" indent="0">
              <a:buNone/>
            </a:pPr>
            <a:endParaRPr lang="en-US" dirty="0"/>
          </a:p>
          <a:p>
            <a:pPr marL="0" indent="0">
              <a:buNone/>
            </a:pPr>
            <a:r>
              <a:rPr lang="en-US" dirty="0"/>
              <a:t>let y = 300;</a:t>
            </a:r>
          </a:p>
          <a:p>
            <a:pPr marL="0" indent="0">
              <a:buNone/>
            </a:pPr>
            <a:r>
              <a:rPr lang="en-US" dirty="0"/>
              <a:t>let y = 400;  // Error: Cannot redeclare block-scoped variable 'y'</a:t>
            </a:r>
          </a:p>
          <a:p>
            <a:pPr marL="0" indent="0">
              <a:buNone/>
            </a:pPr>
            <a:endParaRPr lang="en-US" dirty="0"/>
          </a:p>
        </p:txBody>
      </p:sp>
    </p:spTree>
    <p:extLst>
      <p:ext uri="{BB962C8B-B14F-4D97-AF65-F5344CB8AC3E}">
        <p14:creationId xmlns:p14="http://schemas.microsoft.com/office/powerpoint/2010/main" val="85022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399B-990D-497B-ABBF-134A53E23ACE}"/>
              </a:ext>
            </a:extLst>
          </p:cNvPr>
          <p:cNvSpPr>
            <a:spLocks noGrp="1"/>
          </p:cNvSpPr>
          <p:nvPr>
            <p:ph type="title"/>
          </p:nvPr>
        </p:nvSpPr>
        <p:spPr/>
        <p:txBody>
          <a:bodyPr/>
          <a:lstStyle/>
          <a:p>
            <a:r>
              <a:rPr lang="en-US" dirty="0"/>
              <a:t>Let or Var in Declaration</a:t>
            </a:r>
          </a:p>
        </p:txBody>
      </p:sp>
      <p:sp>
        <p:nvSpPr>
          <p:cNvPr id="3" name="Content Placeholder 2">
            <a:extLst>
              <a:ext uri="{FF2B5EF4-FFF2-40B4-BE49-F238E27FC236}">
                <a16:creationId xmlns:a16="http://schemas.microsoft.com/office/drawing/2014/main" id="{841C941E-2694-4D45-8B81-50331D3570A2}"/>
              </a:ext>
            </a:extLst>
          </p:cNvPr>
          <p:cNvSpPr>
            <a:spLocks noGrp="1"/>
          </p:cNvSpPr>
          <p:nvPr>
            <p:ph idx="1"/>
          </p:nvPr>
        </p:nvSpPr>
        <p:spPr/>
        <p:txBody>
          <a:bodyPr/>
          <a:lstStyle/>
          <a:p>
            <a:pPr marL="0" indent="0">
              <a:buNone/>
            </a:pPr>
            <a:r>
              <a:rPr lang="en-US" dirty="0"/>
              <a:t>Use let to define variables with block-level scope, and avoid redeclaration.</a:t>
            </a:r>
          </a:p>
          <a:p>
            <a:pPr marL="0" indent="0">
              <a:buNone/>
            </a:pPr>
            <a:r>
              <a:rPr lang="en-US" dirty="0"/>
              <a:t>Use var (not recommended in modern code) if you need function-scoped variables, but it’s generally better to use let   in modern TypeScript/JavaScript for better readability and fewer bugs.</a:t>
            </a:r>
          </a:p>
        </p:txBody>
      </p:sp>
    </p:spTree>
    <p:extLst>
      <p:ext uri="{BB962C8B-B14F-4D97-AF65-F5344CB8AC3E}">
        <p14:creationId xmlns:p14="http://schemas.microsoft.com/office/powerpoint/2010/main" val="2268640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5BB1-74A1-4333-B572-FC2851A58226}"/>
              </a:ext>
            </a:extLst>
          </p:cNvPr>
          <p:cNvSpPr>
            <a:spLocks noGrp="1"/>
          </p:cNvSpPr>
          <p:nvPr>
            <p:ph type="title"/>
          </p:nvPr>
        </p:nvSpPr>
        <p:spPr/>
        <p:txBody>
          <a:bodyPr/>
          <a:lstStyle/>
          <a:p>
            <a:r>
              <a:rPr lang="en-US" dirty="0"/>
              <a:t>Const Declaration</a:t>
            </a:r>
          </a:p>
        </p:txBody>
      </p:sp>
      <p:sp>
        <p:nvSpPr>
          <p:cNvPr id="3" name="Content Placeholder 2">
            <a:extLst>
              <a:ext uri="{FF2B5EF4-FFF2-40B4-BE49-F238E27FC236}">
                <a16:creationId xmlns:a16="http://schemas.microsoft.com/office/drawing/2014/main" id="{80D67BE9-928F-4A72-9B82-29BECA5A6760}"/>
              </a:ext>
            </a:extLst>
          </p:cNvPr>
          <p:cNvSpPr>
            <a:spLocks noGrp="1"/>
          </p:cNvSpPr>
          <p:nvPr>
            <p:ph idx="1"/>
          </p:nvPr>
        </p:nvSpPr>
        <p:spPr/>
        <p:txBody>
          <a:bodyPr>
            <a:normAutofit fontScale="92500" lnSpcReduction="20000"/>
          </a:bodyPr>
          <a:lstStyle/>
          <a:p>
            <a:r>
              <a:rPr lang="en-US" dirty="0"/>
              <a:t>In TypeScript, const is used to declare variables that have a constant value, meaning their values cannot be reassigned after initialization. </a:t>
            </a:r>
          </a:p>
          <a:p>
            <a:r>
              <a:rPr lang="en-US" dirty="0"/>
              <a:t>However, it's important to note that const only ensures that the variable reference itself cannot be changed (i.e., you can't reassign the variable), but it does not make the data it points to immutable.</a:t>
            </a:r>
          </a:p>
          <a:p>
            <a:r>
              <a:rPr lang="en-US" dirty="0"/>
              <a:t> For example, if the variable refers to an object or array, you can still modify the contents of that object or array.</a:t>
            </a:r>
          </a:p>
        </p:txBody>
      </p:sp>
    </p:spTree>
    <p:extLst>
      <p:ext uri="{BB962C8B-B14F-4D97-AF65-F5344CB8AC3E}">
        <p14:creationId xmlns:p14="http://schemas.microsoft.com/office/powerpoint/2010/main" val="3552759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6AD0-CABE-4A21-97C1-BA7AF88D8C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4DBA51-B610-497F-89E5-25F711AF879E}"/>
              </a:ext>
            </a:extLst>
          </p:cNvPr>
          <p:cNvSpPr>
            <a:spLocks noGrp="1"/>
          </p:cNvSpPr>
          <p:nvPr>
            <p:ph idx="1"/>
          </p:nvPr>
        </p:nvSpPr>
        <p:spPr/>
        <p:txBody>
          <a:bodyPr>
            <a:normAutofit fontScale="92500" lnSpcReduction="20000"/>
          </a:bodyPr>
          <a:lstStyle/>
          <a:p>
            <a:pPr marL="0" indent="0">
              <a:buNone/>
            </a:pPr>
            <a:r>
              <a:rPr lang="en-US" dirty="0"/>
              <a:t>Syntax</a:t>
            </a:r>
          </a:p>
          <a:p>
            <a:pPr marL="0" indent="0">
              <a:buNone/>
            </a:pPr>
            <a:r>
              <a:rPr lang="en-US" dirty="0"/>
              <a:t> </a:t>
            </a:r>
          </a:p>
          <a:p>
            <a:pPr marL="0" indent="0">
              <a:buNone/>
            </a:pPr>
            <a:r>
              <a:rPr lang="en-US" dirty="0"/>
              <a:t>const </a:t>
            </a:r>
            <a:r>
              <a:rPr lang="en-US" dirty="0" err="1"/>
              <a:t>variableName</a:t>
            </a:r>
            <a:r>
              <a:rPr lang="en-US" dirty="0"/>
              <a:t>: Type = value;</a:t>
            </a:r>
          </a:p>
          <a:p>
            <a:pPr marL="0" indent="0">
              <a:buNone/>
            </a:pPr>
            <a:endParaRPr lang="en-US" dirty="0"/>
          </a:p>
          <a:p>
            <a:pPr marL="0" indent="0">
              <a:buNone/>
            </a:pPr>
            <a:r>
              <a:rPr lang="en-US" dirty="0"/>
              <a:t>Example 1: Basic const declaration with primitive type</a:t>
            </a:r>
          </a:p>
          <a:p>
            <a:pPr marL="0" indent="0">
              <a:buNone/>
            </a:pPr>
            <a:r>
              <a:rPr lang="en-US" dirty="0"/>
              <a:t> </a:t>
            </a:r>
          </a:p>
          <a:p>
            <a:pPr marL="0" indent="0">
              <a:buNone/>
            </a:pPr>
            <a:r>
              <a:rPr lang="en-US" dirty="0"/>
              <a:t>const age: number = 30;</a:t>
            </a:r>
          </a:p>
          <a:p>
            <a:pPr marL="0" indent="0">
              <a:buNone/>
            </a:pPr>
            <a:r>
              <a:rPr lang="en-US" dirty="0"/>
              <a:t>age = 31;  // Error: Cannot assign to 'age' because it is a constant.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9184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18C3-3AB6-418D-A123-76029C10D3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EABD84-015F-4DA0-8A8B-3EF039B363B2}"/>
              </a:ext>
            </a:extLst>
          </p:cNvPr>
          <p:cNvSpPr>
            <a:spLocks noGrp="1"/>
          </p:cNvSpPr>
          <p:nvPr>
            <p:ph idx="1"/>
          </p:nvPr>
        </p:nvSpPr>
        <p:spPr/>
        <p:txBody>
          <a:bodyPr/>
          <a:lstStyle/>
          <a:p>
            <a:pPr marL="0" indent="0">
              <a:buNone/>
            </a:pPr>
            <a:r>
              <a:rPr lang="en-US" dirty="0"/>
              <a:t>Example 2: const with objects (reference is constant, but content can be modified)</a:t>
            </a:r>
          </a:p>
          <a:p>
            <a:pPr marL="0" indent="0">
              <a:buNone/>
            </a:pPr>
            <a:r>
              <a:rPr lang="en-US" dirty="0"/>
              <a:t> </a:t>
            </a:r>
          </a:p>
          <a:p>
            <a:pPr marL="0" indent="0">
              <a:buNone/>
            </a:pPr>
            <a:r>
              <a:rPr lang="en-US" dirty="0"/>
              <a:t>const person = { name: "John", age: 25 };</a:t>
            </a:r>
          </a:p>
          <a:p>
            <a:pPr marL="0" indent="0">
              <a:buNone/>
            </a:pPr>
            <a:r>
              <a:rPr lang="en-US" dirty="0" err="1"/>
              <a:t>person.age</a:t>
            </a:r>
            <a:r>
              <a:rPr lang="en-US" dirty="0"/>
              <a:t> = 26;  // This is allowed.</a:t>
            </a:r>
          </a:p>
          <a:p>
            <a:pPr marL="0" indent="0">
              <a:buNone/>
            </a:pPr>
            <a:r>
              <a:rPr lang="en-US" dirty="0"/>
              <a:t>person = { name: "Jane", age: 22 };  // Error: Cannot assign to 'person' because it is a constant.</a:t>
            </a:r>
          </a:p>
          <a:p>
            <a:pPr marL="0" indent="0">
              <a:buNone/>
            </a:pPr>
            <a:endParaRPr lang="en-US" dirty="0"/>
          </a:p>
        </p:txBody>
      </p:sp>
    </p:spTree>
    <p:extLst>
      <p:ext uri="{BB962C8B-B14F-4D97-AF65-F5344CB8AC3E}">
        <p14:creationId xmlns:p14="http://schemas.microsoft.com/office/powerpoint/2010/main" val="962910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97AB-D30E-4C72-8D1C-F2668DD416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3565B7-58B9-4161-8FDB-44859C104289}"/>
              </a:ext>
            </a:extLst>
          </p:cNvPr>
          <p:cNvSpPr>
            <a:spLocks noGrp="1"/>
          </p:cNvSpPr>
          <p:nvPr>
            <p:ph idx="1"/>
          </p:nvPr>
        </p:nvSpPr>
        <p:spPr/>
        <p:txBody>
          <a:bodyPr>
            <a:normAutofit lnSpcReduction="10000"/>
          </a:bodyPr>
          <a:lstStyle/>
          <a:p>
            <a:pPr marL="0" indent="0">
              <a:buNone/>
            </a:pPr>
            <a:r>
              <a:rPr lang="en-US" dirty="0"/>
              <a:t>Example 3: const with arrays</a:t>
            </a:r>
          </a:p>
          <a:p>
            <a:pPr marL="0" indent="0">
              <a:buNone/>
            </a:pPr>
            <a:r>
              <a:rPr lang="en-US" dirty="0"/>
              <a:t> </a:t>
            </a:r>
          </a:p>
          <a:p>
            <a:pPr marL="0" indent="0">
              <a:buNone/>
            </a:pPr>
            <a:r>
              <a:rPr lang="en-US" dirty="0"/>
              <a:t>const numbers = [1, 2, 3];</a:t>
            </a:r>
          </a:p>
          <a:p>
            <a:pPr marL="0" indent="0">
              <a:buNone/>
            </a:pPr>
            <a:r>
              <a:rPr lang="en-US" dirty="0" err="1"/>
              <a:t>numbers.push</a:t>
            </a:r>
            <a:r>
              <a:rPr lang="en-US" dirty="0"/>
              <a:t>(4);  // This is allowed.</a:t>
            </a:r>
          </a:p>
          <a:p>
            <a:pPr marL="0" indent="0">
              <a:buNone/>
            </a:pPr>
            <a:r>
              <a:rPr lang="en-US" dirty="0"/>
              <a:t>numbers = [5, 6, 7];  // Error: Cannot assign to 'numbers' because it is a constant.</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85149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29E0-2D36-48E0-8356-303846580B47}"/>
              </a:ext>
            </a:extLst>
          </p:cNvPr>
          <p:cNvSpPr>
            <a:spLocks noGrp="1"/>
          </p:cNvSpPr>
          <p:nvPr>
            <p:ph type="title"/>
          </p:nvPr>
        </p:nvSpPr>
        <p:spPr/>
        <p:txBody>
          <a:bodyPr/>
          <a:lstStyle/>
          <a:p>
            <a:r>
              <a:rPr lang="en-US" dirty="0"/>
              <a:t>Classes and Constructor Method</a:t>
            </a:r>
          </a:p>
        </p:txBody>
      </p:sp>
      <p:sp>
        <p:nvSpPr>
          <p:cNvPr id="3" name="Content Placeholder 2">
            <a:extLst>
              <a:ext uri="{FF2B5EF4-FFF2-40B4-BE49-F238E27FC236}">
                <a16:creationId xmlns:a16="http://schemas.microsoft.com/office/drawing/2014/main" id="{F4A1BFA3-0FA0-4E2F-8DB8-73398C61A276}"/>
              </a:ext>
            </a:extLst>
          </p:cNvPr>
          <p:cNvSpPr>
            <a:spLocks noGrp="1"/>
          </p:cNvSpPr>
          <p:nvPr>
            <p:ph idx="1"/>
          </p:nvPr>
        </p:nvSpPr>
        <p:spPr/>
        <p:txBody>
          <a:bodyPr/>
          <a:lstStyle/>
          <a:p>
            <a:r>
              <a:rPr lang="en-US" dirty="0"/>
              <a:t>In TypeScript, classes are a blueprint for creating objects, and they allow you to define properties and methods that the objects created from the class will have. </a:t>
            </a:r>
          </a:p>
          <a:p>
            <a:endParaRPr lang="en-US" dirty="0"/>
          </a:p>
          <a:p>
            <a:r>
              <a:rPr lang="en-US" dirty="0"/>
              <a:t>The constructor is a special method that is automatically called when a new instance of the class is created.</a:t>
            </a:r>
          </a:p>
          <a:p>
            <a:endParaRPr lang="en-US" dirty="0"/>
          </a:p>
        </p:txBody>
      </p:sp>
    </p:spTree>
    <p:extLst>
      <p:ext uri="{BB962C8B-B14F-4D97-AF65-F5344CB8AC3E}">
        <p14:creationId xmlns:p14="http://schemas.microsoft.com/office/powerpoint/2010/main" val="537751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3CCB-DA95-424A-AA92-FEE5A4A98E1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1310390-B938-4ADF-B022-B08857063767}"/>
              </a:ext>
            </a:extLst>
          </p:cNvPr>
          <p:cNvSpPr>
            <a:spLocks noGrp="1"/>
          </p:cNvSpPr>
          <p:nvPr>
            <p:ph idx="1"/>
          </p:nvPr>
        </p:nvSpPr>
        <p:spPr/>
        <p:txBody>
          <a:bodyPr>
            <a:normAutofit fontScale="47500" lnSpcReduction="20000"/>
          </a:bodyPr>
          <a:lstStyle/>
          <a:p>
            <a:pPr marL="0" indent="0">
              <a:buNone/>
            </a:pPr>
            <a:r>
              <a:rPr lang="en-US" dirty="0"/>
              <a:t>class Person {</a:t>
            </a:r>
          </a:p>
          <a:p>
            <a:pPr marL="0" indent="0">
              <a:buNone/>
            </a:pPr>
            <a:r>
              <a:rPr lang="en-US" dirty="0"/>
              <a:t>  // Class properties</a:t>
            </a:r>
          </a:p>
          <a:p>
            <a:pPr marL="0" indent="0">
              <a:buNone/>
            </a:pPr>
            <a:r>
              <a:rPr lang="en-US" dirty="0"/>
              <a:t>  </a:t>
            </a:r>
            <a:r>
              <a:rPr lang="en-US" dirty="0" err="1"/>
              <a:t>firstName</a:t>
            </a:r>
            <a:r>
              <a:rPr lang="en-US" dirty="0"/>
              <a:t>: string;</a:t>
            </a:r>
          </a:p>
          <a:p>
            <a:pPr marL="0" indent="0">
              <a:buNone/>
            </a:pPr>
            <a:r>
              <a:rPr lang="en-US" dirty="0"/>
              <a:t>  </a:t>
            </a:r>
            <a:r>
              <a:rPr lang="en-US" dirty="0" err="1"/>
              <a:t>lastName</a:t>
            </a:r>
            <a:r>
              <a:rPr lang="en-US" dirty="0"/>
              <a:t>: string;</a:t>
            </a:r>
          </a:p>
          <a:p>
            <a:pPr marL="0" indent="0">
              <a:buNone/>
            </a:pPr>
            <a:r>
              <a:rPr lang="en-US" dirty="0"/>
              <a:t>  age: number;</a:t>
            </a:r>
          </a:p>
          <a:p>
            <a:pPr marL="0" indent="0">
              <a:buNone/>
            </a:pPr>
            <a:endParaRPr lang="en-US" dirty="0"/>
          </a:p>
          <a:p>
            <a:pPr marL="0" indent="0">
              <a:buNone/>
            </a:pPr>
            <a:r>
              <a:rPr lang="en-US" dirty="0"/>
              <a:t>  // Constructor method</a:t>
            </a:r>
          </a:p>
          <a:p>
            <a:pPr marL="0" indent="0">
              <a:buNone/>
            </a:pPr>
            <a:r>
              <a:rPr lang="en-US" dirty="0"/>
              <a:t>  constructor(</a:t>
            </a:r>
            <a:r>
              <a:rPr lang="en-US" dirty="0" err="1"/>
              <a:t>firstName</a:t>
            </a:r>
            <a:r>
              <a:rPr lang="en-US" dirty="0"/>
              <a:t>: string, </a:t>
            </a:r>
            <a:r>
              <a:rPr lang="en-US" dirty="0" err="1"/>
              <a:t>lastName</a:t>
            </a:r>
            <a:r>
              <a:rPr lang="en-US" dirty="0"/>
              <a:t>: string, age: number) {</a:t>
            </a:r>
          </a:p>
          <a:p>
            <a:pPr marL="0" indent="0">
              <a:buNone/>
            </a:pPr>
            <a:r>
              <a:rPr lang="en-US" dirty="0"/>
              <a:t>    </a:t>
            </a:r>
            <a:r>
              <a:rPr lang="en-US" dirty="0" err="1"/>
              <a:t>this.firstName</a:t>
            </a:r>
            <a:r>
              <a:rPr lang="en-US" dirty="0"/>
              <a:t> = </a:t>
            </a:r>
            <a:r>
              <a:rPr lang="en-US" dirty="0" err="1"/>
              <a:t>firstName</a:t>
            </a:r>
            <a:r>
              <a:rPr lang="en-US" dirty="0"/>
              <a:t>;</a:t>
            </a:r>
          </a:p>
          <a:p>
            <a:pPr marL="0" indent="0">
              <a:buNone/>
            </a:pPr>
            <a:r>
              <a:rPr lang="en-US" dirty="0"/>
              <a:t>    </a:t>
            </a:r>
            <a:r>
              <a:rPr lang="en-US" dirty="0" err="1"/>
              <a:t>this.lastName</a:t>
            </a:r>
            <a:r>
              <a:rPr lang="en-US" dirty="0"/>
              <a:t> = </a:t>
            </a:r>
            <a:r>
              <a:rPr lang="en-US" dirty="0" err="1"/>
              <a:t>lastName</a:t>
            </a:r>
            <a:r>
              <a:rPr lang="en-US" dirty="0"/>
              <a:t>;</a:t>
            </a:r>
          </a:p>
          <a:p>
            <a:pPr marL="0" indent="0">
              <a:buNone/>
            </a:pPr>
            <a:r>
              <a:rPr lang="en-US" dirty="0"/>
              <a:t>    </a:t>
            </a:r>
            <a:r>
              <a:rPr lang="en-US" dirty="0" err="1"/>
              <a:t>this.age</a:t>
            </a:r>
            <a:r>
              <a:rPr lang="en-US" dirty="0"/>
              <a:t> = age;</a:t>
            </a:r>
          </a:p>
          <a:p>
            <a:pPr marL="0" indent="0">
              <a:buNone/>
            </a:pPr>
            <a:r>
              <a:rPr lang="en-US" dirty="0"/>
              <a:t>  }</a:t>
            </a:r>
          </a:p>
          <a:p>
            <a:pPr marL="0" indent="0">
              <a:buNone/>
            </a:pPr>
            <a:endParaRPr lang="en-US" dirty="0"/>
          </a:p>
          <a:p>
            <a:pPr marL="0" indent="0">
              <a:buNone/>
            </a:pPr>
            <a:r>
              <a:rPr lang="en-US" dirty="0"/>
              <a:t>  // A method in the class</a:t>
            </a:r>
          </a:p>
          <a:p>
            <a:pPr marL="0" indent="0">
              <a:buNone/>
            </a:pPr>
            <a:r>
              <a:rPr lang="en-US" dirty="0"/>
              <a:t>  greet(): void {</a:t>
            </a:r>
          </a:p>
          <a:p>
            <a:pPr marL="0" indent="0">
              <a:buNone/>
            </a:pPr>
            <a:r>
              <a:rPr lang="en-US" dirty="0"/>
              <a:t>    console.log(`Hello, my name is ${</a:t>
            </a:r>
            <a:r>
              <a:rPr lang="en-US" dirty="0" err="1"/>
              <a:t>this.firstName</a:t>
            </a:r>
            <a:r>
              <a:rPr lang="en-US" dirty="0"/>
              <a:t>} ${</a:t>
            </a:r>
            <a:r>
              <a:rPr lang="en-US" dirty="0" err="1"/>
              <a:t>this.lastName</a:t>
            </a:r>
            <a:r>
              <a:rPr lang="en-US" dirty="0"/>
              <a:t>} and I am ${</a:t>
            </a:r>
            <a:r>
              <a:rPr lang="en-US" dirty="0" err="1"/>
              <a:t>this.age</a:t>
            </a:r>
            <a:r>
              <a:rPr lang="en-US" dirty="0"/>
              <a:t>} years old.`);</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9463077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4DE9-9E0F-45BD-8F3D-F3277ACA9F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DDE4E7-9853-4D0B-B46E-AC60E60E89A6}"/>
              </a:ext>
            </a:extLst>
          </p:cNvPr>
          <p:cNvSpPr>
            <a:spLocks noGrp="1"/>
          </p:cNvSpPr>
          <p:nvPr>
            <p:ph idx="1"/>
          </p:nvPr>
        </p:nvSpPr>
        <p:spPr/>
        <p:txBody>
          <a:bodyPr/>
          <a:lstStyle/>
          <a:p>
            <a:pPr marL="0" indent="0">
              <a:buNone/>
            </a:pPr>
            <a:r>
              <a:rPr lang="en-US" dirty="0"/>
              <a:t>// Creating an instance of the class</a:t>
            </a:r>
          </a:p>
          <a:p>
            <a:pPr marL="0" indent="0">
              <a:buNone/>
            </a:pPr>
            <a:r>
              <a:rPr lang="en-US" dirty="0"/>
              <a:t>const person1 = new Person("John", "Doe", 30);</a:t>
            </a:r>
          </a:p>
          <a:p>
            <a:pPr marL="0" indent="0">
              <a:buNone/>
            </a:pPr>
            <a:endParaRPr lang="en-US" dirty="0"/>
          </a:p>
          <a:p>
            <a:pPr marL="0" indent="0">
              <a:buNone/>
            </a:pPr>
            <a:r>
              <a:rPr lang="en-US" dirty="0"/>
              <a:t>// Calling the method on the instance</a:t>
            </a:r>
          </a:p>
          <a:p>
            <a:pPr marL="0" indent="0">
              <a:buNone/>
            </a:pPr>
            <a:r>
              <a:rPr lang="en-US" dirty="0"/>
              <a:t>person1.greet();  // Output: Hello, my name is John Doe and I am 30 years old.</a:t>
            </a:r>
          </a:p>
        </p:txBody>
      </p:sp>
    </p:spTree>
    <p:extLst>
      <p:ext uri="{BB962C8B-B14F-4D97-AF65-F5344CB8AC3E}">
        <p14:creationId xmlns:p14="http://schemas.microsoft.com/office/powerpoint/2010/main" val="77281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20A5-8BFC-4866-9B11-A06D12DC2E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10C99A-4255-4155-AD49-3F54337E0746}"/>
              </a:ext>
            </a:extLst>
          </p:cNvPr>
          <p:cNvSpPr>
            <a:spLocks noGrp="1"/>
          </p:cNvSpPr>
          <p:nvPr>
            <p:ph idx="1"/>
          </p:nvPr>
        </p:nvSpPr>
        <p:spPr/>
        <p:txBody>
          <a:bodyPr/>
          <a:lstStyle/>
          <a:p>
            <a:r>
              <a:rPr lang="en-US" b="0" i="0" dirty="0">
                <a:solidFill>
                  <a:srgbClr val="222222"/>
                </a:solidFill>
                <a:effectLst/>
                <a:latin typeface="Arial" panose="020B0604020202020204" pitchFamily="34" charset="0"/>
              </a:rPr>
              <a:t>Node.js is a JavaScript runtime environment that allows developers to run JavaScript code outside of a web browser.  </a:t>
            </a:r>
          </a:p>
          <a:p>
            <a:r>
              <a:rPr lang="en-US" b="0" i="0" dirty="0">
                <a:solidFill>
                  <a:srgbClr val="001D35"/>
                </a:solidFill>
                <a:effectLst/>
                <a:latin typeface="google sans"/>
              </a:rPr>
              <a:t>NPM (Node Package Manager) is a free, open-source registry of JavaScript packages. It's a command-line tool that helps developers find, install, and manage packages.</a:t>
            </a:r>
            <a:endParaRPr lang="en-US" dirty="0"/>
          </a:p>
        </p:txBody>
      </p:sp>
    </p:spTree>
    <p:extLst>
      <p:ext uri="{BB962C8B-B14F-4D97-AF65-F5344CB8AC3E}">
        <p14:creationId xmlns:p14="http://schemas.microsoft.com/office/powerpoint/2010/main" val="4257236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07425-4104-4865-860F-C08DE7014866}"/>
              </a:ext>
            </a:extLst>
          </p:cNvPr>
          <p:cNvSpPr>
            <a:spLocks noGrp="1"/>
          </p:cNvSpPr>
          <p:nvPr>
            <p:ph type="title"/>
          </p:nvPr>
        </p:nvSpPr>
        <p:spPr/>
        <p:txBody>
          <a:bodyPr/>
          <a:lstStyle/>
          <a:p>
            <a:r>
              <a:rPr lang="en-US" dirty="0"/>
              <a:t>Difference between let and const</a:t>
            </a:r>
          </a:p>
        </p:txBody>
      </p:sp>
      <p:sp>
        <p:nvSpPr>
          <p:cNvPr id="3" name="Content Placeholder 2">
            <a:extLst>
              <a:ext uri="{FF2B5EF4-FFF2-40B4-BE49-F238E27FC236}">
                <a16:creationId xmlns:a16="http://schemas.microsoft.com/office/drawing/2014/main" id="{97067634-341B-4BEF-8AF6-9422F4CEAF7C}"/>
              </a:ext>
            </a:extLst>
          </p:cNvPr>
          <p:cNvSpPr>
            <a:spLocks noGrp="1"/>
          </p:cNvSpPr>
          <p:nvPr>
            <p:ph idx="1"/>
          </p:nvPr>
        </p:nvSpPr>
        <p:spPr/>
        <p:txBody>
          <a:bodyPr/>
          <a:lstStyle/>
          <a:p>
            <a:r>
              <a:rPr lang="en-US" dirty="0"/>
              <a:t>let: Allows you to reassign the variable's value after its initial assignment. This means you can change the value of the variable later in your code.</a:t>
            </a:r>
          </a:p>
          <a:p>
            <a:endParaRPr lang="en-US" dirty="0"/>
          </a:p>
          <a:p>
            <a:r>
              <a:rPr lang="en-US" dirty="0"/>
              <a:t>const: Does not allow reassignment. Once a variable is assigned a value, it cannot be reassigned to a new value.</a:t>
            </a:r>
          </a:p>
          <a:p>
            <a:endParaRPr lang="en-US" dirty="0"/>
          </a:p>
        </p:txBody>
      </p:sp>
    </p:spTree>
    <p:extLst>
      <p:ext uri="{BB962C8B-B14F-4D97-AF65-F5344CB8AC3E}">
        <p14:creationId xmlns:p14="http://schemas.microsoft.com/office/powerpoint/2010/main" val="1873926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1B88-FDA8-45FB-ACD4-3B8E15F39759}"/>
              </a:ext>
            </a:extLst>
          </p:cNvPr>
          <p:cNvSpPr>
            <a:spLocks noGrp="1"/>
          </p:cNvSpPr>
          <p:nvPr>
            <p:ph type="title"/>
          </p:nvPr>
        </p:nvSpPr>
        <p:spPr/>
        <p:txBody>
          <a:bodyPr/>
          <a:lstStyle/>
          <a:p>
            <a:r>
              <a:rPr lang="en-US" dirty="0"/>
              <a:t>Difference between let and const</a:t>
            </a:r>
          </a:p>
        </p:txBody>
      </p:sp>
      <p:sp>
        <p:nvSpPr>
          <p:cNvPr id="3" name="Content Placeholder 2">
            <a:extLst>
              <a:ext uri="{FF2B5EF4-FFF2-40B4-BE49-F238E27FC236}">
                <a16:creationId xmlns:a16="http://schemas.microsoft.com/office/drawing/2014/main" id="{3C101AA8-7A77-4FAD-B7A4-565D048C20D1}"/>
              </a:ext>
            </a:extLst>
          </p:cNvPr>
          <p:cNvSpPr>
            <a:spLocks noGrp="1"/>
          </p:cNvSpPr>
          <p:nvPr>
            <p:ph idx="1"/>
          </p:nvPr>
        </p:nvSpPr>
        <p:spPr/>
        <p:txBody>
          <a:bodyPr>
            <a:normAutofit fontScale="92500" lnSpcReduction="10000"/>
          </a:bodyPr>
          <a:lstStyle/>
          <a:p>
            <a:r>
              <a:rPr lang="en-US" dirty="0"/>
              <a:t>let: You can reassign a let variable with a new value of any type, including primitives, objects, and arrays.</a:t>
            </a:r>
          </a:p>
          <a:p>
            <a:r>
              <a:rPr lang="en-US" dirty="0"/>
              <a:t>const: While you can't reassign a const variable, the value it holds can still be mutable if it's an object or array. </a:t>
            </a:r>
          </a:p>
          <a:p>
            <a:pPr marL="0" indent="0">
              <a:buNone/>
            </a:pPr>
            <a:r>
              <a:rPr lang="en-US" dirty="0"/>
              <a:t>For example, you can modify properties or elements of an object or array declared with const, but you cannot reassign the entire object/array.</a:t>
            </a:r>
          </a:p>
          <a:p>
            <a:pPr marL="0" indent="0">
              <a:buNone/>
            </a:pPr>
            <a:r>
              <a:rPr lang="en-US" dirty="0"/>
              <a:t> </a:t>
            </a:r>
          </a:p>
        </p:txBody>
      </p:sp>
    </p:spTree>
    <p:extLst>
      <p:ext uri="{BB962C8B-B14F-4D97-AF65-F5344CB8AC3E}">
        <p14:creationId xmlns:p14="http://schemas.microsoft.com/office/powerpoint/2010/main" val="1276473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2BA8-4F07-4042-B081-3030E53C3536}"/>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BDC80536-67A1-4CD3-ABF7-47D8CF32C78C}"/>
              </a:ext>
            </a:extLst>
          </p:cNvPr>
          <p:cNvSpPr>
            <a:spLocks noGrp="1"/>
          </p:cNvSpPr>
          <p:nvPr>
            <p:ph idx="1"/>
          </p:nvPr>
        </p:nvSpPr>
        <p:spPr/>
        <p:txBody>
          <a:bodyPr/>
          <a:lstStyle/>
          <a:p>
            <a:pPr marL="0" indent="0">
              <a:buNone/>
            </a:pPr>
            <a:endParaRPr lang="en-US" b="1" dirty="0"/>
          </a:p>
          <a:p>
            <a:r>
              <a:rPr lang="en-US" b="1" dirty="0"/>
              <a:t>Inheritance allows a class (subclass) to inherit properties and methods from another class (superclass).</a:t>
            </a:r>
          </a:p>
        </p:txBody>
      </p:sp>
    </p:spTree>
    <p:extLst>
      <p:ext uri="{BB962C8B-B14F-4D97-AF65-F5344CB8AC3E}">
        <p14:creationId xmlns:p14="http://schemas.microsoft.com/office/powerpoint/2010/main" val="26392387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E248-A5B2-4FDB-A8C3-0E6EE8800A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94972A-D341-4AF6-9E5D-B2D19B9AE326}"/>
              </a:ext>
            </a:extLst>
          </p:cNvPr>
          <p:cNvSpPr>
            <a:spLocks noGrp="1"/>
          </p:cNvSpPr>
          <p:nvPr>
            <p:ph idx="1"/>
          </p:nvPr>
        </p:nvSpPr>
        <p:spPr/>
        <p:txBody>
          <a:bodyPr/>
          <a:lstStyle/>
          <a:p>
            <a:r>
              <a:rPr lang="en-US" dirty="0"/>
              <a:t>An abstract class is a class that cannot be instantiated directly. It can have abstract methods that must be implemented by subclasses. </a:t>
            </a:r>
          </a:p>
          <a:p>
            <a:r>
              <a:rPr lang="en-US" dirty="0"/>
              <a:t>Abstract classes allow you to define a base class with some common logic and leave certain methods to be implemented by subclasses.</a:t>
            </a:r>
          </a:p>
        </p:txBody>
      </p:sp>
    </p:spTree>
    <p:extLst>
      <p:ext uri="{BB962C8B-B14F-4D97-AF65-F5344CB8AC3E}">
        <p14:creationId xmlns:p14="http://schemas.microsoft.com/office/powerpoint/2010/main" val="23023811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E326-F531-44D6-92CF-EA9229972A55}"/>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09B7520F-771A-491E-8DDD-20126041781A}"/>
              </a:ext>
            </a:extLst>
          </p:cNvPr>
          <p:cNvSpPr>
            <a:spLocks noGrp="1"/>
          </p:cNvSpPr>
          <p:nvPr>
            <p:ph idx="1"/>
          </p:nvPr>
        </p:nvSpPr>
        <p:spPr/>
        <p:txBody>
          <a:bodyPr/>
          <a:lstStyle/>
          <a:p>
            <a:r>
              <a:rPr lang="en-US" dirty="0"/>
              <a:t>In TypeScript, interfaces are used to define the structure of an object. </a:t>
            </a:r>
          </a:p>
          <a:p>
            <a:endParaRPr lang="en-US" dirty="0"/>
          </a:p>
          <a:p>
            <a:r>
              <a:rPr lang="en-US" dirty="0"/>
              <a:t>They can be declared to specify the shape (properties and methods) that an object must adhere to.</a:t>
            </a:r>
          </a:p>
        </p:txBody>
      </p:sp>
    </p:spTree>
    <p:extLst>
      <p:ext uri="{BB962C8B-B14F-4D97-AF65-F5344CB8AC3E}">
        <p14:creationId xmlns:p14="http://schemas.microsoft.com/office/powerpoint/2010/main" val="13878860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4B5FE-044D-4FDD-8594-1C712D42C4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891377-E2AC-466B-A002-B84485C02523}"/>
              </a:ext>
            </a:extLst>
          </p:cNvPr>
          <p:cNvSpPr>
            <a:spLocks noGrp="1"/>
          </p:cNvSpPr>
          <p:nvPr>
            <p:ph idx="1"/>
          </p:nvPr>
        </p:nvSpPr>
        <p:spPr/>
        <p:txBody>
          <a:bodyPr>
            <a:normAutofit lnSpcReduction="10000"/>
          </a:bodyPr>
          <a:lstStyle/>
          <a:p>
            <a:r>
              <a:rPr lang="en-US" dirty="0"/>
              <a:t>an optional </a:t>
            </a:r>
            <a:r>
              <a:rPr lang="en-US" dirty="0" err="1"/>
              <a:t>boolean</a:t>
            </a:r>
            <a:r>
              <a:rPr lang="en-US" dirty="0"/>
              <a:t> property (indicated by the ?)</a:t>
            </a:r>
          </a:p>
          <a:p>
            <a:endParaRPr lang="en-US" dirty="0"/>
          </a:p>
          <a:p>
            <a:endParaRPr lang="en-US" dirty="0"/>
          </a:p>
          <a:p>
            <a:r>
              <a:rPr lang="en-US" dirty="0"/>
              <a:t>Once an interface is declared, you can create an object that follows the structure of that interface. You can initialize objects using either a direct assignment or through a variable.</a:t>
            </a:r>
          </a:p>
          <a:p>
            <a:endParaRPr lang="en-US" dirty="0"/>
          </a:p>
        </p:txBody>
      </p:sp>
    </p:spTree>
    <p:extLst>
      <p:ext uri="{BB962C8B-B14F-4D97-AF65-F5344CB8AC3E}">
        <p14:creationId xmlns:p14="http://schemas.microsoft.com/office/powerpoint/2010/main" val="2967934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0AD1-D006-46FB-8FCB-21C5F9EEA1FB}"/>
              </a:ext>
            </a:extLst>
          </p:cNvPr>
          <p:cNvSpPr>
            <a:spLocks noGrp="1"/>
          </p:cNvSpPr>
          <p:nvPr>
            <p:ph type="title"/>
          </p:nvPr>
        </p:nvSpPr>
        <p:spPr/>
        <p:txBody>
          <a:bodyPr/>
          <a:lstStyle/>
          <a:p>
            <a:r>
              <a:rPr lang="en-US" dirty="0"/>
              <a:t>Generic Functions</a:t>
            </a:r>
          </a:p>
        </p:txBody>
      </p:sp>
      <p:sp>
        <p:nvSpPr>
          <p:cNvPr id="3" name="Content Placeholder 2">
            <a:extLst>
              <a:ext uri="{FF2B5EF4-FFF2-40B4-BE49-F238E27FC236}">
                <a16:creationId xmlns:a16="http://schemas.microsoft.com/office/drawing/2014/main" id="{85741A99-2C4E-4E67-B1B5-F823E73D01CA}"/>
              </a:ext>
            </a:extLst>
          </p:cNvPr>
          <p:cNvSpPr>
            <a:spLocks noGrp="1"/>
          </p:cNvSpPr>
          <p:nvPr>
            <p:ph idx="1"/>
          </p:nvPr>
        </p:nvSpPr>
        <p:spPr/>
        <p:txBody>
          <a:bodyPr/>
          <a:lstStyle/>
          <a:p>
            <a:r>
              <a:rPr lang="en-US" dirty="0"/>
              <a:t>generic functions allow you to write functions that can work with any data type while still maintaining type safety.</a:t>
            </a:r>
          </a:p>
          <a:p>
            <a:endParaRPr lang="en-US" dirty="0"/>
          </a:p>
          <a:p>
            <a:r>
              <a:rPr lang="en-US" dirty="0"/>
              <a:t> Generics enable you to define a function, class, or interface that can operate on various data types without specifying them in advance.</a:t>
            </a:r>
          </a:p>
          <a:p>
            <a:endParaRPr lang="en-US" dirty="0"/>
          </a:p>
        </p:txBody>
      </p:sp>
    </p:spTree>
    <p:extLst>
      <p:ext uri="{BB962C8B-B14F-4D97-AF65-F5344CB8AC3E}">
        <p14:creationId xmlns:p14="http://schemas.microsoft.com/office/powerpoint/2010/main" val="14317539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2DE2D-CEF9-464B-9F35-F000A16A98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8BC369-8532-437B-A859-7DE4AC290902}"/>
              </a:ext>
            </a:extLst>
          </p:cNvPr>
          <p:cNvSpPr>
            <a:spLocks noGrp="1"/>
          </p:cNvSpPr>
          <p:nvPr>
            <p:ph idx="1"/>
          </p:nvPr>
        </p:nvSpPr>
        <p:spPr/>
        <p:txBody>
          <a:bodyPr>
            <a:normAutofit fontScale="85000" lnSpcReduction="10000"/>
          </a:bodyPr>
          <a:lstStyle/>
          <a:p>
            <a:pPr marL="0" indent="0">
              <a:buNone/>
            </a:pPr>
            <a:r>
              <a:rPr lang="en-US" dirty="0"/>
              <a:t>Syntax for Generic Functions</a:t>
            </a:r>
          </a:p>
          <a:p>
            <a:pPr marL="0" indent="0">
              <a:buNone/>
            </a:pPr>
            <a:r>
              <a:rPr lang="en-US" dirty="0"/>
              <a:t>A generic function is defined by placing a type parameter in angle brackets (&lt;&gt;) right after the function name.  </a:t>
            </a:r>
          </a:p>
          <a:p>
            <a:pPr marL="0" indent="0">
              <a:buNone/>
            </a:pPr>
            <a:endParaRPr lang="en-US" dirty="0"/>
          </a:p>
          <a:p>
            <a:pPr marL="0" indent="0">
              <a:buNone/>
            </a:pPr>
            <a:r>
              <a:rPr lang="en-US" dirty="0"/>
              <a:t>function </a:t>
            </a:r>
            <a:r>
              <a:rPr lang="en-US" dirty="0" err="1"/>
              <a:t>functionName</a:t>
            </a:r>
            <a:r>
              <a:rPr lang="en-US" dirty="0"/>
              <a:t>&lt;T&gt;(parameter: T): T {</a:t>
            </a:r>
          </a:p>
          <a:p>
            <a:pPr marL="0" indent="0">
              <a:buNone/>
            </a:pPr>
            <a:r>
              <a:rPr lang="en-US" dirty="0"/>
              <a:t>  return parameter;</a:t>
            </a:r>
          </a:p>
          <a:p>
            <a:pPr marL="0" indent="0">
              <a:buNone/>
            </a:pPr>
            <a:r>
              <a:rPr lang="en-US" dirty="0"/>
              <a:t>}</a:t>
            </a:r>
          </a:p>
          <a:p>
            <a:pPr marL="0" indent="0">
              <a:buNone/>
            </a:pPr>
            <a:r>
              <a:rPr lang="en-US" dirty="0"/>
              <a:t>T is a placeholder for a type that will be provided when calling the function. </a:t>
            </a:r>
            <a:r>
              <a:rPr lang="en-US"/>
              <a:t>It can be any name, but T is commonly used.</a:t>
            </a:r>
            <a:endParaRPr lang="en-US" dirty="0"/>
          </a:p>
          <a:p>
            <a:pPr marL="0" indent="0">
              <a:buNone/>
            </a:pPr>
            <a:endParaRPr lang="en-US" dirty="0"/>
          </a:p>
        </p:txBody>
      </p:sp>
    </p:spTree>
    <p:extLst>
      <p:ext uri="{BB962C8B-B14F-4D97-AF65-F5344CB8AC3E}">
        <p14:creationId xmlns:p14="http://schemas.microsoft.com/office/powerpoint/2010/main" val="182420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Typescript helps to detect compile time errors.</a:t>
            </a:r>
          </a:p>
          <a:p>
            <a:endParaRPr lang="en-US" dirty="0"/>
          </a:p>
          <a:p>
            <a:r>
              <a:rPr lang="en-US" dirty="0"/>
              <a:t>Browser does not understand </a:t>
            </a:r>
            <a:r>
              <a:rPr lang="en-US" dirty="0" err="1"/>
              <a:t>typescript.Hence</a:t>
            </a:r>
            <a:r>
              <a:rPr lang="en-US" dirty="0"/>
              <a:t> typescript has to be </a:t>
            </a:r>
            <a:r>
              <a:rPr lang="en-US" dirty="0" err="1"/>
              <a:t>transpiled</a:t>
            </a:r>
            <a:r>
              <a:rPr lang="en-US" dirty="0"/>
              <a:t> to </a:t>
            </a:r>
            <a:r>
              <a:rPr lang="en-US" dirty="0" err="1"/>
              <a:t>javascript</a:t>
            </a:r>
            <a:r>
              <a:rPr lang="en-US" dirty="0"/>
              <a:t>.</a:t>
            </a:r>
          </a:p>
          <a:p>
            <a:endParaRPr lang="en-US" dirty="0"/>
          </a:p>
          <a:p>
            <a:endParaRPr lang="en-US" dirty="0"/>
          </a:p>
          <a:p>
            <a:r>
              <a:rPr lang="en-US" dirty="0"/>
              <a:t>Typescript is developed by Microsoft</a:t>
            </a:r>
          </a:p>
          <a:p>
            <a:r>
              <a:rPr lang="en-US" dirty="0"/>
              <a:t>To install typescript</a:t>
            </a:r>
          </a:p>
          <a:p>
            <a:endParaRPr lang="en-US" dirty="0"/>
          </a:p>
          <a:p>
            <a:pPr marL="0" indent="0">
              <a:buNone/>
            </a:pPr>
            <a:r>
              <a:rPr lang="en-US" dirty="0" err="1"/>
              <a:t>npm</a:t>
            </a:r>
            <a:r>
              <a:rPr lang="en-US" dirty="0"/>
              <a:t> install -g typescript</a:t>
            </a:r>
          </a:p>
          <a:p>
            <a:endParaRPr lang="en-US" dirty="0"/>
          </a:p>
          <a:p>
            <a:pPr marL="0" indent="0">
              <a:buNone/>
            </a:pPr>
            <a:r>
              <a:rPr lang="en-US" dirty="0" err="1"/>
              <a:t>tsc</a:t>
            </a:r>
            <a:r>
              <a:rPr lang="en-US" dirty="0"/>
              <a:t> –version // to see the version</a:t>
            </a:r>
          </a:p>
        </p:txBody>
      </p:sp>
    </p:spTree>
    <p:extLst>
      <p:ext uri="{BB962C8B-B14F-4D97-AF65-F5344CB8AC3E}">
        <p14:creationId xmlns:p14="http://schemas.microsoft.com/office/powerpoint/2010/main" val="419544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 </a:t>
            </a:r>
            <a:r>
              <a:rPr lang="en-US" dirty="0" err="1"/>
              <a:t>transpile</a:t>
            </a:r>
            <a:r>
              <a:rPr lang="en-US" dirty="0"/>
              <a:t> typescript to </a:t>
            </a:r>
            <a:r>
              <a:rPr lang="en-US" dirty="0" err="1"/>
              <a:t>javascript</a:t>
            </a:r>
            <a:endParaRPr lang="en-US" dirty="0"/>
          </a:p>
          <a:p>
            <a:endParaRPr lang="en-US" dirty="0"/>
          </a:p>
          <a:p>
            <a:r>
              <a:rPr lang="en-US" dirty="0" err="1"/>
              <a:t>tsc</a:t>
            </a:r>
            <a:r>
              <a:rPr lang="en-US" dirty="0"/>
              <a:t> </a:t>
            </a:r>
            <a:r>
              <a:rPr lang="en-US" dirty="0" err="1"/>
              <a:t>first.ts</a:t>
            </a:r>
            <a:endParaRPr lang="en-US" dirty="0"/>
          </a:p>
          <a:p>
            <a:endParaRPr lang="en-US" dirty="0"/>
          </a:p>
          <a:p>
            <a:r>
              <a:rPr lang="en-US" dirty="0"/>
              <a:t>node first.js</a:t>
            </a:r>
          </a:p>
        </p:txBody>
      </p:sp>
    </p:spTree>
    <p:extLst>
      <p:ext uri="{BB962C8B-B14F-4D97-AF65-F5344CB8AC3E}">
        <p14:creationId xmlns:p14="http://schemas.microsoft.com/office/powerpoint/2010/main" val="48880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42A9-40F2-4198-90C1-65673AF897F2}"/>
              </a:ext>
            </a:extLst>
          </p:cNvPr>
          <p:cNvSpPr>
            <a:spLocks noGrp="1"/>
          </p:cNvSpPr>
          <p:nvPr>
            <p:ph type="title"/>
          </p:nvPr>
        </p:nvSpPr>
        <p:spPr/>
        <p:txBody>
          <a:bodyPr/>
          <a:lstStyle/>
          <a:p>
            <a:r>
              <a:rPr lang="en-US" dirty="0"/>
              <a:t>Basic Data Types</a:t>
            </a:r>
          </a:p>
        </p:txBody>
      </p:sp>
      <p:sp>
        <p:nvSpPr>
          <p:cNvPr id="3" name="Content Placeholder 2">
            <a:extLst>
              <a:ext uri="{FF2B5EF4-FFF2-40B4-BE49-F238E27FC236}">
                <a16:creationId xmlns:a16="http://schemas.microsoft.com/office/drawing/2014/main" id="{5F39E084-AAD5-4F3E-AFA9-ED825D13913E}"/>
              </a:ext>
            </a:extLst>
          </p:cNvPr>
          <p:cNvSpPr>
            <a:spLocks noGrp="1"/>
          </p:cNvSpPr>
          <p:nvPr>
            <p:ph idx="1"/>
          </p:nvPr>
        </p:nvSpPr>
        <p:spPr/>
        <p:txBody>
          <a:bodyPr/>
          <a:lstStyle/>
          <a:p>
            <a:pPr marL="0" indent="0">
              <a:buNone/>
            </a:pPr>
            <a:r>
              <a:rPr lang="en-US" dirty="0"/>
              <a:t>Number</a:t>
            </a:r>
          </a:p>
          <a:p>
            <a:pPr marL="0" indent="0">
              <a:buNone/>
            </a:pPr>
            <a:endParaRPr lang="en-US" dirty="0"/>
          </a:p>
          <a:p>
            <a:pPr marL="0" indent="0">
              <a:buNone/>
            </a:pPr>
            <a:r>
              <a:rPr lang="en-US" dirty="0"/>
              <a:t>Represents both integers and floating point numbers.</a:t>
            </a:r>
          </a:p>
          <a:p>
            <a:pPr marL="0" indent="0">
              <a:buNone/>
            </a:pPr>
            <a:r>
              <a:rPr lang="en-US" dirty="0"/>
              <a:t>Example: let num: number = 10;</a:t>
            </a:r>
          </a:p>
        </p:txBody>
      </p:sp>
    </p:spTree>
    <p:extLst>
      <p:ext uri="{BB962C8B-B14F-4D97-AF65-F5344CB8AC3E}">
        <p14:creationId xmlns:p14="http://schemas.microsoft.com/office/powerpoint/2010/main" val="329980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5DFA-43F0-4E25-BAB0-4885A6679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93A725-E7C8-4884-8AF5-D3BB745CB0B1}"/>
              </a:ext>
            </a:extLst>
          </p:cNvPr>
          <p:cNvSpPr>
            <a:spLocks noGrp="1"/>
          </p:cNvSpPr>
          <p:nvPr>
            <p:ph idx="1"/>
          </p:nvPr>
        </p:nvSpPr>
        <p:spPr/>
        <p:txBody>
          <a:bodyPr/>
          <a:lstStyle/>
          <a:p>
            <a:pPr marL="0" indent="0">
              <a:buNone/>
            </a:pPr>
            <a:r>
              <a:rPr lang="en-US" dirty="0"/>
              <a:t>String</a:t>
            </a:r>
          </a:p>
          <a:p>
            <a:pPr marL="0" indent="0">
              <a:buNone/>
            </a:pPr>
            <a:endParaRPr lang="en-US" dirty="0"/>
          </a:p>
          <a:p>
            <a:pPr marL="0" indent="0">
              <a:buNone/>
            </a:pPr>
            <a:r>
              <a:rPr lang="en-US" dirty="0"/>
              <a:t>Represents a sequence of characters.</a:t>
            </a:r>
          </a:p>
          <a:p>
            <a:pPr marL="0" indent="0">
              <a:buNone/>
            </a:pPr>
            <a:r>
              <a:rPr lang="en-US" dirty="0"/>
              <a:t>Example: let name: string = "John";</a:t>
            </a:r>
          </a:p>
          <a:p>
            <a:pPr marL="0" indent="0">
              <a:buNone/>
            </a:pPr>
            <a:endParaRPr lang="en-US" dirty="0"/>
          </a:p>
        </p:txBody>
      </p:sp>
    </p:spTree>
    <p:extLst>
      <p:ext uri="{BB962C8B-B14F-4D97-AF65-F5344CB8AC3E}">
        <p14:creationId xmlns:p14="http://schemas.microsoft.com/office/powerpoint/2010/main" val="700135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0E7F4-C1AA-442A-A0FB-E85E0567C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9985C2-ABEB-4B6A-BD16-140842B41E2E}"/>
              </a:ext>
            </a:extLst>
          </p:cNvPr>
          <p:cNvSpPr>
            <a:spLocks noGrp="1"/>
          </p:cNvSpPr>
          <p:nvPr>
            <p:ph idx="1"/>
          </p:nvPr>
        </p:nvSpPr>
        <p:spPr/>
        <p:txBody>
          <a:bodyPr/>
          <a:lstStyle/>
          <a:p>
            <a:pPr marL="0" indent="0">
              <a:buNone/>
            </a:pPr>
            <a:r>
              <a:rPr lang="en-US" dirty="0"/>
              <a:t>Boolean</a:t>
            </a:r>
          </a:p>
          <a:p>
            <a:pPr marL="0" indent="0">
              <a:buNone/>
            </a:pPr>
            <a:endParaRPr lang="en-US" dirty="0"/>
          </a:p>
          <a:p>
            <a:pPr marL="0" indent="0">
              <a:buNone/>
            </a:pPr>
            <a:r>
              <a:rPr lang="en-US" dirty="0"/>
              <a:t>Represents a true or false value.</a:t>
            </a:r>
          </a:p>
          <a:p>
            <a:pPr marL="0" indent="0">
              <a:buNone/>
            </a:pPr>
            <a:r>
              <a:rPr lang="en-US" dirty="0"/>
              <a:t>Example: let </a:t>
            </a:r>
            <a:r>
              <a:rPr lang="en-US" dirty="0" err="1"/>
              <a:t>isActive</a:t>
            </a:r>
            <a:r>
              <a:rPr lang="en-US" dirty="0"/>
              <a:t>: </a:t>
            </a:r>
            <a:r>
              <a:rPr lang="en-US" dirty="0" err="1"/>
              <a:t>boolean</a:t>
            </a:r>
            <a:r>
              <a:rPr lang="en-US" dirty="0"/>
              <a:t> = true;</a:t>
            </a:r>
          </a:p>
        </p:txBody>
      </p:sp>
    </p:spTree>
    <p:extLst>
      <p:ext uri="{BB962C8B-B14F-4D97-AF65-F5344CB8AC3E}">
        <p14:creationId xmlns:p14="http://schemas.microsoft.com/office/powerpoint/2010/main" val="1192613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2522</Words>
  <Application>Microsoft Office PowerPoint</Application>
  <PresentationFormat>On-screen Show (4:3)</PresentationFormat>
  <Paragraphs>300</Paragraphs>
  <Slides>47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google sans</vt:lpstr>
      <vt:lpstr>Nunito</vt:lpstr>
      <vt:lpstr>Segoe UI</vt:lpstr>
      <vt:lpstr>Office Theme</vt:lpstr>
      <vt:lpstr>PowerPoint Presentation</vt:lpstr>
      <vt:lpstr>Benefits of TypeScript</vt:lpstr>
      <vt:lpstr>Benefits of TypeScript</vt:lpstr>
      <vt:lpstr>PowerPoint Presentation</vt:lpstr>
      <vt:lpstr>PowerPoint Presentation</vt:lpstr>
      <vt:lpstr>PowerPoint Presentation</vt:lpstr>
      <vt:lpstr>Basic Data Types</vt:lpstr>
      <vt:lpstr>PowerPoint Presentation</vt:lpstr>
      <vt:lpstr>PowerPoint Presentation</vt:lpstr>
      <vt:lpstr>Other Data Types</vt:lpstr>
      <vt:lpstr>Other Data Types</vt:lpstr>
      <vt:lpstr>Other Data Types</vt:lpstr>
      <vt:lpstr>PowerPoint Presentation</vt:lpstr>
      <vt:lpstr>Other Data Types</vt:lpstr>
      <vt:lpstr>PowerPoint Presentation</vt:lpstr>
      <vt:lpstr>Other Data Types</vt:lpstr>
      <vt:lpstr>Other Data Types</vt:lpstr>
      <vt:lpstr>Examples for null and undefined</vt:lpstr>
      <vt:lpstr>PowerPoint Presentation</vt:lpstr>
      <vt:lpstr>Type inference</vt:lpstr>
      <vt:lpstr>Basic Type Inference </vt:lpstr>
      <vt:lpstr>Function Return Type Inference </vt:lpstr>
      <vt:lpstr>Inference in Arrays </vt:lpstr>
      <vt:lpstr>Object Inference </vt:lpstr>
      <vt:lpstr>Best Practices </vt:lpstr>
      <vt:lpstr>Type Casting</vt:lpstr>
      <vt:lpstr>PowerPoint Presentation</vt:lpstr>
      <vt:lpstr>PowerPoint Presentation</vt:lpstr>
      <vt:lpstr>Let and var</vt:lpstr>
      <vt:lpstr>  Example:Scope  </vt:lpstr>
      <vt:lpstr>Example  Re-declaration </vt:lpstr>
      <vt:lpstr>Let or Var in Declaration</vt:lpstr>
      <vt:lpstr>Const Declaration</vt:lpstr>
      <vt:lpstr>PowerPoint Presentation</vt:lpstr>
      <vt:lpstr>PowerPoint Presentation</vt:lpstr>
      <vt:lpstr>PowerPoint Presentation</vt:lpstr>
      <vt:lpstr>Classes and Constructor Method</vt:lpstr>
      <vt:lpstr>example</vt:lpstr>
      <vt:lpstr>PowerPoint Presentation</vt:lpstr>
      <vt:lpstr>Difference between let and const</vt:lpstr>
      <vt:lpstr>Difference between let and const</vt:lpstr>
      <vt:lpstr>Inheritance</vt:lpstr>
      <vt:lpstr>PowerPoint Presentation</vt:lpstr>
      <vt:lpstr>Interface</vt:lpstr>
      <vt:lpstr>PowerPoint Presentation</vt:lpstr>
      <vt:lpstr>Generic Functions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cesca</dc:creator>
  <cp:lastModifiedBy>Admin</cp:lastModifiedBy>
  <cp:revision>38</cp:revision>
  <dcterms:created xsi:type="dcterms:W3CDTF">2019-11-21T07:11:18Z</dcterms:created>
  <dcterms:modified xsi:type="dcterms:W3CDTF">2025-02-27T06:53:50Z</dcterms:modified>
</cp:coreProperties>
</file>