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77" r:id="rId13"/>
    <p:sldId id="278" r:id="rId14"/>
    <p:sldId id="279" r:id="rId15"/>
    <p:sldId id="280" r:id="rId16"/>
    <p:sldId id="281" r:id="rId17"/>
    <p:sldId id="282" r:id="rId18"/>
    <p:sldId id="283" r:id="rId19"/>
    <p:sldId id="284" r:id="rId20"/>
    <p:sldId id="287" r:id="rId21"/>
    <p:sldId id="285" r:id="rId22"/>
    <p:sldId id="286" r:id="rId23"/>
    <p:sldId id="288" r:id="rId24"/>
    <p:sldId id="289" r:id="rId25"/>
    <p:sldId id="268" r:id="rId26"/>
    <p:sldId id="269" r:id="rId27"/>
    <p:sldId id="290" r:id="rId28"/>
    <p:sldId id="291" r:id="rId29"/>
    <p:sldId id="292" r:id="rId30"/>
    <p:sldId id="272" r:id="rId31"/>
    <p:sldId id="299" r:id="rId32"/>
    <p:sldId id="298" r:id="rId33"/>
    <p:sldId id="300" r:id="rId34"/>
    <p:sldId id="301" r:id="rId35"/>
    <p:sldId id="302" r:id="rId36"/>
    <p:sldId id="273" r:id="rId37"/>
    <p:sldId id="271" r:id="rId38"/>
    <p:sldId id="296" r:id="rId39"/>
    <p:sldId id="297" r:id="rId40"/>
    <p:sldId id="293" r:id="rId41"/>
    <p:sldId id="294" r:id="rId42"/>
    <p:sldId id="295" r:id="rId43"/>
    <p:sldId id="30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C1E7B-4239-4638-8D16-5D8B3C7F15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F78E45-3CBB-464D-B680-F86E46A1C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2BD76E-0801-4038-8D58-8300C7E0D0D8}"/>
              </a:ext>
            </a:extLst>
          </p:cNvPr>
          <p:cNvSpPr>
            <a:spLocks noGrp="1"/>
          </p:cNvSpPr>
          <p:nvPr>
            <p:ph type="dt" sz="half" idx="10"/>
          </p:nvPr>
        </p:nvSpPr>
        <p:spPr/>
        <p:txBody>
          <a:bodyPr/>
          <a:lstStyle/>
          <a:p>
            <a:fld id="{A049EE66-A95C-40E4-8D54-0D656A77CC26}" type="datetimeFigureOut">
              <a:rPr lang="en-US" smtClean="0"/>
              <a:t>3/3/2025</a:t>
            </a:fld>
            <a:endParaRPr lang="en-US"/>
          </a:p>
        </p:txBody>
      </p:sp>
      <p:sp>
        <p:nvSpPr>
          <p:cNvPr id="5" name="Footer Placeholder 4">
            <a:extLst>
              <a:ext uri="{FF2B5EF4-FFF2-40B4-BE49-F238E27FC236}">
                <a16:creationId xmlns:a16="http://schemas.microsoft.com/office/drawing/2014/main" id="{F71FD58D-BD8D-4FD3-963A-368BEA49F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49E39-4A92-47B2-BA4E-1B903C685171}"/>
              </a:ext>
            </a:extLst>
          </p:cNvPr>
          <p:cNvSpPr>
            <a:spLocks noGrp="1"/>
          </p:cNvSpPr>
          <p:nvPr>
            <p:ph type="sldNum" sz="quarter" idx="12"/>
          </p:nvPr>
        </p:nvSpPr>
        <p:spPr/>
        <p:txBody>
          <a:bodyPr/>
          <a:lstStyle/>
          <a:p>
            <a:fld id="{998D5C3B-43E5-4DFA-B7CD-D13AD6F90594}" type="slidenum">
              <a:rPr lang="en-US" smtClean="0"/>
              <a:t>‹#›</a:t>
            </a:fld>
            <a:endParaRPr lang="en-US"/>
          </a:p>
        </p:txBody>
      </p:sp>
    </p:spTree>
    <p:extLst>
      <p:ext uri="{BB962C8B-B14F-4D97-AF65-F5344CB8AC3E}">
        <p14:creationId xmlns:p14="http://schemas.microsoft.com/office/powerpoint/2010/main" val="1020027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5932-32B4-4AAC-82F6-287BED63A1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420C67-16A9-494B-832F-2C857B4AED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573C1-EB4C-4BBD-82E4-77672DBD359C}"/>
              </a:ext>
            </a:extLst>
          </p:cNvPr>
          <p:cNvSpPr>
            <a:spLocks noGrp="1"/>
          </p:cNvSpPr>
          <p:nvPr>
            <p:ph type="dt" sz="half" idx="10"/>
          </p:nvPr>
        </p:nvSpPr>
        <p:spPr/>
        <p:txBody>
          <a:bodyPr/>
          <a:lstStyle/>
          <a:p>
            <a:fld id="{A049EE66-A95C-40E4-8D54-0D656A77CC26}" type="datetimeFigureOut">
              <a:rPr lang="en-US" smtClean="0"/>
              <a:t>3/3/2025</a:t>
            </a:fld>
            <a:endParaRPr lang="en-US"/>
          </a:p>
        </p:txBody>
      </p:sp>
      <p:sp>
        <p:nvSpPr>
          <p:cNvPr id="5" name="Footer Placeholder 4">
            <a:extLst>
              <a:ext uri="{FF2B5EF4-FFF2-40B4-BE49-F238E27FC236}">
                <a16:creationId xmlns:a16="http://schemas.microsoft.com/office/drawing/2014/main" id="{BF1D413D-3AB5-4A7A-8A0B-C9476A393E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8D7CEC-C7AF-4E55-833C-6A59BB5852A5}"/>
              </a:ext>
            </a:extLst>
          </p:cNvPr>
          <p:cNvSpPr>
            <a:spLocks noGrp="1"/>
          </p:cNvSpPr>
          <p:nvPr>
            <p:ph type="sldNum" sz="quarter" idx="12"/>
          </p:nvPr>
        </p:nvSpPr>
        <p:spPr/>
        <p:txBody>
          <a:bodyPr/>
          <a:lstStyle/>
          <a:p>
            <a:fld id="{998D5C3B-43E5-4DFA-B7CD-D13AD6F90594}" type="slidenum">
              <a:rPr lang="en-US" smtClean="0"/>
              <a:t>‹#›</a:t>
            </a:fld>
            <a:endParaRPr lang="en-US"/>
          </a:p>
        </p:txBody>
      </p:sp>
    </p:spTree>
    <p:extLst>
      <p:ext uri="{BB962C8B-B14F-4D97-AF65-F5344CB8AC3E}">
        <p14:creationId xmlns:p14="http://schemas.microsoft.com/office/powerpoint/2010/main" val="979024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2B530E-9909-41DA-9A69-5F43EACBE5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3CF3C9-6626-4D6F-9D02-6DADEC5B5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A807BB-8031-4E06-8C1A-0655A769FAFD}"/>
              </a:ext>
            </a:extLst>
          </p:cNvPr>
          <p:cNvSpPr>
            <a:spLocks noGrp="1"/>
          </p:cNvSpPr>
          <p:nvPr>
            <p:ph type="dt" sz="half" idx="10"/>
          </p:nvPr>
        </p:nvSpPr>
        <p:spPr/>
        <p:txBody>
          <a:bodyPr/>
          <a:lstStyle/>
          <a:p>
            <a:fld id="{A049EE66-A95C-40E4-8D54-0D656A77CC26}" type="datetimeFigureOut">
              <a:rPr lang="en-US" smtClean="0"/>
              <a:t>3/3/2025</a:t>
            </a:fld>
            <a:endParaRPr lang="en-US"/>
          </a:p>
        </p:txBody>
      </p:sp>
      <p:sp>
        <p:nvSpPr>
          <p:cNvPr id="5" name="Footer Placeholder 4">
            <a:extLst>
              <a:ext uri="{FF2B5EF4-FFF2-40B4-BE49-F238E27FC236}">
                <a16:creationId xmlns:a16="http://schemas.microsoft.com/office/drawing/2014/main" id="{1F3D5760-2E67-43B2-B2B2-38DAC8360A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28BFB-E210-48D0-B604-1C29386E9ED8}"/>
              </a:ext>
            </a:extLst>
          </p:cNvPr>
          <p:cNvSpPr>
            <a:spLocks noGrp="1"/>
          </p:cNvSpPr>
          <p:nvPr>
            <p:ph type="sldNum" sz="quarter" idx="12"/>
          </p:nvPr>
        </p:nvSpPr>
        <p:spPr/>
        <p:txBody>
          <a:bodyPr/>
          <a:lstStyle/>
          <a:p>
            <a:fld id="{998D5C3B-43E5-4DFA-B7CD-D13AD6F90594}" type="slidenum">
              <a:rPr lang="en-US" smtClean="0"/>
              <a:t>‹#›</a:t>
            </a:fld>
            <a:endParaRPr lang="en-US"/>
          </a:p>
        </p:txBody>
      </p:sp>
    </p:spTree>
    <p:extLst>
      <p:ext uri="{BB962C8B-B14F-4D97-AF65-F5344CB8AC3E}">
        <p14:creationId xmlns:p14="http://schemas.microsoft.com/office/powerpoint/2010/main" val="934711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A3FD6-CA36-4290-893C-4C1C4CFC68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6CB600-CE42-4A19-A12E-33DFE1515B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1E6B8C-9059-41DD-A62E-DC1D4EAC63FF}"/>
              </a:ext>
            </a:extLst>
          </p:cNvPr>
          <p:cNvSpPr>
            <a:spLocks noGrp="1"/>
          </p:cNvSpPr>
          <p:nvPr>
            <p:ph type="dt" sz="half" idx="10"/>
          </p:nvPr>
        </p:nvSpPr>
        <p:spPr/>
        <p:txBody>
          <a:bodyPr/>
          <a:lstStyle/>
          <a:p>
            <a:fld id="{A049EE66-A95C-40E4-8D54-0D656A77CC26}" type="datetimeFigureOut">
              <a:rPr lang="en-US" smtClean="0"/>
              <a:t>3/3/2025</a:t>
            </a:fld>
            <a:endParaRPr lang="en-US"/>
          </a:p>
        </p:txBody>
      </p:sp>
      <p:sp>
        <p:nvSpPr>
          <p:cNvPr id="5" name="Footer Placeholder 4">
            <a:extLst>
              <a:ext uri="{FF2B5EF4-FFF2-40B4-BE49-F238E27FC236}">
                <a16:creationId xmlns:a16="http://schemas.microsoft.com/office/drawing/2014/main" id="{81087E7C-D4DC-4C20-9DE3-3729EDFF7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968A40-3816-411F-92DD-E84E02F95602}"/>
              </a:ext>
            </a:extLst>
          </p:cNvPr>
          <p:cNvSpPr>
            <a:spLocks noGrp="1"/>
          </p:cNvSpPr>
          <p:nvPr>
            <p:ph type="sldNum" sz="quarter" idx="12"/>
          </p:nvPr>
        </p:nvSpPr>
        <p:spPr/>
        <p:txBody>
          <a:bodyPr/>
          <a:lstStyle/>
          <a:p>
            <a:fld id="{998D5C3B-43E5-4DFA-B7CD-D13AD6F90594}" type="slidenum">
              <a:rPr lang="en-US" smtClean="0"/>
              <a:t>‹#›</a:t>
            </a:fld>
            <a:endParaRPr lang="en-US"/>
          </a:p>
        </p:txBody>
      </p:sp>
    </p:spTree>
    <p:extLst>
      <p:ext uri="{BB962C8B-B14F-4D97-AF65-F5344CB8AC3E}">
        <p14:creationId xmlns:p14="http://schemas.microsoft.com/office/powerpoint/2010/main" val="3983745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4970C-FDCF-4D13-9FE9-1161309AC7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50E444-5628-44E0-B752-5FAD011C65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D3606D-A562-4B4B-933E-AC2DFD40CA1E}"/>
              </a:ext>
            </a:extLst>
          </p:cNvPr>
          <p:cNvSpPr>
            <a:spLocks noGrp="1"/>
          </p:cNvSpPr>
          <p:nvPr>
            <p:ph type="dt" sz="half" idx="10"/>
          </p:nvPr>
        </p:nvSpPr>
        <p:spPr/>
        <p:txBody>
          <a:bodyPr/>
          <a:lstStyle/>
          <a:p>
            <a:fld id="{A049EE66-A95C-40E4-8D54-0D656A77CC26}" type="datetimeFigureOut">
              <a:rPr lang="en-US" smtClean="0"/>
              <a:t>3/3/2025</a:t>
            </a:fld>
            <a:endParaRPr lang="en-US"/>
          </a:p>
        </p:txBody>
      </p:sp>
      <p:sp>
        <p:nvSpPr>
          <p:cNvPr id="5" name="Footer Placeholder 4">
            <a:extLst>
              <a:ext uri="{FF2B5EF4-FFF2-40B4-BE49-F238E27FC236}">
                <a16:creationId xmlns:a16="http://schemas.microsoft.com/office/drawing/2014/main" id="{E5F85BD0-206E-4A43-A072-864F0742E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9C828-E1C9-4599-A101-E6DA7AE337D2}"/>
              </a:ext>
            </a:extLst>
          </p:cNvPr>
          <p:cNvSpPr>
            <a:spLocks noGrp="1"/>
          </p:cNvSpPr>
          <p:nvPr>
            <p:ph type="sldNum" sz="quarter" idx="12"/>
          </p:nvPr>
        </p:nvSpPr>
        <p:spPr/>
        <p:txBody>
          <a:bodyPr/>
          <a:lstStyle/>
          <a:p>
            <a:fld id="{998D5C3B-43E5-4DFA-B7CD-D13AD6F90594}" type="slidenum">
              <a:rPr lang="en-US" smtClean="0"/>
              <a:t>‹#›</a:t>
            </a:fld>
            <a:endParaRPr lang="en-US"/>
          </a:p>
        </p:txBody>
      </p:sp>
    </p:spTree>
    <p:extLst>
      <p:ext uri="{BB962C8B-B14F-4D97-AF65-F5344CB8AC3E}">
        <p14:creationId xmlns:p14="http://schemas.microsoft.com/office/powerpoint/2010/main" val="2040206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0B39F-CDF2-4C99-94E3-306A8C57B8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6C6651-A0DE-49FD-B3B6-DB3AA63E8A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F76E22-17C4-4A03-9EAC-2B19A6C6A1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2060F2-901F-4850-9856-ED1EFB860AD2}"/>
              </a:ext>
            </a:extLst>
          </p:cNvPr>
          <p:cNvSpPr>
            <a:spLocks noGrp="1"/>
          </p:cNvSpPr>
          <p:nvPr>
            <p:ph type="dt" sz="half" idx="10"/>
          </p:nvPr>
        </p:nvSpPr>
        <p:spPr/>
        <p:txBody>
          <a:bodyPr/>
          <a:lstStyle/>
          <a:p>
            <a:fld id="{A049EE66-A95C-40E4-8D54-0D656A77CC26}" type="datetimeFigureOut">
              <a:rPr lang="en-US" smtClean="0"/>
              <a:t>3/3/2025</a:t>
            </a:fld>
            <a:endParaRPr lang="en-US"/>
          </a:p>
        </p:txBody>
      </p:sp>
      <p:sp>
        <p:nvSpPr>
          <p:cNvPr id="6" name="Footer Placeholder 5">
            <a:extLst>
              <a:ext uri="{FF2B5EF4-FFF2-40B4-BE49-F238E27FC236}">
                <a16:creationId xmlns:a16="http://schemas.microsoft.com/office/drawing/2014/main" id="{01544120-A511-439F-9442-F20419599A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202C4-19B5-49C3-BB57-A1238C8BEC99}"/>
              </a:ext>
            </a:extLst>
          </p:cNvPr>
          <p:cNvSpPr>
            <a:spLocks noGrp="1"/>
          </p:cNvSpPr>
          <p:nvPr>
            <p:ph type="sldNum" sz="quarter" idx="12"/>
          </p:nvPr>
        </p:nvSpPr>
        <p:spPr/>
        <p:txBody>
          <a:bodyPr/>
          <a:lstStyle/>
          <a:p>
            <a:fld id="{998D5C3B-43E5-4DFA-B7CD-D13AD6F90594}" type="slidenum">
              <a:rPr lang="en-US" smtClean="0"/>
              <a:t>‹#›</a:t>
            </a:fld>
            <a:endParaRPr lang="en-US"/>
          </a:p>
        </p:txBody>
      </p:sp>
    </p:spTree>
    <p:extLst>
      <p:ext uri="{BB962C8B-B14F-4D97-AF65-F5344CB8AC3E}">
        <p14:creationId xmlns:p14="http://schemas.microsoft.com/office/powerpoint/2010/main" val="486963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4F2B-AA80-462B-B289-FED0C1C577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05194A-2493-46F5-8F84-AED919ECB8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1E9CA2-B2BB-4FD5-B3BA-B1D8CDC715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5CDE7D-1DAA-4C07-8A1A-9E13E5A6F8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2D99B7-07F1-4FAF-8728-8E31EF5669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8F76B9-C6DB-4AFC-A792-F5443F59A0BF}"/>
              </a:ext>
            </a:extLst>
          </p:cNvPr>
          <p:cNvSpPr>
            <a:spLocks noGrp="1"/>
          </p:cNvSpPr>
          <p:nvPr>
            <p:ph type="dt" sz="half" idx="10"/>
          </p:nvPr>
        </p:nvSpPr>
        <p:spPr/>
        <p:txBody>
          <a:bodyPr/>
          <a:lstStyle/>
          <a:p>
            <a:fld id="{A049EE66-A95C-40E4-8D54-0D656A77CC26}" type="datetimeFigureOut">
              <a:rPr lang="en-US" smtClean="0"/>
              <a:t>3/3/2025</a:t>
            </a:fld>
            <a:endParaRPr lang="en-US"/>
          </a:p>
        </p:txBody>
      </p:sp>
      <p:sp>
        <p:nvSpPr>
          <p:cNvPr id="8" name="Footer Placeholder 7">
            <a:extLst>
              <a:ext uri="{FF2B5EF4-FFF2-40B4-BE49-F238E27FC236}">
                <a16:creationId xmlns:a16="http://schemas.microsoft.com/office/drawing/2014/main" id="{504A4D11-9FFA-4A50-9DF6-E7DC0C1FF1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DADA07-74EA-40D3-9EBE-A780A0B70204}"/>
              </a:ext>
            </a:extLst>
          </p:cNvPr>
          <p:cNvSpPr>
            <a:spLocks noGrp="1"/>
          </p:cNvSpPr>
          <p:nvPr>
            <p:ph type="sldNum" sz="quarter" idx="12"/>
          </p:nvPr>
        </p:nvSpPr>
        <p:spPr/>
        <p:txBody>
          <a:bodyPr/>
          <a:lstStyle/>
          <a:p>
            <a:fld id="{998D5C3B-43E5-4DFA-B7CD-D13AD6F90594}" type="slidenum">
              <a:rPr lang="en-US" smtClean="0"/>
              <a:t>‹#›</a:t>
            </a:fld>
            <a:endParaRPr lang="en-US"/>
          </a:p>
        </p:txBody>
      </p:sp>
    </p:spTree>
    <p:extLst>
      <p:ext uri="{BB962C8B-B14F-4D97-AF65-F5344CB8AC3E}">
        <p14:creationId xmlns:p14="http://schemas.microsoft.com/office/powerpoint/2010/main" val="91057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D192-EFFD-47A9-AB26-D21DE359AC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3F2143-A965-404A-99C3-DB66D0CCF864}"/>
              </a:ext>
            </a:extLst>
          </p:cNvPr>
          <p:cNvSpPr>
            <a:spLocks noGrp="1"/>
          </p:cNvSpPr>
          <p:nvPr>
            <p:ph type="dt" sz="half" idx="10"/>
          </p:nvPr>
        </p:nvSpPr>
        <p:spPr/>
        <p:txBody>
          <a:bodyPr/>
          <a:lstStyle/>
          <a:p>
            <a:fld id="{A049EE66-A95C-40E4-8D54-0D656A77CC26}" type="datetimeFigureOut">
              <a:rPr lang="en-US" smtClean="0"/>
              <a:t>3/3/2025</a:t>
            </a:fld>
            <a:endParaRPr lang="en-US"/>
          </a:p>
        </p:txBody>
      </p:sp>
      <p:sp>
        <p:nvSpPr>
          <p:cNvPr id="4" name="Footer Placeholder 3">
            <a:extLst>
              <a:ext uri="{FF2B5EF4-FFF2-40B4-BE49-F238E27FC236}">
                <a16:creationId xmlns:a16="http://schemas.microsoft.com/office/drawing/2014/main" id="{A0B70289-4F08-4E10-9756-BB73E5D42C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4226F4-4C3C-4DA6-A844-89230C819C89}"/>
              </a:ext>
            </a:extLst>
          </p:cNvPr>
          <p:cNvSpPr>
            <a:spLocks noGrp="1"/>
          </p:cNvSpPr>
          <p:nvPr>
            <p:ph type="sldNum" sz="quarter" idx="12"/>
          </p:nvPr>
        </p:nvSpPr>
        <p:spPr/>
        <p:txBody>
          <a:bodyPr/>
          <a:lstStyle/>
          <a:p>
            <a:fld id="{998D5C3B-43E5-4DFA-B7CD-D13AD6F90594}" type="slidenum">
              <a:rPr lang="en-US" smtClean="0"/>
              <a:t>‹#›</a:t>
            </a:fld>
            <a:endParaRPr lang="en-US"/>
          </a:p>
        </p:txBody>
      </p:sp>
    </p:spTree>
    <p:extLst>
      <p:ext uri="{BB962C8B-B14F-4D97-AF65-F5344CB8AC3E}">
        <p14:creationId xmlns:p14="http://schemas.microsoft.com/office/powerpoint/2010/main" val="2772493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39E962-A150-4083-885A-E578D69EC56F}"/>
              </a:ext>
            </a:extLst>
          </p:cNvPr>
          <p:cNvSpPr>
            <a:spLocks noGrp="1"/>
          </p:cNvSpPr>
          <p:nvPr>
            <p:ph type="dt" sz="half" idx="10"/>
          </p:nvPr>
        </p:nvSpPr>
        <p:spPr/>
        <p:txBody>
          <a:bodyPr/>
          <a:lstStyle/>
          <a:p>
            <a:fld id="{A049EE66-A95C-40E4-8D54-0D656A77CC26}" type="datetimeFigureOut">
              <a:rPr lang="en-US" smtClean="0"/>
              <a:t>3/3/2025</a:t>
            </a:fld>
            <a:endParaRPr lang="en-US"/>
          </a:p>
        </p:txBody>
      </p:sp>
      <p:sp>
        <p:nvSpPr>
          <p:cNvPr id="3" name="Footer Placeholder 2">
            <a:extLst>
              <a:ext uri="{FF2B5EF4-FFF2-40B4-BE49-F238E27FC236}">
                <a16:creationId xmlns:a16="http://schemas.microsoft.com/office/drawing/2014/main" id="{3D710D99-5AB0-45BA-8607-8C64748C8D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889FA7-C020-4BDB-82C1-71230621B41D}"/>
              </a:ext>
            </a:extLst>
          </p:cNvPr>
          <p:cNvSpPr>
            <a:spLocks noGrp="1"/>
          </p:cNvSpPr>
          <p:nvPr>
            <p:ph type="sldNum" sz="quarter" idx="12"/>
          </p:nvPr>
        </p:nvSpPr>
        <p:spPr/>
        <p:txBody>
          <a:bodyPr/>
          <a:lstStyle/>
          <a:p>
            <a:fld id="{998D5C3B-43E5-4DFA-B7CD-D13AD6F90594}" type="slidenum">
              <a:rPr lang="en-US" smtClean="0"/>
              <a:t>‹#›</a:t>
            </a:fld>
            <a:endParaRPr lang="en-US"/>
          </a:p>
        </p:txBody>
      </p:sp>
    </p:spTree>
    <p:extLst>
      <p:ext uri="{BB962C8B-B14F-4D97-AF65-F5344CB8AC3E}">
        <p14:creationId xmlns:p14="http://schemas.microsoft.com/office/powerpoint/2010/main" val="278824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12A59-E904-42FB-B0D5-EFBE40E4C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DE055D-4AB5-421B-B82B-6B48C0C78F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043C92-4971-4538-AE9D-64D1FBA960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3F114F-B8C6-4C4B-865E-21343D3A2257}"/>
              </a:ext>
            </a:extLst>
          </p:cNvPr>
          <p:cNvSpPr>
            <a:spLocks noGrp="1"/>
          </p:cNvSpPr>
          <p:nvPr>
            <p:ph type="dt" sz="half" idx="10"/>
          </p:nvPr>
        </p:nvSpPr>
        <p:spPr/>
        <p:txBody>
          <a:bodyPr/>
          <a:lstStyle/>
          <a:p>
            <a:fld id="{A049EE66-A95C-40E4-8D54-0D656A77CC26}" type="datetimeFigureOut">
              <a:rPr lang="en-US" smtClean="0"/>
              <a:t>3/3/2025</a:t>
            </a:fld>
            <a:endParaRPr lang="en-US"/>
          </a:p>
        </p:txBody>
      </p:sp>
      <p:sp>
        <p:nvSpPr>
          <p:cNvPr id="6" name="Footer Placeholder 5">
            <a:extLst>
              <a:ext uri="{FF2B5EF4-FFF2-40B4-BE49-F238E27FC236}">
                <a16:creationId xmlns:a16="http://schemas.microsoft.com/office/drawing/2014/main" id="{AC1120A7-BAA4-43FB-9EF1-49DED66B4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1E01E4-8527-46E0-A87E-5ABC2661F026}"/>
              </a:ext>
            </a:extLst>
          </p:cNvPr>
          <p:cNvSpPr>
            <a:spLocks noGrp="1"/>
          </p:cNvSpPr>
          <p:nvPr>
            <p:ph type="sldNum" sz="quarter" idx="12"/>
          </p:nvPr>
        </p:nvSpPr>
        <p:spPr/>
        <p:txBody>
          <a:bodyPr/>
          <a:lstStyle/>
          <a:p>
            <a:fld id="{998D5C3B-43E5-4DFA-B7CD-D13AD6F90594}" type="slidenum">
              <a:rPr lang="en-US" smtClean="0"/>
              <a:t>‹#›</a:t>
            </a:fld>
            <a:endParaRPr lang="en-US"/>
          </a:p>
        </p:txBody>
      </p:sp>
    </p:spTree>
    <p:extLst>
      <p:ext uri="{BB962C8B-B14F-4D97-AF65-F5344CB8AC3E}">
        <p14:creationId xmlns:p14="http://schemas.microsoft.com/office/powerpoint/2010/main" val="1766329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6AF3-955C-4CFB-882F-52FCF8DC3C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39C55C-EDDD-48D3-8C07-08056BE8E6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291D20-4160-4D53-9EAA-9D1D432D4D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126DB5-6595-4559-B0EE-0D444BD59312}"/>
              </a:ext>
            </a:extLst>
          </p:cNvPr>
          <p:cNvSpPr>
            <a:spLocks noGrp="1"/>
          </p:cNvSpPr>
          <p:nvPr>
            <p:ph type="dt" sz="half" idx="10"/>
          </p:nvPr>
        </p:nvSpPr>
        <p:spPr/>
        <p:txBody>
          <a:bodyPr/>
          <a:lstStyle/>
          <a:p>
            <a:fld id="{A049EE66-A95C-40E4-8D54-0D656A77CC26}" type="datetimeFigureOut">
              <a:rPr lang="en-US" smtClean="0"/>
              <a:t>3/3/2025</a:t>
            </a:fld>
            <a:endParaRPr lang="en-US"/>
          </a:p>
        </p:txBody>
      </p:sp>
      <p:sp>
        <p:nvSpPr>
          <p:cNvPr id="6" name="Footer Placeholder 5">
            <a:extLst>
              <a:ext uri="{FF2B5EF4-FFF2-40B4-BE49-F238E27FC236}">
                <a16:creationId xmlns:a16="http://schemas.microsoft.com/office/drawing/2014/main" id="{49A864B0-AA93-4EEB-9CE4-97690B6194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64D870-3658-4AAE-A2E0-9A6B5298A409}"/>
              </a:ext>
            </a:extLst>
          </p:cNvPr>
          <p:cNvSpPr>
            <a:spLocks noGrp="1"/>
          </p:cNvSpPr>
          <p:nvPr>
            <p:ph type="sldNum" sz="quarter" idx="12"/>
          </p:nvPr>
        </p:nvSpPr>
        <p:spPr/>
        <p:txBody>
          <a:bodyPr/>
          <a:lstStyle/>
          <a:p>
            <a:fld id="{998D5C3B-43E5-4DFA-B7CD-D13AD6F90594}" type="slidenum">
              <a:rPr lang="en-US" smtClean="0"/>
              <a:t>‹#›</a:t>
            </a:fld>
            <a:endParaRPr lang="en-US"/>
          </a:p>
        </p:txBody>
      </p:sp>
    </p:spTree>
    <p:extLst>
      <p:ext uri="{BB962C8B-B14F-4D97-AF65-F5344CB8AC3E}">
        <p14:creationId xmlns:p14="http://schemas.microsoft.com/office/powerpoint/2010/main" val="3002171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E8ACB5-7BBF-4CDF-8D54-FD970EFEEC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AF9391-32C3-4FB5-A5F2-C8E5E3B433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39EB1-3AD9-44C6-BF44-28FCB45DB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49EE66-A95C-40E4-8D54-0D656A77CC26}" type="datetimeFigureOut">
              <a:rPr lang="en-US" smtClean="0"/>
              <a:t>3/3/2025</a:t>
            </a:fld>
            <a:endParaRPr lang="en-US"/>
          </a:p>
        </p:txBody>
      </p:sp>
      <p:sp>
        <p:nvSpPr>
          <p:cNvPr id="5" name="Footer Placeholder 4">
            <a:extLst>
              <a:ext uri="{FF2B5EF4-FFF2-40B4-BE49-F238E27FC236}">
                <a16:creationId xmlns:a16="http://schemas.microsoft.com/office/drawing/2014/main" id="{F09B5F8C-172D-4DA2-B43D-2BFE0500A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165C40-5C5E-4A36-AA5B-398B823A80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D5C3B-43E5-4DFA-B7CD-D13AD6F90594}" type="slidenum">
              <a:rPr lang="en-US" smtClean="0"/>
              <a:t>‹#›</a:t>
            </a:fld>
            <a:endParaRPr lang="en-US"/>
          </a:p>
        </p:txBody>
      </p:sp>
    </p:spTree>
    <p:extLst>
      <p:ext uri="{BB962C8B-B14F-4D97-AF65-F5344CB8AC3E}">
        <p14:creationId xmlns:p14="http://schemas.microsoft.com/office/powerpoint/2010/main" val="72880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F6EB0-E078-4A36-992D-AD7813DEBDBD}"/>
              </a:ext>
            </a:extLst>
          </p:cNvPr>
          <p:cNvSpPr>
            <a:spLocks noGrp="1"/>
          </p:cNvSpPr>
          <p:nvPr>
            <p:ph type="ctrTitle"/>
          </p:nvPr>
        </p:nvSpPr>
        <p:spPr/>
        <p:txBody>
          <a:bodyPr/>
          <a:lstStyle/>
          <a:p>
            <a:r>
              <a:rPr lang="en-US" dirty="0"/>
              <a:t>Angular Framework</a:t>
            </a:r>
          </a:p>
        </p:txBody>
      </p:sp>
      <p:sp>
        <p:nvSpPr>
          <p:cNvPr id="3" name="Subtitle 2">
            <a:extLst>
              <a:ext uri="{FF2B5EF4-FFF2-40B4-BE49-F238E27FC236}">
                <a16:creationId xmlns:a16="http://schemas.microsoft.com/office/drawing/2014/main" id="{9446D6A1-7E52-42C5-9DA9-4B1376A03A9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69292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F8366-B854-4E25-AC8A-62E9763147F2}"/>
              </a:ext>
            </a:extLst>
          </p:cNvPr>
          <p:cNvSpPr>
            <a:spLocks noGrp="1"/>
          </p:cNvSpPr>
          <p:nvPr>
            <p:ph type="title"/>
          </p:nvPr>
        </p:nvSpPr>
        <p:spPr/>
        <p:txBody>
          <a:bodyPr/>
          <a:lstStyle/>
          <a:p>
            <a:r>
              <a:rPr lang="en-US" dirty="0"/>
              <a:t>Angular CLI Commands</a:t>
            </a:r>
          </a:p>
        </p:txBody>
      </p:sp>
      <p:sp>
        <p:nvSpPr>
          <p:cNvPr id="3" name="Content Placeholder 2">
            <a:extLst>
              <a:ext uri="{FF2B5EF4-FFF2-40B4-BE49-F238E27FC236}">
                <a16:creationId xmlns:a16="http://schemas.microsoft.com/office/drawing/2014/main" id="{68B3A5DC-79EB-4238-BA3D-9A1E9AD40381}"/>
              </a:ext>
            </a:extLst>
          </p:cNvPr>
          <p:cNvSpPr>
            <a:spLocks noGrp="1"/>
          </p:cNvSpPr>
          <p:nvPr>
            <p:ph idx="1"/>
          </p:nvPr>
        </p:nvSpPr>
        <p:spPr/>
        <p:txBody>
          <a:bodyPr>
            <a:normAutofit lnSpcReduction="10000"/>
          </a:bodyPr>
          <a:lstStyle/>
          <a:p>
            <a:pPr marL="0" indent="0">
              <a:buNone/>
            </a:pPr>
            <a:r>
              <a:rPr lang="en-US" dirty="0"/>
              <a:t>ng is the command to tell angular CLI.</a:t>
            </a:r>
          </a:p>
          <a:p>
            <a:pPr marL="0" indent="0">
              <a:buNone/>
            </a:pPr>
            <a:endParaRPr lang="en-US" dirty="0"/>
          </a:p>
          <a:p>
            <a:pPr marL="0" indent="0">
              <a:buNone/>
            </a:pPr>
            <a:r>
              <a:rPr lang="en-US" dirty="0"/>
              <a:t>ng new [Project Name ]</a:t>
            </a:r>
          </a:p>
          <a:p>
            <a:pPr marL="0" indent="0">
              <a:buNone/>
            </a:pPr>
            <a:endParaRPr lang="en-US" dirty="0"/>
          </a:p>
          <a:p>
            <a:pPr marL="0" indent="0">
              <a:buNone/>
            </a:pPr>
            <a:r>
              <a:rPr lang="en-US" dirty="0"/>
              <a:t>Downloads all the </a:t>
            </a:r>
            <a:r>
              <a:rPr lang="en-US" dirty="0" err="1"/>
              <a:t>javascript</a:t>
            </a:r>
            <a:r>
              <a:rPr lang="en-US" dirty="0"/>
              <a:t> dependencies that are needed for the angular project and creates a project.</a:t>
            </a:r>
          </a:p>
          <a:p>
            <a:pPr marL="0" indent="0">
              <a:buNone/>
            </a:pPr>
            <a:endParaRPr lang="en-US" dirty="0"/>
          </a:p>
          <a:p>
            <a:pPr marL="0" indent="0">
              <a:buNone/>
            </a:pPr>
            <a:r>
              <a:rPr lang="en-US" dirty="0"/>
              <a:t>ng serve </a:t>
            </a:r>
          </a:p>
          <a:p>
            <a:pPr marL="0" indent="0">
              <a:buNone/>
            </a:pPr>
            <a:r>
              <a:rPr lang="en-US" dirty="0"/>
              <a:t>To load the project and bootstrap the angular application.</a:t>
            </a:r>
          </a:p>
        </p:txBody>
      </p:sp>
    </p:spTree>
    <p:extLst>
      <p:ext uri="{BB962C8B-B14F-4D97-AF65-F5344CB8AC3E}">
        <p14:creationId xmlns:p14="http://schemas.microsoft.com/office/powerpoint/2010/main" val="1022025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9807-FFC0-46BB-A153-AB7DFB3DAD00}"/>
              </a:ext>
            </a:extLst>
          </p:cNvPr>
          <p:cNvSpPr>
            <a:spLocks noGrp="1"/>
          </p:cNvSpPr>
          <p:nvPr>
            <p:ph type="ctrTitle"/>
          </p:nvPr>
        </p:nvSpPr>
        <p:spPr>
          <a:xfrm>
            <a:off x="1524000" y="1122363"/>
            <a:ext cx="9144000" cy="905220"/>
          </a:xfrm>
        </p:spPr>
        <p:txBody>
          <a:bodyPr>
            <a:normAutofit fontScale="90000"/>
          </a:bodyPr>
          <a:lstStyle/>
          <a:p>
            <a:r>
              <a:rPr lang="en-US" dirty="0"/>
              <a:t>Angular CLI Commands</a:t>
            </a:r>
          </a:p>
        </p:txBody>
      </p:sp>
      <p:sp>
        <p:nvSpPr>
          <p:cNvPr id="3" name="Subtitle 2">
            <a:extLst>
              <a:ext uri="{FF2B5EF4-FFF2-40B4-BE49-F238E27FC236}">
                <a16:creationId xmlns:a16="http://schemas.microsoft.com/office/drawing/2014/main" id="{F38CC734-A7F9-4F7E-9907-6AD710A97B20}"/>
              </a:ext>
            </a:extLst>
          </p:cNvPr>
          <p:cNvSpPr>
            <a:spLocks noGrp="1"/>
          </p:cNvSpPr>
          <p:nvPr>
            <p:ph type="subTitle" idx="1"/>
          </p:nvPr>
        </p:nvSpPr>
        <p:spPr>
          <a:xfrm>
            <a:off x="1524000" y="2663687"/>
            <a:ext cx="9144000" cy="2594113"/>
          </a:xfrm>
        </p:spPr>
        <p:txBody>
          <a:bodyPr/>
          <a:lstStyle/>
          <a:p>
            <a:r>
              <a:rPr lang="en-US" dirty="0"/>
              <a:t>ng generate component &lt;name of component&gt;</a:t>
            </a:r>
          </a:p>
        </p:txBody>
      </p:sp>
    </p:spTree>
    <p:extLst>
      <p:ext uri="{BB962C8B-B14F-4D97-AF65-F5344CB8AC3E}">
        <p14:creationId xmlns:p14="http://schemas.microsoft.com/office/powerpoint/2010/main" val="3843557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7775-AD26-43AC-B8F7-1D182F548BB1}"/>
              </a:ext>
            </a:extLst>
          </p:cNvPr>
          <p:cNvSpPr>
            <a:spLocks noGrp="1"/>
          </p:cNvSpPr>
          <p:nvPr>
            <p:ph type="title"/>
          </p:nvPr>
        </p:nvSpPr>
        <p:spPr/>
        <p:txBody>
          <a:bodyPr/>
          <a:lstStyle/>
          <a:p>
            <a:r>
              <a:rPr lang="en-US" dirty="0"/>
              <a:t>App Module</a:t>
            </a:r>
          </a:p>
        </p:txBody>
      </p:sp>
      <p:sp>
        <p:nvSpPr>
          <p:cNvPr id="3" name="Content Placeholder 2">
            <a:extLst>
              <a:ext uri="{FF2B5EF4-FFF2-40B4-BE49-F238E27FC236}">
                <a16:creationId xmlns:a16="http://schemas.microsoft.com/office/drawing/2014/main" id="{1FAC61C0-4A76-45EF-8784-E9A0FD3597FF}"/>
              </a:ext>
            </a:extLst>
          </p:cNvPr>
          <p:cNvSpPr>
            <a:spLocks noGrp="1"/>
          </p:cNvSpPr>
          <p:nvPr>
            <p:ph idx="1"/>
          </p:nvPr>
        </p:nvSpPr>
        <p:spPr/>
        <p:txBody>
          <a:bodyPr/>
          <a:lstStyle/>
          <a:p>
            <a:r>
              <a:rPr lang="en-US" dirty="0"/>
              <a:t>In Angular, </a:t>
            </a:r>
            <a:r>
              <a:rPr lang="en-US" dirty="0" err="1"/>
              <a:t>AppModule</a:t>
            </a:r>
            <a:r>
              <a:rPr lang="en-US" dirty="0"/>
              <a:t> plays an important role as the entry point to an Angular application.</a:t>
            </a:r>
          </a:p>
          <a:p>
            <a:r>
              <a:rPr lang="en-US" dirty="0"/>
              <a:t>An </a:t>
            </a:r>
            <a:r>
              <a:rPr lang="en-US" dirty="0" err="1"/>
              <a:t>AppModule</a:t>
            </a:r>
            <a:r>
              <a:rPr lang="en-US" dirty="0"/>
              <a:t> can also be considered the heart of every Angular application.</a:t>
            </a:r>
          </a:p>
          <a:p>
            <a:r>
              <a:rPr lang="en-US" dirty="0"/>
              <a:t>The </a:t>
            </a:r>
            <a:r>
              <a:rPr lang="en-US" dirty="0" err="1"/>
              <a:t>AppModule</a:t>
            </a:r>
            <a:r>
              <a:rPr lang="en-US" dirty="0"/>
              <a:t> class is decorated by a '@</a:t>
            </a:r>
            <a:r>
              <a:rPr lang="en-US" dirty="0" err="1"/>
              <a:t>NgModule</a:t>
            </a:r>
            <a:r>
              <a:rPr lang="en-US" dirty="0"/>
              <a:t>' decorator.</a:t>
            </a:r>
          </a:p>
          <a:p>
            <a:endParaRPr lang="en-US" dirty="0"/>
          </a:p>
          <a:p>
            <a:r>
              <a:rPr lang="en-US" dirty="0"/>
              <a:t> This decorator identifies the </a:t>
            </a:r>
            <a:r>
              <a:rPr lang="en-US" dirty="0" err="1"/>
              <a:t>AppModule</a:t>
            </a:r>
            <a:r>
              <a:rPr lang="en-US" dirty="0"/>
              <a:t> class as the Angular module class and provides the meta data required to compile and run the application.</a:t>
            </a:r>
          </a:p>
        </p:txBody>
      </p:sp>
    </p:spTree>
    <p:extLst>
      <p:ext uri="{BB962C8B-B14F-4D97-AF65-F5344CB8AC3E}">
        <p14:creationId xmlns:p14="http://schemas.microsoft.com/office/powerpoint/2010/main" val="1457335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43F3-5335-48F4-BDF1-B14CA6AD2E10}"/>
              </a:ext>
            </a:extLst>
          </p:cNvPr>
          <p:cNvSpPr>
            <a:spLocks noGrp="1"/>
          </p:cNvSpPr>
          <p:nvPr>
            <p:ph type="title"/>
          </p:nvPr>
        </p:nvSpPr>
        <p:spPr/>
        <p:txBody>
          <a:bodyPr/>
          <a:lstStyle/>
          <a:p>
            <a:r>
              <a:rPr lang="en-US" dirty="0"/>
              <a:t>App Module</a:t>
            </a:r>
          </a:p>
        </p:txBody>
      </p:sp>
      <p:sp>
        <p:nvSpPr>
          <p:cNvPr id="3" name="Content Placeholder 2">
            <a:extLst>
              <a:ext uri="{FF2B5EF4-FFF2-40B4-BE49-F238E27FC236}">
                <a16:creationId xmlns:a16="http://schemas.microsoft.com/office/drawing/2014/main" id="{9445966C-DDAE-4797-A0EC-F86B17FFD364}"/>
              </a:ext>
            </a:extLst>
          </p:cNvPr>
          <p:cNvSpPr>
            <a:spLocks noGrp="1"/>
          </p:cNvSpPr>
          <p:nvPr>
            <p:ph idx="1"/>
          </p:nvPr>
        </p:nvSpPr>
        <p:spPr/>
        <p:txBody>
          <a:bodyPr/>
          <a:lstStyle/>
          <a:p>
            <a:r>
              <a:rPr lang="en-US" dirty="0"/>
              <a:t>Imports: The Imports array contains all other modules required for the application. These could be Angular modules like </a:t>
            </a:r>
            <a:r>
              <a:rPr lang="en-US" dirty="0" err="1"/>
              <a:t>BrowserModule</a:t>
            </a:r>
            <a:r>
              <a:rPr lang="en-US" dirty="0"/>
              <a:t>, </a:t>
            </a:r>
            <a:r>
              <a:rPr lang="en-US" dirty="0" err="1"/>
              <a:t>FormsModule</a:t>
            </a:r>
            <a:r>
              <a:rPr lang="en-US" dirty="0"/>
              <a:t> or custom feature modules.</a:t>
            </a:r>
          </a:p>
          <a:p>
            <a:endParaRPr lang="en-US" dirty="0"/>
          </a:p>
          <a:p>
            <a:r>
              <a:rPr lang="en-US" dirty="0"/>
              <a:t>Declarations: Declarations array contains components, directives, and pipes specific to the </a:t>
            </a:r>
            <a:r>
              <a:rPr lang="en-US" dirty="0" err="1"/>
              <a:t>AppModule</a:t>
            </a:r>
            <a:r>
              <a:rPr lang="en-US" dirty="0"/>
              <a:t>. </a:t>
            </a:r>
          </a:p>
          <a:p>
            <a:r>
              <a:rPr lang="en-US" dirty="0"/>
              <a:t>By declaring them within the </a:t>
            </a:r>
            <a:r>
              <a:rPr lang="en-US" dirty="0" err="1"/>
              <a:t>AppModule</a:t>
            </a:r>
            <a:r>
              <a:rPr lang="en-US" dirty="0"/>
              <a:t> Declarations section, we make them available for use throughout the application.</a:t>
            </a:r>
          </a:p>
        </p:txBody>
      </p:sp>
    </p:spTree>
    <p:extLst>
      <p:ext uri="{BB962C8B-B14F-4D97-AF65-F5344CB8AC3E}">
        <p14:creationId xmlns:p14="http://schemas.microsoft.com/office/powerpoint/2010/main" val="4207268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59F7-1778-4944-A6A7-4F18D065F746}"/>
              </a:ext>
            </a:extLst>
          </p:cNvPr>
          <p:cNvSpPr>
            <a:spLocks noGrp="1"/>
          </p:cNvSpPr>
          <p:nvPr>
            <p:ph type="title"/>
          </p:nvPr>
        </p:nvSpPr>
        <p:spPr/>
        <p:txBody>
          <a:bodyPr/>
          <a:lstStyle/>
          <a:p>
            <a:r>
              <a:rPr lang="en-US" dirty="0"/>
              <a:t>App Module</a:t>
            </a:r>
          </a:p>
        </p:txBody>
      </p:sp>
      <p:sp>
        <p:nvSpPr>
          <p:cNvPr id="3" name="Content Placeholder 2">
            <a:extLst>
              <a:ext uri="{FF2B5EF4-FFF2-40B4-BE49-F238E27FC236}">
                <a16:creationId xmlns:a16="http://schemas.microsoft.com/office/drawing/2014/main" id="{F145E133-99E1-4451-A8F3-FD4AB0BBA6AC}"/>
              </a:ext>
            </a:extLst>
          </p:cNvPr>
          <p:cNvSpPr>
            <a:spLocks noGrp="1"/>
          </p:cNvSpPr>
          <p:nvPr>
            <p:ph idx="1"/>
          </p:nvPr>
        </p:nvSpPr>
        <p:spPr/>
        <p:txBody>
          <a:bodyPr/>
          <a:lstStyle/>
          <a:p>
            <a:r>
              <a:rPr lang="en-US" dirty="0"/>
              <a:t>Providers: Providers array contains the services or dependencies required by the application. These services can be injected into the components, directives or other services.</a:t>
            </a:r>
          </a:p>
          <a:p>
            <a:endParaRPr lang="en-US" dirty="0"/>
          </a:p>
          <a:p>
            <a:r>
              <a:rPr lang="en-US" dirty="0"/>
              <a:t>Bootstrap: The bootstrap array specifies the root component that angular should bootstrap when the application starts. This typically contains the root component </a:t>
            </a:r>
            <a:r>
              <a:rPr lang="en-US" dirty="0" err="1"/>
              <a:t>AppComponent</a:t>
            </a:r>
            <a:r>
              <a:rPr lang="en-US" dirty="0"/>
              <a:t>.</a:t>
            </a:r>
          </a:p>
        </p:txBody>
      </p:sp>
    </p:spTree>
    <p:extLst>
      <p:ext uri="{BB962C8B-B14F-4D97-AF65-F5344CB8AC3E}">
        <p14:creationId xmlns:p14="http://schemas.microsoft.com/office/powerpoint/2010/main" val="1435391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F075-FC4F-4416-80EC-2C7E597FCB93}"/>
              </a:ext>
            </a:extLst>
          </p:cNvPr>
          <p:cNvSpPr>
            <a:spLocks noGrp="1"/>
          </p:cNvSpPr>
          <p:nvPr>
            <p:ph type="title"/>
          </p:nvPr>
        </p:nvSpPr>
        <p:spPr/>
        <p:txBody>
          <a:bodyPr/>
          <a:lstStyle/>
          <a:p>
            <a:r>
              <a:rPr lang="en-US" dirty="0"/>
              <a:t>Decorators</a:t>
            </a:r>
          </a:p>
        </p:txBody>
      </p:sp>
      <p:sp>
        <p:nvSpPr>
          <p:cNvPr id="3" name="Content Placeholder 2">
            <a:extLst>
              <a:ext uri="{FF2B5EF4-FFF2-40B4-BE49-F238E27FC236}">
                <a16:creationId xmlns:a16="http://schemas.microsoft.com/office/drawing/2014/main" id="{6606B7DF-F529-468A-84D7-451494FFB2E5}"/>
              </a:ext>
            </a:extLst>
          </p:cNvPr>
          <p:cNvSpPr>
            <a:spLocks noGrp="1"/>
          </p:cNvSpPr>
          <p:nvPr>
            <p:ph idx="1"/>
          </p:nvPr>
        </p:nvSpPr>
        <p:spPr/>
        <p:txBody>
          <a:bodyPr>
            <a:normAutofit fontScale="92500" lnSpcReduction="10000"/>
          </a:bodyPr>
          <a:lstStyle/>
          <a:p>
            <a:r>
              <a:rPr lang="en-US" dirty="0"/>
              <a:t>In Angular, decorators are special types of functions that are used to add metadata to classes, methods, properties, or parameters.</a:t>
            </a:r>
          </a:p>
          <a:p>
            <a:endParaRPr lang="en-US" dirty="0"/>
          </a:p>
          <a:p>
            <a:r>
              <a:rPr lang="en-US" dirty="0"/>
              <a:t> These decorators help Angular understand how to work with the class and how it should be used in the application.</a:t>
            </a:r>
          </a:p>
          <a:p>
            <a:pPr marL="0" indent="0">
              <a:buNone/>
            </a:pPr>
            <a:endParaRPr lang="en-US" dirty="0"/>
          </a:p>
          <a:p>
            <a:r>
              <a:rPr lang="en-US" dirty="0"/>
              <a:t>  @Component decorator is used to define a simple angular component. </a:t>
            </a:r>
          </a:p>
          <a:p>
            <a:r>
              <a:rPr lang="en-US" dirty="0"/>
              <a:t>This decorator provides metadata such as component's selector, template and styles. </a:t>
            </a:r>
          </a:p>
          <a:p>
            <a:r>
              <a:rPr lang="en-US" dirty="0"/>
              <a:t>The @Component decorator informs the </a:t>
            </a:r>
            <a:r>
              <a:rPr lang="en-US" dirty="0" err="1"/>
              <a:t>Angular's</a:t>
            </a:r>
            <a:r>
              <a:rPr lang="en-US" dirty="0"/>
              <a:t> compiler how to process the Component.</a:t>
            </a:r>
          </a:p>
          <a:p>
            <a:pPr marL="0" indent="0">
              <a:buNone/>
            </a:pPr>
            <a:endParaRPr lang="en-US" dirty="0"/>
          </a:p>
        </p:txBody>
      </p:sp>
    </p:spTree>
    <p:extLst>
      <p:ext uri="{BB962C8B-B14F-4D97-AF65-F5344CB8AC3E}">
        <p14:creationId xmlns:p14="http://schemas.microsoft.com/office/powerpoint/2010/main" val="1041900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182F-67EB-44AC-8131-8EF29B70215E}"/>
              </a:ext>
            </a:extLst>
          </p:cNvPr>
          <p:cNvSpPr>
            <a:spLocks noGrp="1"/>
          </p:cNvSpPr>
          <p:nvPr>
            <p:ph type="title"/>
          </p:nvPr>
        </p:nvSpPr>
        <p:spPr/>
        <p:txBody>
          <a:bodyPr/>
          <a:lstStyle/>
          <a:p>
            <a:r>
              <a:rPr lang="en-US" dirty="0"/>
              <a:t>Decorators</a:t>
            </a:r>
          </a:p>
        </p:txBody>
      </p:sp>
      <p:sp>
        <p:nvSpPr>
          <p:cNvPr id="3" name="Content Placeholder 2">
            <a:extLst>
              <a:ext uri="{FF2B5EF4-FFF2-40B4-BE49-F238E27FC236}">
                <a16:creationId xmlns:a16="http://schemas.microsoft.com/office/drawing/2014/main" id="{F9122AD4-A320-4D52-A73D-D5A01C38D01B}"/>
              </a:ext>
            </a:extLst>
          </p:cNvPr>
          <p:cNvSpPr>
            <a:spLocks noGrp="1"/>
          </p:cNvSpPr>
          <p:nvPr>
            <p:ph idx="1"/>
          </p:nvPr>
        </p:nvSpPr>
        <p:spPr/>
        <p:txBody>
          <a:bodyPr/>
          <a:lstStyle/>
          <a:p>
            <a:r>
              <a:rPr lang="en-US" dirty="0"/>
              <a:t>The @NgModule decorator marks a class as an </a:t>
            </a:r>
            <a:r>
              <a:rPr lang="en-US" dirty="0" err="1"/>
              <a:t>NgModule</a:t>
            </a:r>
            <a:r>
              <a:rPr lang="en-US" dirty="0"/>
              <a:t>. The decorator takes a metadata object that tells Angular how to compile and launch the application. </a:t>
            </a:r>
          </a:p>
          <a:p>
            <a:endParaRPr lang="en-US" dirty="0"/>
          </a:p>
          <a:p>
            <a:r>
              <a:rPr lang="en-US" dirty="0"/>
              <a:t>@Injectable: Marks a class as available for dependency injection. This means that Angular can inject this service into components or other services.</a:t>
            </a:r>
          </a:p>
          <a:p>
            <a:pPr marL="0" indent="0">
              <a:buNone/>
            </a:pPr>
            <a:endParaRPr lang="en-US" dirty="0"/>
          </a:p>
        </p:txBody>
      </p:sp>
    </p:spTree>
    <p:extLst>
      <p:ext uri="{BB962C8B-B14F-4D97-AF65-F5344CB8AC3E}">
        <p14:creationId xmlns:p14="http://schemas.microsoft.com/office/powerpoint/2010/main" val="2123090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D698E-EEC8-4197-88CE-789DAAE2B7DA}"/>
              </a:ext>
            </a:extLst>
          </p:cNvPr>
          <p:cNvSpPr>
            <a:spLocks noGrp="1"/>
          </p:cNvSpPr>
          <p:nvPr>
            <p:ph type="title"/>
          </p:nvPr>
        </p:nvSpPr>
        <p:spPr/>
        <p:txBody>
          <a:bodyPr/>
          <a:lstStyle/>
          <a:p>
            <a:r>
              <a:rPr lang="en-US" dirty="0"/>
              <a:t> Component Templates</a:t>
            </a:r>
          </a:p>
        </p:txBody>
      </p:sp>
      <p:sp>
        <p:nvSpPr>
          <p:cNvPr id="3" name="Content Placeholder 2">
            <a:extLst>
              <a:ext uri="{FF2B5EF4-FFF2-40B4-BE49-F238E27FC236}">
                <a16:creationId xmlns:a16="http://schemas.microsoft.com/office/drawing/2014/main" id="{D3BEC5B8-2D9E-4729-8286-EEA7CC899FB6}"/>
              </a:ext>
            </a:extLst>
          </p:cNvPr>
          <p:cNvSpPr>
            <a:spLocks noGrp="1"/>
          </p:cNvSpPr>
          <p:nvPr>
            <p:ph idx="1"/>
          </p:nvPr>
        </p:nvSpPr>
        <p:spPr/>
        <p:txBody>
          <a:bodyPr>
            <a:normAutofit lnSpcReduction="10000"/>
          </a:bodyPr>
          <a:lstStyle/>
          <a:p>
            <a:r>
              <a:rPr lang="en-US" dirty="0"/>
              <a:t>In Angular, Component Templates are HTML files that define the layout, structure, and view of an Angular component. They are an essential part of an Angular application because they dictate how the component's UI looks and behaves.</a:t>
            </a:r>
          </a:p>
          <a:p>
            <a:pPr marL="0" indent="0">
              <a:buNone/>
            </a:pPr>
            <a:endParaRPr lang="en-US" dirty="0"/>
          </a:p>
          <a:p>
            <a:r>
              <a:rPr lang="en-US" dirty="0"/>
              <a:t>A component template in Angular is associated with an Angular component class using the </a:t>
            </a:r>
            <a:r>
              <a:rPr lang="en-US" dirty="0" err="1"/>
              <a:t>templateUrl</a:t>
            </a:r>
            <a:r>
              <a:rPr lang="en-US" dirty="0"/>
              <a:t>.</a:t>
            </a:r>
          </a:p>
          <a:p>
            <a:endParaRPr lang="en-US" dirty="0"/>
          </a:p>
          <a:p>
            <a:r>
              <a:rPr lang="en-US" dirty="0" err="1"/>
              <a:t>templateUrl</a:t>
            </a:r>
            <a:r>
              <a:rPr lang="en-US" dirty="0"/>
              <a:t>: Links to an external HTML file that serves as the component template.</a:t>
            </a:r>
          </a:p>
          <a:p>
            <a:endParaRPr lang="en-US" dirty="0"/>
          </a:p>
        </p:txBody>
      </p:sp>
    </p:spTree>
    <p:extLst>
      <p:ext uri="{BB962C8B-B14F-4D97-AF65-F5344CB8AC3E}">
        <p14:creationId xmlns:p14="http://schemas.microsoft.com/office/powerpoint/2010/main" val="1970768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85F8-D9E1-4F56-A1B7-199EF5FDCC3C}"/>
              </a:ext>
            </a:extLst>
          </p:cNvPr>
          <p:cNvSpPr>
            <a:spLocks noGrp="1"/>
          </p:cNvSpPr>
          <p:nvPr>
            <p:ph type="title"/>
          </p:nvPr>
        </p:nvSpPr>
        <p:spPr/>
        <p:txBody>
          <a:bodyPr/>
          <a:lstStyle/>
          <a:p>
            <a:r>
              <a:rPr lang="en-US" dirty="0"/>
              <a:t>Component Templates</a:t>
            </a:r>
          </a:p>
        </p:txBody>
      </p:sp>
      <p:sp>
        <p:nvSpPr>
          <p:cNvPr id="3" name="Content Placeholder 2">
            <a:extLst>
              <a:ext uri="{FF2B5EF4-FFF2-40B4-BE49-F238E27FC236}">
                <a16:creationId xmlns:a16="http://schemas.microsoft.com/office/drawing/2014/main" id="{A2BF63D8-3855-47AD-AB6F-41E10816B490}"/>
              </a:ext>
            </a:extLst>
          </p:cNvPr>
          <p:cNvSpPr>
            <a:spLocks noGrp="1"/>
          </p:cNvSpPr>
          <p:nvPr>
            <p:ph idx="1"/>
          </p:nvPr>
        </p:nvSpPr>
        <p:spPr/>
        <p:txBody>
          <a:bodyPr>
            <a:normAutofit fontScale="62500" lnSpcReduction="20000"/>
          </a:bodyPr>
          <a:lstStyle/>
          <a:p>
            <a:pPr marL="0" indent="0">
              <a:buNone/>
            </a:pPr>
            <a:r>
              <a:rPr lang="en-US" dirty="0"/>
              <a:t>import { Component } from '@angular/core';</a:t>
            </a:r>
          </a:p>
          <a:p>
            <a:pPr marL="0" indent="0">
              <a:buNone/>
            </a:pPr>
            <a:endParaRPr lang="en-US" dirty="0"/>
          </a:p>
          <a:p>
            <a:pPr marL="0" indent="0">
              <a:buNone/>
            </a:pPr>
            <a:r>
              <a:rPr lang="en-US" dirty="0"/>
              <a:t>@Component({</a:t>
            </a:r>
          </a:p>
          <a:p>
            <a:pPr marL="0" indent="0">
              <a:buNone/>
            </a:pPr>
            <a:r>
              <a:rPr lang="en-US" dirty="0"/>
              <a:t>  selector: 'app-example',</a:t>
            </a:r>
          </a:p>
          <a:p>
            <a:pPr marL="0" indent="0">
              <a:buNone/>
            </a:pPr>
            <a:r>
              <a:rPr lang="en-US" dirty="0"/>
              <a:t>  </a:t>
            </a:r>
            <a:r>
              <a:rPr lang="en-US" dirty="0" err="1"/>
              <a:t>templateUrl</a:t>
            </a:r>
            <a:r>
              <a:rPr lang="en-US" dirty="0"/>
              <a:t>: './example.component.html',</a:t>
            </a:r>
          </a:p>
          <a:p>
            <a:pPr marL="0" indent="0">
              <a:buNone/>
            </a:pPr>
            <a:r>
              <a:rPr lang="en-US" dirty="0"/>
              <a:t>  </a:t>
            </a:r>
            <a:r>
              <a:rPr lang="en-US" dirty="0" err="1"/>
              <a:t>styleUrls</a:t>
            </a:r>
            <a:r>
              <a:rPr lang="en-US" dirty="0"/>
              <a:t>: ['./example.component.css']</a:t>
            </a:r>
          </a:p>
          <a:p>
            <a:pPr marL="0" indent="0">
              <a:buNone/>
            </a:pPr>
            <a:r>
              <a:rPr lang="en-US" dirty="0"/>
              <a:t>})</a:t>
            </a:r>
          </a:p>
          <a:p>
            <a:pPr marL="0" indent="0">
              <a:buNone/>
            </a:pPr>
            <a:r>
              <a:rPr lang="en-US" dirty="0"/>
              <a:t>export class </a:t>
            </a:r>
            <a:r>
              <a:rPr lang="en-US" dirty="0" err="1"/>
              <a:t>ExampleComponent</a:t>
            </a:r>
            <a:r>
              <a:rPr lang="en-US" dirty="0"/>
              <a:t> {</a:t>
            </a:r>
          </a:p>
          <a:p>
            <a:pPr marL="0" indent="0">
              <a:buNone/>
            </a:pPr>
            <a:r>
              <a:rPr lang="en-US" dirty="0"/>
              <a:t>  title = 'Angular Component';</a:t>
            </a:r>
          </a:p>
          <a:p>
            <a:pPr marL="0" indent="0">
              <a:buNone/>
            </a:pPr>
            <a:r>
              <a:rPr lang="en-US" dirty="0"/>
              <a:t>}</a:t>
            </a:r>
          </a:p>
          <a:p>
            <a:endParaRPr lang="en-US" dirty="0"/>
          </a:p>
          <a:p>
            <a:endParaRPr lang="en-US" dirty="0"/>
          </a:p>
          <a:p>
            <a:r>
              <a:rPr lang="en-US" dirty="0"/>
              <a:t>Angular templates have special syntax and features that extend basic HTML to allow for dynamic content rendering.</a:t>
            </a:r>
          </a:p>
        </p:txBody>
      </p:sp>
    </p:spTree>
    <p:extLst>
      <p:ext uri="{BB962C8B-B14F-4D97-AF65-F5344CB8AC3E}">
        <p14:creationId xmlns:p14="http://schemas.microsoft.com/office/powerpoint/2010/main" val="2166926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3EC83-519D-4184-88AA-4D0E045C5364}"/>
              </a:ext>
            </a:extLst>
          </p:cNvPr>
          <p:cNvSpPr>
            <a:spLocks noGrp="1"/>
          </p:cNvSpPr>
          <p:nvPr>
            <p:ph type="title"/>
          </p:nvPr>
        </p:nvSpPr>
        <p:spPr/>
        <p:txBody>
          <a:bodyPr/>
          <a:lstStyle/>
          <a:p>
            <a:r>
              <a:rPr lang="en-US" dirty="0"/>
              <a:t>Component Style</a:t>
            </a:r>
          </a:p>
        </p:txBody>
      </p:sp>
      <p:sp>
        <p:nvSpPr>
          <p:cNvPr id="3" name="Content Placeholder 2">
            <a:extLst>
              <a:ext uri="{FF2B5EF4-FFF2-40B4-BE49-F238E27FC236}">
                <a16:creationId xmlns:a16="http://schemas.microsoft.com/office/drawing/2014/main" id="{1425AF45-17F6-4ED3-9EDD-CFA6A20F610A}"/>
              </a:ext>
            </a:extLst>
          </p:cNvPr>
          <p:cNvSpPr>
            <a:spLocks noGrp="1"/>
          </p:cNvSpPr>
          <p:nvPr>
            <p:ph idx="1"/>
          </p:nvPr>
        </p:nvSpPr>
        <p:spPr/>
        <p:txBody>
          <a:bodyPr>
            <a:normAutofit lnSpcReduction="10000"/>
          </a:bodyPr>
          <a:lstStyle/>
          <a:p>
            <a:r>
              <a:rPr lang="en-US" dirty="0"/>
              <a:t>In Angular, components are styled using the styles and </a:t>
            </a:r>
            <a:r>
              <a:rPr lang="en-US" dirty="0" err="1"/>
              <a:t>styleUrls</a:t>
            </a:r>
            <a:r>
              <a:rPr lang="en-US" dirty="0"/>
              <a:t> properties. </a:t>
            </a:r>
          </a:p>
          <a:p>
            <a:r>
              <a:rPr lang="en-US" dirty="0"/>
              <a:t>These allow you to define the CSS directly in the component or link to an external CSS file.</a:t>
            </a:r>
          </a:p>
          <a:p>
            <a:endParaRPr lang="en-US" dirty="0"/>
          </a:p>
          <a:p>
            <a:endParaRPr lang="en-US" dirty="0"/>
          </a:p>
          <a:p>
            <a:pPr marL="0" indent="0">
              <a:buNone/>
            </a:pPr>
            <a:r>
              <a:rPr lang="en-US" dirty="0"/>
              <a:t> Inline Styles (styles)</a:t>
            </a:r>
          </a:p>
          <a:p>
            <a:r>
              <a:rPr lang="en-US" dirty="0"/>
              <a:t>You can define the styles directly in the component by using the styles property, which takes an array of string values representing the CSS rules.</a:t>
            </a:r>
          </a:p>
        </p:txBody>
      </p:sp>
    </p:spTree>
    <p:extLst>
      <p:ext uri="{BB962C8B-B14F-4D97-AF65-F5344CB8AC3E}">
        <p14:creationId xmlns:p14="http://schemas.microsoft.com/office/powerpoint/2010/main" val="2247365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18430-819A-486B-9983-DF8B9B7356F2}"/>
              </a:ext>
            </a:extLst>
          </p:cNvPr>
          <p:cNvSpPr>
            <a:spLocks noGrp="1"/>
          </p:cNvSpPr>
          <p:nvPr>
            <p:ph type="ctrTitle"/>
          </p:nvPr>
        </p:nvSpPr>
        <p:spPr>
          <a:xfrm>
            <a:off x="1524000" y="1122363"/>
            <a:ext cx="9144000" cy="1210020"/>
          </a:xfrm>
        </p:spPr>
        <p:txBody>
          <a:bodyPr/>
          <a:lstStyle/>
          <a:p>
            <a:r>
              <a:rPr lang="en-US" dirty="0"/>
              <a:t>Prerequisites</a:t>
            </a:r>
          </a:p>
        </p:txBody>
      </p:sp>
      <p:sp>
        <p:nvSpPr>
          <p:cNvPr id="3" name="Subtitle 2">
            <a:extLst>
              <a:ext uri="{FF2B5EF4-FFF2-40B4-BE49-F238E27FC236}">
                <a16:creationId xmlns:a16="http://schemas.microsoft.com/office/drawing/2014/main" id="{F026C666-7AC4-4BCA-9B79-A0CB1C8AAE07}"/>
              </a:ext>
            </a:extLst>
          </p:cNvPr>
          <p:cNvSpPr>
            <a:spLocks noGrp="1"/>
          </p:cNvSpPr>
          <p:nvPr>
            <p:ph type="subTitle" idx="1"/>
          </p:nvPr>
        </p:nvSpPr>
        <p:spPr/>
        <p:txBody>
          <a:bodyPr>
            <a:noAutofit/>
          </a:bodyPr>
          <a:lstStyle/>
          <a:p>
            <a:r>
              <a:rPr lang="en-US" sz="3600" dirty="0"/>
              <a:t>Html</a:t>
            </a:r>
          </a:p>
          <a:p>
            <a:r>
              <a:rPr lang="en-US" sz="3600" dirty="0" err="1"/>
              <a:t>Css</a:t>
            </a:r>
            <a:r>
              <a:rPr lang="en-US" sz="3600" dirty="0"/>
              <a:t> </a:t>
            </a:r>
          </a:p>
          <a:p>
            <a:r>
              <a:rPr lang="en-US" sz="3600" dirty="0"/>
              <a:t>TypeScript</a:t>
            </a:r>
          </a:p>
        </p:txBody>
      </p:sp>
    </p:spTree>
    <p:extLst>
      <p:ext uri="{BB962C8B-B14F-4D97-AF65-F5344CB8AC3E}">
        <p14:creationId xmlns:p14="http://schemas.microsoft.com/office/powerpoint/2010/main" val="3709511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33727-A45B-4F1C-999D-637EB9FD6029}"/>
              </a:ext>
            </a:extLst>
          </p:cNvPr>
          <p:cNvSpPr>
            <a:spLocks noGrp="1"/>
          </p:cNvSpPr>
          <p:nvPr>
            <p:ph type="title"/>
          </p:nvPr>
        </p:nvSpPr>
        <p:spPr/>
        <p:txBody>
          <a:bodyPr/>
          <a:lstStyle/>
          <a:p>
            <a:r>
              <a:rPr lang="en-US" dirty="0"/>
              <a:t>Component Style</a:t>
            </a:r>
          </a:p>
        </p:txBody>
      </p:sp>
      <p:sp>
        <p:nvSpPr>
          <p:cNvPr id="3" name="Content Placeholder 2">
            <a:extLst>
              <a:ext uri="{FF2B5EF4-FFF2-40B4-BE49-F238E27FC236}">
                <a16:creationId xmlns:a16="http://schemas.microsoft.com/office/drawing/2014/main" id="{6485F6B2-6336-421D-9795-6CCAA743E01E}"/>
              </a:ext>
            </a:extLst>
          </p:cNvPr>
          <p:cNvSpPr>
            <a:spLocks noGrp="1"/>
          </p:cNvSpPr>
          <p:nvPr>
            <p:ph idx="1"/>
          </p:nvPr>
        </p:nvSpPr>
        <p:spPr>
          <a:xfrm>
            <a:off x="838200" y="1364974"/>
            <a:ext cx="10515600" cy="4956313"/>
          </a:xfrm>
        </p:spPr>
        <p:txBody>
          <a:bodyPr>
            <a:normAutofit fontScale="25000" lnSpcReduction="20000"/>
          </a:bodyPr>
          <a:lstStyle/>
          <a:p>
            <a:pPr marL="0" indent="0">
              <a:buNone/>
            </a:pPr>
            <a:r>
              <a:rPr lang="en-US" sz="5500" dirty="0" err="1"/>
              <a:t>Eg</a:t>
            </a:r>
            <a:r>
              <a:rPr lang="en-US" sz="5500" dirty="0"/>
              <a:t> Inline  Style</a:t>
            </a:r>
          </a:p>
          <a:p>
            <a:pPr marL="0" indent="0">
              <a:buNone/>
            </a:pPr>
            <a:endParaRPr lang="en-US" sz="5500" dirty="0"/>
          </a:p>
          <a:p>
            <a:pPr marL="0" indent="0">
              <a:buNone/>
            </a:pPr>
            <a:r>
              <a:rPr lang="en-US" sz="5500" dirty="0"/>
              <a:t>import { Component } from '@angular/core';</a:t>
            </a:r>
          </a:p>
          <a:p>
            <a:pPr marL="0" indent="0">
              <a:buNone/>
            </a:pPr>
            <a:endParaRPr lang="en-US" sz="5500" dirty="0"/>
          </a:p>
          <a:p>
            <a:pPr marL="0" indent="0">
              <a:buNone/>
            </a:pPr>
            <a:r>
              <a:rPr lang="en-US" sz="5500" dirty="0"/>
              <a:t>@Component({</a:t>
            </a:r>
          </a:p>
          <a:p>
            <a:pPr marL="0" indent="0">
              <a:buNone/>
            </a:pPr>
            <a:r>
              <a:rPr lang="en-US" sz="5500" dirty="0"/>
              <a:t>  selector: 'app-my-component',</a:t>
            </a:r>
          </a:p>
          <a:p>
            <a:pPr marL="0" indent="0">
              <a:buNone/>
            </a:pPr>
            <a:r>
              <a:rPr lang="en-US" sz="5500" dirty="0"/>
              <a:t>  </a:t>
            </a:r>
            <a:r>
              <a:rPr lang="en-US" sz="5500" dirty="0" err="1"/>
              <a:t>templateUrl</a:t>
            </a:r>
            <a:r>
              <a:rPr lang="en-US" sz="5500" dirty="0"/>
              <a:t>: './my-component.component.html',</a:t>
            </a:r>
          </a:p>
          <a:p>
            <a:pPr marL="0" indent="0">
              <a:buNone/>
            </a:pPr>
            <a:r>
              <a:rPr lang="en-US" sz="5500" dirty="0"/>
              <a:t>  styles: [`</a:t>
            </a:r>
          </a:p>
          <a:p>
            <a:pPr marL="0" indent="0">
              <a:buNone/>
            </a:pPr>
            <a:r>
              <a:rPr lang="en-US" sz="5500" dirty="0"/>
              <a:t>    h1 {</a:t>
            </a:r>
          </a:p>
          <a:p>
            <a:pPr marL="0" indent="0">
              <a:buNone/>
            </a:pPr>
            <a:r>
              <a:rPr lang="en-US" sz="5500" dirty="0"/>
              <a:t>      color: blue;</a:t>
            </a:r>
          </a:p>
          <a:p>
            <a:pPr marL="0" indent="0">
              <a:buNone/>
            </a:pPr>
            <a:r>
              <a:rPr lang="en-US" sz="5500" dirty="0"/>
              <a:t>    }</a:t>
            </a:r>
          </a:p>
          <a:p>
            <a:pPr marL="0" indent="0">
              <a:buNone/>
            </a:pPr>
            <a:r>
              <a:rPr lang="en-US" sz="5500" dirty="0"/>
              <a:t>    .my-class {</a:t>
            </a:r>
          </a:p>
          <a:p>
            <a:pPr marL="0" indent="0">
              <a:buNone/>
            </a:pPr>
            <a:r>
              <a:rPr lang="en-US" sz="5500" dirty="0"/>
              <a:t>      background-color: yellow;</a:t>
            </a:r>
          </a:p>
          <a:p>
            <a:pPr marL="0" indent="0">
              <a:buNone/>
            </a:pPr>
            <a:r>
              <a:rPr lang="en-US" sz="5500" dirty="0"/>
              <a:t>    }</a:t>
            </a:r>
          </a:p>
          <a:p>
            <a:pPr marL="0" indent="0">
              <a:buNone/>
            </a:pPr>
            <a:r>
              <a:rPr lang="en-US" sz="5500" dirty="0"/>
              <a:t>  `]</a:t>
            </a:r>
          </a:p>
          <a:p>
            <a:pPr marL="0" indent="0">
              <a:buNone/>
            </a:pPr>
            <a:r>
              <a:rPr lang="en-US" sz="5500" dirty="0"/>
              <a:t>})</a:t>
            </a:r>
          </a:p>
          <a:p>
            <a:pPr marL="0" indent="0">
              <a:buNone/>
            </a:pPr>
            <a:r>
              <a:rPr lang="en-US" sz="5500" dirty="0"/>
              <a:t>export class </a:t>
            </a:r>
            <a:r>
              <a:rPr lang="en-US" sz="5500" dirty="0" err="1"/>
              <a:t>MyComponent</a:t>
            </a:r>
            <a:r>
              <a:rPr lang="en-US" sz="5500" dirty="0"/>
              <a:t> {</a:t>
            </a:r>
          </a:p>
          <a:p>
            <a:pPr marL="0" indent="0">
              <a:buNone/>
            </a:pPr>
            <a:r>
              <a:rPr lang="en-US" sz="5500" dirty="0"/>
              <a:t>}</a:t>
            </a:r>
          </a:p>
          <a:p>
            <a:pPr marL="0" indent="0">
              <a:buNone/>
            </a:pPr>
            <a:r>
              <a:rPr lang="en-US" sz="5500" dirty="0"/>
              <a:t> </a:t>
            </a:r>
          </a:p>
          <a:p>
            <a:pPr marL="0" indent="0">
              <a:buNone/>
            </a:pPr>
            <a:endParaRPr lang="en-US" dirty="0"/>
          </a:p>
        </p:txBody>
      </p:sp>
    </p:spTree>
    <p:extLst>
      <p:ext uri="{BB962C8B-B14F-4D97-AF65-F5344CB8AC3E}">
        <p14:creationId xmlns:p14="http://schemas.microsoft.com/office/powerpoint/2010/main" val="4173730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7E72A-92C2-45D3-9D15-DF71F15B640D}"/>
              </a:ext>
            </a:extLst>
          </p:cNvPr>
          <p:cNvSpPr>
            <a:spLocks noGrp="1"/>
          </p:cNvSpPr>
          <p:nvPr>
            <p:ph type="title"/>
          </p:nvPr>
        </p:nvSpPr>
        <p:spPr/>
        <p:txBody>
          <a:bodyPr/>
          <a:lstStyle/>
          <a:p>
            <a:r>
              <a:rPr lang="en-US" dirty="0"/>
              <a:t>Component Style</a:t>
            </a:r>
          </a:p>
        </p:txBody>
      </p:sp>
      <p:sp>
        <p:nvSpPr>
          <p:cNvPr id="3" name="Content Placeholder 2">
            <a:extLst>
              <a:ext uri="{FF2B5EF4-FFF2-40B4-BE49-F238E27FC236}">
                <a16:creationId xmlns:a16="http://schemas.microsoft.com/office/drawing/2014/main" id="{E62C4127-DB41-4AEA-B8CA-DC9832D50731}"/>
              </a:ext>
            </a:extLst>
          </p:cNvPr>
          <p:cNvSpPr>
            <a:spLocks noGrp="1"/>
          </p:cNvSpPr>
          <p:nvPr>
            <p:ph idx="1"/>
          </p:nvPr>
        </p:nvSpPr>
        <p:spPr>
          <a:xfrm>
            <a:off x="838199" y="1825625"/>
            <a:ext cx="10836965" cy="4351338"/>
          </a:xfrm>
        </p:spPr>
        <p:txBody>
          <a:bodyPr>
            <a:noAutofit/>
          </a:bodyPr>
          <a:lstStyle/>
          <a:p>
            <a:pPr marL="0" indent="0">
              <a:buNone/>
            </a:pPr>
            <a:r>
              <a:rPr lang="en-US" sz="3600" dirty="0"/>
              <a:t>External Styles (</a:t>
            </a:r>
            <a:r>
              <a:rPr lang="en-US" sz="3600" dirty="0" err="1"/>
              <a:t>styleUrls</a:t>
            </a:r>
            <a:r>
              <a:rPr lang="en-US" sz="3600" dirty="0"/>
              <a:t>)</a:t>
            </a:r>
          </a:p>
          <a:p>
            <a:r>
              <a:rPr lang="en-US" sz="3600" dirty="0"/>
              <a:t>You can link to external CSS files using the </a:t>
            </a:r>
            <a:r>
              <a:rPr lang="en-US" sz="3600" dirty="0" err="1"/>
              <a:t>styleUrls</a:t>
            </a:r>
            <a:r>
              <a:rPr lang="en-US" sz="3600" dirty="0"/>
              <a:t> property.</a:t>
            </a:r>
          </a:p>
          <a:p>
            <a:endParaRPr lang="en-US" sz="3600" dirty="0"/>
          </a:p>
          <a:p>
            <a:r>
              <a:rPr lang="en-US" sz="3600" dirty="0"/>
              <a:t> This is useful when you want to keep your component styles separate and organized.</a:t>
            </a:r>
          </a:p>
          <a:p>
            <a:endParaRPr lang="en-US" sz="3600" dirty="0"/>
          </a:p>
          <a:p>
            <a:pPr marL="0" indent="0">
              <a:buNone/>
            </a:pPr>
            <a:endParaRPr lang="en-US" sz="3600" dirty="0"/>
          </a:p>
          <a:p>
            <a:pPr marL="0" indent="0">
              <a:buNone/>
            </a:pPr>
            <a:r>
              <a:rPr lang="en-US" sz="3600" dirty="0"/>
              <a:t> </a:t>
            </a:r>
          </a:p>
        </p:txBody>
      </p:sp>
    </p:spTree>
    <p:extLst>
      <p:ext uri="{BB962C8B-B14F-4D97-AF65-F5344CB8AC3E}">
        <p14:creationId xmlns:p14="http://schemas.microsoft.com/office/powerpoint/2010/main" val="1879565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0C5CA-7C41-4B15-8B7A-11F7FC0B7B9E}"/>
              </a:ext>
            </a:extLst>
          </p:cNvPr>
          <p:cNvSpPr>
            <a:spLocks noGrp="1"/>
          </p:cNvSpPr>
          <p:nvPr>
            <p:ph type="title"/>
          </p:nvPr>
        </p:nvSpPr>
        <p:spPr/>
        <p:txBody>
          <a:bodyPr/>
          <a:lstStyle/>
          <a:p>
            <a:r>
              <a:rPr lang="en-US" dirty="0"/>
              <a:t>Component Style</a:t>
            </a:r>
          </a:p>
        </p:txBody>
      </p:sp>
      <p:sp>
        <p:nvSpPr>
          <p:cNvPr id="3" name="Content Placeholder 2">
            <a:extLst>
              <a:ext uri="{FF2B5EF4-FFF2-40B4-BE49-F238E27FC236}">
                <a16:creationId xmlns:a16="http://schemas.microsoft.com/office/drawing/2014/main" id="{7CFAA628-0630-4479-8FEC-9B54B8C66AB7}"/>
              </a:ext>
            </a:extLst>
          </p:cNvPr>
          <p:cNvSpPr>
            <a:spLocks noGrp="1"/>
          </p:cNvSpPr>
          <p:nvPr>
            <p:ph idx="1"/>
          </p:nvPr>
        </p:nvSpPr>
        <p:spPr/>
        <p:txBody>
          <a:bodyPr>
            <a:normAutofit lnSpcReduction="10000"/>
          </a:bodyPr>
          <a:lstStyle/>
          <a:p>
            <a:pPr marL="0" indent="0">
              <a:buNone/>
            </a:pPr>
            <a:r>
              <a:rPr lang="en-US" sz="2800" dirty="0"/>
              <a:t>import { Component } from '@angular/core';</a:t>
            </a:r>
          </a:p>
          <a:p>
            <a:pPr marL="0" indent="0">
              <a:buNone/>
            </a:pPr>
            <a:endParaRPr lang="en-US" sz="2800" dirty="0"/>
          </a:p>
          <a:p>
            <a:pPr marL="0" indent="0">
              <a:buNone/>
            </a:pPr>
            <a:r>
              <a:rPr lang="en-US" sz="2800" dirty="0"/>
              <a:t>@Component({</a:t>
            </a:r>
          </a:p>
          <a:p>
            <a:pPr marL="0" indent="0">
              <a:buNone/>
            </a:pPr>
            <a:r>
              <a:rPr lang="en-US" sz="2800" dirty="0"/>
              <a:t>  selector: 'app-my-component',</a:t>
            </a:r>
          </a:p>
          <a:p>
            <a:pPr marL="0" indent="0">
              <a:buNone/>
            </a:pPr>
            <a:r>
              <a:rPr lang="en-US" sz="2800" dirty="0"/>
              <a:t>  </a:t>
            </a:r>
            <a:r>
              <a:rPr lang="en-US" sz="2800" dirty="0" err="1"/>
              <a:t>templateUrl</a:t>
            </a:r>
            <a:r>
              <a:rPr lang="en-US" sz="2800" dirty="0"/>
              <a:t>: './my-component.component.html',</a:t>
            </a:r>
          </a:p>
          <a:p>
            <a:pPr marL="0" indent="0">
              <a:buNone/>
            </a:pPr>
            <a:r>
              <a:rPr lang="en-US" sz="2800" dirty="0"/>
              <a:t>  </a:t>
            </a:r>
            <a:r>
              <a:rPr lang="en-US" sz="2800" dirty="0" err="1"/>
              <a:t>styleUrls</a:t>
            </a:r>
            <a:r>
              <a:rPr lang="en-US" sz="2800" dirty="0"/>
              <a:t>: ['./my-component.component.css']</a:t>
            </a:r>
          </a:p>
          <a:p>
            <a:pPr marL="0" indent="0">
              <a:buNone/>
            </a:pPr>
            <a:r>
              <a:rPr lang="en-US" sz="2800" dirty="0"/>
              <a:t>})</a:t>
            </a:r>
          </a:p>
          <a:p>
            <a:pPr marL="0" indent="0">
              <a:buNone/>
            </a:pPr>
            <a:r>
              <a:rPr lang="en-US" sz="2800" dirty="0"/>
              <a:t>export class </a:t>
            </a:r>
            <a:r>
              <a:rPr lang="en-US" sz="2800" dirty="0" err="1"/>
              <a:t>MyComponent</a:t>
            </a:r>
            <a:r>
              <a:rPr lang="en-US" sz="2800" dirty="0"/>
              <a:t> {</a:t>
            </a:r>
          </a:p>
          <a:p>
            <a:pPr marL="0" indent="0">
              <a:buNone/>
            </a:pPr>
            <a:r>
              <a:rPr lang="en-US" sz="2800" dirty="0"/>
              <a:t>}</a:t>
            </a:r>
          </a:p>
          <a:p>
            <a:endParaRPr lang="en-US" dirty="0"/>
          </a:p>
        </p:txBody>
      </p:sp>
    </p:spTree>
    <p:extLst>
      <p:ext uri="{BB962C8B-B14F-4D97-AF65-F5344CB8AC3E}">
        <p14:creationId xmlns:p14="http://schemas.microsoft.com/office/powerpoint/2010/main" val="1316863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BCCF3-BE8F-494B-ACD3-6D5C161DC680}"/>
              </a:ext>
            </a:extLst>
          </p:cNvPr>
          <p:cNvSpPr>
            <a:spLocks noGrp="1"/>
          </p:cNvSpPr>
          <p:nvPr>
            <p:ph type="title"/>
          </p:nvPr>
        </p:nvSpPr>
        <p:spPr/>
        <p:txBody>
          <a:bodyPr/>
          <a:lstStyle/>
          <a:p>
            <a:r>
              <a:rPr lang="en-US" dirty="0"/>
              <a:t>Component Style</a:t>
            </a:r>
          </a:p>
        </p:txBody>
      </p:sp>
      <p:sp>
        <p:nvSpPr>
          <p:cNvPr id="3" name="Content Placeholder 2">
            <a:extLst>
              <a:ext uri="{FF2B5EF4-FFF2-40B4-BE49-F238E27FC236}">
                <a16:creationId xmlns:a16="http://schemas.microsoft.com/office/drawing/2014/main" id="{B932D48A-32C8-4B62-9C71-9E0B83C14007}"/>
              </a:ext>
            </a:extLst>
          </p:cNvPr>
          <p:cNvSpPr>
            <a:spLocks noGrp="1"/>
          </p:cNvSpPr>
          <p:nvPr>
            <p:ph idx="1"/>
          </p:nvPr>
        </p:nvSpPr>
        <p:spPr/>
        <p:txBody>
          <a:bodyPr/>
          <a:lstStyle/>
          <a:p>
            <a:r>
              <a:rPr lang="en-US" dirty="0"/>
              <a:t>By default, Angular uses scoped style  to scope styles to the component. </a:t>
            </a:r>
          </a:p>
          <a:p>
            <a:endParaRPr lang="en-US" dirty="0"/>
          </a:p>
          <a:p>
            <a:r>
              <a:rPr lang="en-US" dirty="0"/>
              <a:t>This means that the styles you define in the component won’t affect other components, and styles from other components won’t affect the current one.</a:t>
            </a:r>
          </a:p>
          <a:p>
            <a:endParaRPr lang="en-US" dirty="0"/>
          </a:p>
          <a:p>
            <a:endParaRPr lang="en-US" dirty="0"/>
          </a:p>
        </p:txBody>
      </p:sp>
    </p:spTree>
    <p:extLst>
      <p:ext uri="{BB962C8B-B14F-4D97-AF65-F5344CB8AC3E}">
        <p14:creationId xmlns:p14="http://schemas.microsoft.com/office/powerpoint/2010/main" val="4238128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3EDE9-D7BB-40D6-9828-3F498D37557A}"/>
              </a:ext>
            </a:extLst>
          </p:cNvPr>
          <p:cNvSpPr>
            <a:spLocks noGrp="1"/>
          </p:cNvSpPr>
          <p:nvPr>
            <p:ph type="title"/>
          </p:nvPr>
        </p:nvSpPr>
        <p:spPr/>
        <p:txBody>
          <a:bodyPr/>
          <a:lstStyle/>
          <a:p>
            <a:r>
              <a:rPr lang="en-US" dirty="0"/>
              <a:t>Component Style</a:t>
            </a:r>
          </a:p>
        </p:txBody>
      </p:sp>
      <p:sp>
        <p:nvSpPr>
          <p:cNvPr id="3" name="Content Placeholder 2">
            <a:extLst>
              <a:ext uri="{FF2B5EF4-FFF2-40B4-BE49-F238E27FC236}">
                <a16:creationId xmlns:a16="http://schemas.microsoft.com/office/drawing/2014/main" id="{C3F3873D-154D-4260-987E-14948B099267}"/>
              </a:ext>
            </a:extLst>
          </p:cNvPr>
          <p:cNvSpPr>
            <a:spLocks noGrp="1"/>
          </p:cNvSpPr>
          <p:nvPr>
            <p:ph idx="1"/>
          </p:nvPr>
        </p:nvSpPr>
        <p:spPr/>
        <p:txBody>
          <a:bodyPr/>
          <a:lstStyle/>
          <a:p>
            <a:pPr marL="0" indent="0">
              <a:buNone/>
            </a:pPr>
            <a:r>
              <a:rPr lang="en-US" dirty="0"/>
              <a:t>Global Styles</a:t>
            </a:r>
          </a:p>
          <a:p>
            <a:r>
              <a:rPr lang="en-US" dirty="0"/>
              <a:t>If you want global styles that apply across the entire application, you can define them in the styles.css    file in the </a:t>
            </a:r>
            <a:r>
              <a:rPr lang="en-US" dirty="0" err="1"/>
              <a:t>src</a:t>
            </a:r>
            <a:r>
              <a:rPr lang="en-US" dirty="0"/>
              <a:t> directory of your Angular project. </a:t>
            </a:r>
          </a:p>
          <a:p>
            <a:endParaRPr lang="en-US" dirty="0"/>
          </a:p>
          <a:p>
            <a:r>
              <a:rPr lang="en-US" dirty="0"/>
              <a:t>These styles will be included in the final build and affect all components.</a:t>
            </a:r>
          </a:p>
          <a:p>
            <a:endParaRPr lang="en-US" dirty="0"/>
          </a:p>
          <a:p>
            <a:endParaRPr lang="en-US" dirty="0"/>
          </a:p>
        </p:txBody>
      </p:sp>
    </p:spTree>
    <p:extLst>
      <p:ext uri="{BB962C8B-B14F-4D97-AF65-F5344CB8AC3E}">
        <p14:creationId xmlns:p14="http://schemas.microsoft.com/office/powerpoint/2010/main" val="2019178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C67FF-96DF-46DB-8577-1C676ED139E4}"/>
              </a:ext>
            </a:extLst>
          </p:cNvPr>
          <p:cNvSpPr>
            <a:spLocks noGrp="1"/>
          </p:cNvSpPr>
          <p:nvPr>
            <p:ph type="title"/>
          </p:nvPr>
        </p:nvSpPr>
        <p:spPr/>
        <p:txBody>
          <a:bodyPr/>
          <a:lstStyle/>
          <a:p>
            <a:r>
              <a:rPr lang="en-US" dirty="0"/>
              <a:t>Data Binding</a:t>
            </a:r>
          </a:p>
        </p:txBody>
      </p:sp>
      <p:sp>
        <p:nvSpPr>
          <p:cNvPr id="3" name="Content Placeholder 2">
            <a:extLst>
              <a:ext uri="{FF2B5EF4-FFF2-40B4-BE49-F238E27FC236}">
                <a16:creationId xmlns:a16="http://schemas.microsoft.com/office/drawing/2014/main" id="{5320431F-9473-4F75-8A3D-A5DAC0960D29}"/>
              </a:ext>
            </a:extLst>
          </p:cNvPr>
          <p:cNvSpPr>
            <a:spLocks noGrp="1"/>
          </p:cNvSpPr>
          <p:nvPr>
            <p:ph idx="1"/>
          </p:nvPr>
        </p:nvSpPr>
        <p:spPr/>
        <p:txBody>
          <a:bodyPr/>
          <a:lstStyle/>
          <a:p>
            <a:r>
              <a:rPr lang="en-US" dirty="0"/>
              <a:t>In Angular, </a:t>
            </a:r>
            <a:r>
              <a:rPr lang="en-US" b="1" dirty="0"/>
              <a:t>data binding</a:t>
            </a:r>
            <a:r>
              <a:rPr lang="en-US" dirty="0"/>
              <a:t> is a mechanism that allows you to synchronize data between the model (component) and the view (template) .</a:t>
            </a:r>
          </a:p>
          <a:p>
            <a:endParaRPr lang="en-US" dirty="0"/>
          </a:p>
          <a:p>
            <a:r>
              <a:rPr lang="en-US" dirty="0"/>
              <a:t> It enables the automatic synchronization of data between the UI and the underlying component logic. </a:t>
            </a:r>
          </a:p>
          <a:p>
            <a:pPr marL="0" indent="0">
              <a:buNone/>
            </a:pPr>
            <a:endParaRPr lang="en-US" dirty="0"/>
          </a:p>
        </p:txBody>
      </p:sp>
    </p:spTree>
    <p:extLst>
      <p:ext uri="{BB962C8B-B14F-4D97-AF65-F5344CB8AC3E}">
        <p14:creationId xmlns:p14="http://schemas.microsoft.com/office/powerpoint/2010/main" val="3940411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92E93-8B77-4BE4-881B-B15F2F0ACF35}"/>
              </a:ext>
            </a:extLst>
          </p:cNvPr>
          <p:cNvSpPr>
            <a:spLocks noGrp="1"/>
          </p:cNvSpPr>
          <p:nvPr>
            <p:ph type="title"/>
          </p:nvPr>
        </p:nvSpPr>
        <p:spPr/>
        <p:txBody>
          <a:bodyPr>
            <a:normAutofit fontScale="90000"/>
          </a:bodyPr>
          <a:lstStyle/>
          <a:p>
            <a:r>
              <a:rPr kumimoji="0" lang="en-US" altLang="en-US" sz="4400" b="1" i="0" u="none" strike="noStrike" cap="none" normalizeH="0" baseline="0" dirty="0">
                <a:ln>
                  <a:noFill/>
                </a:ln>
                <a:solidFill>
                  <a:schemeClr val="tx1"/>
                </a:solidFill>
                <a:effectLst/>
                <a:latin typeface="Arial" panose="020B0604020202020204" pitchFamily="34" charset="0"/>
              </a:rPr>
              <a:t> </a:t>
            </a:r>
            <a:br>
              <a:rPr kumimoji="0" lang="en-US" altLang="en-US" sz="4400" b="1" i="0" u="none" strike="noStrike" cap="none" normalizeH="0" baseline="0" dirty="0">
                <a:ln>
                  <a:noFill/>
                </a:ln>
                <a:solidFill>
                  <a:schemeClr val="tx1"/>
                </a:solidFill>
                <a:effectLst/>
                <a:latin typeface="Arial" panose="020B0604020202020204" pitchFamily="34" charset="0"/>
              </a:rPr>
            </a:br>
            <a:r>
              <a:rPr kumimoji="0" lang="en-US" altLang="en-US" sz="4400" b="1" i="0" u="none" strike="noStrike" cap="none" normalizeH="0" baseline="0" dirty="0">
                <a:ln>
                  <a:noFill/>
                </a:ln>
                <a:solidFill>
                  <a:schemeClr val="tx1"/>
                </a:solidFill>
                <a:effectLst/>
                <a:latin typeface="Arial" panose="020B0604020202020204" pitchFamily="34" charset="0"/>
              </a:rPr>
              <a:t>One-Way Data Binding:</a:t>
            </a:r>
            <a:br>
              <a:rPr kumimoji="0" lang="en-US" altLang="en-US" sz="4400" b="1" i="0" u="none" strike="noStrike" cap="none" normalizeH="0" baseline="0" dirty="0">
                <a:ln>
                  <a:noFill/>
                </a:ln>
                <a:solidFill>
                  <a:schemeClr val="tx1"/>
                </a:solidFill>
                <a:effectLst/>
                <a:latin typeface="Arial" panose="020B0604020202020204" pitchFamily="34" charset="0"/>
              </a:rPr>
            </a:br>
            <a:endParaRPr lang="en-US" dirty="0"/>
          </a:p>
        </p:txBody>
      </p:sp>
      <p:sp>
        <p:nvSpPr>
          <p:cNvPr id="4" name="Rectangle 1">
            <a:extLst>
              <a:ext uri="{FF2B5EF4-FFF2-40B4-BE49-F238E27FC236}">
                <a16:creationId xmlns:a16="http://schemas.microsoft.com/office/drawing/2014/main" id="{7AAB4F25-2DBE-484D-A66F-4DD93D12F71C}"/>
              </a:ext>
            </a:extLst>
          </p:cNvPr>
          <p:cNvSpPr>
            <a:spLocks noGrp="1" noChangeArrowheads="1"/>
          </p:cNvSpPr>
          <p:nvPr>
            <p:ph idx="1"/>
          </p:nvPr>
        </p:nvSpPr>
        <p:spPr bwMode="auto">
          <a:xfrm>
            <a:off x="838201" y="2970242"/>
            <a:ext cx="1038639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i="0" u="none" strike="noStrike" cap="none" normalizeH="0" baseline="0" dirty="0">
                <a:ln>
                  <a:noFill/>
                </a:ln>
                <a:solidFill>
                  <a:schemeClr val="tx1"/>
                </a:solidFill>
                <a:effectLst/>
                <a:latin typeface="Arial" panose="020B0604020202020204" pitchFamily="34" charset="0"/>
              </a:rPr>
              <a:t> In one-way data binding, data flows in one direction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i="0" u="none" strike="noStrike" cap="none" normalizeH="0" baseline="0" dirty="0">
                <a:ln>
                  <a:noFill/>
                </a:ln>
                <a:solidFill>
                  <a:schemeClr val="tx1"/>
                </a:solidFill>
                <a:effectLst/>
                <a:latin typeface="Arial" panose="020B0604020202020204" pitchFamily="34" charset="0"/>
              </a:rPr>
              <a:t> {{ data }}  called Interpolation </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7741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874E4-EFA0-4E60-8707-B23D685728FD}"/>
              </a:ext>
            </a:extLst>
          </p:cNvPr>
          <p:cNvSpPr>
            <a:spLocks noGrp="1"/>
          </p:cNvSpPr>
          <p:nvPr>
            <p:ph type="title"/>
          </p:nvPr>
        </p:nvSpPr>
        <p:spPr/>
        <p:txBody>
          <a:bodyPr/>
          <a:lstStyle/>
          <a:p>
            <a:r>
              <a:rPr lang="en-US" dirty="0"/>
              <a:t>Two-Way Data Binding:</a:t>
            </a:r>
            <a:br>
              <a:rPr lang="en-US" dirty="0"/>
            </a:br>
            <a:endParaRPr lang="en-US" dirty="0"/>
          </a:p>
        </p:txBody>
      </p:sp>
      <p:sp>
        <p:nvSpPr>
          <p:cNvPr id="3" name="Content Placeholder 2">
            <a:extLst>
              <a:ext uri="{FF2B5EF4-FFF2-40B4-BE49-F238E27FC236}">
                <a16:creationId xmlns:a16="http://schemas.microsoft.com/office/drawing/2014/main" id="{1D00B586-ECC8-4B9B-B300-B4929C5E6122}"/>
              </a:ext>
            </a:extLst>
          </p:cNvPr>
          <p:cNvSpPr>
            <a:spLocks noGrp="1"/>
          </p:cNvSpPr>
          <p:nvPr>
            <p:ph idx="1"/>
          </p:nvPr>
        </p:nvSpPr>
        <p:spPr/>
        <p:txBody>
          <a:bodyPr/>
          <a:lstStyle/>
          <a:p>
            <a:endParaRPr lang="en-US" dirty="0"/>
          </a:p>
          <a:p>
            <a:r>
              <a:rPr lang="en-US" dirty="0"/>
              <a:t> Two-way data binding allows for automatic synchronization of data between the model and the UI. </a:t>
            </a:r>
          </a:p>
          <a:p>
            <a:r>
              <a:rPr lang="en-US" dirty="0"/>
              <a:t>Any changes made in the UI are reflected in the data model, and changes in the data model are reflected in the UI.</a:t>
            </a:r>
          </a:p>
          <a:p>
            <a:r>
              <a:rPr lang="en-US" dirty="0"/>
              <a:t>Example: A form input that updates both the UI and the underlying model.</a:t>
            </a:r>
          </a:p>
          <a:p>
            <a:r>
              <a:rPr lang="en-US" dirty="0"/>
              <a:t>In Angular: [(</a:t>
            </a:r>
            <a:r>
              <a:rPr lang="en-US" dirty="0" err="1"/>
              <a:t>ngModel</a:t>
            </a:r>
            <a:r>
              <a:rPr lang="en-US" dirty="0"/>
              <a:t>)] directive is used for two-way binding.</a:t>
            </a:r>
          </a:p>
        </p:txBody>
      </p:sp>
    </p:spTree>
    <p:extLst>
      <p:ext uri="{BB962C8B-B14F-4D97-AF65-F5344CB8AC3E}">
        <p14:creationId xmlns:p14="http://schemas.microsoft.com/office/powerpoint/2010/main" val="1685351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3208C-091E-4BF6-AF92-F5AF18157E43}"/>
              </a:ext>
            </a:extLst>
          </p:cNvPr>
          <p:cNvSpPr>
            <a:spLocks noGrp="1"/>
          </p:cNvSpPr>
          <p:nvPr>
            <p:ph type="title"/>
          </p:nvPr>
        </p:nvSpPr>
        <p:spPr/>
        <p:txBody>
          <a:bodyPr/>
          <a:lstStyle/>
          <a:p>
            <a:r>
              <a:rPr lang="en-US" dirty="0"/>
              <a:t>Event Binding:</a:t>
            </a:r>
            <a:br>
              <a:rPr lang="en-US" dirty="0"/>
            </a:br>
            <a:endParaRPr lang="en-US" dirty="0"/>
          </a:p>
        </p:txBody>
      </p:sp>
      <p:sp>
        <p:nvSpPr>
          <p:cNvPr id="3" name="Content Placeholder 2">
            <a:extLst>
              <a:ext uri="{FF2B5EF4-FFF2-40B4-BE49-F238E27FC236}">
                <a16:creationId xmlns:a16="http://schemas.microsoft.com/office/drawing/2014/main" id="{8682E281-A81C-4AB0-B7B5-76F5D9C41101}"/>
              </a:ext>
            </a:extLst>
          </p:cNvPr>
          <p:cNvSpPr>
            <a:spLocks noGrp="1"/>
          </p:cNvSpPr>
          <p:nvPr>
            <p:ph idx="1"/>
          </p:nvPr>
        </p:nvSpPr>
        <p:spPr/>
        <p:txBody>
          <a:bodyPr/>
          <a:lstStyle/>
          <a:p>
            <a:endParaRPr lang="en-US" dirty="0"/>
          </a:p>
          <a:p>
            <a:r>
              <a:rPr lang="en-US" dirty="0"/>
              <a:t>Description: Event binding is a form of one-way data binding where the UI element sends events to the model (e.g., when a button is clicked).</a:t>
            </a:r>
          </a:p>
          <a:p>
            <a:r>
              <a:rPr lang="en-US" dirty="0"/>
              <a:t>Example: button (click)="</a:t>
            </a:r>
            <a:r>
              <a:rPr lang="en-US" dirty="0" err="1"/>
              <a:t>onClick</a:t>
            </a:r>
            <a:r>
              <a:rPr lang="en-US" dirty="0"/>
              <a:t>()" in Angular where a method is executed when a button is clicked.</a:t>
            </a:r>
          </a:p>
        </p:txBody>
      </p:sp>
    </p:spTree>
    <p:extLst>
      <p:ext uri="{BB962C8B-B14F-4D97-AF65-F5344CB8AC3E}">
        <p14:creationId xmlns:p14="http://schemas.microsoft.com/office/powerpoint/2010/main" val="1778914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6AED-0168-4E34-9082-D3A146032DF1}"/>
              </a:ext>
            </a:extLst>
          </p:cNvPr>
          <p:cNvSpPr>
            <a:spLocks noGrp="1"/>
          </p:cNvSpPr>
          <p:nvPr>
            <p:ph type="title"/>
          </p:nvPr>
        </p:nvSpPr>
        <p:spPr/>
        <p:txBody>
          <a:bodyPr/>
          <a:lstStyle/>
          <a:p>
            <a:r>
              <a:rPr lang="en-US" dirty="0" err="1"/>
              <a:t>PropertyBinding</a:t>
            </a:r>
            <a:endParaRPr lang="en-US" dirty="0"/>
          </a:p>
        </p:txBody>
      </p:sp>
      <p:sp>
        <p:nvSpPr>
          <p:cNvPr id="3" name="Content Placeholder 2">
            <a:extLst>
              <a:ext uri="{FF2B5EF4-FFF2-40B4-BE49-F238E27FC236}">
                <a16:creationId xmlns:a16="http://schemas.microsoft.com/office/drawing/2014/main" id="{47ADB70F-2654-42FA-8288-51ADEDA5E560}"/>
              </a:ext>
            </a:extLst>
          </p:cNvPr>
          <p:cNvSpPr>
            <a:spLocks noGrp="1"/>
          </p:cNvSpPr>
          <p:nvPr>
            <p:ph idx="1"/>
          </p:nvPr>
        </p:nvSpPr>
        <p:spPr/>
        <p:txBody>
          <a:bodyPr/>
          <a:lstStyle/>
          <a:p>
            <a:r>
              <a:rPr lang="en-US" dirty="0"/>
              <a:t>In Angular, property binding is a way to bind data from a component to an HTML element's property.</a:t>
            </a:r>
          </a:p>
          <a:p>
            <a:endParaRPr lang="en-US" dirty="0"/>
          </a:p>
          <a:p>
            <a:r>
              <a:rPr lang="en-US" dirty="0"/>
              <a:t> It allows you to dynamically update the properties of elements based on the component's data.</a:t>
            </a:r>
          </a:p>
          <a:p>
            <a:endParaRPr lang="en-US" dirty="0"/>
          </a:p>
          <a:p>
            <a:pPr marL="0" indent="0">
              <a:buNone/>
            </a:pPr>
            <a:endParaRPr lang="en-US" dirty="0"/>
          </a:p>
          <a:p>
            <a:pPr marL="0" indent="0">
              <a:buNone/>
            </a:pPr>
            <a:endParaRPr lang="en-US" dirty="0"/>
          </a:p>
          <a:p>
            <a:r>
              <a:rPr lang="en-US" dirty="0"/>
              <a:t>[</a:t>
            </a:r>
            <a:r>
              <a:rPr lang="en-US" dirty="0" err="1"/>
              <a:t>element_property</a:t>
            </a:r>
            <a:r>
              <a:rPr lang="en-US" dirty="0"/>
              <a:t>]="expression"</a:t>
            </a:r>
          </a:p>
        </p:txBody>
      </p:sp>
    </p:spTree>
    <p:extLst>
      <p:ext uri="{BB962C8B-B14F-4D97-AF65-F5344CB8AC3E}">
        <p14:creationId xmlns:p14="http://schemas.microsoft.com/office/powerpoint/2010/main" val="3986442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5F9C-E80D-4E1E-914B-3C8242089313}"/>
              </a:ext>
            </a:extLst>
          </p:cNvPr>
          <p:cNvSpPr>
            <a:spLocks noGrp="1"/>
          </p:cNvSpPr>
          <p:nvPr>
            <p:ph type="ctrTitle"/>
          </p:nvPr>
        </p:nvSpPr>
        <p:spPr>
          <a:xfrm>
            <a:off x="1524000" y="1122363"/>
            <a:ext cx="9144000" cy="348628"/>
          </a:xfrm>
        </p:spPr>
        <p:txBody>
          <a:bodyPr>
            <a:normAutofit fontScale="90000"/>
          </a:bodyPr>
          <a:lstStyle/>
          <a:p>
            <a:r>
              <a:rPr lang="en-US" dirty="0"/>
              <a:t>Steps to install Angular</a:t>
            </a:r>
          </a:p>
        </p:txBody>
      </p:sp>
      <p:sp>
        <p:nvSpPr>
          <p:cNvPr id="3" name="Subtitle 2">
            <a:extLst>
              <a:ext uri="{FF2B5EF4-FFF2-40B4-BE49-F238E27FC236}">
                <a16:creationId xmlns:a16="http://schemas.microsoft.com/office/drawing/2014/main" id="{F8724502-79F0-4384-9182-AB60D0645B7A}"/>
              </a:ext>
            </a:extLst>
          </p:cNvPr>
          <p:cNvSpPr>
            <a:spLocks noGrp="1"/>
          </p:cNvSpPr>
          <p:nvPr>
            <p:ph type="subTitle" idx="1"/>
          </p:nvPr>
        </p:nvSpPr>
        <p:spPr>
          <a:xfrm>
            <a:off x="1020416" y="1605790"/>
            <a:ext cx="10840279" cy="4737930"/>
          </a:xfrm>
        </p:spPr>
        <p:txBody>
          <a:bodyPr>
            <a:noAutofit/>
          </a:bodyPr>
          <a:lstStyle/>
          <a:p>
            <a:r>
              <a:rPr lang="en-US" sz="4000" dirty="0"/>
              <a:t>1.  Installing Node.js</a:t>
            </a:r>
          </a:p>
          <a:p>
            <a:endParaRPr lang="en-US" sz="4000" dirty="0"/>
          </a:p>
          <a:p>
            <a:r>
              <a:rPr lang="en-US" sz="4000" dirty="0"/>
              <a:t>Node.js is a JavaScript runtime environment that allows developers to run JavaScript code outside of a web browser.  </a:t>
            </a:r>
          </a:p>
          <a:p>
            <a:endParaRPr lang="en-US" sz="4000" dirty="0"/>
          </a:p>
          <a:p>
            <a:endParaRPr lang="en-US" sz="4000" dirty="0"/>
          </a:p>
          <a:p>
            <a:r>
              <a:rPr lang="en-US" sz="4000" dirty="0"/>
              <a:t> </a:t>
            </a:r>
          </a:p>
        </p:txBody>
      </p:sp>
    </p:spTree>
    <p:extLst>
      <p:ext uri="{BB962C8B-B14F-4D97-AF65-F5344CB8AC3E}">
        <p14:creationId xmlns:p14="http://schemas.microsoft.com/office/powerpoint/2010/main" val="2815220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5000-BBE1-47D7-B0AD-1A217344831C}"/>
              </a:ext>
            </a:extLst>
          </p:cNvPr>
          <p:cNvSpPr>
            <a:spLocks noGrp="1"/>
          </p:cNvSpPr>
          <p:nvPr>
            <p:ph type="title"/>
          </p:nvPr>
        </p:nvSpPr>
        <p:spPr/>
        <p:txBody>
          <a:bodyPr/>
          <a:lstStyle/>
          <a:p>
            <a:r>
              <a:rPr lang="en-US" dirty="0"/>
              <a:t>Structural Directive</a:t>
            </a:r>
          </a:p>
        </p:txBody>
      </p:sp>
      <p:sp>
        <p:nvSpPr>
          <p:cNvPr id="3" name="Content Placeholder 2">
            <a:extLst>
              <a:ext uri="{FF2B5EF4-FFF2-40B4-BE49-F238E27FC236}">
                <a16:creationId xmlns:a16="http://schemas.microsoft.com/office/drawing/2014/main" id="{418CC87E-D3D3-4B7C-B1A3-9B82231826BC}"/>
              </a:ext>
            </a:extLst>
          </p:cNvPr>
          <p:cNvSpPr>
            <a:spLocks noGrp="1"/>
          </p:cNvSpPr>
          <p:nvPr>
            <p:ph idx="1"/>
          </p:nvPr>
        </p:nvSpPr>
        <p:spPr/>
        <p:txBody>
          <a:bodyPr/>
          <a:lstStyle/>
          <a:p>
            <a:r>
              <a:rPr lang="en-US" dirty="0"/>
              <a:t>In Angular, structural directives are used to manipulate the structure of the DOM by adding or removing elements based on conditions. </a:t>
            </a:r>
          </a:p>
          <a:p>
            <a:pPr marL="0" indent="0">
              <a:buNone/>
            </a:pPr>
            <a:endParaRPr lang="en-US" dirty="0"/>
          </a:p>
          <a:p>
            <a:endParaRPr lang="en-US" dirty="0"/>
          </a:p>
          <a:p>
            <a:r>
              <a:rPr lang="en-US" dirty="0"/>
              <a:t>These directives are prefixed with an asterisk (*) to indicate they are structural.</a:t>
            </a:r>
          </a:p>
          <a:p>
            <a:endParaRPr lang="en-US" dirty="0"/>
          </a:p>
          <a:p>
            <a:pPr marL="0" indent="0">
              <a:buNone/>
            </a:pPr>
            <a:endParaRPr lang="en-US" dirty="0"/>
          </a:p>
        </p:txBody>
      </p:sp>
    </p:spTree>
    <p:extLst>
      <p:ext uri="{BB962C8B-B14F-4D97-AF65-F5344CB8AC3E}">
        <p14:creationId xmlns:p14="http://schemas.microsoft.com/office/powerpoint/2010/main" val="1934237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AF5C9-0A70-40BA-ADE9-7496F366E054}"/>
              </a:ext>
            </a:extLst>
          </p:cNvPr>
          <p:cNvSpPr>
            <a:spLocks noGrp="1"/>
          </p:cNvSpPr>
          <p:nvPr>
            <p:ph type="title"/>
          </p:nvPr>
        </p:nvSpPr>
        <p:spPr/>
        <p:txBody>
          <a:bodyPr/>
          <a:lstStyle/>
          <a:p>
            <a:r>
              <a:rPr lang="en-US" dirty="0"/>
              <a:t>Structural Directive</a:t>
            </a:r>
          </a:p>
        </p:txBody>
      </p:sp>
      <p:sp>
        <p:nvSpPr>
          <p:cNvPr id="3" name="Content Placeholder 2">
            <a:extLst>
              <a:ext uri="{FF2B5EF4-FFF2-40B4-BE49-F238E27FC236}">
                <a16:creationId xmlns:a16="http://schemas.microsoft.com/office/drawing/2014/main" id="{B0943E3C-346A-4367-A902-0619114ACCA7}"/>
              </a:ext>
            </a:extLst>
          </p:cNvPr>
          <p:cNvSpPr>
            <a:spLocks noGrp="1"/>
          </p:cNvSpPr>
          <p:nvPr>
            <p:ph idx="1"/>
          </p:nvPr>
        </p:nvSpPr>
        <p:spPr/>
        <p:txBody>
          <a:bodyPr>
            <a:normAutofit fontScale="92500" lnSpcReduction="10000"/>
          </a:bodyPr>
          <a:lstStyle/>
          <a:p>
            <a:r>
              <a:rPr lang="en-US" dirty="0"/>
              <a:t>*</a:t>
            </a:r>
            <a:r>
              <a:rPr lang="en-US" dirty="0" err="1"/>
              <a:t>ngSwitch</a:t>
            </a:r>
            <a:r>
              <a:rPr lang="en-US" dirty="0"/>
              <a:t>:</a:t>
            </a:r>
          </a:p>
          <a:p>
            <a:endParaRPr lang="en-US" dirty="0"/>
          </a:p>
          <a:p>
            <a:r>
              <a:rPr lang="en-US" dirty="0"/>
              <a:t>Used for conditionally rendering one of many templates based on a switch expression.</a:t>
            </a:r>
          </a:p>
          <a:p>
            <a:endParaRPr lang="en-US" dirty="0"/>
          </a:p>
          <a:p>
            <a:pPr marL="0" indent="0">
              <a:buNone/>
            </a:pPr>
            <a:r>
              <a:rPr lang="en-US" dirty="0"/>
              <a:t>&lt;div [</a:t>
            </a:r>
            <a:r>
              <a:rPr lang="en-US" dirty="0" err="1"/>
              <a:t>ngSwitch</a:t>
            </a:r>
            <a:r>
              <a:rPr lang="en-US" dirty="0"/>
              <a:t>]="color"&gt;</a:t>
            </a:r>
          </a:p>
          <a:p>
            <a:pPr marL="0" indent="0">
              <a:buNone/>
            </a:pPr>
            <a:r>
              <a:rPr lang="en-US" dirty="0"/>
              <a:t>  &lt;div *</a:t>
            </a:r>
            <a:r>
              <a:rPr lang="en-US" dirty="0" err="1"/>
              <a:t>ngSwitchCase</a:t>
            </a:r>
            <a:r>
              <a:rPr lang="en-US" dirty="0"/>
              <a:t>="'red'"&gt;Red color&lt;/div&gt;</a:t>
            </a:r>
          </a:p>
          <a:p>
            <a:pPr marL="0" indent="0">
              <a:buNone/>
            </a:pPr>
            <a:r>
              <a:rPr lang="en-US" dirty="0"/>
              <a:t>  &lt;div *</a:t>
            </a:r>
            <a:r>
              <a:rPr lang="en-US" dirty="0" err="1"/>
              <a:t>ngSwitchCase</a:t>
            </a:r>
            <a:r>
              <a:rPr lang="en-US" dirty="0"/>
              <a:t>="'blue'"&gt;Blue color&lt;/div&gt;</a:t>
            </a:r>
          </a:p>
          <a:p>
            <a:pPr marL="0" indent="0">
              <a:buNone/>
            </a:pPr>
            <a:r>
              <a:rPr lang="en-US" dirty="0"/>
              <a:t>  &lt;div *</a:t>
            </a:r>
            <a:r>
              <a:rPr lang="en-US" dirty="0" err="1"/>
              <a:t>ngSwitchDefault</a:t>
            </a:r>
            <a:r>
              <a:rPr lang="en-US" dirty="0"/>
              <a:t>&gt;Default color&lt;/div&gt;</a:t>
            </a:r>
          </a:p>
          <a:p>
            <a:pPr marL="0" indent="0">
              <a:buNone/>
            </a:pPr>
            <a:r>
              <a:rPr lang="en-US" dirty="0"/>
              <a:t>&lt;/div&gt;</a:t>
            </a:r>
          </a:p>
        </p:txBody>
      </p:sp>
    </p:spTree>
    <p:extLst>
      <p:ext uri="{BB962C8B-B14F-4D97-AF65-F5344CB8AC3E}">
        <p14:creationId xmlns:p14="http://schemas.microsoft.com/office/powerpoint/2010/main" val="2897144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AB061-673C-42DF-AEFA-8A03DB249083}"/>
              </a:ext>
            </a:extLst>
          </p:cNvPr>
          <p:cNvSpPr>
            <a:spLocks noGrp="1"/>
          </p:cNvSpPr>
          <p:nvPr>
            <p:ph type="title"/>
          </p:nvPr>
        </p:nvSpPr>
        <p:spPr/>
        <p:txBody>
          <a:bodyPr/>
          <a:lstStyle/>
          <a:p>
            <a:r>
              <a:rPr lang="en-US" dirty="0"/>
              <a:t>Structural Directive</a:t>
            </a:r>
          </a:p>
        </p:txBody>
      </p:sp>
      <p:sp>
        <p:nvSpPr>
          <p:cNvPr id="3" name="Content Placeholder 2">
            <a:extLst>
              <a:ext uri="{FF2B5EF4-FFF2-40B4-BE49-F238E27FC236}">
                <a16:creationId xmlns:a16="http://schemas.microsoft.com/office/drawing/2014/main" id="{3AC87554-617C-4280-98F1-355603B1A5FC}"/>
              </a:ext>
            </a:extLst>
          </p:cNvPr>
          <p:cNvSpPr>
            <a:spLocks noGrp="1"/>
          </p:cNvSpPr>
          <p:nvPr>
            <p:ph idx="1"/>
          </p:nvPr>
        </p:nvSpPr>
        <p:spPr/>
        <p:txBody>
          <a:bodyPr/>
          <a:lstStyle/>
          <a:p>
            <a:pPr marL="0" indent="0">
              <a:buNone/>
            </a:pPr>
            <a:r>
              <a:rPr lang="en-US" dirty="0"/>
              <a:t>*</a:t>
            </a:r>
            <a:r>
              <a:rPr lang="en-US" dirty="0" err="1"/>
              <a:t>ngIf</a:t>
            </a:r>
            <a:r>
              <a:rPr lang="en-US" dirty="0"/>
              <a:t>:</a:t>
            </a:r>
          </a:p>
          <a:p>
            <a:endParaRPr lang="en-US" dirty="0"/>
          </a:p>
          <a:p>
            <a:r>
              <a:rPr lang="en-US" dirty="0"/>
              <a:t>Used to conditionally include or exclude a template from the DOM based on an expression's truthiness.</a:t>
            </a:r>
          </a:p>
          <a:p>
            <a:pPr marL="0" indent="0">
              <a:buNone/>
            </a:pPr>
            <a:endParaRPr lang="en-US" dirty="0"/>
          </a:p>
          <a:p>
            <a:r>
              <a:rPr lang="en-US" dirty="0"/>
              <a:t>&lt;div *</a:t>
            </a:r>
            <a:r>
              <a:rPr lang="en-US" dirty="0" err="1"/>
              <a:t>ngIf</a:t>
            </a:r>
            <a:r>
              <a:rPr lang="en-US" dirty="0"/>
              <a:t>="</a:t>
            </a:r>
            <a:r>
              <a:rPr lang="en-US" dirty="0" err="1"/>
              <a:t>isVisible</a:t>
            </a:r>
            <a:r>
              <a:rPr lang="en-US" dirty="0"/>
              <a:t>"&gt;This is visible if </a:t>
            </a:r>
            <a:r>
              <a:rPr lang="en-US" dirty="0" err="1"/>
              <a:t>isVisible</a:t>
            </a:r>
            <a:r>
              <a:rPr lang="en-US" dirty="0"/>
              <a:t> is true&lt;/div&gt;</a:t>
            </a:r>
          </a:p>
        </p:txBody>
      </p:sp>
    </p:spTree>
    <p:extLst>
      <p:ext uri="{BB962C8B-B14F-4D97-AF65-F5344CB8AC3E}">
        <p14:creationId xmlns:p14="http://schemas.microsoft.com/office/powerpoint/2010/main" val="5124705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7C6C6-3537-4E19-849D-C4545254BDDB}"/>
              </a:ext>
            </a:extLst>
          </p:cNvPr>
          <p:cNvSpPr>
            <a:spLocks noGrp="1"/>
          </p:cNvSpPr>
          <p:nvPr>
            <p:ph type="title"/>
          </p:nvPr>
        </p:nvSpPr>
        <p:spPr/>
        <p:txBody>
          <a:bodyPr/>
          <a:lstStyle/>
          <a:p>
            <a:r>
              <a:rPr lang="en-US" dirty="0" err="1"/>
              <a:t>ngElse</a:t>
            </a:r>
            <a:endParaRPr lang="en-US" dirty="0"/>
          </a:p>
        </p:txBody>
      </p:sp>
      <p:sp>
        <p:nvSpPr>
          <p:cNvPr id="3" name="Content Placeholder 2">
            <a:extLst>
              <a:ext uri="{FF2B5EF4-FFF2-40B4-BE49-F238E27FC236}">
                <a16:creationId xmlns:a16="http://schemas.microsoft.com/office/drawing/2014/main" id="{1DC82BA9-3749-46C2-A10D-BA9782A6CDC8}"/>
              </a:ext>
            </a:extLst>
          </p:cNvPr>
          <p:cNvSpPr>
            <a:spLocks noGrp="1"/>
          </p:cNvSpPr>
          <p:nvPr>
            <p:ph idx="1"/>
          </p:nvPr>
        </p:nvSpPr>
        <p:spPr/>
        <p:txBody>
          <a:bodyPr/>
          <a:lstStyle/>
          <a:p>
            <a:r>
              <a:rPr lang="en-US" dirty="0"/>
              <a:t>In Angular, the </a:t>
            </a:r>
            <a:r>
              <a:rPr lang="en-US" dirty="0" err="1"/>
              <a:t>ngIf</a:t>
            </a:r>
            <a:r>
              <a:rPr lang="en-US" dirty="0"/>
              <a:t> directive can be used to conditionally display elements in the DOM. </a:t>
            </a:r>
          </a:p>
          <a:p>
            <a:endParaRPr lang="en-US" dirty="0"/>
          </a:p>
          <a:p>
            <a:r>
              <a:rPr lang="en-US" dirty="0"/>
              <a:t>To implement an "if-else" condition, you can use </a:t>
            </a:r>
            <a:r>
              <a:rPr lang="en-US" dirty="0" err="1"/>
              <a:t>ngIf</a:t>
            </a:r>
            <a:r>
              <a:rPr lang="en-US" dirty="0"/>
              <a:t> along with </a:t>
            </a:r>
            <a:r>
              <a:rPr lang="en-US" dirty="0" err="1"/>
              <a:t>ngElse</a:t>
            </a:r>
            <a:r>
              <a:rPr lang="en-US" dirty="0"/>
              <a:t>.</a:t>
            </a:r>
          </a:p>
        </p:txBody>
      </p:sp>
    </p:spTree>
    <p:extLst>
      <p:ext uri="{BB962C8B-B14F-4D97-AF65-F5344CB8AC3E}">
        <p14:creationId xmlns:p14="http://schemas.microsoft.com/office/powerpoint/2010/main" val="455962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2641-C94F-42E4-B2F7-028E5A8C71A2}"/>
              </a:ext>
            </a:extLst>
          </p:cNvPr>
          <p:cNvSpPr>
            <a:spLocks noGrp="1"/>
          </p:cNvSpPr>
          <p:nvPr>
            <p:ph type="title"/>
          </p:nvPr>
        </p:nvSpPr>
        <p:spPr/>
        <p:txBody>
          <a:bodyPr/>
          <a:lstStyle/>
          <a:p>
            <a:r>
              <a:rPr lang="en-US" dirty="0"/>
              <a:t>#Reference Variable</a:t>
            </a:r>
          </a:p>
        </p:txBody>
      </p:sp>
      <p:sp>
        <p:nvSpPr>
          <p:cNvPr id="3" name="Content Placeholder 2">
            <a:extLst>
              <a:ext uri="{FF2B5EF4-FFF2-40B4-BE49-F238E27FC236}">
                <a16:creationId xmlns:a16="http://schemas.microsoft.com/office/drawing/2014/main" id="{532A1FB6-D2D8-4D20-8190-AC1211BF063B}"/>
              </a:ext>
            </a:extLst>
          </p:cNvPr>
          <p:cNvSpPr>
            <a:spLocks noGrp="1"/>
          </p:cNvSpPr>
          <p:nvPr>
            <p:ph idx="1"/>
          </p:nvPr>
        </p:nvSpPr>
        <p:spPr/>
        <p:txBody>
          <a:bodyPr/>
          <a:lstStyle/>
          <a:p>
            <a:r>
              <a:rPr lang="en-US" dirty="0"/>
              <a:t>You can define a template reference variable by prefixing a name with #, and then assign it to an element or component in your template.</a:t>
            </a:r>
          </a:p>
          <a:p>
            <a:pPr marL="0" indent="0">
              <a:buNone/>
            </a:pPr>
            <a:endParaRPr lang="en-US" dirty="0"/>
          </a:p>
          <a:p>
            <a:pPr marL="0" indent="0">
              <a:buNone/>
            </a:pPr>
            <a:endParaRPr lang="en-US" dirty="0"/>
          </a:p>
          <a:p>
            <a:pPr marL="0" indent="0">
              <a:buNone/>
            </a:pPr>
            <a:r>
              <a:rPr lang="en-US" dirty="0"/>
              <a:t>&lt;input #myInput type="text"&gt;</a:t>
            </a:r>
          </a:p>
          <a:p>
            <a:pPr marL="0" indent="0">
              <a:buNone/>
            </a:pPr>
            <a:r>
              <a:rPr lang="en-US" dirty="0"/>
              <a:t>&lt;button (click)="</a:t>
            </a:r>
            <a:r>
              <a:rPr lang="en-US" dirty="0" err="1"/>
              <a:t>onClick</a:t>
            </a:r>
            <a:r>
              <a:rPr lang="en-US" dirty="0"/>
              <a:t>(</a:t>
            </a:r>
            <a:r>
              <a:rPr lang="en-US" dirty="0" err="1"/>
              <a:t>myInput.value</a:t>
            </a:r>
            <a:r>
              <a:rPr lang="en-US" dirty="0"/>
              <a:t>)"&gt;Click Me&lt;/button&gt;</a:t>
            </a:r>
          </a:p>
          <a:p>
            <a:pPr marL="0" indent="0">
              <a:buNone/>
            </a:pPr>
            <a:r>
              <a:rPr lang="en-US" dirty="0"/>
              <a:t>In this example, #myInput creates a reference to the input element. The button’s click event passes </a:t>
            </a:r>
            <a:r>
              <a:rPr lang="en-US" dirty="0" err="1"/>
              <a:t>myInput.value</a:t>
            </a:r>
            <a:r>
              <a:rPr lang="en-US" dirty="0"/>
              <a:t> to the </a:t>
            </a:r>
            <a:r>
              <a:rPr lang="en-US" dirty="0" err="1"/>
              <a:t>onClick</a:t>
            </a:r>
            <a:r>
              <a:rPr lang="en-US" dirty="0"/>
              <a:t>() method in the component.</a:t>
            </a:r>
          </a:p>
          <a:p>
            <a:endParaRPr lang="en-US" dirty="0"/>
          </a:p>
        </p:txBody>
      </p:sp>
    </p:spTree>
    <p:extLst>
      <p:ext uri="{BB962C8B-B14F-4D97-AF65-F5344CB8AC3E}">
        <p14:creationId xmlns:p14="http://schemas.microsoft.com/office/powerpoint/2010/main" val="535269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207EC-1A9C-4490-84F1-C98B0A2159A1}"/>
              </a:ext>
            </a:extLst>
          </p:cNvPr>
          <p:cNvSpPr>
            <a:spLocks noGrp="1"/>
          </p:cNvSpPr>
          <p:nvPr>
            <p:ph type="title"/>
          </p:nvPr>
        </p:nvSpPr>
        <p:spPr/>
        <p:txBody>
          <a:bodyPr/>
          <a:lstStyle/>
          <a:p>
            <a:r>
              <a:rPr lang="en-US" dirty="0"/>
              <a:t>ng-Template</a:t>
            </a:r>
          </a:p>
        </p:txBody>
      </p:sp>
      <p:sp>
        <p:nvSpPr>
          <p:cNvPr id="3" name="Content Placeholder 2">
            <a:extLst>
              <a:ext uri="{FF2B5EF4-FFF2-40B4-BE49-F238E27FC236}">
                <a16:creationId xmlns:a16="http://schemas.microsoft.com/office/drawing/2014/main" id="{A9689008-8833-48D6-B257-92A44676C859}"/>
              </a:ext>
            </a:extLst>
          </p:cNvPr>
          <p:cNvSpPr>
            <a:spLocks noGrp="1"/>
          </p:cNvSpPr>
          <p:nvPr>
            <p:ph idx="1"/>
          </p:nvPr>
        </p:nvSpPr>
        <p:spPr/>
        <p:txBody>
          <a:bodyPr/>
          <a:lstStyle/>
          <a:p>
            <a:r>
              <a:rPr lang="en-US" dirty="0"/>
              <a:t>In Angular, an ng-template is a structural directive that defines a block of HTML that is not rendered immediately. It acts as a template for content that can be conditionally rendered or inserted into the DOM later.</a:t>
            </a:r>
          </a:p>
          <a:p>
            <a:endParaRPr lang="en-US" dirty="0"/>
          </a:p>
          <a:p>
            <a:r>
              <a:rPr lang="en-US" dirty="0"/>
              <a:t>When you use ng-template, Angular doesn't render the content right away; instead, it keeps the content hidden until it's triggered to be inserted into the DOM.</a:t>
            </a:r>
          </a:p>
          <a:p>
            <a:endParaRPr lang="en-US" dirty="0"/>
          </a:p>
          <a:p>
            <a:endParaRPr lang="en-US" dirty="0"/>
          </a:p>
        </p:txBody>
      </p:sp>
    </p:spTree>
    <p:extLst>
      <p:ext uri="{BB962C8B-B14F-4D97-AF65-F5344CB8AC3E}">
        <p14:creationId xmlns:p14="http://schemas.microsoft.com/office/powerpoint/2010/main" val="3451864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0282-E3DB-436C-9C4A-31C5BD227BA8}"/>
              </a:ext>
            </a:extLst>
          </p:cNvPr>
          <p:cNvSpPr>
            <a:spLocks noGrp="1"/>
          </p:cNvSpPr>
          <p:nvPr>
            <p:ph type="title"/>
          </p:nvPr>
        </p:nvSpPr>
        <p:spPr/>
        <p:txBody>
          <a:bodyPr/>
          <a:lstStyle/>
          <a:p>
            <a:r>
              <a:rPr lang="en-US" dirty="0"/>
              <a:t>Structural Directive</a:t>
            </a:r>
          </a:p>
        </p:txBody>
      </p:sp>
      <p:sp>
        <p:nvSpPr>
          <p:cNvPr id="3" name="Content Placeholder 2">
            <a:extLst>
              <a:ext uri="{FF2B5EF4-FFF2-40B4-BE49-F238E27FC236}">
                <a16:creationId xmlns:a16="http://schemas.microsoft.com/office/drawing/2014/main" id="{E8E5DA0F-A291-4FBA-AAED-C07759FAC78B}"/>
              </a:ext>
            </a:extLst>
          </p:cNvPr>
          <p:cNvSpPr>
            <a:spLocks noGrp="1"/>
          </p:cNvSpPr>
          <p:nvPr>
            <p:ph idx="1"/>
          </p:nvPr>
        </p:nvSpPr>
        <p:spPr/>
        <p:txBody>
          <a:bodyPr>
            <a:normAutofit/>
          </a:bodyPr>
          <a:lstStyle/>
          <a:p>
            <a:pPr marL="0" indent="0">
              <a:buNone/>
            </a:pPr>
            <a:r>
              <a:rPr lang="en-US" dirty="0"/>
              <a:t>*</a:t>
            </a:r>
            <a:r>
              <a:rPr lang="en-US" dirty="0" err="1"/>
              <a:t>ngFor</a:t>
            </a:r>
            <a:r>
              <a:rPr lang="en-US" dirty="0"/>
              <a:t>:</a:t>
            </a:r>
          </a:p>
          <a:p>
            <a:endParaRPr lang="en-US" dirty="0"/>
          </a:p>
          <a:p>
            <a:r>
              <a:rPr lang="en-US" dirty="0"/>
              <a:t>Used for looping over an array or </a:t>
            </a:r>
            <a:r>
              <a:rPr lang="en-US" dirty="0" err="1"/>
              <a:t>iterable</a:t>
            </a:r>
            <a:r>
              <a:rPr lang="en-US" dirty="0"/>
              <a:t> to generate a list of elements.</a:t>
            </a:r>
          </a:p>
          <a:p>
            <a:pPr marL="0" indent="0">
              <a:buNone/>
            </a:pPr>
            <a:endParaRPr lang="en-US" dirty="0"/>
          </a:p>
          <a:p>
            <a:pPr marL="0" indent="0">
              <a:buNone/>
            </a:pPr>
            <a:r>
              <a:rPr lang="en-US" dirty="0"/>
              <a:t>&lt;ul&gt;</a:t>
            </a:r>
          </a:p>
          <a:p>
            <a:pPr marL="0" indent="0">
              <a:buNone/>
            </a:pPr>
            <a:r>
              <a:rPr lang="en-US" dirty="0"/>
              <a:t>  &lt;li *</a:t>
            </a:r>
            <a:r>
              <a:rPr lang="en-US" dirty="0" err="1"/>
              <a:t>ngFor</a:t>
            </a:r>
            <a:r>
              <a:rPr lang="en-US" dirty="0"/>
              <a:t>="let item of items"&gt;{{ item }}&lt;/li&gt;</a:t>
            </a:r>
          </a:p>
          <a:p>
            <a:pPr marL="0" indent="0">
              <a:buNone/>
            </a:pPr>
            <a:r>
              <a:rPr lang="en-US" dirty="0"/>
              <a:t>&lt;/ul&gt;</a:t>
            </a:r>
          </a:p>
        </p:txBody>
      </p:sp>
    </p:spTree>
    <p:extLst>
      <p:ext uri="{BB962C8B-B14F-4D97-AF65-F5344CB8AC3E}">
        <p14:creationId xmlns:p14="http://schemas.microsoft.com/office/powerpoint/2010/main" val="26217927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D5AA8-C490-49D0-9B31-8CEAB4FFCF1C}"/>
              </a:ext>
            </a:extLst>
          </p:cNvPr>
          <p:cNvSpPr>
            <a:spLocks noGrp="1"/>
          </p:cNvSpPr>
          <p:nvPr>
            <p:ph type="title"/>
          </p:nvPr>
        </p:nvSpPr>
        <p:spPr/>
        <p:txBody>
          <a:bodyPr/>
          <a:lstStyle/>
          <a:p>
            <a:r>
              <a:rPr kumimoji="0" lang="en-US" altLang="en-US" sz="4400" b="0" i="0" u="none" strike="noStrike" cap="none" normalizeH="0" baseline="0" dirty="0">
                <a:ln>
                  <a:noFill/>
                </a:ln>
                <a:solidFill>
                  <a:schemeClr val="tx1"/>
                </a:solidFill>
                <a:effectLst/>
                <a:latin typeface="Arial" panose="020B0604020202020204" pitchFamily="34" charset="0"/>
              </a:rPr>
              <a:t>Attribute Directives</a:t>
            </a:r>
            <a:endParaRPr lang="en-US" dirty="0"/>
          </a:p>
        </p:txBody>
      </p:sp>
      <p:sp>
        <p:nvSpPr>
          <p:cNvPr id="5" name="Rectangle 2">
            <a:extLst>
              <a:ext uri="{FF2B5EF4-FFF2-40B4-BE49-F238E27FC236}">
                <a16:creationId xmlns:a16="http://schemas.microsoft.com/office/drawing/2014/main" id="{9AEC6805-1383-4783-8EC6-A3025A76DF3B}"/>
              </a:ext>
            </a:extLst>
          </p:cNvPr>
          <p:cNvSpPr>
            <a:spLocks noGrp="1" noChangeArrowheads="1"/>
          </p:cNvSpPr>
          <p:nvPr>
            <p:ph idx="1"/>
          </p:nvPr>
        </p:nvSpPr>
        <p:spPr bwMode="auto">
          <a:xfrm>
            <a:off x="838200" y="1418108"/>
            <a:ext cx="10770704"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a:latin typeface="Arial" panose="020B0604020202020204" pitchFamily="34" charset="0"/>
              </a:rPr>
              <a:t>A</a:t>
            </a:r>
            <a:r>
              <a:rPr kumimoji="0" lang="en-US" altLang="en-US" sz="3600" b="0" i="0" u="none" strike="noStrike" cap="none" normalizeH="0" baseline="0" dirty="0">
                <a:ln>
                  <a:noFill/>
                </a:ln>
                <a:solidFill>
                  <a:schemeClr val="tx1"/>
                </a:solidFill>
                <a:effectLst/>
                <a:latin typeface="Arial" panose="020B0604020202020204" pitchFamily="34" charset="0"/>
              </a:rPr>
              <a:t>ttribute directives change the appearance or behavior of elements.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panose="020B0604020202020204" pitchFamily="34" charset="0"/>
              </a:rPr>
              <a:t>In Angular, </a:t>
            </a:r>
            <a:r>
              <a:rPr kumimoji="0" lang="en-US" altLang="en-US" sz="3600" b="0" i="0" u="none" strike="noStrike" cap="none" normalizeH="0" baseline="0" dirty="0" err="1">
                <a:ln>
                  <a:noFill/>
                </a:ln>
                <a:solidFill>
                  <a:schemeClr val="tx1"/>
                </a:solidFill>
                <a:effectLst/>
                <a:latin typeface="Arial Unicode MS"/>
              </a:rPr>
              <a:t>ngStyle</a:t>
            </a:r>
            <a:r>
              <a:rPr kumimoji="0" lang="en-US" altLang="en-US" sz="3600" b="0" i="0" u="none" strike="noStrike" cap="none" normalizeH="0" baseline="0" dirty="0">
                <a:ln>
                  <a:noFill/>
                </a:ln>
                <a:solidFill>
                  <a:schemeClr val="tx1"/>
                </a:solidFill>
                <a:effectLst/>
              </a:rPr>
              <a:t> is a directive used to dynamically apply inline CSS styles to an HTML element.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6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rPr>
              <a:t>It allows you to bind styles directly to the element in the template using an object or expression.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3040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17970-E2A8-42AD-9073-DD9B88749836}"/>
              </a:ext>
            </a:extLst>
          </p:cNvPr>
          <p:cNvSpPr>
            <a:spLocks noGrp="1"/>
          </p:cNvSpPr>
          <p:nvPr>
            <p:ph type="title"/>
          </p:nvPr>
        </p:nvSpPr>
        <p:spPr/>
        <p:txBody>
          <a:bodyPr/>
          <a:lstStyle/>
          <a:p>
            <a:r>
              <a:rPr lang="en-US" dirty="0" err="1"/>
              <a:t>ngClass</a:t>
            </a:r>
            <a:endParaRPr lang="en-US" dirty="0"/>
          </a:p>
        </p:txBody>
      </p:sp>
      <p:sp>
        <p:nvSpPr>
          <p:cNvPr id="3" name="Content Placeholder 2">
            <a:extLst>
              <a:ext uri="{FF2B5EF4-FFF2-40B4-BE49-F238E27FC236}">
                <a16:creationId xmlns:a16="http://schemas.microsoft.com/office/drawing/2014/main" id="{CE5F915B-6434-49F8-A838-3743CA56E187}"/>
              </a:ext>
            </a:extLst>
          </p:cNvPr>
          <p:cNvSpPr>
            <a:spLocks noGrp="1"/>
          </p:cNvSpPr>
          <p:nvPr>
            <p:ph idx="1"/>
          </p:nvPr>
        </p:nvSpPr>
        <p:spPr/>
        <p:txBody>
          <a:bodyPr/>
          <a:lstStyle/>
          <a:p>
            <a:r>
              <a:rPr lang="en-US" dirty="0"/>
              <a:t>In Angular, the </a:t>
            </a:r>
            <a:r>
              <a:rPr lang="en-US" dirty="0" err="1"/>
              <a:t>ngClass</a:t>
            </a:r>
            <a:r>
              <a:rPr lang="en-US" dirty="0"/>
              <a:t> directive is used to dynamically add or remove CSS classes based on certain conditions.</a:t>
            </a:r>
          </a:p>
          <a:p>
            <a:endParaRPr lang="en-US" dirty="0"/>
          </a:p>
          <a:p>
            <a:r>
              <a:rPr lang="en-US" dirty="0"/>
              <a:t> It allows you to bind a class or a set of classes to an HTML element, depending on the state of your component or application.</a:t>
            </a:r>
          </a:p>
          <a:p>
            <a:endParaRPr lang="en-US" dirty="0"/>
          </a:p>
          <a:p>
            <a:r>
              <a:rPr lang="en-US" dirty="0"/>
              <a:t>   You can bind </a:t>
            </a:r>
            <a:r>
              <a:rPr lang="en-US" dirty="0" err="1"/>
              <a:t>ngClass</a:t>
            </a:r>
            <a:r>
              <a:rPr lang="en-US" dirty="0"/>
              <a:t> to a </a:t>
            </a:r>
            <a:r>
              <a:rPr lang="en-US" dirty="0" err="1"/>
              <a:t>boolean</a:t>
            </a:r>
            <a:r>
              <a:rPr lang="en-US" dirty="0"/>
              <a:t> expression. If the expression is true, the class will be added; if false, the class will be removed.</a:t>
            </a:r>
          </a:p>
        </p:txBody>
      </p:sp>
    </p:spTree>
    <p:extLst>
      <p:ext uri="{BB962C8B-B14F-4D97-AF65-F5344CB8AC3E}">
        <p14:creationId xmlns:p14="http://schemas.microsoft.com/office/powerpoint/2010/main" val="2087982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D3C28-BAAB-434D-8E9E-17A045ACA2C6}"/>
              </a:ext>
            </a:extLst>
          </p:cNvPr>
          <p:cNvSpPr>
            <a:spLocks noGrp="1"/>
          </p:cNvSpPr>
          <p:nvPr>
            <p:ph type="title"/>
          </p:nvPr>
        </p:nvSpPr>
        <p:spPr/>
        <p:txBody>
          <a:bodyPr/>
          <a:lstStyle/>
          <a:p>
            <a:r>
              <a:rPr lang="en-US" dirty="0" err="1"/>
              <a:t>ngClass</a:t>
            </a:r>
            <a:endParaRPr lang="en-US" dirty="0"/>
          </a:p>
        </p:txBody>
      </p:sp>
      <p:sp>
        <p:nvSpPr>
          <p:cNvPr id="3" name="Content Placeholder 2">
            <a:extLst>
              <a:ext uri="{FF2B5EF4-FFF2-40B4-BE49-F238E27FC236}">
                <a16:creationId xmlns:a16="http://schemas.microsoft.com/office/drawing/2014/main" id="{8F307FB9-C18E-4AD8-ABF7-3CBBAEF4DA80}"/>
              </a:ext>
            </a:extLst>
          </p:cNvPr>
          <p:cNvSpPr>
            <a:spLocks noGrp="1"/>
          </p:cNvSpPr>
          <p:nvPr>
            <p:ph idx="1"/>
          </p:nvPr>
        </p:nvSpPr>
        <p:spPr/>
        <p:txBody>
          <a:bodyPr/>
          <a:lstStyle/>
          <a:p>
            <a:r>
              <a:rPr lang="en-US" dirty="0"/>
              <a:t>In Angular, the </a:t>
            </a:r>
            <a:r>
              <a:rPr lang="en-US" dirty="0" err="1"/>
              <a:t>ngClass</a:t>
            </a:r>
            <a:r>
              <a:rPr lang="en-US" dirty="0"/>
              <a:t> directive is used to dynamically add or remove CSS classes to an HTML element based on a condition. </a:t>
            </a:r>
          </a:p>
          <a:p>
            <a:endParaRPr lang="en-US" dirty="0"/>
          </a:p>
          <a:p>
            <a:endParaRPr lang="en-US" dirty="0"/>
          </a:p>
          <a:p>
            <a:r>
              <a:rPr lang="en-US" dirty="0"/>
              <a:t>It allows you to conditionally apply CSS classes, making it easier to change styles based on the component's data or states.</a:t>
            </a:r>
          </a:p>
        </p:txBody>
      </p:sp>
    </p:spTree>
    <p:extLst>
      <p:ext uri="{BB962C8B-B14F-4D97-AF65-F5344CB8AC3E}">
        <p14:creationId xmlns:p14="http://schemas.microsoft.com/office/powerpoint/2010/main" val="1484301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5F9C-E80D-4E1E-914B-3C8242089313}"/>
              </a:ext>
            </a:extLst>
          </p:cNvPr>
          <p:cNvSpPr>
            <a:spLocks noGrp="1"/>
          </p:cNvSpPr>
          <p:nvPr>
            <p:ph type="ctrTitle"/>
          </p:nvPr>
        </p:nvSpPr>
        <p:spPr>
          <a:xfrm>
            <a:off x="1524000" y="1122363"/>
            <a:ext cx="9144000" cy="348628"/>
          </a:xfrm>
        </p:spPr>
        <p:txBody>
          <a:bodyPr>
            <a:normAutofit fontScale="90000"/>
          </a:bodyPr>
          <a:lstStyle/>
          <a:p>
            <a:r>
              <a:rPr lang="en-US" dirty="0"/>
              <a:t>Steps to install Angular</a:t>
            </a:r>
          </a:p>
        </p:txBody>
      </p:sp>
      <p:sp>
        <p:nvSpPr>
          <p:cNvPr id="3" name="Subtitle 2">
            <a:extLst>
              <a:ext uri="{FF2B5EF4-FFF2-40B4-BE49-F238E27FC236}">
                <a16:creationId xmlns:a16="http://schemas.microsoft.com/office/drawing/2014/main" id="{F8724502-79F0-4384-9182-AB60D0645B7A}"/>
              </a:ext>
            </a:extLst>
          </p:cNvPr>
          <p:cNvSpPr>
            <a:spLocks noGrp="1"/>
          </p:cNvSpPr>
          <p:nvPr>
            <p:ph type="subTitle" idx="1"/>
          </p:nvPr>
        </p:nvSpPr>
        <p:spPr>
          <a:xfrm>
            <a:off x="1020416" y="1605790"/>
            <a:ext cx="10840279" cy="4737930"/>
          </a:xfrm>
        </p:spPr>
        <p:txBody>
          <a:bodyPr>
            <a:noAutofit/>
          </a:bodyPr>
          <a:lstStyle/>
          <a:p>
            <a:r>
              <a:rPr lang="en-US" sz="4000" dirty="0"/>
              <a:t>2.NPM</a:t>
            </a:r>
          </a:p>
          <a:p>
            <a:r>
              <a:rPr lang="en-US" sz="4000" dirty="0"/>
              <a:t> By installing NodeJS on your system, NPM is automatically installed, and ready to use. NPM (Node Package Manager) is a free, open-source registry of JavaScript packages.</a:t>
            </a:r>
          </a:p>
          <a:p>
            <a:r>
              <a:rPr lang="en-US" sz="4000" dirty="0"/>
              <a:t> It's a command-line tool that helps developers find, install, and manage packages.</a:t>
            </a:r>
          </a:p>
          <a:p>
            <a:r>
              <a:rPr lang="en-US" sz="4000" dirty="0"/>
              <a:t>check if installed using node -v and </a:t>
            </a:r>
            <a:r>
              <a:rPr lang="en-US" sz="4000" dirty="0" err="1"/>
              <a:t>npm</a:t>
            </a:r>
            <a:r>
              <a:rPr lang="en-US" sz="4000" dirty="0"/>
              <a:t> -v</a:t>
            </a:r>
          </a:p>
          <a:p>
            <a:endParaRPr lang="en-US" sz="4000" dirty="0"/>
          </a:p>
          <a:p>
            <a:r>
              <a:rPr lang="en-US" sz="4000" dirty="0"/>
              <a:t> </a:t>
            </a:r>
          </a:p>
        </p:txBody>
      </p:sp>
    </p:spTree>
    <p:extLst>
      <p:ext uri="{BB962C8B-B14F-4D97-AF65-F5344CB8AC3E}">
        <p14:creationId xmlns:p14="http://schemas.microsoft.com/office/powerpoint/2010/main" val="4415731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A0636-4BBC-4E22-BD3F-0D078FF6DE3D}"/>
              </a:ext>
            </a:extLst>
          </p:cNvPr>
          <p:cNvSpPr>
            <a:spLocks noGrp="1"/>
          </p:cNvSpPr>
          <p:nvPr>
            <p:ph type="title"/>
          </p:nvPr>
        </p:nvSpPr>
        <p:spPr/>
        <p:txBody>
          <a:bodyPr/>
          <a:lstStyle/>
          <a:p>
            <a:r>
              <a:rPr lang="en-US" dirty="0"/>
              <a:t>Passing data between components</a:t>
            </a:r>
            <a:br>
              <a:rPr lang="en-US" dirty="0"/>
            </a:br>
            <a:endParaRPr lang="en-US" dirty="0"/>
          </a:p>
        </p:txBody>
      </p:sp>
      <p:sp>
        <p:nvSpPr>
          <p:cNvPr id="3" name="Content Placeholder 2">
            <a:extLst>
              <a:ext uri="{FF2B5EF4-FFF2-40B4-BE49-F238E27FC236}">
                <a16:creationId xmlns:a16="http://schemas.microsoft.com/office/drawing/2014/main" id="{CFE75713-E7CD-4F7E-BBA5-4879B07E88B4}"/>
              </a:ext>
            </a:extLst>
          </p:cNvPr>
          <p:cNvSpPr>
            <a:spLocks noGrp="1"/>
          </p:cNvSpPr>
          <p:nvPr>
            <p:ph idx="1"/>
          </p:nvPr>
        </p:nvSpPr>
        <p:spPr/>
        <p:txBody>
          <a:bodyPr/>
          <a:lstStyle/>
          <a:p>
            <a:endParaRPr lang="en-US" dirty="0"/>
          </a:p>
          <a:p>
            <a:pPr marL="0" indent="0">
              <a:buNone/>
            </a:pPr>
            <a:r>
              <a:rPr lang="en-US" dirty="0"/>
              <a:t>Parent to Child Component (Using @Input)</a:t>
            </a:r>
          </a:p>
          <a:p>
            <a:r>
              <a:rPr lang="en-US" dirty="0"/>
              <a:t>If you have a parent component that needs to pass data to a child component, you can use the @Input decorator.</a:t>
            </a:r>
          </a:p>
          <a:p>
            <a:endParaRPr lang="en-US" dirty="0"/>
          </a:p>
          <a:p>
            <a:pPr marL="0" indent="0">
              <a:buNone/>
            </a:pPr>
            <a:r>
              <a:rPr lang="en-US" dirty="0"/>
              <a:t> </a:t>
            </a:r>
          </a:p>
        </p:txBody>
      </p:sp>
    </p:spTree>
    <p:extLst>
      <p:ext uri="{BB962C8B-B14F-4D97-AF65-F5344CB8AC3E}">
        <p14:creationId xmlns:p14="http://schemas.microsoft.com/office/powerpoint/2010/main" val="174801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FA76F-64C8-493B-A213-5FD3D2FFCC4C}"/>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723437E9-BD55-48B7-8AE5-08C15169AC1E}"/>
              </a:ext>
            </a:extLst>
          </p:cNvPr>
          <p:cNvSpPr>
            <a:spLocks noGrp="1"/>
          </p:cNvSpPr>
          <p:nvPr>
            <p:ph idx="1"/>
          </p:nvPr>
        </p:nvSpPr>
        <p:spPr/>
        <p:txBody>
          <a:bodyPr>
            <a:normAutofit lnSpcReduction="10000"/>
          </a:bodyPr>
          <a:lstStyle/>
          <a:p>
            <a:pPr marL="0" indent="0">
              <a:buNone/>
            </a:pPr>
            <a:r>
              <a:rPr lang="en-US" dirty="0"/>
              <a:t>In Child</a:t>
            </a:r>
          </a:p>
          <a:p>
            <a:endParaRPr lang="en-US" dirty="0"/>
          </a:p>
          <a:p>
            <a:r>
              <a:rPr lang="en-US" dirty="0"/>
              <a:t> use the @Input() decorator in a child component class, first import Input and then decorate the property with @Input().</a:t>
            </a:r>
          </a:p>
          <a:p>
            <a:pPr marL="0" indent="0">
              <a:buNone/>
            </a:pPr>
            <a:endParaRPr lang="en-US" dirty="0"/>
          </a:p>
          <a:p>
            <a:r>
              <a:rPr lang="en-US" dirty="0"/>
              <a:t>Next, in the child component template, add the following:</a:t>
            </a:r>
          </a:p>
          <a:p>
            <a:r>
              <a:rPr lang="en-US" dirty="0"/>
              <a:t>&lt;p&gt;</a:t>
            </a:r>
          </a:p>
          <a:p>
            <a:pPr marL="0" indent="0">
              <a:buNone/>
            </a:pPr>
            <a:r>
              <a:rPr lang="en-US" dirty="0"/>
              <a:t>From Parent {{item}}</a:t>
            </a:r>
          </a:p>
          <a:p>
            <a:r>
              <a:rPr lang="en-US" dirty="0"/>
              <a:t>&lt;/p&gt;</a:t>
            </a:r>
          </a:p>
        </p:txBody>
      </p:sp>
    </p:spTree>
    <p:extLst>
      <p:ext uri="{BB962C8B-B14F-4D97-AF65-F5344CB8AC3E}">
        <p14:creationId xmlns:p14="http://schemas.microsoft.com/office/powerpoint/2010/main" val="2288372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3C931-3387-450F-B3BD-CB3603F39E1E}"/>
              </a:ext>
            </a:extLst>
          </p:cNvPr>
          <p:cNvSpPr>
            <a:spLocks noGrp="1"/>
          </p:cNvSpPr>
          <p:nvPr>
            <p:ph type="title"/>
          </p:nvPr>
        </p:nvSpPr>
        <p:spPr/>
        <p:txBody>
          <a:bodyPr/>
          <a:lstStyle/>
          <a:p>
            <a:r>
              <a:rPr lang="en-US" dirty="0"/>
              <a:t>In Parent</a:t>
            </a:r>
          </a:p>
        </p:txBody>
      </p:sp>
      <p:sp>
        <p:nvSpPr>
          <p:cNvPr id="3" name="Content Placeholder 2">
            <a:extLst>
              <a:ext uri="{FF2B5EF4-FFF2-40B4-BE49-F238E27FC236}">
                <a16:creationId xmlns:a16="http://schemas.microsoft.com/office/drawing/2014/main" id="{757051D8-7CCA-4A01-A7F6-1E9C0AEB824B}"/>
              </a:ext>
            </a:extLst>
          </p:cNvPr>
          <p:cNvSpPr>
            <a:spLocks noGrp="1"/>
          </p:cNvSpPr>
          <p:nvPr>
            <p:ph idx="1"/>
          </p:nvPr>
        </p:nvSpPr>
        <p:spPr/>
        <p:txBody>
          <a:bodyPr>
            <a:normAutofit fontScale="85000" lnSpcReduction="20000"/>
          </a:bodyPr>
          <a:lstStyle/>
          <a:p>
            <a:pPr marL="0" indent="0">
              <a:buNone/>
            </a:pPr>
            <a:r>
              <a:rPr lang="en-US" dirty="0" err="1"/>
              <a:t>src</a:t>
            </a:r>
            <a:r>
              <a:rPr lang="en-US" dirty="0"/>
              <a:t>/app/app.component.html</a:t>
            </a:r>
          </a:p>
          <a:p>
            <a:pPr marL="0" indent="0">
              <a:buNone/>
            </a:pPr>
            <a:r>
              <a:rPr lang="en-US" dirty="0"/>
              <a:t> </a:t>
            </a:r>
          </a:p>
          <a:p>
            <a:pPr marL="0" indent="0">
              <a:buNone/>
            </a:pPr>
            <a:r>
              <a:rPr lang="en-US" dirty="0"/>
              <a:t>&lt;app-item-detail [item]="</a:t>
            </a:r>
            <a:r>
              <a:rPr lang="en-US" dirty="0" err="1"/>
              <a:t>currentItem</a:t>
            </a:r>
            <a:r>
              <a:rPr lang="en-US" dirty="0"/>
              <a:t>"&gt;&lt;/app-item-detail&gt;</a:t>
            </a:r>
          </a:p>
          <a:p>
            <a:pPr marL="0" indent="0">
              <a:buNone/>
            </a:pPr>
            <a:endParaRPr lang="en-US" dirty="0"/>
          </a:p>
          <a:p>
            <a:pPr marL="0" indent="0">
              <a:buNone/>
            </a:pPr>
            <a:r>
              <a:rPr lang="en-US" dirty="0"/>
              <a:t>  </a:t>
            </a:r>
            <a:r>
              <a:rPr lang="en-US" dirty="0" err="1"/>
              <a:t>app.component.ts</a:t>
            </a:r>
            <a:r>
              <a:rPr lang="en-US" dirty="0"/>
              <a:t>, designate a value for </a:t>
            </a:r>
            <a:r>
              <a:rPr lang="en-US" dirty="0" err="1"/>
              <a:t>currentItem</a:t>
            </a:r>
            <a:r>
              <a:rPr lang="en-US" dirty="0"/>
              <a:t>:</a:t>
            </a:r>
          </a:p>
          <a:p>
            <a:pPr marL="0" indent="0">
              <a:buNone/>
            </a:pPr>
            <a:endParaRPr lang="en-US" dirty="0"/>
          </a:p>
          <a:p>
            <a:pPr marL="0" indent="0">
              <a:buNone/>
            </a:pPr>
            <a:r>
              <a:rPr lang="en-US" dirty="0" err="1"/>
              <a:t>src</a:t>
            </a:r>
            <a:r>
              <a:rPr lang="en-US" dirty="0"/>
              <a:t>/app/</a:t>
            </a:r>
            <a:r>
              <a:rPr lang="en-US" dirty="0" err="1"/>
              <a:t>app.component.ts</a:t>
            </a:r>
            <a:endParaRPr lang="en-US" dirty="0"/>
          </a:p>
          <a:p>
            <a:pPr marL="0" indent="0">
              <a:buNone/>
            </a:pPr>
            <a:r>
              <a:rPr lang="en-US" dirty="0"/>
              <a:t> </a:t>
            </a:r>
          </a:p>
          <a:p>
            <a:pPr marL="0" indent="0">
              <a:buNone/>
            </a:pPr>
            <a:r>
              <a:rPr lang="en-US" dirty="0"/>
              <a:t>export class </a:t>
            </a:r>
            <a:r>
              <a:rPr lang="en-US" dirty="0" err="1"/>
              <a:t>AppComponent</a:t>
            </a:r>
            <a:r>
              <a:rPr lang="en-US" dirty="0"/>
              <a:t> {</a:t>
            </a:r>
          </a:p>
          <a:p>
            <a:pPr marL="0" indent="0">
              <a:buNone/>
            </a:pPr>
            <a:r>
              <a:rPr lang="en-US" dirty="0"/>
              <a:t>  </a:t>
            </a:r>
            <a:r>
              <a:rPr lang="en-US" dirty="0" err="1"/>
              <a:t>currentItem</a:t>
            </a:r>
            <a:r>
              <a:rPr lang="en-US" dirty="0"/>
              <a:t> = 'Television';</a:t>
            </a:r>
          </a:p>
          <a:p>
            <a:pPr marL="0" indent="0">
              <a:buNone/>
            </a:pPr>
            <a:r>
              <a:rPr lang="en-US" dirty="0"/>
              <a:t>}</a:t>
            </a:r>
          </a:p>
        </p:txBody>
      </p:sp>
    </p:spTree>
    <p:extLst>
      <p:ext uri="{BB962C8B-B14F-4D97-AF65-F5344CB8AC3E}">
        <p14:creationId xmlns:p14="http://schemas.microsoft.com/office/powerpoint/2010/main" val="2978530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5E4A9-6721-4B59-8BD2-AB7C0248F0A5}"/>
              </a:ext>
            </a:extLst>
          </p:cNvPr>
          <p:cNvSpPr>
            <a:spLocks noGrp="1"/>
          </p:cNvSpPr>
          <p:nvPr>
            <p:ph type="title"/>
          </p:nvPr>
        </p:nvSpPr>
        <p:spPr/>
        <p:txBody>
          <a:bodyPr/>
          <a:lstStyle/>
          <a:p>
            <a:r>
              <a:rPr lang="en-US" dirty="0"/>
              <a:t>   Child to Parent Component</a:t>
            </a:r>
          </a:p>
        </p:txBody>
      </p:sp>
      <p:sp>
        <p:nvSpPr>
          <p:cNvPr id="3" name="Content Placeholder 2">
            <a:extLst>
              <a:ext uri="{FF2B5EF4-FFF2-40B4-BE49-F238E27FC236}">
                <a16:creationId xmlns:a16="http://schemas.microsoft.com/office/drawing/2014/main" id="{9A1E4F07-DBA2-40B6-83A8-5F293E96EB7C}"/>
              </a:ext>
            </a:extLst>
          </p:cNvPr>
          <p:cNvSpPr>
            <a:spLocks noGrp="1"/>
          </p:cNvSpPr>
          <p:nvPr>
            <p:ph idx="1"/>
          </p:nvPr>
        </p:nvSpPr>
        <p:spPr/>
        <p:txBody>
          <a:bodyPr/>
          <a:lstStyle/>
          <a:p>
            <a:r>
              <a:rPr lang="en-US" dirty="0"/>
              <a:t>Use the @Output() decorator in the child component or directive to allow data to flow from the child out to the parent.</a:t>
            </a:r>
          </a:p>
          <a:p>
            <a:endParaRPr lang="en-US" dirty="0"/>
          </a:p>
          <a:p>
            <a:r>
              <a:rPr lang="en-US" dirty="0"/>
              <a:t>An @Output() property should normally be initialized to an Angular </a:t>
            </a:r>
            <a:r>
              <a:rPr lang="en-US" dirty="0" err="1"/>
              <a:t>EventEmitter</a:t>
            </a:r>
            <a:r>
              <a:rPr lang="en-US" dirty="0"/>
              <a:t> with values flowing out of the component as events.</a:t>
            </a:r>
          </a:p>
          <a:p>
            <a:pPr marL="0" indent="0">
              <a:buNone/>
            </a:pPr>
            <a:endParaRPr lang="en-US" dirty="0"/>
          </a:p>
        </p:txBody>
      </p:sp>
    </p:spTree>
    <p:extLst>
      <p:ext uri="{BB962C8B-B14F-4D97-AF65-F5344CB8AC3E}">
        <p14:creationId xmlns:p14="http://schemas.microsoft.com/office/powerpoint/2010/main" val="3320066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5F9C-E80D-4E1E-914B-3C8242089313}"/>
              </a:ext>
            </a:extLst>
          </p:cNvPr>
          <p:cNvSpPr>
            <a:spLocks noGrp="1"/>
          </p:cNvSpPr>
          <p:nvPr>
            <p:ph type="ctrTitle"/>
          </p:nvPr>
        </p:nvSpPr>
        <p:spPr>
          <a:xfrm>
            <a:off x="1524000" y="1122363"/>
            <a:ext cx="9144000" cy="348628"/>
          </a:xfrm>
        </p:spPr>
        <p:txBody>
          <a:bodyPr>
            <a:normAutofit fontScale="90000"/>
          </a:bodyPr>
          <a:lstStyle/>
          <a:p>
            <a:r>
              <a:rPr lang="en-US" dirty="0"/>
              <a:t>Steps to install Angular</a:t>
            </a:r>
          </a:p>
        </p:txBody>
      </p:sp>
      <p:sp>
        <p:nvSpPr>
          <p:cNvPr id="5" name="Subtitle 4">
            <a:extLst>
              <a:ext uri="{FF2B5EF4-FFF2-40B4-BE49-F238E27FC236}">
                <a16:creationId xmlns:a16="http://schemas.microsoft.com/office/drawing/2014/main" id="{46E7B60B-6668-462A-B472-5E37A7D41956}"/>
              </a:ext>
            </a:extLst>
          </p:cNvPr>
          <p:cNvSpPr>
            <a:spLocks noGrp="1"/>
          </p:cNvSpPr>
          <p:nvPr>
            <p:ph type="subTitle" idx="1"/>
          </p:nvPr>
        </p:nvSpPr>
        <p:spPr>
          <a:xfrm>
            <a:off x="172278" y="1600960"/>
            <a:ext cx="11555896" cy="4919110"/>
          </a:xfrm>
        </p:spPr>
        <p:txBody>
          <a:bodyPr>
            <a:noAutofit/>
          </a:bodyPr>
          <a:lstStyle/>
          <a:p>
            <a:r>
              <a:rPr lang="en-US" sz="4000" dirty="0"/>
              <a:t>3.  Installing Angular CLI</a:t>
            </a:r>
          </a:p>
          <a:p>
            <a:r>
              <a:rPr lang="en-US" sz="4000" dirty="0"/>
              <a:t>  </a:t>
            </a:r>
            <a:r>
              <a:rPr lang="en-US" sz="4000" dirty="0" err="1"/>
              <a:t>npm</a:t>
            </a:r>
            <a:r>
              <a:rPr lang="en-US" sz="4000" dirty="0"/>
              <a:t> install -g @angular/cli  </a:t>
            </a:r>
          </a:p>
          <a:p>
            <a:r>
              <a:rPr lang="en-US" sz="4000" dirty="0"/>
              <a:t>  </a:t>
            </a:r>
            <a:r>
              <a:rPr lang="en-US" sz="4000" dirty="0" err="1"/>
              <a:t>npm</a:t>
            </a:r>
            <a:r>
              <a:rPr lang="en-US" sz="4000" dirty="0"/>
              <a:t> install -g @angular/cli@wished.version.here</a:t>
            </a:r>
          </a:p>
          <a:p>
            <a:r>
              <a:rPr lang="en-US" sz="4000" dirty="0" err="1"/>
              <a:t>Eg.</a:t>
            </a:r>
            <a:r>
              <a:rPr lang="en-US" sz="4000" dirty="0"/>
              <a:t> </a:t>
            </a:r>
            <a:r>
              <a:rPr lang="en-US" sz="4000" dirty="0" err="1"/>
              <a:t>npm</a:t>
            </a:r>
            <a:r>
              <a:rPr lang="en-US" sz="4000" dirty="0"/>
              <a:t> install -g angular-cli@13.0</a:t>
            </a:r>
          </a:p>
          <a:p>
            <a:r>
              <a:rPr lang="en-US" sz="4000" dirty="0"/>
              <a:t>The Angular CLI is a command-line interface tool which allows you to  develop, test, deploy, and maintain Angular applications directly from a command shell.</a:t>
            </a:r>
          </a:p>
          <a:p>
            <a:endParaRPr lang="en-US" sz="2800" dirty="0"/>
          </a:p>
        </p:txBody>
      </p:sp>
    </p:spTree>
    <p:extLst>
      <p:ext uri="{BB962C8B-B14F-4D97-AF65-F5344CB8AC3E}">
        <p14:creationId xmlns:p14="http://schemas.microsoft.com/office/powerpoint/2010/main" val="3349758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5F9C-E80D-4E1E-914B-3C8242089313}"/>
              </a:ext>
            </a:extLst>
          </p:cNvPr>
          <p:cNvSpPr>
            <a:spLocks noGrp="1"/>
          </p:cNvSpPr>
          <p:nvPr>
            <p:ph type="ctrTitle"/>
          </p:nvPr>
        </p:nvSpPr>
        <p:spPr>
          <a:xfrm>
            <a:off x="1524000" y="675861"/>
            <a:ext cx="9144000" cy="795130"/>
          </a:xfrm>
        </p:spPr>
        <p:txBody>
          <a:bodyPr>
            <a:normAutofit fontScale="90000"/>
          </a:bodyPr>
          <a:lstStyle/>
          <a:p>
            <a:r>
              <a:rPr lang="en-US" dirty="0"/>
              <a:t>SPA</a:t>
            </a:r>
          </a:p>
        </p:txBody>
      </p:sp>
      <p:sp>
        <p:nvSpPr>
          <p:cNvPr id="5" name="Subtitle 4">
            <a:extLst>
              <a:ext uri="{FF2B5EF4-FFF2-40B4-BE49-F238E27FC236}">
                <a16:creationId xmlns:a16="http://schemas.microsoft.com/office/drawing/2014/main" id="{46E7B60B-6668-462A-B472-5E37A7D41956}"/>
              </a:ext>
            </a:extLst>
          </p:cNvPr>
          <p:cNvSpPr>
            <a:spLocks noGrp="1"/>
          </p:cNvSpPr>
          <p:nvPr>
            <p:ph type="subTitle" idx="1"/>
          </p:nvPr>
        </p:nvSpPr>
        <p:spPr>
          <a:xfrm>
            <a:off x="172278" y="1600960"/>
            <a:ext cx="11555896" cy="4919110"/>
          </a:xfrm>
        </p:spPr>
        <p:txBody>
          <a:bodyPr>
            <a:noAutofit/>
          </a:bodyPr>
          <a:lstStyle/>
          <a:p>
            <a:r>
              <a:rPr lang="en-US" sz="4000" dirty="0"/>
              <a:t>A single-page application (SPA) in Angular is a web application that loads all of its code once and only updates parts of the page when needed. </a:t>
            </a:r>
          </a:p>
          <a:p>
            <a:endParaRPr lang="en-US" sz="4000" dirty="0"/>
          </a:p>
          <a:p>
            <a:r>
              <a:rPr lang="en-US" sz="4000" dirty="0"/>
              <a:t>This means that the page does not reload when a user navigates through the application.</a:t>
            </a:r>
            <a:endParaRPr lang="en-US" sz="2800" dirty="0"/>
          </a:p>
        </p:txBody>
      </p:sp>
    </p:spTree>
    <p:extLst>
      <p:ext uri="{BB962C8B-B14F-4D97-AF65-F5344CB8AC3E}">
        <p14:creationId xmlns:p14="http://schemas.microsoft.com/office/powerpoint/2010/main" val="3506252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5F9C-E80D-4E1E-914B-3C8242089313}"/>
              </a:ext>
            </a:extLst>
          </p:cNvPr>
          <p:cNvSpPr>
            <a:spLocks noGrp="1"/>
          </p:cNvSpPr>
          <p:nvPr>
            <p:ph type="ctrTitle"/>
          </p:nvPr>
        </p:nvSpPr>
        <p:spPr>
          <a:xfrm>
            <a:off x="1524000" y="675861"/>
            <a:ext cx="9144000" cy="795130"/>
          </a:xfrm>
        </p:spPr>
        <p:txBody>
          <a:bodyPr>
            <a:normAutofit fontScale="90000"/>
          </a:bodyPr>
          <a:lstStyle/>
          <a:p>
            <a:r>
              <a:rPr lang="en-US" dirty="0"/>
              <a:t>Characteristics of SPA</a:t>
            </a:r>
          </a:p>
        </p:txBody>
      </p:sp>
      <p:sp>
        <p:nvSpPr>
          <p:cNvPr id="5" name="Subtitle 4">
            <a:extLst>
              <a:ext uri="{FF2B5EF4-FFF2-40B4-BE49-F238E27FC236}">
                <a16:creationId xmlns:a16="http://schemas.microsoft.com/office/drawing/2014/main" id="{46E7B60B-6668-462A-B472-5E37A7D41956}"/>
              </a:ext>
            </a:extLst>
          </p:cNvPr>
          <p:cNvSpPr>
            <a:spLocks noGrp="1"/>
          </p:cNvSpPr>
          <p:nvPr>
            <p:ph type="subTitle" idx="1"/>
          </p:nvPr>
        </p:nvSpPr>
        <p:spPr>
          <a:xfrm>
            <a:off x="172278" y="1600960"/>
            <a:ext cx="11555896" cy="4919110"/>
          </a:xfrm>
        </p:spPr>
        <p:txBody>
          <a:bodyPr>
            <a:noAutofit/>
          </a:bodyPr>
          <a:lstStyle/>
          <a:p>
            <a:r>
              <a:rPr lang="en-US" sz="4000" dirty="0"/>
              <a:t> Dynamic Content Updates:</a:t>
            </a:r>
          </a:p>
          <a:p>
            <a:r>
              <a:rPr lang="en-US" sz="4000" dirty="0"/>
              <a:t>Only necessary parts of the page are updated when user interactions occur, resulting in a smooth and responsive experience. </a:t>
            </a:r>
          </a:p>
          <a:p>
            <a:r>
              <a:rPr lang="en-US" sz="4000" dirty="0"/>
              <a:t>Client-Side Routing:</a:t>
            </a:r>
          </a:p>
          <a:p>
            <a:r>
              <a:rPr lang="en-US" sz="4000" dirty="0"/>
              <a:t>Navigation between different sections of the application happens on the client-side without server requests for each page load, improving speed..</a:t>
            </a:r>
            <a:endParaRPr lang="en-US" sz="2800" dirty="0"/>
          </a:p>
        </p:txBody>
      </p:sp>
    </p:spTree>
    <p:extLst>
      <p:ext uri="{BB962C8B-B14F-4D97-AF65-F5344CB8AC3E}">
        <p14:creationId xmlns:p14="http://schemas.microsoft.com/office/powerpoint/2010/main" val="2719324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F5E02-CA58-4048-AB77-8FD1920C1E48}"/>
              </a:ext>
            </a:extLst>
          </p:cNvPr>
          <p:cNvSpPr>
            <a:spLocks noGrp="1"/>
          </p:cNvSpPr>
          <p:nvPr>
            <p:ph type="title"/>
          </p:nvPr>
        </p:nvSpPr>
        <p:spPr/>
        <p:txBody>
          <a:bodyPr/>
          <a:lstStyle/>
          <a:p>
            <a:r>
              <a:rPr lang="en-US" dirty="0"/>
              <a:t>SPA vs MPA</a:t>
            </a:r>
          </a:p>
        </p:txBody>
      </p:sp>
      <p:sp>
        <p:nvSpPr>
          <p:cNvPr id="3" name="Content Placeholder 2">
            <a:extLst>
              <a:ext uri="{FF2B5EF4-FFF2-40B4-BE49-F238E27FC236}">
                <a16:creationId xmlns:a16="http://schemas.microsoft.com/office/drawing/2014/main" id="{D1BAEBFE-3BD5-45B7-AD68-A933B2363AB4}"/>
              </a:ext>
            </a:extLst>
          </p:cNvPr>
          <p:cNvSpPr>
            <a:spLocks noGrp="1"/>
          </p:cNvSpPr>
          <p:nvPr>
            <p:ph idx="1"/>
          </p:nvPr>
        </p:nvSpPr>
        <p:spPr/>
        <p:txBody>
          <a:bodyPr/>
          <a:lstStyle/>
          <a:p>
            <a:r>
              <a:rPr lang="en-US" dirty="0"/>
              <a:t> A Single Page Application is where the server sends what you need with each click, and the browser renders that information without the need to reload the page again. </a:t>
            </a:r>
          </a:p>
          <a:p>
            <a:pPr marL="0" indent="0">
              <a:buNone/>
            </a:pPr>
            <a:endParaRPr lang="en-US" dirty="0"/>
          </a:p>
          <a:p>
            <a:endParaRPr lang="en-US" dirty="0"/>
          </a:p>
          <a:p>
            <a:r>
              <a:rPr lang="en-US" dirty="0"/>
              <a:t>Whereas in the case of a multi-page application every change requests rendering a new page from the server in the browser</a:t>
            </a:r>
          </a:p>
        </p:txBody>
      </p:sp>
    </p:spTree>
    <p:extLst>
      <p:ext uri="{BB962C8B-B14F-4D97-AF65-F5344CB8AC3E}">
        <p14:creationId xmlns:p14="http://schemas.microsoft.com/office/powerpoint/2010/main" val="1392208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A7416-AA4F-4614-9080-1EA451415FAC}"/>
              </a:ext>
            </a:extLst>
          </p:cNvPr>
          <p:cNvSpPr>
            <a:spLocks noGrp="1"/>
          </p:cNvSpPr>
          <p:nvPr>
            <p:ph type="title"/>
          </p:nvPr>
        </p:nvSpPr>
        <p:spPr/>
        <p:txBody>
          <a:bodyPr/>
          <a:lstStyle/>
          <a:p>
            <a:r>
              <a:rPr lang="en-US" dirty="0"/>
              <a:t>Component based Approach</a:t>
            </a:r>
          </a:p>
        </p:txBody>
      </p:sp>
      <p:sp>
        <p:nvSpPr>
          <p:cNvPr id="3" name="Content Placeholder 2">
            <a:extLst>
              <a:ext uri="{FF2B5EF4-FFF2-40B4-BE49-F238E27FC236}">
                <a16:creationId xmlns:a16="http://schemas.microsoft.com/office/drawing/2014/main" id="{B8FB84B7-1CE7-41BF-9AF9-76FC00E34EF5}"/>
              </a:ext>
            </a:extLst>
          </p:cNvPr>
          <p:cNvSpPr>
            <a:spLocks noGrp="1"/>
          </p:cNvSpPr>
          <p:nvPr>
            <p:ph idx="1"/>
          </p:nvPr>
        </p:nvSpPr>
        <p:spPr/>
        <p:txBody>
          <a:bodyPr/>
          <a:lstStyle/>
          <a:p>
            <a:r>
              <a:rPr lang="en-US" dirty="0"/>
              <a:t>In Angular, a "component-based approach" means building applications by breaking down the UI into smaller, independent, reusable units called "components“.</a:t>
            </a:r>
          </a:p>
          <a:p>
            <a:r>
              <a:rPr lang="en-US" dirty="0"/>
              <a:t> Components encapsulate their own logic and presentation, allowing for modular development, better maintainability, and easier code organization within a hierarchical structure throughout the application.</a:t>
            </a:r>
          </a:p>
          <a:p>
            <a:r>
              <a:rPr lang="en-US" dirty="0"/>
              <a:t>Components are the fundamental building blocks of an Angular application, representing distinct parts of the user interface like a header, a form, or a list item.</a:t>
            </a:r>
          </a:p>
        </p:txBody>
      </p:sp>
    </p:spTree>
    <p:extLst>
      <p:ext uri="{BB962C8B-B14F-4D97-AF65-F5344CB8AC3E}">
        <p14:creationId xmlns:p14="http://schemas.microsoft.com/office/powerpoint/2010/main" val="2315953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1817</TotalTime>
  <Words>2263</Words>
  <Application>Microsoft Office PowerPoint</Application>
  <PresentationFormat>Widescreen</PresentationFormat>
  <Paragraphs>275</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Arial Unicode MS</vt:lpstr>
      <vt:lpstr>Calibri</vt:lpstr>
      <vt:lpstr>Calibri Light</vt:lpstr>
      <vt:lpstr>Office Theme</vt:lpstr>
      <vt:lpstr>Angular Framework</vt:lpstr>
      <vt:lpstr>Prerequisites</vt:lpstr>
      <vt:lpstr>Steps to install Angular</vt:lpstr>
      <vt:lpstr>Steps to install Angular</vt:lpstr>
      <vt:lpstr>Steps to install Angular</vt:lpstr>
      <vt:lpstr>SPA</vt:lpstr>
      <vt:lpstr>Characteristics of SPA</vt:lpstr>
      <vt:lpstr>SPA vs MPA</vt:lpstr>
      <vt:lpstr>Component based Approach</vt:lpstr>
      <vt:lpstr>Angular CLI Commands</vt:lpstr>
      <vt:lpstr>Angular CLI Commands</vt:lpstr>
      <vt:lpstr>App Module</vt:lpstr>
      <vt:lpstr>App Module</vt:lpstr>
      <vt:lpstr>App Module</vt:lpstr>
      <vt:lpstr>Decorators</vt:lpstr>
      <vt:lpstr>Decorators</vt:lpstr>
      <vt:lpstr> Component Templates</vt:lpstr>
      <vt:lpstr>Component Templates</vt:lpstr>
      <vt:lpstr>Component Style</vt:lpstr>
      <vt:lpstr>Component Style</vt:lpstr>
      <vt:lpstr>Component Style</vt:lpstr>
      <vt:lpstr>Component Style</vt:lpstr>
      <vt:lpstr>Component Style</vt:lpstr>
      <vt:lpstr>Component Style</vt:lpstr>
      <vt:lpstr>Data Binding</vt:lpstr>
      <vt:lpstr>  One-Way Data Binding: </vt:lpstr>
      <vt:lpstr>Two-Way Data Binding: </vt:lpstr>
      <vt:lpstr>Event Binding: </vt:lpstr>
      <vt:lpstr>PropertyBinding</vt:lpstr>
      <vt:lpstr>Structural Directive</vt:lpstr>
      <vt:lpstr>Structural Directive</vt:lpstr>
      <vt:lpstr>Structural Directive</vt:lpstr>
      <vt:lpstr>ngElse</vt:lpstr>
      <vt:lpstr>#Reference Variable</vt:lpstr>
      <vt:lpstr>ng-Template</vt:lpstr>
      <vt:lpstr>Structural Directive</vt:lpstr>
      <vt:lpstr>Attribute Directives</vt:lpstr>
      <vt:lpstr>ngClass</vt:lpstr>
      <vt:lpstr>ngClass</vt:lpstr>
      <vt:lpstr>Passing data between components </vt:lpstr>
      <vt:lpstr>Steps</vt:lpstr>
      <vt:lpstr>In Parent</vt:lpstr>
      <vt:lpstr>   Child to Parent Component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Framework</dc:title>
  <dc:creator>Admin</dc:creator>
  <cp:lastModifiedBy>Admin</cp:lastModifiedBy>
  <cp:revision>29</cp:revision>
  <dcterms:created xsi:type="dcterms:W3CDTF">2025-02-27T16:34:43Z</dcterms:created>
  <dcterms:modified xsi:type="dcterms:W3CDTF">2025-03-03T10:49:18Z</dcterms:modified>
</cp:coreProperties>
</file>