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8" r:id="rId3"/>
    <p:sldId id="284" r:id="rId4"/>
    <p:sldId id="285" r:id="rId5"/>
    <p:sldId id="286" r:id="rId6"/>
    <p:sldId id="259" r:id="rId7"/>
    <p:sldId id="291" r:id="rId8"/>
    <p:sldId id="263" r:id="rId9"/>
    <p:sldId id="274" r:id="rId10"/>
    <p:sldId id="275" r:id="rId11"/>
    <p:sldId id="308" r:id="rId12"/>
    <p:sldId id="276" r:id="rId13"/>
    <p:sldId id="300" r:id="rId14"/>
    <p:sldId id="301" r:id="rId15"/>
    <p:sldId id="292" r:id="rId16"/>
    <p:sldId id="302" r:id="rId17"/>
    <p:sldId id="303" r:id="rId18"/>
    <p:sldId id="298" r:id="rId19"/>
    <p:sldId id="307" r:id="rId20"/>
    <p:sldId id="297" r:id="rId21"/>
    <p:sldId id="293" r:id="rId22"/>
    <p:sldId id="295" r:id="rId23"/>
    <p:sldId id="294" r:id="rId24"/>
    <p:sldId id="296" r:id="rId25"/>
    <p:sldId id="30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284" autoAdjust="0"/>
  </p:normalViewPr>
  <p:slideViewPr>
    <p:cSldViewPr>
      <p:cViewPr varScale="1">
        <p:scale>
          <a:sx n="58" d="100"/>
          <a:sy n="58" d="100"/>
        </p:scale>
        <p:origin x="174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39163D-1A28-402F-981E-C19A1D1116F0}" type="datetimeFigureOut">
              <a:rPr lang="en-US" smtClean="0"/>
              <a:pPr/>
              <a:t>2/25/2025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0F6366-7B1E-4186-8CFF-2E0FAA48583E}" type="slidenum">
              <a:rPr lang="en-US" smtClean="0"/>
              <a:pPr/>
              <a:t>‹#›</a:t>
            </a:fld>
            <a:endParaRPr lang="en-US"/>
          </a:p>
        </p:txBody>
      </p:sp>
    </p:spTree>
    <p:extLst>
      <p:ext uri="{BB962C8B-B14F-4D97-AF65-F5344CB8AC3E}">
        <p14:creationId xmlns:p14="http://schemas.microsoft.com/office/powerpoint/2010/main" val="1027182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we need web services</a:t>
            </a:r>
          </a:p>
          <a:p>
            <a:endParaRPr lang="en-US" dirty="0"/>
          </a:p>
          <a:p>
            <a:endParaRPr lang="en-US" dirty="0"/>
          </a:p>
          <a:p>
            <a:r>
              <a:rPr lang="en-US" dirty="0" err="1"/>
              <a:t>Eg</a:t>
            </a:r>
            <a:r>
              <a:rPr lang="en-US" dirty="0"/>
              <a:t> of</a:t>
            </a:r>
            <a:r>
              <a:rPr lang="en-US" baseline="0" dirty="0"/>
              <a:t> 2 ATM application having the need to communicate with each other.</a:t>
            </a:r>
            <a:endParaRPr lang="en-US" dirty="0"/>
          </a:p>
        </p:txBody>
      </p:sp>
      <p:sp>
        <p:nvSpPr>
          <p:cNvPr id="4" name="Slide Number Placeholder 3"/>
          <p:cNvSpPr>
            <a:spLocks noGrp="1"/>
          </p:cNvSpPr>
          <p:nvPr>
            <p:ph type="sldNum" sz="quarter" idx="10"/>
          </p:nvPr>
        </p:nvSpPr>
        <p:spPr/>
        <p:txBody>
          <a:bodyPr/>
          <a:lstStyle/>
          <a:p>
            <a:fld id="{CB0F6366-7B1E-4186-8CFF-2E0FAA48583E}" type="slidenum">
              <a:rPr lang="en-US" smtClean="0"/>
              <a:pPr/>
              <a:t>6</a:t>
            </a:fld>
            <a:endParaRPr lang="en-US"/>
          </a:p>
        </p:txBody>
      </p:sp>
    </p:spTree>
    <p:extLst>
      <p:ext uri="{BB962C8B-B14F-4D97-AF65-F5344CB8AC3E}">
        <p14:creationId xmlns:p14="http://schemas.microsoft.com/office/powerpoint/2010/main" val="3936931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FF3ED5B-9213-4EB0-9C99-9BEEEB215E75}" type="datetimeFigureOut">
              <a:rPr lang="en-US" smtClean="0"/>
              <a:pPr/>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56E4C-1404-49F6-BB3C-9205FF482DDB}" type="slidenum">
              <a:rPr lang="en-US" smtClean="0"/>
              <a:pPr/>
              <a:t>‹#›</a:t>
            </a:fld>
            <a:endParaRPr lang="en-US"/>
          </a:p>
        </p:txBody>
      </p:sp>
    </p:spTree>
    <p:extLst>
      <p:ext uri="{BB962C8B-B14F-4D97-AF65-F5344CB8AC3E}">
        <p14:creationId xmlns:p14="http://schemas.microsoft.com/office/powerpoint/2010/main" val="4152267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F3ED5B-9213-4EB0-9C99-9BEEEB215E75}" type="datetimeFigureOut">
              <a:rPr lang="en-US" smtClean="0"/>
              <a:pPr/>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56E4C-1404-49F6-BB3C-9205FF482DDB}" type="slidenum">
              <a:rPr lang="en-US" smtClean="0"/>
              <a:pPr/>
              <a:t>‹#›</a:t>
            </a:fld>
            <a:endParaRPr lang="en-US"/>
          </a:p>
        </p:txBody>
      </p:sp>
    </p:spTree>
    <p:extLst>
      <p:ext uri="{BB962C8B-B14F-4D97-AF65-F5344CB8AC3E}">
        <p14:creationId xmlns:p14="http://schemas.microsoft.com/office/powerpoint/2010/main" val="2680905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F3ED5B-9213-4EB0-9C99-9BEEEB215E75}" type="datetimeFigureOut">
              <a:rPr lang="en-US" smtClean="0"/>
              <a:pPr/>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56E4C-1404-49F6-BB3C-9205FF482DDB}" type="slidenum">
              <a:rPr lang="en-US" smtClean="0"/>
              <a:pPr/>
              <a:t>‹#›</a:t>
            </a:fld>
            <a:endParaRPr lang="en-US"/>
          </a:p>
        </p:txBody>
      </p:sp>
    </p:spTree>
    <p:extLst>
      <p:ext uri="{BB962C8B-B14F-4D97-AF65-F5344CB8AC3E}">
        <p14:creationId xmlns:p14="http://schemas.microsoft.com/office/powerpoint/2010/main" val="1346713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F3ED5B-9213-4EB0-9C99-9BEEEB215E75}" type="datetimeFigureOut">
              <a:rPr lang="en-US" smtClean="0"/>
              <a:pPr/>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56E4C-1404-49F6-BB3C-9205FF482DDB}" type="slidenum">
              <a:rPr lang="en-US" smtClean="0"/>
              <a:pPr/>
              <a:t>‹#›</a:t>
            </a:fld>
            <a:endParaRPr lang="en-US"/>
          </a:p>
        </p:txBody>
      </p:sp>
    </p:spTree>
    <p:extLst>
      <p:ext uri="{BB962C8B-B14F-4D97-AF65-F5344CB8AC3E}">
        <p14:creationId xmlns:p14="http://schemas.microsoft.com/office/powerpoint/2010/main" val="2060095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F3ED5B-9213-4EB0-9C99-9BEEEB215E75}" type="datetimeFigureOut">
              <a:rPr lang="en-US" smtClean="0"/>
              <a:pPr/>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56E4C-1404-49F6-BB3C-9205FF482DDB}" type="slidenum">
              <a:rPr lang="en-US" smtClean="0"/>
              <a:pPr/>
              <a:t>‹#›</a:t>
            </a:fld>
            <a:endParaRPr lang="en-US"/>
          </a:p>
        </p:txBody>
      </p:sp>
    </p:spTree>
    <p:extLst>
      <p:ext uri="{BB962C8B-B14F-4D97-AF65-F5344CB8AC3E}">
        <p14:creationId xmlns:p14="http://schemas.microsoft.com/office/powerpoint/2010/main" val="1781005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FF3ED5B-9213-4EB0-9C99-9BEEEB215E75}" type="datetimeFigureOut">
              <a:rPr lang="en-US" smtClean="0"/>
              <a:pPr/>
              <a:t>2/25/2025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56E4C-1404-49F6-BB3C-9205FF482DDB}" type="slidenum">
              <a:rPr lang="en-US" smtClean="0"/>
              <a:pPr/>
              <a:t>‹#›</a:t>
            </a:fld>
            <a:endParaRPr lang="en-US"/>
          </a:p>
        </p:txBody>
      </p:sp>
    </p:spTree>
    <p:extLst>
      <p:ext uri="{BB962C8B-B14F-4D97-AF65-F5344CB8AC3E}">
        <p14:creationId xmlns:p14="http://schemas.microsoft.com/office/powerpoint/2010/main" val="1947380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FF3ED5B-9213-4EB0-9C99-9BEEEB215E75}" type="datetimeFigureOut">
              <a:rPr lang="en-US" smtClean="0"/>
              <a:pPr/>
              <a:t>2/25/2025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256E4C-1404-49F6-BB3C-9205FF482DDB}" type="slidenum">
              <a:rPr lang="en-US" smtClean="0"/>
              <a:pPr/>
              <a:t>‹#›</a:t>
            </a:fld>
            <a:endParaRPr lang="en-US"/>
          </a:p>
        </p:txBody>
      </p:sp>
    </p:spTree>
    <p:extLst>
      <p:ext uri="{BB962C8B-B14F-4D97-AF65-F5344CB8AC3E}">
        <p14:creationId xmlns:p14="http://schemas.microsoft.com/office/powerpoint/2010/main" val="3425264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FF3ED5B-9213-4EB0-9C99-9BEEEB215E75}" type="datetimeFigureOut">
              <a:rPr lang="en-US" smtClean="0"/>
              <a:pPr/>
              <a:t>2/25/2025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256E4C-1404-49F6-BB3C-9205FF482DDB}" type="slidenum">
              <a:rPr lang="en-US" smtClean="0"/>
              <a:pPr/>
              <a:t>‹#›</a:t>
            </a:fld>
            <a:endParaRPr lang="en-US"/>
          </a:p>
        </p:txBody>
      </p:sp>
    </p:spTree>
    <p:extLst>
      <p:ext uri="{BB962C8B-B14F-4D97-AF65-F5344CB8AC3E}">
        <p14:creationId xmlns:p14="http://schemas.microsoft.com/office/powerpoint/2010/main" val="3520585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F3ED5B-9213-4EB0-9C99-9BEEEB215E75}" type="datetimeFigureOut">
              <a:rPr lang="en-US" smtClean="0"/>
              <a:pPr/>
              <a:t>2/25/2025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256E4C-1404-49F6-BB3C-9205FF482DDB}" type="slidenum">
              <a:rPr lang="en-US" smtClean="0"/>
              <a:pPr/>
              <a:t>‹#›</a:t>
            </a:fld>
            <a:endParaRPr lang="en-US"/>
          </a:p>
        </p:txBody>
      </p:sp>
    </p:spTree>
    <p:extLst>
      <p:ext uri="{BB962C8B-B14F-4D97-AF65-F5344CB8AC3E}">
        <p14:creationId xmlns:p14="http://schemas.microsoft.com/office/powerpoint/2010/main" val="2807004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F3ED5B-9213-4EB0-9C99-9BEEEB215E75}" type="datetimeFigureOut">
              <a:rPr lang="en-US" smtClean="0"/>
              <a:pPr/>
              <a:t>2/25/2025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56E4C-1404-49F6-BB3C-9205FF482DDB}" type="slidenum">
              <a:rPr lang="en-US" smtClean="0"/>
              <a:pPr/>
              <a:t>‹#›</a:t>
            </a:fld>
            <a:endParaRPr lang="en-US"/>
          </a:p>
        </p:txBody>
      </p:sp>
    </p:spTree>
    <p:extLst>
      <p:ext uri="{BB962C8B-B14F-4D97-AF65-F5344CB8AC3E}">
        <p14:creationId xmlns:p14="http://schemas.microsoft.com/office/powerpoint/2010/main" val="2830889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F3ED5B-9213-4EB0-9C99-9BEEEB215E75}" type="datetimeFigureOut">
              <a:rPr lang="en-US" smtClean="0"/>
              <a:pPr/>
              <a:t>2/25/2025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56E4C-1404-49F6-BB3C-9205FF482DDB}" type="slidenum">
              <a:rPr lang="en-US" smtClean="0"/>
              <a:pPr/>
              <a:t>‹#›</a:t>
            </a:fld>
            <a:endParaRPr lang="en-US"/>
          </a:p>
        </p:txBody>
      </p:sp>
    </p:spTree>
    <p:extLst>
      <p:ext uri="{BB962C8B-B14F-4D97-AF65-F5344CB8AC3E}">
        <p14:creationId xmlns:p14="http://schemas.microsoft.com/office/powerpoint/2010/main" val="1317902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F3ED5B-9213-4EB0-9C99-9BEEEB215E75}" type="datetimeFigureOut">
              <a:rPr lang="en-US" smtClean="0"/>
              <a:pPr/>
              <a:t>2/25/2025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256E4C-1404-49F6-BB3C-9205FF482DDB}" type="slidenum">
              <a:rPr lang="en-US" smtClean="0"/>
              <a:pPr/>
              <a:t>‹#›</a:t>
            </a:fld>
            <a:endParaRPr lang="en-US"/>
          </a:p>
        </p:txBody>
      </p:sp>
    </p:spTree>
    <p:extLst>
      <p:ext uri="{BB962C8B-B14F-4D97-AF65-F5344CB8AC3E}">
        <p14:creationId xmlns:p14="http://schemas.microsoft.com/office/powerpoint/2010/main" val="1733258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685800"/>
            <a:ext cx="7772400" cy="1470025"/>
          </a:xfrm>
        </p:spPr>
        <p:txBody>
          <a:bodyPr/>
          <a:lstStyle/>
          <a:p>
            <a:r>
              <a:rPr lang="en-US" dirty="0"/>
              <a:t>What is a Web Service</a:t>
            </a:r>
          </a:p>
        </p:txBody>
      </p:sp>
      <p:sp>
        <p:nvSpPr>
          <p:cNvPr id="3" name="Subtitle 2"/>
          <p:cNvSpPr>
            <a:spLocks noGrp="1"/>
          </p:cNvSpPr>
          <p:nvPr>
            <p:ph type="subTitle" idx="1"/>
          </p:nvPr>
        </p:nvSpPr>
        <p:spPr>
          <a:xfrm>
            <a:off x="381000" y="2362200"/>
            <a:ext cx="8153400" cy="3886200"/>
          </a:xfrm>
        </p:spPr>
        <p:txBody>
          <a:bodyPr>
            <a:normAutofit fontScale="85000" lnSpcReduction="10000"/>
          </a:bodyPr>
          <a:lstStyle/>
          <a:p>
            <a:r>
              <a:rPr lang="en-US" dirty="0"/>
              <a:t>Web service is a technology used  for one application to  communicate with an other application. </a:t>
            </a:r>
          </a:p>
          <a:p>
            <a:r>
              <a:rPr lang="en-US" dirty="0"/>
              <a:t> </a:t>
            </a:r>
          </a:p>
          <a:p>
            <a:r>
              <a:rPr lang="en-US" dirty="0"/>
              <a:t> For example, an application running on java can interact with PHP or  </a:t>
            </a:r>
            <a:r>
              <a:rPr lang="en-US" dirty="0" err="1"/>
              <a:t>.Net</a:t>
            </a:r>
            <a:r>
              <a:rPr lang="en-US" dirty="0"/>
              <a:t> application  by using web services. </a:t>
            </a:r>
          </a:p>
          <a:p>
            <a:endParaRPr lang="en-US" dirty="0"/>
          </a:p>
          <a:p>
            <a:r>
              <a:rPr lang="en-US" dirty="0"/>
              <a:t>In other words, web service provides a way to achieve interoperability.</a:t>
            </a:r>
          </a:p>
        </p:txBody>
      </p:sp>
    </p:spTree>
    <p:extLst>
      <p:ext uri="{BB962C8B-B14F-4D97-AF65-F5344CB8AC3E}">
        <p14:creationId xmlns:p14="http://schemas.microsoft.com/office/powerpoint/2010/main" val="4138988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Restful Web Services</a:t>
            </a:r>
          </a:p>
        </p:txBody>
      </p:sp>
      <p:sp>
        <p:nvSpPr>
          <p:cNvPr id="3" name="Content Placeholder 2"/>
          <p:cNvSpPr>
            <a:spLocks noGrp="1"/>
          </p:cNvSpPr>
          <p:nvPr>
            <p:ph idx="1"/>
          </p:nvPr>
        </p:nvSpPr>
        <p:spPr/>
        <p:txBody>
          <a:bodyPr>
            <a:normAutofit/>
          </a:bodyPr>
          <a:lstStyle/>
          <a:p>
            <a:r>
              <a:rPr lang="en-US" dirty="0"/>
              <a:t>REST stands for </a:t>
            </a:r>
            <a:r>
              <a:rPr lang="en-US" dirty="0" err="1"/>
              <a:t>REpresentational</a:t>
            </a:r>
            <a:r>
              <a:rPr lang="en-US" dirty="0"/>
              <a:t> State Transfer.</a:t>
            </a:r>
          </a:p>
          <a:p>
            <a:endParaRPr lang="en-US" dirty="0"/>
          </a:p>
          <a:p>
            <a:pPr marL="0" indent="0">
              <a:buNone/>
            </a:pPr>
            <a:endParaRPr lang="en-US" dirty="0"/>
          </a:p>
          <a:p>
            <a:r>
              <a:rPr lang="en-US" dirty="0"/>
              <a:t>REST is an architectural style not a protocol.</a:t>
            </a:r>
          </a:p>
          <a:p>
            <a:endParaRPr lang="en-US" dirty="0"/>
          </a:p>
          <a:p>
            <a:r>
              <a:rPr lang="en-US" dirty="0"/>
              <a:t> Representing  and transferring  the state of an object  in XML or JSON.</a:t>
            </a:r>
          </a:p>
        </p:txBody>
      </p:sp>
    </p:spTree>
    <p:extLst>
      <p:ext uri="{BB962C8B-B14F-4D97-AF65-F5344CB8AC3E}">
        <p14:creationId xmlns:p14="http://schemas.microsoft.com/office/powerpoint/2010/main" val="2943620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SOAP</a:t>
            </a:r>
            <a:r>
              <a:rPr lang="en-US" dirty="0"/>
              <a:t> stands for Simple Object Access Protocol whereas </a:t>
            </a:r>
            <a:r>
              <a:rPr lang="en-US" b="1" dirty="0"/>
              <a:t>REST</a:t>
            </a:r>
            <a:r>
              <a:rPr lang="en-US" dirty="0"/>
              <a:t> stands for Representational State Transfer. </a:t>
            </a:r>
          </a:p>
          <a:p>
            <a:endParaRPr lang="en-US" b="1" dirty="0"/>
          </a:p>
          <a:p>
            <a:endParaRPr lang="en-US" b="1" dirty="0"/>
          </a:p>
          <a:p>
            <a:r>
              <a:rPr lang="en-US" b="1" dirty="0"/>
              <a:t>SOAP is</a:t>
            </a:r>
            <a:r>
              <a:rPr lang="en-US" dirty="0"/>
              <a:t> a protocol whereas </a:t>
            </a:r>
            <a:r>
              <a:rPr lang="en-US" b="1" dirty="0"/>
              <a:t>REST is</a:t>
            </a:r>
            <a:r>
              <a:rPr lang="en-US" dirty="0"/>
              <a:t> an architectural style.</a:t>
            </a:r>
            <a:endParaRPr lang="en-IN" dirty="0"/>
          </a:p>
        </p:txBody>
      </p:sp>
    </p:spTree>
    <p:extLst>
      <p:ext uri="{BB962C8B-B14F-4D97-AF65-F5344CB8AC3E}">
        <p14:creationId xmlns:p14="http://schemas.microsoft.com/office/powerpoint/2010/main" val="3094896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Advantages of RESTFUL </a:t>
            </a:r>
            <a:r>
              <a:rPr lang="en-US" dirty="0" err="1"/>
              <a:t>WebServices</a:t>
            </a:r>
            <a:endParaRPr lang="en-US" dirty="0"/>
          </a:p>
        </p:txBody>
      </p:sp>
      <p:sp>
        <p:nvSpPr>
          <p:cNvPr id="3" name="Content Placeholder 2"/>
          <p:cNvSpPr>
            <a:spLocks noGrp="1"/>
          </p:cNvSpPr>
          <p:nvPr>
            <p:ph idx="1"/>
          </p:nvPr>
        </p:nvSpPr>
        <p:spPr/>
        <p:txBody>
          <a:bodyPr>
            <a:normAutofit fontScale="92500"/>
          </a:bodyPr>
          <a:lstStyle/>
          <a:p>
            <a:r>
              <a:rPr lang="en-US" b="1" dirty="0"/>
              <a:t>Fast</a:t>
            </a:r>
            <a:r>
              <a:rPr lang="en-US" dirty="0"/>
              <a:t>: </a:t>
            </a:r>
            <a:r>
              <a:rPr lang="en-US" dirty="0" err="1"/>
              <a:t>RESTful</a:t>
            </a:r>
            <a:r>
              <a:rPr lang="en-US" dirty="0"/>
              <a:t> Web Services are fast because there is no strict specification like SOAP. It consumes less bandwidth and resource.</a:t>
            </a:r>
          </a:p>
          <a:p>
            <a:r>
              <a:rPr lang="en-US" b="1" dirty="0"/>
              <a:t>Language and Platform independent</a:t>
            </a:r>
            <a:r>
              <a:rPr lang="en-US" dirty="0"/>
              <a:t>: </a:t>
            </a:r>
            <a:r>
              <a:rPr lang="en-US" dirty="0" err="1"/>
              <a:t>RESTful</a:t>
            </a:r>
            <a:r>
              <a:rPr lang="en-US" dirty="0"/>
              <a:t> web services can be written in any programming language and executed in any platform.</a:t>
            </a:r>
          </a:p>
          <a:p>
            <a:r>
              <a:rPr lang="en-US" b="1" dirty="0"/>
              <a:t>Permits different data format</a:t>
            </a:r>
            <a:r>
              <a:rPr lang="en-US" dirty="0"/>
              <a:t>: </a:t>
            </a:r>
            <a:r>
              <a:rPr lang="en-US" dirty="0" err="1"/>
              <a:t>RESTful</a:t>
            </a:r>
            <a:r>
              <a:rPr lang="en-US" dirty="0"/>
              <a:t> web service permits different data format such as Plain Text, HTML, XML and JSON.</a:t>
            </a:r>
          </a:p>
          <a:p>
            <a:endParaRPr lang="en-US" dirty="0"/>
          </a:p>
        </p:txBody>
      </p:sp>
    </p:spTree>
    <p:extLst>
      <p:ext uri="{BB962C8B-B14F-4D97-AF65-F5344CB8AC3E}">
        <p14:creationId xmlns:p14="http://schemas.microsoft.com/office/powerpoint/2010/main" val="3502895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JSON</a:t>
            </a:r>
            <a:r>
              <a:rPr lang="en-US" dirty="0"/>
              <a:t> (JavaScript Object Notation)</a:t>
            </a:r>
            <a:endParaRPr lang="en-IN" dirty="0"/>
          </a:p>
        </p:txBody>
      </p:sp>
      <p:sp>
        <p:nvSpPr>
          <p:cNvPr id="3" name="Content Placeholder 2"/>
          <p:cNvSpPr>
            <a:spLocks noGrp="1"/>
          </p:cNvSpPr>
          <p:nvPr>
            <p:ph idx="1"/>
          </p:nvPr>
        </p:nvSpPr>
        <p:spPr/>
        <p:txBody>
          <a:bodyPr/>
          <a:lstStyle/>
          <a:p>
            <a:r>
              <a:rPr lang="en-US" b="1" dirty="0"/>
              <a:t>JSON</a:t>
            </a:r>
            <a:r>
              <a:rPr lang="en-US" dirty="0"/>
              <a:t> (JavaScript Object Notation) is a lightweight data-interchange format.</a:t>
            </a:r>
          </a:p>
          <a:p>
            <a:endParaRPr lang="en-US" dirty="0"/>
          </a:p>
          <a:p>
            <a:r>
              <a:rPr lang="en-US" dirty="0"/>
              <a:t> It is easy for humans to read and write. </a:t>
            </a:r>
          </a:p>
          <a:p>
            <a:endParaRPr lang="en-US" dirty="0"/>
          </a:p>
          <a:p>
            <a:endParaRPr lang="en-US" dirty="0"/>
          </a:p>
          <a:p>
            <a:r>
              <a:rPr lang="en-US" dirty="0"/>
              <a:t>It is easy for machines to parse and generate.</a:t>
            </a:r>
            <a:endParaRPr lang="en-IN" dirty="0"/>
          </a:p>
        </p:txBody>
      </p:sp>
    </p:spTree>
    <p:extLst>
      <p:ext uri="{BB962C8B-B14F-4D97-AF65-F5344CB8AC3E}">
        <p14:creationId xmlns:p14="http://schemas.microsoft.com/office/powerpoint/2010/main" val="1175932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a:t>XML</a:t>
            </a:r>
            <a:r>
              <a:rPr lang="en-US" dirty="0"/>
              <a:t> </a:t>
            </a:r>
            <a:endParaRPr lang="en-IN" dirty="0"/>
          </a:p>
        </p:txBody>
      </p:sp>
      <p:sp>
        <p:nvSpPr>
          <p:cNvPr id="3" name="Content Placeholder 2"/>
          <p:cNvSpPr>
            <a:spLocks noGrp="1"/>
          </p:cNvSpPr>
          <p:nvPr>
            <p:ph idx="1"/>
          </p:nvPr>
        </p:nvSpPr>
        <p:spPr/>
        <p:txBody>
          <a:bodyPr/>
          <a:lstStyle/>
          <a:p>
            <a:r>
              <a:rPr lang="en-US" dirty="0"/>
              <a:t>· </a:t>
            </a:r>
            <a:r>
              <a:rPr lang="en-US" b="1" dirty="0"/>
              <a:t>XML</a:t>
            </a:r>
            <a:r>
              <a:rPr lang="en-US" dirty="0"/>
              <a:t> stands for </a:t>
            </a:r>
            <a:r>
              <a:rPr lang="en-US" dirty="0" err="1"/>
              <a:t>eXtensible</a:t>
            </a:r>
            <a:r>
              <a:rPr lang="en-US" dirty="0"/>
              <a:t> Markup Language </a:t>
            </a:r>
          </a:p>
          <a:p>
            <a:endParaRPr lang="en-US" dirty="0"/>
          </a:p>
          <a:p>
            <a:r>
              <a:rPr lang="en-US" dirty="0"/>
              <a:t> </a:t>
            </a:r>
            <a:r>
              <a:rPr lang="en-US" b="1" dirty="0"/>
              <a:t>XML</a:t>
            </a:r>
            <a:r>
              <a:rPr lang="en-US" dirty="0"/>
              <a:t> is a markup language much like </a:t>
            </a:r>
          </a:p>
          <a:p>
            <a:endParaRPr lang="en-US" dirty="0"/>
          </a:p>
          <a:p>
            <a:r>
              <a:rPr lang="en-US" dirty="0"/>
              <a:t>HTML  </a:t>
            </a:r>
            <a:r>
              <a:rPr lang="en-US" b="1" dirty="0"/>
              <a:t>XML</a:t>
            </a:r>
            <a:r>
              <a:rPr lang="en-US" dirty="0"/>
              <a:t> was designed to store and transport data </a:t>
            </a:r>
            <a:endParaRPr lang="en-IN" dirty="0"/>
          </a:p>
        </p:txBody>
      </p:sp>
    </p:spTree>
    <p:extLst>
      <p:ext uri="{BB962C8B-B14F-4D97-AF65-F5344CB8AC3E}">
        <p14:creationId xmlns:p14="http://schemas.microsoft.com/office/powerpoint/2010/main" val="4253129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stretch>
            <a:fillRect/>
          </a:stretch>
        </p:blipFill>
        <p:spPr>
          <a:xfrm>
            <a:off x="785812" y="2553494"/>
            <a:ext cx="7572375" cy="3999706"/>
          </a:xfrm>
          <a:prstGeom prst="rect">
            <a:avLst/>
          </a:prstGeom>
        </p:spPr>
      </p:pic>
      <p:sp>
        <p:nvSpPr>
          <p:cNvPr id="3" name="TextBox 2"/>
          <p:cNvSpPr txBox="1"/>
          <p:nvPr/>
        </p:nvSpPr>
        <p:spPr>
          <a:xfrm>
            <a:off x="2286000" y="1752600"/>
            <a:ext cx="3275512" cy="646331"/>
          </a:xfrm>
          <a:prstGeom prst="rect">
            <a:avLst/>
          </a:prstGeom>
          <a:noFill/>
        </p:spPr>
        <p:txBody>
          <a:bodyPr wrap="none" rtlCol="0">
            <a:spAutoFit/>
          </a:bodyPr>
          <a:lstStyle/>
          <a:p>
            <a:r>
              <a:rPr lang="en-US" dirty="0"/>
              <a:t>All CRUD operations Supported . </a:t>
            </a:r>
          </a:p>
          <a:p>
            <a:r>
              <a:rPr lang="en-US" dirty="0"/>
              <a:t>CRUD - </a:t>
            </a:r>
            <a:r>
              <a:rPr lang="en-US" dirty="0" err="1"/>
              <a:t>Post,Get,Put,Delete</a:t>
            </a:r>
            <a:r>
              <a:rPr lang="en-US" dirty="0"/>
              <a:t> </a:t>
            </a:r>
            <a:endParaRPr lang="en-IN" dirty="0"/>
          </a:p>
        </p:txBody>
      </p:sp>
    </p:spTree>
    <p:extLst>
      <p:ext uri="{BB962C8B-B14F-4D97-AF65-F5344CB8AC3E}">
        <p14:creationId xmlns:p14="http://schemas.microsoft.com/office/powerpoint/2010/main" val="2662848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API</a:t>
            </a:r>
            <a:endParaRPr lang="en-IN" dirty="0"/>
          </a:p>
        </p:txBody>
      </p:sp>
      <p:sp>
        <p:nvSpPr>
          <p:cNvPr id="3" name="Content Placeholder 2"/>
          <p:cNvSpPr>
            <a:spLocks noGrp="1"/>
          </p:cNvSpPr>
          <p:nvPr>
            <p:ph idx="1"/>
          </p:nvPr>
        </p:nvSpPr>
        <p:spPr/>
        <p:txBody>
          <a:bodyPr>
            <a:normAutofit/>
          </a:bodyPr>
          <a:lstStyle/>
          <a:p>
            <a:r>
              <a:rPr lang="en-US" dirty="0"/>
              <a:t> In a client-server communication, REST suggests to create an object of the data requested by the client and send the values of the object in response to the user. </a:t>
            </a:r>
          </a:p>
          <a:p>
            <a:endParaRPr lang="en-US" dirty="0"/>
          </a:p>
          <a:p>
            <a:r>
              <a:rPr lang="en-US" dirty="0"/>
              <a:t>The state of an object is </a:t>
            </a:r>
            <a:r>
              <a:rPr lang="en-US" dirty="0" err="1"/>
              <a:t>sent.Hence</a:t>
            </a:r>
            <a:r>
              <a:rPr lang="en-US" dirty="0"/>
              <a:t> REST is known as Representational State Transfer.</a:t>
            </a:r>
            <a:endParaRPr lang="en-IN" dirty="0"/>
          </a:p>
        </p:txBody>
      </p:sp>
    </p:spTree>
    <p:extLst>
      <p:ext uri="{BB962C8B-B14F-4D97-AF65-F5344CB8AC3E}">
        <p14:creationId xmlns:p14="http://schemas.microsoft.com/office/powerpoint/2010/main" val="3933117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API</a:t>
            </a:r>
            <a:endParaRPr lang="en-IN" dirty="0"/>
          </a:p>
        </p:txBody>
      </p:sp>
      <p:sp>
        <p:nvSpPr>
          <p:cNvPr id="3" name="Content Placeholder 2"/>
          <p:cNvSpPr>
            <a:spLocks noGrp="1"/>
          </p:cNvSpPr>
          <p:nvPr>
            <p:ph idx="1"/>
          </p:nvPr>
        </p:nvSpPr>
        <p:spPr/>
        <p:txBody>
          <a:bodyPr>
            <a:normAutofit fontScale="85000" lnSpcReduction="20000"/>
          </a:bodyPr>
          <a:lstStyle/>
          <a:p>
            <a:r>
              <a:rPr lang="en-US" dirty="0"/>
              <a:t>So, the client requests the server for the required information, via an API, and then, the server sends a response to the client.</a:t>
            </a:r>
          </a:p>
          <a:p>
            <a:endParaRPr lang="en-US" dirty="0"/>
          </a:p>
          <a:p>
            <a:r>
              <a:rPr lang="en-US" dirty="0"/>
              <a:t>You would prefer the data to be returned in the form of a structured format, rather than the complete Web page.</a:t>
            </a:r>
          </a:p>
          <a:p>
            <a:endParaRPr lang="en-US" dirty="0"/>
          </a:p>
          <a:p>
            <a:r>
              <a:rPr lang="en-US" dirty="0"/>
              <a:t>So, for such reasons, the data returned by the server, in response to the request of the client is either in the format of JSON or XML. Both JSON and XML formats have a proper hierarchical structure of data.</a:t>
            </a:r>
            <a:endParaRPr lang="en-IN" dirty="0"/>
          </a:p>
        </p:txBody>
      </p:sp>
    </p:spTree>
    <p:extLst>
      <p:ext uri="{BB962C8B-B14F-4D97-AF65-F5344CB8AC3E}">
        <p14:creationId xmlns:p14="http://schemas.microsoft.com/office/powerpoint/2010/main" val="3040581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a:t>
            </a:r>
            <a:r>
              <a:rPr lang="en-US" i="1" dirty="0" err="1"/>
              <a:t>RestController</a:t>
            </a:r>
            <a:endParaRPr lang="en-IN" dirty="0"/>
          </a:p>
        </p:txBody>
      </p:sp>
      <p:sp>
        <p:nvSpPr>
          <p:cNvPr id="3" name="Content Placeholder 2"/>
          <p:cNvSpPr>
            <a:spLocks noGrp="1"/>
          </p:cNvSpPr>
          <p:nvPr>
            <p:ph idx="1"/>
          </p:nvPr>
        </p:nvSpPr>
        <p:spPr/>
        <p:txBody>
          <a:bodyPr>
            <a:normAutofit lnSpcReduction="10000"/>
          </a:bodyPr>
          <a:lstStyle/>
          <a:p>
            <a:r>
              <a:rPr lang="en-US" dirty="0"/>
              <a:t>@</a:t>
            </a:r>
            <a:r>
              <a:rPr lang="en-US" b="1" dirty="0" err="1"/>
              <a:t>RestController</a:t>
            </a:r>
            <a:r>
              <a:rPr lang="en-US" dirty="0"/>
              <a:t> is a convenient annotation for creating Restful controllers. </a:t>
            </a:r>
          </a:p>
          <a:p>
            <a:endParaRPr lang="en-US" dirty="0"/>
          </a:p>
          <a:p>
            <a:r>
              <a:rPr lang="en-US" dirty="0"/>
              <a:t>It is a specialization of @Component and is </a:t>
            </a:r>
            <a:r>
              <a:rPr lang="en-US" dirty="0" err="1"/>
              <a:t>autodetected</a:t>
            </a:r>
            <a:r>
              <a:rPr lang="en-US" dirty="0"/>
              <a:t> through </a:t>
            </a:r>
            <a:r>
              <a:rPr lang="en-US" dirty="0" err="1"/>
              <a:t>classpath</a:t>
            </a:r>
            <a:r>
              <a:rPr lang="en-US" dirty="0"/>
              <a:t> scanning.</a:t>
            </a:r>
          </a:p>
          <a:p>
            <a:endParaRPr lang="en-US" dirty="0"/>
          </a:p>
          <a:p>
            <a:r>
              <a:rPr lang="en-US" dirty="0"/>
              <a:t> It adds the @Controller and @</a:t>
            </a:r>
            <a:r>
              <a:rPr lang="en-US" dirty="0" err="1"/>
              <a:t>ResponseBody</a:t>
            </a:r>
            <a:r>
              <a:rPr lang="en-US" dirty="0"/>
              <a:t> annotations. It converts the response to JSON or XML.</a:t>
            </a:r>
            <a:endParaRPr lang="en-IN" dirty="0"/>
          </a:p>
        </p:txBody>
      </p:sp>
    </p:spTree>
    <p:extLst>
      <p:ext uri="{BB962C8B-B14F-4D97-AF65-F5344CB8AC3E}">
        <p14:creationId xmlns:p14="http://schemas.microsoft.com/office/powerpoint/2010/main" val="1669656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The @</a:t>
            </a:r>
            <a:r>
              <a:rPr lang="en-US" dirty="0" err="1"/>
              <a:t>ResponseBody</a:t>
            </a:r>
            <a:r>
              <a:rPr lang="en-US" dirty="0"/>
              <a:t> annotation tells </a:t>
            </a:r>
            <a:r>
              <a:rPr lang="en-US" b="1" dirty="0"/>
              <a:t>a controller that the object returned is automatically serialized into JSON and passed back into the </a:t>
            </a:r>
            <a:r>
              <a:rPr lang="en-US" b="1" dirty="0" err="1"/>
              <a:t>HttpResponse</a:t>
            </a:r>
            <a:r>
              <a:rPr lang="en-US" b="1" dirty="0"/>
              <a:t> object</a:t>
            </a:r>
            <a:endParaRPr lang="en-IN" dirty="0"/>
          </a:p>
        </p:txBody>
      </p:sp>
    </p:spTree>
    <p:extLst>
      <p:ext uri="{BB962C8B-B14F-4D97-AF65-F5344CB8AC3E}">
        <p14:creationId xmlns:p14="http://schemas.microsoft.com/office/powerpoint/2010/main" val="1057185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Web Service</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A </a:t>
            </a:r>
            <a:r>
              <a:rPr lang="en-US" b="1" dirty="0"/>
              <a:t>Web Service</a:t>
            </a:r>
            <a:r>
              <a:rPr lang="en-US" dirty="0"/>
              <a:t>  can be defined by the following ways:</a:t>
            </a:r>
          </a:p>
          <a:p>
            <a:r>
              <a:rPr lang="en-US" dirty="0"/>
              <a:t>is a client server application or application component for communication.</a:t>
            </a:r>
          </a:p>
          <a:p>
            <a:r>
              <a:rPr lang="en-US" dirty="0"/>
              <a:t>method of communication between two devices over network.</a:t>
            </a:r>
          </a:p>
          <a:p>
            <a:r>
              <a:rPr lang="en-US" dirty="0"/>
              <a:t>is a software system for interoperable machine to machine communication.</a:t>
            </a:r>
          </a:p>
          <a:p>
            <a:r>
              <a:rPr lang="en-US" dirty="0"/>
              <a:t>is a collection of standards or protocols for </a:t>
            </a:r>
            <a:r>
              <a:rPr lang="en-US" b="1" dirty="0"/>
              <a:t>exchanging information </a:t>
            </a:r>
            <a:r>
              <a:rPr lang="en-US" dirty="0"/>
              <a:t>between two devices or application.</a:t>
            </a:r>
          </a:p>
          <a:p>
            <a:endParaRPr lang="en-US" dirty="0"/>
          </a:p>
        </p:txBody>
      </p:sp>
    </p:spTree>
    <p:extLst>
      <p:ext uri="{BB962C8B-B14F-4D97-AF65-F5344CB8AC3E}">
        <p14:creationId xmlns:p14="http://schemas.microsoft.com/office/powerpoint/2010/main" val="641569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endParaRPr lang="en-IN" dirty="0"/>
          </a:p>
        </p:txBody>
      </p:sp>
      <p:pic>
        <p:nvPicPr>
          <p:cNvPr id="4" name="Picture 3"/>
          <p:cNvPicPr>
            <a:picLocks noChangeAspect="1"/>
          </p:cNvPicPr>
          <p:nvPr/>
        </p:nvPicPr>
        <p:blipFill>
          <a:blip r:embed="rId2"/>
          <a:stretch>
            <a:fillRect/>
          </a:stretch>
        </p:blipFill>
        <p:spPr>
          <a:xfrm>
            <a:off x="862012" y="2695574"/>
            <a:ext cx="7419975" cy="3019425"/>
          </a:xfrm>
          <a:prstGeom prst="rect">
            <a:avLst/>
          </a:prstGeom>
        </p:spPr>
      </p:pic>
    </p:spTree>
    <p:extLst>
      <p:ext uri="{BB962C8B-B14F-4D97-AF65-F5344CB8AC3E}">
        <p14:creationId xmlns:p14="http://schemas.microsoft.com/office/powerpoint/2010/main" val="2273508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err="1"/>
              <a:t>ResponseEntity</a:t>
            </a:r>
            <a:r>
              <a:rPr lang="en-US" b="1" dirty="0"/>
              <a:t> is</a:t>
            </a:r>
            <a:r>
              <a:rPr lang="en-US" dirty="0"/>
              <a:t> meant to represent the entire HTTP response. </a:t>
            </a:r>
          </a:p>
          <a:p>
            <a:endParaRPr lang="en-US" b="1" dirty="0"/>
          </a:p>
          <a:p>
            <a:r>
              <a:rPr lang="en-US" b="1" dirty="0"/>
              <a:t>You can</a:t>
            </a:r>
            <a:r>
              <a:rPr lang="en-US" dirty="0"/>
              <a:t> control anything that goes into it: status code, headers, and body.  </a:t>
            </a:r>
            <a:endParaRPr lang="en-IN" dirty="0"/>
          </a:p>
        </p:txBody>
      </p:sp>
    </p:spTree>
    <p:extLst>
      <p:ext uri="{BB962C8B-B14F-4D97-AF65-F5344CB8AC3E}">
        <p14:creationId xmlns:p14="http://schemas.microsoft.com/office/powerpoint/2010/main" val="1300053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We can </a:t>
            </a:r>
            <a:r>
              <a:rPr lang="en-US" b="1" dirty="0"/>
              <a:t>use</a:t>
            </a:r>
            <a:r>
              <a:rPr lang="en-US" dirty="0"/>
              <a:t> @</a:t>
            </a:r>
            <a:r>
              <a:rPr lang="en-US" b="1" dirty="0" err="1"/>
              <a:t>ResponseStatus</a:t>
            </a:r>
            <a:r>
              <a:rPr lang="en-US" dirty="0"/>
              <a:t> to mark a method  with a status code and reason that should be returned.</a:t>
            </a:r>
          </a:p>
          <a:p>
            <a:endParaRPr lang="en-US" dirty="0"/>
          </a:p>
          <a:p>
            <a:r>
              <a:rPr lang="en-US" dirty="0"/>
              <a:t> On invoking the marked handler method  , the HTTP status will be set to the one defined using @</a:t>
            </a:r>
            <a:r>
              <a:rPr lang="en-US" b="1" dirty="0" err="1"/>
              <a:t>ResponseStatus</a:t>
            </a:r>
            <a:r>
              <a:rPr lang="en-US" dirty="0"/>
              <a:t> annotation</a:t>
            </a:r>
            <a:endParaRPr lang="en-IN" dirty="0"/>
          </a:p>
        </p:txBody>
      </p:sp>
    </p:spTree>
    <p:extLst>
      <p:ext uri="{BB962C8B-B14F-4D97-AF65-F5344CB8AC3E}">
        <p14:creationId xmlns:p14="http://schemas.microsoft.com/office/powerpoint/2010/main" val="1875589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dirty="0"/>
              <a:t>The </a:t>
            </a:r>
            <a:r>
              <a:rPr lang="en-US" b="1" dirty="0"/>
              <a:t>HTTP</a:t>
            </a:r>
            <a:r>
              <a:rPr lang="en-US" dirty="0"/>
              <a:t> 201 </a:t>
            </a:r>
            <a:r>
              <a:rPr lang="en-US" b="1" dirty="0"/>
              <a:t>Created</a:t>
            </a:r>
            <a:r>
              <a:rPr lang="en-US" dirty="0"/>
              <a:t> success </a:t>
            </a:r>
            <a:r>
              <a:rPr lang="en-US" b="1" dirty="0"/>
              <a:t>status response code</a:t>
            </a:r>
            <a:r>
              <a:rPr lang="en-US" dirty="0"/>
              <a:t> indicates that the request has succeeded and has led to the </a:t>
            </a:r>
            <a:r>
              <a:rPr lang="en-US" b="1" dirty="0"/>
              <a:t>creation</a:t>
            </a:r>
            <a:r>
              <a:rPr lang="en-US" dirty="0"/>
              <a:t> of a resource. </a:t>
            </a:r>
          </a:p>
          <a:p>
            <a:endParaRPr lang="en-US" dirty="0"/>
          </a:p>
          <a:p>
            <a:r>
              <a:rPr lang="en-US" dirty="0"/>
              <a:t>The common use case of this </a:t>
            </a:r>
            <a:r>
              <a:rPr lang="en-US" b="1" dirty="0"/>
              <a:t>status code</a:t>
            </a:r>
            <a:r>
              <a:rPr lang="en-US" dirty="0"/>
              <a:t> is as the result of a POST request.</a:t>
            </a:r>
            <a:endParaRPr lang="en-IN" dirty="0"/>
          </a:p>
        </p:txBody>
      </p:sp>
    </p:spTree>
    <p:extLst>
      <p:ext uri="{BB962C8B-B14F-4D97-AF65-F5344CB8AC3E}">
        <p14:creationId xmlns:p14="http://schemas.microsoft.com/office/powerpoint/2010/main" val="2525546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RequestBody</a:t>
            </a:r>
            <a:endParaRPr lang="en-IN" dirty="0"/>
          </a:p>
        </p:txBody>
      </p:sp>
      <p:sp>
        <p:nvSpPr>
          <p:cNvPr id="3" name="Content Placeholder 2"/>
          <p:cNvSpPr>
            <a:spLocks noGrp="1"/>
          </p:cNvSpPr>
          <p:nvPr>
            <p:ph idx="1"/>
          </p:nvPr>
        </p:nvSpPr>
        <p:spPr/>
        <p:txBody>
          <a:bodyPr/>
          <a:lstStyle/>
          <a:p>
            <a:r>
              <a:rPr lang="en-US" dirty="0"/>
              <a:t>This is </a:t>
            </a:r>
            <a:r>
              <a:rPr lang="en-US" b="1" dirty="0"/>
              <a:t>used</a:t>
            </a:r>
            <a:r>
              <a:rPr lang="en-US" dirty="0"/>
              <a:t> to convert the body of the HTTP request to the java class object .</a:t>
            </a:r>
          </a:p>
          <a:p>
            <a:endParaRPr lang="en-US" dirty="0"/>
          </a:p>
          <a:p>
            <a:r>
              <a:rPr lang="en-US" dirty="0"/>
              <a:t>This annotation will be </a:t>
            </a:r>
            <a:r>
              <a:rPr lang="en-US" b="1" dirty="0"/>
              <a:t>used</a:t>
            </a:r>
            <a:r>
              <a:rPr lang="en-US" dirty="0"/>
              <a:t> in the method parameter and the body of the http request will be mapped to that method parameter.</a:t>
            </a:r>
            <a:endParaRPr lang="en-IN" dirty="0"/>
          </a:p>
        </p:txBody>
      </p:sp>
    </p:spTree>
    <p:extLst>
      <p:ext uri="{BB962C8B-B14F-4D97-AF65-F5344CB8AC3E}">
        <p14:creationId xmlns:p14="http://schemas.microsoft.com/office/powerpoint/2010/main" val="666040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Postman is an app for interacting with HTTP APIs. </a:t>
            </a:r>
          </a:p>
          <a:p>
            <a:endParaRPr lang="en-US" dirty="0"/>
          </a:p>
          <a:p>
            <a:r>
              <a:rPr lang="en-US" dirty="0"/>
              <a:t>It presents you with a friendly GUI for constructing requests and reading responses. </a:t>
            </a:r>
          </a:p>
          <a:p>
            <a:r>
              <a:rPr lang="en-US" dirty="0"/>
              <a:t>It works on the backend, and makes sure that each API is working as intended.</a:t>
            </a:r>
            <a:endParaRPr lang="en-IN" dirty="0"/>
          </a:p>
        </p:txBody>
      </p:sp>
    </p:spTree>
    <p:extLst>
      <p:ext uri="{BB962C8B-B14F-4D97-AF65-F5344CB8AC3E}">
        <p14:creationId xmlns:p14="http://schemas.microsoft.com/office/powerpoint/2010/main" val="1186375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Oriented Architecture</a:t>
            </a:r>
          </a:p>
        </p:txBody>
      </p:sp>
      <p:sp>
        <p:nvSpPr>
          <p:cNvPr id="3" name="Content Placeholder 2"/>
          <p:cNvSpPr>
            <a:spLocks noGrp="1"/>
          </p:cNvSpPr>
          <p:nvPr>
            <p:ph idx="1"/>
          </p:nvPr>
        </p:nvSpPr>
        <p:spPr/>
        <p:txBody>
          <a:bodyPr>
            <a:normAutofit fontScale="92500" lnSpcReduction="20000"/>
          </a:bodyPr>
          <a:lstStyle/>
          <a:p>
            <a:r>
              <a:rPr lang="en-US" dirty="0"/>
              <a:t>Service Oriented Architecture or SOA is a design pattern.</a:t>
            </a:r>
          </a:p>
          <a:p>
            <a:endParaRPr lang="en-US" dirty="0"/>
          </a:p>
          <a:p>
            <a:r>
              <a:rPr lang="en-US" dirty="0"/>
              <a:t> It is designed to provide services to other applications through protocol. </a:t>
            </a:r>
          </a:p>
          <a:p>
            <a:endParaRPr lang="en-US" dirty="0"/>
          </a:p>
          <a:p>
            <a:r>
              <a:rPr lang="en-US" dirty="0"/>
              <a:t>It is a concept only and not tied to any programming language or platform.</a:t>
            </a:r>
          </a:p>
          <a:p>
            <a:pPr marL="0" indent="0">
              <a:buNone/>
            </a:pPr>
            <a:endParaRPr lang="en-US" dirty="0"/>
          </a:p>
          <a:p>
            <a:r>
              <a:rPr lang="en-US" dirty="0"/>
              <a:t>Web services is a technology of SOA .</a:t>
            </a:r>
          </a:p>
        </p:txBody>
      </p:sp>
    </p:spTree>
    <p:extLst>
      <p:ext uri="{BB962C8B-B14F-4D97-AF65-F5344CB8AC3E}">
        <p14:creationId xmlns:p14="http://schemas.microsoft.com/office/powerpoint/2010/main" val="1007332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Oriented Architecture</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676400"/>
            <a:ext cx="80010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4063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Oriented Architecture</a:t>
            </a:r>
          </a:p>
        </p:txBody>
      </p:sp>
      <p:sp>
        <p:nvSpPr>
          <p:cNvPr id="3" name="Content Placeholder 2"/>
          <p:cNvSpPr>
            <a:spLocks noGrp="1"/>
          </p:cNvSpPr>
          <p:nvPr>
            <p:ph idx="1"/>
          </p:nvPr>
        </p:nvSpPr>
        <p:spPr/>
        <p:txBody>
          <a:bodyPr/>
          <a:lstStyle/>
          <a:p>
            <a:pPr marL="0" indent="0">
              <a:buNone/>
            </a:pPr>
            <a:r>
              <a:rPr lang="en-US" dirty="0"/>
              <a:t>Service consumer sends service request to the service provider and service provider sends the service response to the service consumer. </a:t>
            </a:r>
          </a:p>
          <a:p>
            <a:pPr marL="0" indent="0">
              <a:buNone/>
            </a:pPr>
            <a:endParaRPr lang="en-US" dirty="0"/>
          </a:p>
          <a:p>
            <a:pPr marL="0" indent="0">
              <a:buNone/>
            </a:pPr>
            <a:r>
              <a:rPr lang="en-US" dirty="0"/>
              <a:t>The service connection is understandable to both service consumer and service provider.</a:t>
            </a:r>
          </a:p>
        </p:txBody>
      </p:sp>
    </p:spTree>
    <p:extLst>
      <p:ext uri="{BB962C8B-B14F-4D97-AF65-F5344CB8AC3E}">
        <p14:creationId xmlns:p14="http://schemas.microsoft.com/office/powerpoint/2010/main" val="1120562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a:p>
        </p:txBody>
      </p:sp>
      <p:pic>
        <p:nvPicPr>
          <p:cNvPr id="1026" name="Picture 2" descr="web 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600200"/>
            <a:ext cx="7239000"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8853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There are mainly two types of web services.</a:t>
            </a:r>
          </a:p>
          <a:p>
            <a:pPr>
              <a:buNone/>
            </a:pPr>
            <a:endParaRPr lang="en-US" dirty="0"/>
          </a:p>
          <a:p>
            <a:r>
              <a:rPr lang="en-US" dirty="0"/>
              <a:t>SOAP web services.</a:t>
            </a:r>
          </a:p>
          <a:p>
            <a:pPr>
              <a:buNone/>
            </a:pPr>
            <a:endParaRPr lang="en-US" dirty="0"/>
          </a:p>
          <a:p>
            <a:r>
              <a:rPr lang="en-US" dirty="0" err="1"/>
              <a:t>RESTful</a:t>
            </a:r>
            <a:r>
              <a:rPr lang="en-US" dirty="0"/>
              <a:t> web services.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4800" dirty="0"/>
            </a:br>
            <a:r>
              <a:rPr lang="en-US" sz="4800" dirty="0"/>
              <a:t>SOAP Web Service</a:t>
            </a:r>
            <a:br>
              <a:rPr lang="en-US" sz="4800" dirty="0"/>
            </a:br>
            <a:endParaRPr lang="en-US" sz="4800" dirty="0"/>
          </a:p>
        </p:txBody>
      </p:sp>
      <p:sp>
        <p:nvSpPr>
          <p:cNvPr id="3" name="Content Placeholder 2"/>
          <p:cNvSpPr>
            <a:spLocks noGrp="1"/>
          </p:cNvSpPr>
          <p:nvPr>
            <p:ph idx="1"/>
          </p:nvPr>
        </p:nvSpPr>
        <p:spPr/>
        <p:txBody>
          <a:bodyPr>
            <a:normAutofit lnSpcReduction="10000"/>
          </a:bodyPr>
          <a:lstStyle/>
          <a:p>
            <a:r>
              <a:rPr lang="en-US" dirty="0"/>
              <a:t>SOAP (</a:t>
            </a:r>
            <a:r>
              <a:rPr lang="en-US" b="0" i="0" dirty="0">
                <a:solidFill>
                  <a:srgbClr val="001D35"/>
                </a:solidFill>
                <a:effectLst/>
                <a:latin typeface="Google Sans"/>
              </a:rPr>
              <a:t>Simple Object Access Protocol )</a:t>
            </a:r>
            <a:r>
              <a:rPr lang="en-US" dirty="0"/>
              <a:t> is a XML-based protocol for accessing web services.</a:t>
            </a:r>
          </a:p>
          <a:p>
            <a:r>
              <a:rPr lang="en-US" dirty="0"/>
              <a:t>SOAP is a W3C recommendation for communication between applications.</a:t>
            </a:r>
          </a:p>
          <a:p>
            <a:r>
              <a:rPr lang="en-US" dirty="0"/>
              <a:t>SOAP is XML based, so it is platform independent and language independent. In other words, it can be used with Java, </a:t>
            </a:r>
            <a:r>
              <a:rPr lang="en-US" dirty="0" err="1"/>
              <a:t>.Net</a:t>
            </a:r>
            <a:r>
              <a:rPr lang="en-US" dirty="0"/>
              <a:t> or PHP language on any platform.</a:t>
            </a:r>
          </a:p>
          <a:p>
            <a:endParaRPr lang="en-US" dirty="0"/>
          </a:p>
        </p:txBody>
      </p:sp>
    </p:spTree>
    <p:extLst>
      <p:ext uri="{BB962C8B-B14F-4D97-AF65-F5344CB8AC3E}">
        <p14:creationId xmlns:p14="http://schemas.microsoft.com/office/powerpoint/2010/main" val="3858460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Disadvantages of SOAP </a:t>
            </a:r>
            <a:r>
              <a:rPr lang="en-US"/>
              <a:t>Web Services</a:t>
            </a:r>
            <a:endParaRPr lang="en-US" dirty="0"/>
          </a:p>
        </p:txBody>
      </p:sp>
      <p:sp>
        <p:nvSpPr>
          <p:cNvPr id="3" name="Content Placeholder 2"/>
          <p:cNvSpPr>
            <a:spLocks noGrp="1"/>
          </p:cNvSpPr>
          <p:nvPr>
            <p:ph idx="1"/>
          </p:nvPr>
        </p:nvSpPr>
        <p:spPr/>
        <p:txBody>
          <a:bodyPr/>
          <a:lstStyle/>
          <a:p>
            <a:r>
              <a:rPr lang="en-US" dirty="0"/>
              <a:t>It defines many standards that must be followed while developing the SOAP applications.</a:t>
            </a:r>
          </a:p>
          <a:p>
            <a:endParaRPr lang="en-US" dirty="0"/>
          </a:p>
          <a:p>
            <a:pPr marL="0" indent="0">
              <a:buNone/>
            </a:pPr>
            <a:endParaRPr lang="en-US" dirty="0"/>
          </a:p>
          <a:p>
            <a:r>
              <a:rPr lang="en-US" dirty="0"/>
              <a:t> So it is slow and consumes more bandwidth and resource.</a:t>
            </a:r>
          </a:p>
          <a:p>
            <a:pPr marL="0" indent="0">
              <a:buNone/>
            </a:pPr>
            <a:endParaRPr lang="en-US" dirty="0"/>
          </a:p>
        </p:txBody>
      </p:sp>
    </p:spTree>
    <p:extLst>
      <p:ext uri="{BB962C8B-B14F-4D97-AF65-F5344CB8AC3E}">
        <p14:creationId xmlns:p14="http://schemas.microsoft.com/office/powerpoint/2010/main" val="1534161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2225</TotalTime>
  <Words>963</Words>
  <Application>Microsoft Office PowerPoint</Application>
  <PresentationFormat>On-screen Show (4:3)</PresentationFormat>
  <Paragraphs>108</Paragraphs>
  <Slides>25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Google Sans</vt:lpstr>
      <vt:lpstr>Office Theme</vt:lpstr>
      <vt:lpstr>What is a Web Service</vt:lpstr>
      <vt:lpstr>What is a Web Service</vt:lpstr>
      <vt:lpstr>Service Oriented Architecture</vt:lpstr>
      <vt:lpstr>Service Oriented Architecture</vt:lpstr>
      <vt:lpstr>Service Oriented Architecture</vt:lpstr>
      <vt:lpstr>PowerPoint Presentation</vt:lpstr>
      <vt:lpstr>PowerPoint Presentation</vt:lpstr>
      <vt:lpstr> SOAP Web Service </vt:lpstr>
      <vt:lpstr>Disadvantages of SOAP Web Services</vt:lpstr>
      <vt:lpstr>Restful Web Services</vt:lpstr>
      <vt:lpstr>PowerPoint Presentation</vt:lpstr>
      <vt:lpstr>Advantages of RESTFUL WebServices</vt:lpstr>
      <vt:lpstr>JSON (JavaScript Object Notation)</vt:lpstr>
      <vt:lpstr> XML </vt:lpstr>
      <vt:lpstr>PowerPoint Presentation</vt:lpstr>
      <vt:lpstr>REST API</vt:lpstr>
      <vt:lpstr>REST API</vt:lpstr>
      <vt:lpstr>@RestController</vt:lpstr>
      <vt:lpstr>PowerPoint Presentation</vt:lpstr>
      <vt:lpstr>PowerPoint Presentation</vt:lpstr>
      <vt:lpstr>PowerPoint Presentation</vt:lpstr>
      <vt:lpstr>PowerPoint Presentation</vt:lpstr>
      <vt:lpstr>PowerPoint Presentation</vt:lpstr>
      <vt:lpstr>@RequestBody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Services</dc:title>
  <dc:creator>admin</dc:creator>
  <cp:lastModifiedBy>Admin</cp:lastModifiedBy>
  <cp:revision>67</cp:revision>
  <dcterms:created xsi:type="dcterms:W3CDTF">2016-06-12T13:45:28Z</dcterms:created>
  <dcterms:modified xsi:type="dcterms:W3CDTF">2025-02-25T16:43:48Z</dcterms:modified>
</cp:coreProperties>
</file>