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1" r:id="rId13"/>
    <p:sldId id="273" r:id="rId14"/>
    <p:sldId id="274" r:id="rId15"/>
    <p:sldId id="275" r:id="rId16"/>
    <p:sldId id="272" r:id="rId17"/>
    <p:sldId id="266" r:id="rId18"/>
    <p:sldId id="267" r:id="rId19"/>
    <p:sldId id="270" r:id="rId20"/>
    <p:sldId id="268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Maven Pro" panose="020B0604020202020204" charset="0"/>
      <p:regular r:id="rId24"/>
      <p:bold r:id="rId25"/>
    </p:embeddedFont>
    <p:embeddedFont>
      <p:font typeface="Nuni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118" autoAdjust="0"/>
  </p:normalViewPr>
  <p:slideViewPr>
    <p:cSldViewPr snapToGrid="0">
      <p:cViewPr varScale="1">
        <p:scale>
          <a:sx n="100" d="100"/>
          <a:sy n="100" d="100"/>
        </p:scale>
        <p:origin x="111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ARS-CoV-2" TargetMode="External"/><Relationship Id="rId3" Type="http://schemas.openxmlformats.org/officeDocument/2006/relationships/hyperlink" Target="https://en.wikipedia.org/wiki/Hepacivirus_C" TargetMode="External"/><Relationship Id="rId7" Type="http://schemas.openxmlformats.org/officeDocument/2006/relationships/hyperlink" Target="https://en.wikipedia.org/wiki/MERS_coronavirus" TargetMode="External"/><Relationship Id="rId12" Type="http://schemas.openxmlformats.org/officeDocument/2006/relationships/hyperlink" Target="https://en.wikipedia.org/wiki/Upper_respiratory_tract_infec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ARS_coronavirus" TargetMode="External"/><Relationship Id="rId11" Type="http://schemas.openxmlformats.org/officeDocument/2006/relationships/hyperlink" Target="https://en.wikipedia.org/wiki/Common_cold" TargetMode="External"/><Relationship Id="rId5" Type="http://schemas.openxmlformats.org/officeDocument/2006/relationships/hyperlink" Target="https://en.wikipedia.org/wiki/Dengue_virus" TargetMode="External"/><Relationship Id="rId10" Type="http://schemas.openxmlformats.org/officeDocument/2006/relationships/hyperlink" Target="https://en.wikipedia.org/wiki/Rhinovirus" TargetMode="External"/><Relationship Id="rId4" Type="http://schemas.openxmlformats.org/officeDocument/2006/relationships/hyperlink" Target="https://en.wikipedia.org/wiki/West_Nile_virus" TargetMode="External"/><Relationship Id="rId9" Type="http://schemas.openxmlformats.org/officeDocument/2006/relationships/hyperlink" Target="https://en.wikipedia.org/wiki/Positive-sense_single-stranded_RNA_virus#cite_note-lu_2020-2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18de46e1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18de46e1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Singapore proactive measure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South Korea proactive measure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BOXPLOT/VIOLINPLOT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7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18de46e1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18de46e1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18de46e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18de46e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18de46e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18de46e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424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18de46e1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18de46e1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8de46e1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18de46e1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the topic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Hepacivirus C"/>
              </a:rPr>
              <a:t>hepacivirus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Hepacivirus C"/>
              </a:rPr>
              <a:t> 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West Nile virus"/>
              </a:rPr>
              <a:t>West Nile virus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 tooltip="Dengue virus"/>
              </a:rPr>
              <a:t>dengue virus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6" tooltip="SARS coronavirus"/>
              </a:rPr>
              <a:t>SARS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7" tooltip="MERS coronavirus"/>
              </a:rPr>
              <a:t>MERS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coronaviruses, and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8" tooltip="SARS-CoV-2"/>
              </a:rPr>
              <a:t>SARS-CoV-2</a:t>
            </a:r>
            <a:r>
              <a:rPr lang="en-US" sz="1100" b="0" i="0" u="none" strike="noStrike" cap="none" baseline="300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9"/>
              </a:rPr>
              <a:t>[2]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as well as less clinically serious pathogens such as the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0" tooltip="Rhinovirus"/>
              </a:rPr>
              <a:t>rhinoviruses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that cause the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1" tooltip="Common cold"/>
              </a:rPr>
              <a:t>common cold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they cause an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2" tooltip="Upper respiratory tract infection"/>
              </a:rPr>
              <a:t>upper respiratory tract disease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18de46bc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18de46bc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18de46bc2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18de46bc2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8de46bc2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8de46bc2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8de46bc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8de46bc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8de46e1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8de46e1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18de46bc2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18de46bc2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18de46e1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18de46e1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Reactive measures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dalairajkumar/novel-corona-virus-2019-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Analysis of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Shobair Abidi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50" y="0"/>
            <a:ext cx="341024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48" y="2621674"/>
            <a:ext cx="3410251" cy="25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7251" y="0"/>
            <a:ext cx="3443998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5856" y="2621675"/>
            <a:ext cx="3305393" cy="25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6076-481B-4FE3-BEBD-4DC940B3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revisit our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C656BC-3FB6-4836-B2D3-A409924E18A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66725" y="1866900"/>
                <a:ext cx="7867575" cy="266475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𝐶𝑎𝑠𝑒𝑅𝑎𝑡𝑒𝐿𝑜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𝐶𝑎𝑠𝑒𝑅𝑎𝑡𝑒𝐻𝑖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How should we define High and Low Case Rates?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What variable best describes the curve pattern?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What is the expectation?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C656BC-3FB6-4836-B2D3-A409924E1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6725" y="1866900"/>
                <a:ext cx="7867575" cy="26647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25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854B-5E8D-4852-B3E1-0A25C4CC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check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56295BC-888A-42E3-A8C3-997BFCA53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43100"/>
            <a:ext cx="456847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86A7656-BD49-4176-8090-C0DED7595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526" y="1943098"/>
            <a:ext cx="4568473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65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1655-B091-4F5A-B166-AE80FAB7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check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462164-46BA-4F56-A70B-82F1A63D6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40628"/>
            <a:ext cx="4572000" cy="320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CBA0EFB-DB8F-4C63-9E0C-017C2377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940628"/>
            <a:ext cx="4572000" cy="320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67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2C70-629D-41CF-BF87-829EFDB5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check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7C6382-59E9-4E42-B23B-C488EBCF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40628"/>
            <a:ext cx="4572000" cy="320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77EEA07-35B9-45AB-9D9A-2E8EB7767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7" y="1940626"/>
            <a:ext cx="4572002" cy="320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73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4D58-57C8-4F44-86BA-1CCD748D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check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6677CE-28E7-4720-A31D-78482DCE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857" y="1843750"/>
            <a:ext cx="4710286" cy="32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45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CDE1-4233-4BB4-87AA-5A9BA5C3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Kruskal-Wallis Test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00ED1E3-49DD-4BAA-A7AB-C1E864739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80062"/>
              </p:ext>
            </p:extLst>
          </p:nvPr>
        </p:nvGraphicFramePr>
        <p:xfrm>
          <a:off x="4019550" y="1098225"/>
          <a:ext cx="4572000" cy="3545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729804421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890935928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40383645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0996285"/>
                    </a:ext>
                  </a:extLst>
                </a:gridCol>
              </a:tblGrid>
              <a:tr h="443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psig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638175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Week_1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15.989537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6.369351e-05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612908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Week_2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36.171767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1.806692e-09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941459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Week_3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38.741619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4.837830e-10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219169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Week_4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34.442874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4.389469e-09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614159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Week_5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3.103047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7.814590e-02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085933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Week_6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0.698105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4.034212e-01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993803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Week_7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4.545701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3.300151e-02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0589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350;p24">
                <a:extLst>
                  <a:ext uri="{FF2B5EF4-FFF2-40B4-BE49-F238E27FC236}">
                    <a16:creationId xmlns:a16="http://schemas.microsoft.com/office/drawing/2014/main" id="{5E84003A-B26D-41CF-9FC2-CC34DAD1302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2800" y="1938550"/>
                <a:ext cx="3566750" cy="2593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We reject the null hypothesis in 5/7 weeks with our data</a:t>
                </a:r>
              </a:p>
              <a:p>
                <a:pPr>
                  <a:lnSpc>
                    <a:spcPct val="150000"/>
                  </a:lnSpc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𝐶𝑎𝑠𝑒𝑅𝑎𝑡𝑒𝐿𝑜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𝐶𝑎𝑠𝑒𝑅𝑎𝑡𝑒𝐻𝑖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𝐶𝑎𝑠𝑒𝑅𝑎𝑡𝑒𝐿𝑜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𝐶𝑎𝑠𝑒𝑅𝑎𝑡𝑒𝐻𝑖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How do we interpret these results?</a:t>
                </a:r>
              </a:p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endParaRPr lang="en-US" dirty="0"/>
              </a:p>
            </p:txBody>
          </p:sp>
        </mc:Choice>
        <mc:Fallback xmlns="">
          <p:sp>
            <p:nvSpPr>
              <p:cNvPr id="9" name="Google Shape;350;p24">
                <a:extLst>
                  <a:ext uri="{FF2B5EF4-FFF2-40B4-BE49-F238E27FC236}">
                    <a16:creationId xmlns:a16="http://schemas.microsoft.com/office/drawing/2014/main" id="{5E84003A-B26D-41CF-9FC2-CC34DAD1302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2800" y="1938550"/>
                <a:ext cx="3566750" cy="2593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0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350" name="Google Shape;350;p24"/>
          <p:cNvSpPr txBox="1">
            <a:spLocks noGrp="1"/>
          </p:cNvSpPr>
          <p:nvPr>
            <p:ph type="body" idx="1"/>
          </p:nvPr>
        </p:nvSpPr>
        <p:spPr>
          <a:xfrm>
            <a:off x="452800" y="1938550"/>
            <a:ext cx="78816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High variability in recovery rate within the first four weeks of the disease entering a location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At approximately the 5-week mark, we see the medians converge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Week-7 may be anomalous, but it still has a p-value of 0.03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dirty="0"/>
              <a:t>Smallest sample size of all Week-Data</a:t>
            </a:r>
          </a:p>
          <a:p>
            <a:pPr lvl="1" indent="-31115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en-US" dirty="0"/>
              <a:t>Will continue to see how the median recovery rates trend in future weeks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body" idx="1"/>
          </p:nvPr>
        </p:nvSpPr>
        <p:spPr>
          <a:xfrm>
            <a:off x="452800" y="1938550"/>
            <a:ext cx="78816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correlation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 exploration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Patient demographics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Population analysis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Air quality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Comparison to Previous Pandemics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SARS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MERS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331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Setup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Google Shape;289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2800" y="1942525"/>
                <a:ext cx="7655100" cy="2574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Contagion spread</a:t>
                </a:r>
              </a:p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Correlation</a:t>
                </a:r>
              </a:p>
              <a:p>
                <a:pPr marL="914400" lvl="1" indent="-2984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-US" dirty="0"/>
                  <a:t>Countermeasures</a:t>
                </a:r>
              </a:p>
              <a:p>
                <a:pPr marL="914400" lvl="1" indent="-2984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-US" dirty="0"/>
                  <a:t>Accelerating affects</a:t>
                </a:r>
              </a:p>
              <a:p>
                <a:pPr marL="914400" lvl="1" indent="-2984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-US" dirty="0"/>
                  <a:t>Climate</a:t>
                </a:r>
              </a:p>
              <a:p>
                <a:pPr marL="457200" lvl="0" indent="-311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Flatten the Curve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𝐶𝑎𝑠𝑒𝑅𝑎𝑡𝑒𝐿𝑜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𝐶𝑎𝑠𝑒𝑅𝑎𝑡𝑒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89" name="Google Shape;289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2800" y="1942525"/>
                <a:ext cx="7655100" cy="2574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0" name="Google Shape;2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7025" y="2122212"/>
            <a:ext cx="5506973" cy="30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452800" y="1938550"/>
            <a:ext cx="78816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Defining Critical Values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Rate of change in Cases, Deaths, and Recoveries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Day Zero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Choosing Dataset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Picking Correlation to test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876" y="2207500"/>
            <a:ext cx="4531124" cy="29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</a:t>
            </a: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452800" y="1938550"/>
            <a:ext cx="78816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Max Temperature / Week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Min Temperature / Week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Mean Temperature / Week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Temperature Differential / Week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Climate</a:t>
            </a:r>
            <a:endParaRPr dirty="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800" y="1032950"/>
            <a:ext cx="5122200" cy="411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Latitude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625" y="1902675"/>
            <a:ext cx="4657380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83364"/>
            <a:ext cx="4572000" cy="316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derive without correlation?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Now?</a:t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2629"/>
            <a:ext cx="4572001" cy="3430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46100"/>
            <a:ext cx="4572001" cy="33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25" y="2571738"/>
            <a:ext cx="341024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600" y="2571742"/>
            <a:ext cx="3410250" cy="2571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3601" y="0"/>
            <a:ext cx="3410251" cy="252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125" y="0"/>
            <a:ext cx="3410249" cy="2601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344</Words>
  <Application>Microsoft Office PowerPoint</Application>
  <PresentationFormat>On-screen Show (16:9)</PresentationFormat>
  <Paragraphs>101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Nunito</vt:lpstr>
      <vt:lpstr>Cambria Math</vt:lpstr>
      <vt:lpstr>Maven Pro</vt:lpstr>
      <vt:lpstr>Momentum</vt:lpstr>
      <vt:lpstr>Initial Analysis of Covid-19 </vt:lpstr>
      <vt:lpstr>Preliminary Setup</vt:lpstr>
      <vt:lpstr>Purpose</vt:lpstr>
      <vt:lpstr>Dataset</vt:lpstr>
      <vt:lpstr>Weather</vt:lpstr>
      <vt:lpstr>Latitude</vt:lpstr>
      <vt:lpstr>What can we derive without correlation?</vt:lpstr>
      <vt:lpstr>What Now?</vt:lpstr>
      <vt:lpstr>PowerPoint Presentation</vt:lpstr>
      <vt:lpstr>PowerPoint Presentation</vt:lpstr>
      <vt:lpstr>Let’s revisit our Hypothesis</vt:lpstr>
      <vt:lpstr>Visual check</vt:lpstr>
      <vt:lpstr>Visual check</vt:lpstr>
      <vt:lpstr>Visual check</vt:lpstr>
      <vt:lpstr>Visual check</vt:lpstr>
      <vt:lpstr>Kruskal-Wallis Test</vt:lpstr>
      <vt:lpstr>Conclusion</vt:lpstr>
      <vt:lpstr>Conclusion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Analysis of Covid-19 </dc:title>
  <cp:lastModifiedBy>Shobair</cp:lastModifiedBy>
  <cp:revision>10</cp:revision>
  <dcterms:modified xsi:type="dcterms:W3CDTF">2020-03-24T21:37:14Z</dcterms:modified>
</cp:coreProperties>
</file>