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77" r:id="rId7"/>
    <p:sldId id="262" r:id="rId8"/>
    <p:sldId id="279" r:id="rId9"/>
    <p:sldId id="278" r:id="rId10"/>
    <p:sldId id="280" r:id="rId11"/>
    <p:sldId id="281" r:id="rId12"/>
    <p:sldId id="266" r:id="rId13"/>
    <p:sldId id="270" r:id="rId14"/>
    <p:sldId id="268" r:id="rId15"/>
  </p:sldIdLst>
  <p:sldSz cx="9144000" cy="5143500" type="screen16x9"/>
  <p:notesSz cx="6858000" cy="9144000"/>
  <p:embeddedFontLst>
    <p:embeddedFont>
      <p:font typeface="Maven Pro" panose="020B0604020202020204" charset="0"/>
      <p:regular r:id="rId17"/>
      <p:bold r:id="rId18"/>
    </p:embeddedFont>
    <p:embeddedFont>
      <p:font typeface="Nuni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3" autoAdjust="0"/>
  </p:normalViewPr>
  <p:slideViewPr>
    <p:cSldViewPr snapToGrid="0">
      <p:cViewPr varScale="1">
        <p:scale>
          <a:sx n="145" d="100"/>
          <a:sy n="145" d="100"/>
        </p:scale>
        <p:origin x="54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ARS-CoV-2" TargetMode="External"/><Relationship Id="rId3" Type="http://schemas.openxmlformats.org/officeDocument/2006/relationships/hyperlink" Target="https://en.wikipedia.org/wiki/Hepacivirus_C" TargetMode="External"/><Relationship Id="rId7" Type="http://schemas.openxmlformats.org/officeDocument/2006/relationships/hyperlink" Target="https://en.wikipedia.org/wiki/MERS_coronavirus" TargetMode="External"/><Relationship Id="rId12" Type="http://schemas.openxmlformats.org/officeDocument/2006/relationships/hyperlink" Target="https://en.wikipedia.org/wiki/Upper_respiratory_tract_infectio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ARS_coronavirus" TargetMode="External"/><Relationship Id="rId11" Type="http://schemas.openxmlformats.org/officeDocument/2006/relationships/hyperlink" Target="https://en.wikipedia.org/wiki/Common_cold" TargetMode="External"/><Relationship Id="rId5" Type="http://schemas.openxmlformats.org/officeDocument/2006/relationships/hyperlink" Target="https://en.wikipedia.org/wiki/Dengue_virus" TargetMode="External"/><Relationship Id="rId10" Type="http://schemas.openxmlformats.org/officeDocument/2006/relationships/hyperlink" Target="https://en.wikipedia.org/wiki/Rhinovirus" TargetMode="External"/><Relationship Id="rId4" Type="http://schemas.openxmlformats.org/officeDocument/2006/relationships/hyperlink" Target="https://en.wikipedia.org/wiki/West_Nile_virus" TargetMode="External"/><Relationship Id="rId9" Type="http://schemas.openxmlformats.org/officeDocument/2006/relationships/hyperlink" Target="https://en.wikipedia.org/wiki/Positive-sense_single-stranded_RNA_virus#cite_note-lu_2020-2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18de46e1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18de46e1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18de46e1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18de46e1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Introduce the topic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 tooltip="Hepacivirus C"/>
              </a:rPr>
              <a:t>hepacivirus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 tooltip="Hepacivirus C"/>
              </a:rPr>
              <a:t> C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 tooltip="West Nile virus"/>
              </a:rPr>
              <a:t>West Nile virus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5" tooltip="Dengue virus"/>
              </a:rPr>
              <a:t>dengue virus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6" tooltip="SARS coronavirus"/>
              </a:rPr>
              <a:t>SARS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and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7" tooltip="MERS coronavirus"/>
              </a:rPr>
              <a:t>MERS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coronaviruses, and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8" tooltip="SARS-CoV-2"/>
              </a:rPr>
              <a:t>SARS-CoV-2</a:t>
            </a:r>
            <a:r>
              <a:rPr lang="en-US" sz="1100" b="0" i="0" u="none" strike="noStrike" cap="none" baseline="300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9"/>
              </a:rPr>
              <a:t>[2]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as well as less clinically serious pathogens such as the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10" tooltip="Rhinovirus"/>
              </a:rPr>
              <a:t>rhinoviruses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that cause the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11" tooltip="Common cold"/>
              </a:rPr>
              <a:t>common cold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they cause an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12" tooltip="Upper respiratory tract infection"/>
              </a:rPr>
              <a:t>upper respiratory tract disease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18de46bc2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18de46bc2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18de46bc2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18de46bc2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8de46bc2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18de46bc2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MENTION OVERSAMPLING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18de46bc2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18de46bc2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892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18de46e1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18de46e1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18de46e1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18de46e1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18de46e1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18de46e1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424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udalairajkumar/novel-corona-virus-2019-datas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3999" y="1613813"/>
            <a:ext cx="5300575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Modeling Patient Risk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Covid-19 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Shobair Abidi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0539-8AA4-4414-9B98-4D64BE63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8565F90-A2A6-42EE-BF44-2057D6940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767898"/>
              </p:ext>
            </p:extLst>
          </p:nvPr>
        </p:nvGraphicFramePr>
        <p:xfrm>
          <a:off x="0" y="2188692"/>
          <a:ext cx="4434435" cy="295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75">
                  <a:extLst>
                    <a:ext uri="{9D8B030D-6E8A-4147-A177-3AD203B41FA5}">
                      <a16:colId xmlns:a16="http://schemas.microsoft.com/office/drawing/2014/main" val="2562595812"/>
                    </a:ext>
                  </a:extLst>
                </a:gridCol>
                <a:gridCol w="855493">
                  <a:extLst>
                    <a:ext uri="{9D8B030D-6E8A-4147-A177-3AD203B41FA5}">
                      <a16:colId xmlns:a16="http://schemas.microsoft.com/office/drawing/2014/main" val="4060124437"/>
                    </a:ext>
                  </a:extLst>
                </a:gridCol>
                <a:gridCol w="855493">
                  <a:extLst>
                    <a:ext uri="{9D8B030D-6E8A-4147-A177-3AD203B41FA5}">
                      <a16:colId xmlns:a16="http://schemas.microsoft.com/office/drawing/2014/main" val="840967056"/>
                    </a:ext>
                  </a:extLst>
                </a:gridCol>
                <a:gridCol w="886887">
                  <a:extLst>
                    <a:ext uri="{9D8B030D-6E8A-4147-A177-3AD203B41FA5}">
                      <a16:colId xmlns:a16="http://schemas.microsoft.com/office/drawing/2014/main" val="3772246073"/>
                    </a:ext>
                  </a:extLst>
                </a:gridCol>
                <a:gridCol w="886887">
                  <a:extLst>
                    <a:ext uri="{9D8B030D-6E8A-4147-A177-3AD203B41FA5}">
                      <a16:colId xmlns:a16="http://schemas.microsoft.com/office/drawing/2014/main" val="904260528"/>
                    </a:ext>
                  </a:extLst>
                </a:gridCol>
              </a:tblGrid>
              <a:tr h="479622">
                <a:tc>
                  <a:txBody>
                    <a:bodyPr/>
                    <a:lstStyle/>
                    <a:p>
                      <a:r>
                        <a:rPr lang="en-US" sz="1200" b="0" dirty="0"/>
                        <a:t>Num-Age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support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98077881"/>
                  </a:ext>
                </a:extLst>
              </a:tr>
              <a:tr h="47962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5996381"/>
                  </a:ext>
                </a:extLst>
              </a:tr>
              <a:tr h="47962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84000098"/>
                  </a:ext>
                </a:extLst>
              </a:tr>
              <a:tr h="479622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6440993"/>
                  </a:ext>
                </a:extLst>
              </a:tr>
              <a:tr h="479622">
                <a:tc>
                  <a:txBody>
                    <a:bodyPr/>
                    <a:lstStyle/>
                    <a:p>
                      <a:r>
                        <a:rPr lang="en-US" dirty="0"/>
                        <a:t>Macro</a:t>
                      </a:r>
                    </a:p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01622865"/>
                  </a:ext>
                </a:extLst>
              </a:tr>
              <a:tr h="479622">
                <a:tc>
                  <a:txBody>
                    <a:bodyPr/>
                    <a:lstStyle/>
                    <a:p>
                      <a:r>
                        <a:rPr lang="en-US" dirty="0"/>
                        <a:t>Weighted</a:t>
                      </a:r>
                    </a:p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649903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4D9BB69-319A-43F4-B7EA-0003CF446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84990"/>
              </p:ext>
            </p:extLst>
          </p:nvPr>
        </p:nvGraphicFramePr>
        <p:xfrm>
          <a:off x="4709564" y="2188692"/>
          <a:ext cx="4434435" cy="295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75">
                  <a:extLst>
                    <a:ext uri="{9D8B030D-6E8A-4147-A177-3AD203B41FA5}">
                      <a16:colId xmlns:a16="http://schemas.microsoft.com/office/drawing/2014/main" val="2562595812"/>
                    </a:ext>
                  </a:extLst>
                </a:gridCol>
                <a:gridCol w="855493">
                  <a:extLst>
                    <a:ext uri="{9D8B030D-6E8A-4147-A177-3AD203B41FA5}">
                      <a16:colId xmlns:a16="http://schemas.microsoft.com/office/drawing/2014/main" val="4060124437"/>
                    </a:ext>
                  </a:extLst>
                </a:gridCol>
                <a:gridCol w="855493">
                  <a:extLst>
                    <a:ext uri="{9D8B030D-6E8A-4147-A177-3AD203B41FA5}">
                      <a16:colId xmlns:a16="http://schemas.microsoft.com/office/drawing/2014/main" val="840967056"/>
                    </a:ext>
                  </a:extLst>
                </a:gridCol>
                <a:gridCol w="886887">
                  <a:extLst>
                    <a:ext uri="{9D8B030D-6E8A-4147-A177-3AD203B41FA5}">
                      <a16:colId xmlns:a16="http://schemas.microsoft.com/office/drawing/2014/main" val="3772246073"/>
                    </a:ext>
                  </a:extLst>
                </a:gridCol>
                <a:gridCol w="886887">
                  <a:extLst>
                    <a:ext uri="{9D8B030D-6E8A-4147-A177-3AD203B41FA5}">
                      <a16:colId xmlns:a16="http://schemas.microsoft.com/office/drawing/2014/main" val="904260528"/>
                    </a:ext>
                  </a:extLst>
                </a:gridCol>
              </a:tblGrid>
              <a:tr h="479622">
                <a:tc>
                  <a:txBody>
                    <a:bodyPr/>
                    <a:lstStyle/>
                    <a:p>
                      <a:r>
                        <a:rPr lang="en-US" sz="1200" b="0" dirty="0"/>
                        <a:t>Cat-Age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077881"/>
                  </a:ext>
                </a:extLst>
              </a:tr>
              <a:tr h="47962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996381"/>
                  </a:ext>
                </a:extLst>
              </a:tr>
              <a:tr h="47962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000098"/>
                  </a:ext>
                </a:extLst>
              </a:tr>
              <a:tr h="479622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440993"/>
                  </a:ext>
                </a:extLst>
              </a:tr>
              <a:tr h="479622">
                <a:tc>
                  <a:txBody>
                    <a:bodyPr/>
                    <a:lstStyle/>
                    <a:p>
                      <a:r>
                        <a:rPr lang="en-US" dirty="0"/>
                        <a:t>Macro</a:t>
                      </a:r>
                    </a:p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622865"/>
                  </a:ext>
                </a:extLst>
              </a:tr>
              <a:tr h="479622">
                <a:tc>
                  <a:txBody>
                    <a:bodyPr/>
                    <a:lstStyle/>
                    <a:p>
                      <a:r>
                        <a:rPr lang="en-US" dirty="0"/>
                        <a:t>Weighted</a:t>
                      </a:r>
                    </a:p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9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166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1EAB-59A4-469C-9435-CB7338E33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Matrices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F30413-F6E4-49CF-80CA-8EB1FEB71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40484"/>
              </p:ext>
            </p:extLst>
          </p:nvPr>
        </p:nvGraphicFramePr>
        <p:xfrm>
          <a:off x="0" y="2923347"/>
          <a:ext cx="4126938" cy="2220153"/>
        </p:xfrm>
        <a:graphic>
          <a:graphicData uri="http://schemas.openxmlformats.org/drawingml/2006/table">
            <a:tbl>
              <a:tblPr/>
              <a:tblGrid>
                <a:gridCol w="1375646">
                  <a:extLst>
                    <a:ext uri="{9D8B030D-6E8A-4147-A177-3AD203B41FA5}">
                      <a16:colId xmlns:a16="http://schemas.microsoft.com/office/drawing/2014/main" val="1364117854"/>
                    </a:ext>
                  </a:extLst>
                </a:gridCol>
                <a:gridCol w="1375646">
                  <a:extLst>
                    <a:ext uri="{9D8B030D-6E8A-4147-A177-3AD203B41FA5}">
                      <a16:colId xmlns:a16="http://schemas.microsoft.com/office/drawing/2014/main" val="3104547613"/>
                    </a:ext>
                  </a:extLst>
                </a:gridCol>
                <a:gridCol w="1375646">
                  <a:extLst>
                    <a:ext uri="{9D8B030D-6E8A-4147-A177-3AD203B41FA5}">
                      <a16:colId xmlns:a16="http://schemas.microsoft.com/office/drawing/2014/main" val="2871643465"/>
                    </a:ext>
                  </a:extLst>
                </a:gridCol>
              </a:tblGrid>
              <a:tr h="80139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Numeric </a:t>
                      </a:r>
                    </a:p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Actual Recovery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Actual </a:t>
                      </a:r>
                    </a:p>
                    <a:p>
                      <a:pPr algn="r" fontAlgn="ctr"/>
                      <a:r>
                        <a:rPr lang="en-US" sz="1400" dirty="0">
                          <a:effectLst/>
                        </a:rPr>
                        <a:t>Death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049114"/>
                  </a:ext>
                </a:extLst>
              </a:tr>
              <a:tr h="80139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Predict Recovery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239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849746"/>
                  </a:ext>
                </a:extLst>
              </a:tr>
              <a:tr h="6173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Predict </a:t>
                      </a:r>
                    </a:p>
                    <a:p>
                      <a:pPr algn="r" fontAlgn="ctr"/>
                      <a:r>
                        <a:rPr lang="en-US" sz="1400" dirty="0">
                          <a:effectLst/>
                        </a:rPr>
                        <a:t>Death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54908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21FEA2-520F-4126-A414-C9A308A58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95328"/>
              </p:ext>
            </p:extLst>
          </p:nvPr>
        </p:nvGraphicFramePr>
        <p:xfrm>
          <a:off x="5017064" y="2916721"/>
          <a:ext cx="4126938" cy="2220153"/>
        </p:xfrm>
        <a:graphic>
          <a:graphicData uri="http://schemas.openxmlformats.org/drawingml/2006/table">
            <a:tbl>
              <a:tblPr/>
              <a:tblGrid>
                <a:gridCol w="1375646">
                  <a:extLst>
                    <a:ext uri="{9D8B030D-6E8A-4147-A177-3AD203B41FA5}">
                      <a16:colId xmlns:a16="http://schemas.microsoft.com/office/drawing/2014/main" val="2351781259"/>
                    </a:ext>
                  </a:extLst>
                </a:gridCol>
                <a:gridCol w="1375646">
                  <a:extLst>
                    <a:ext uri="{9D8B030D-6E8A-4147-A177-3AD203B41FA5}">
                      <a16:colId xmlns:a16="http://schemas.microsoft.com/office/drawing/2014/main" val="3278443785"/>
                    </a:ext>
                  </a:extLst>
                </a:gridCol>
                <a:gridCol w="1375646">
                  <a:extLst>
                    <a:ext uri="{9D8B030D-6E8A-4147-A177-3AD203B41FA5}">
                      <a16:colId xmlns:a16="http://schemas.microsoft.com/office/drawing/2014/main" val="1971465378"/>
                    </a:ext>
                  </a:extLst>
                </a:gridCol>
              </a:tblGrid>
              <a:tr h="80139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Categorical 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Actual Recovery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Actual </a:t>
                      </a:r>
                    </a:p>
                    <a:p>
                      <a:pPr algn="r" fontAlgn="ctr"/>
                      <a:r>
                        <a:rPr lang="en-US" sz="1400" dirty="0">
                          <a:effectLst/>
                        </a:rPr>
                        <a:t>Death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430191"/>
                  </a:ext>
                </a:extLst>
              </a:tr>
              <a:tr h="80139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Predict Recovery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104346"/>
                  </a:ext>
                </a:extLst>
              </a:tr>
              <a:tr h="6173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Predict </a:t>
                      </a:r>
                    </a:p>
                    <a:p>
                      <a:pPr algn="r" fontAlgn="ctr"/>
                      <a:r>
                        <a:rPr lang="en-US" sz="1400" dirty="0">
                          <a:effectLst/>
                        </a:rPr>
                        <a:t>Death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933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708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Further Work</a:t>
            </a:r>
            <a:endParaRPr dirty="0"/>
          </a:p>
        </p:txBody>
      </p:sp>
      <p:sp>
        <p:nvSpPr>
          <p:cNvPr id="350" name="Google Shape;350;p24"/>
          <p:cNvSpPr txBox="1">
            <a:spLocks noGrp="1"/>
          </p:cNvSpPr>
          <p:nvPr>
            <p:ph type="body" idx="1"/>
          </p:nvPr>
        </p:nvSpPr>
        <p:spPr>
          <a:xfrm>
            <a:off x="452800" y="1938550"/>
            <a:ext cx="7881600" cy="25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Dataset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Untreated exposure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complete patient information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Extended Model building</a:t>
            </a:r>
          </a:p>
          <a:p>
            <a:pPr marL="1460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dirty="0"/>
              <a:t>Increased Recall</a:t>
            </a:r>
          </a:p>
          <a:p>
            <a:pPr indent="-298450">
              <a:lnSpc>
                <a:spcPct val="100000"/>
              </a:lnSpc>
              <a:buSzPts val="1100"/>
              <a:buChar char="○"/>
            </a:pPr>
            <a:endParaRPr lang="en-US" dirty="0"/>
          </a:p>
          <a:p>
            <a:pPr marL="444500" indent="-285750">
              <a:lnSpc>
                <a:spcPct val="100000"/>
              </a:lnSpc>
              <a:buSzPts val="1100"/>
            </a:pPr>
            <a:r>
              <a:rPr lang="en-US" dirty="0"/>
              <a:t>Predict Probability to use as patient risk of death</a:t>
            </a:r>
          </a:p>
          <a:p>
            <a:pPr indent="-298450">
              <a:lnSpc>
                <a:spcPct val="150000"/>
              </a:lnSpc>
              <a:buSzPts val="1100"/>
              <a:buChar char="○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3315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Setup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289" name="Google Shape;289;p15"/>
          <p:cNvSpPr txBox="1">
            <a:spLocks noGrp="1"/>
          </p:cNvSpPr>
          <p:nvPr>
            <p:ph type="body" idx="1"/>
          </p:nvPr>
        </p:nvSpPr>
        <p:spPr>
          <a:xfrm>
            <a:off x="452800" y="1942525"/>
            <a:ext cx="7655100" cy="25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Areas reaching max capacity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Patients Admitted</a:t>
            </a: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dirty="0"/>
              <a:t>Age</a:t>
            </a: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dirty="0"/>
              <a:t>Gender</a:t>
            </a: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dirty="0"/>
              <a:t>Symptoms</a:t>
            </a: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dirty="0"/>
              <a:t>Untreated Exposure time</a:t>
            </a:r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025" y="2122212"/>
            <a:ext cx="5506973" cy="30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452800" y="1938550"/>
            <a:ext cx="7881600" cy="25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Defining Critical Values</a:t>
            </a:r>
            <a:endParaRPr dirty="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dirty="0"/>
              <a:t>Age: 50</a:t>
            </a: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dirty="0"/>
              <a:t>Pre-existing conditions</a:t>
            </a: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dirty="0"/>
              <a:t>Symptoms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Choosing Dataset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Model Decision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Link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3FCA3D-B735-4A7B-A9A6-E52FC2F50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1560"/>
            <a:ext cx="4572000" cy="352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A4C999-E60E-43D4-84FE-E26EB90E7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21560"/>
            <a:ext cx="4572000" cy="352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Symptoms</a:t>
            </a:r>
            <a:endParaRPr dirty="0"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452800" y="1938550"/>
            <a:ext cx="7881600" cy="25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Data Selection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Data Transformation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8DBF65E-0871-4E86-B6F1-F9ABD18F8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036907"/>
              </p:ext>
            </p:extLst>
          </p:nvPr>
        </p:nvGraphicFramePr>
        <p:xfrm>
          <a:off x="4819050" y="0"/>
          <a:ext cx="2457450" cy="5143490"/>
        </p:xfrm>
        <a:graphic>
          <a:graphicData uri="http://schemas.openxmlformats.org/drawingml/2006/table">
            <a:tbl>
              <a:tblPr/>
              <a:tblGrid>
                <a:gridCol w="1732058">
                  <a:extLst>
                    <a:ext uri="{9D8B030D-6E8A-4147-A177-3AD203B41FA5}">
                      <a16:colId xmlns:a16="http://schemas.microsoft.com/office/drawing/2014/main" val="415348202"/>
                    </a:ext>
                  </a:extLst>
                </a:gridCol>
                <a:gridCol w="725392">
                  <a:extLst>
                    <a:ext uri="{9D8B030D-6E8A-4147-A177-3AD203B41FA5}">
                      <a16:colId xmlns:a16="http://schemas.microsoft.com/office/drawing/2014/main" val="2249169287"/>
                    </a:ext>
                  </a:extLst>
                </a:gridCol>
              </a:tblGrid>
              <a:tr h="223630">
                <a:tc>
                  <a:txBody>
                    <a:bodyPr/>
                    <a:lstStyle/>
                    <a:p>
                      <a:pPr algn="r" fontAlgn="ctr"/>
                      <a:endParaRPr lang="en-US" sz="1050" dirty="0">
                        <a:effectLst/>
                      </a:endParaRP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effectLst/>
                        </a:rPr>
                        <a:t>Count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834579"/>
                  </a:ext>
                </a:extLst>
              </a:tr>
              <a:tr h="2236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effectLst/>
                        </a:rPr>
                        <a:t>No recorded symptoms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effectLst/>
                        </a:rPr>
                        <a:t>602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586965"/>
                  </a:ext>
                </a:extLst>
              </a:tr>
              <a:tr h="2236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effectLst/>
                        </a:rPr>
                        <a:t>fever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effectLst/>
                        </a:rPr>
                        <a:t>459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520651"/>
                  </a:ext>
                </a:extLst>
              </a:tr>
              <a:tr h="2236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effectLst/>
                        </a:rPr>
                        <a:t>cough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279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393419"/>
                  </a:ext>
                </a:extLst>
              </a:tr>
              <a:tr h="2236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effectLst/>
                        </a:rPr>
                        <a:t>pneumonia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effectLst/>
                        </a:rPr>
                        <a:t>208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179957"/>
                  </a:ext>
                </a:extLst>
              </a:tr>
              <a:tr h="2236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effectLst/>
                        </a:rPr>
                        <a:t>sore throat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78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011764"/>
                  </a:ext>
                </a:extLst>
              </a:tr>
              <a:tr h="2236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effectLst/>
                        </a:rPr>
                        <a:t>malaise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63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959088"/>
                  </a:ext>
                </a:extLst>
              </a:tr>
              <a:tr h="2236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myalgia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effectLst/>
                        </a:rPr>
                        <a:t>50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023019"/>
                  </a:ext>
                </a:extLst>
              </a:tr>
              <a:tr h="2236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difficulty breathing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effectLst/>
                        </a:rPr>
                        <a:t>46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621232"/>
                  </a:ext>
                </a:extLst>
              </a:tr>
              <a:tr h="2236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chill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43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530056"/>
                  </a:ext>
                </a:extLst>
              </a:tr>
              <a:tr h="2236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headache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35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186461"/>
                  </a:ext>
                </a:extLst>
              </a:tr>
              <a:tr h="2236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nasal discharge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30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37348"/>
                  </a:ext>
                </a:extLst>
              </a:tr>
              <a:tr h="2236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sputum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23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354478"/>
                  </a:ext>
                </a:extLst>
              </a:tr>
              <a:tr h="2236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diarrhea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20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54725"/>
                  </a:ext>
                </a:extLst>
              </a:tr>
              <a:tr h="2236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muscle pain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17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055181"/>
                  </a:ext>
                </a:extLst>
              </a:tr>
              <a:tr h="2236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vomiting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12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449871"/>
                  </a:ext>
                </a:extLst>
              </a:tr>
              <a:tr h="2236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chest discomfort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8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643928"/>
                  </a:ext>
                </a:extLst>
              </a:tr>
              <a:tr h="2236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flu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6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539887"/>
                  </a:ext>
                </a:extLst>
              </a:tr>
              <a:tr h="2236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cold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6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686783"/>
                  </a:ext>
                </a:extLst>
              </a:tr>
              <a:tr h="2236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nausea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5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968823"/>
                  </a:ext>
                </a:extLst>
              </a:tr>
              <a:tr h="2236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loss of appetite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4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1573202"/>
                  </a:ext>
                </a:extLst>
              </a:tr>
              <a:tr h="2236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abdominal pain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2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158137"/>
                  </a:ext>
                </a:extLst>
              </a:tr>
              <a:tr h="22363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thirst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effectLst/>
                        </a:rPr>
                        <a:t>2</a:t>
                      </a:r>
                    </a:p>
                  </a:txBody>
                  <a:tcPr marL="46586" marR="46586" marT="23293" marB="232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600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923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features and symptoms stand out</a:t>
            </a:r>
            <a:r>
              <a:rPr lang="en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E6A3-9137-40F8-8B5F-8D9090E6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84F51-334E-46F5-930E-4242F3F37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725" y="1990050"/>
            <a:ext cx="7867575" cy="2541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Age: Categorical vs. Numeric</a:t>
            </a:r>
          </a:p>
          <a:p>
            <a:pPr>
              <a:lnSpc>
                <a:spcPct val="150000"/>
              </a:lnSpc>
            </a:pPr>
            <a:r>
              <a:rPr lang="en-US" dirty="0"/>
              <a:t>Gender</a:t>
            </a:r>
          </a:p>
          <a:p>
            <a:pPr>
              <a:lnSpc>
                <a:spcPct val="150000"/>
              </a:lnSpc>
            </a:pPr>
            <a:r>
              <a:rPr lang="en-US" dirty="0"/>
              <a:t>Symptoms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Encoding?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24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2F86-8C7C-472E-8DAE-6EB7F6B6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3761814" cy="1990200"/>
          </a:xfrm>
        </p:spPr>
        <p:txBody>
          <a:bodyPr/>
          <a:lstStyle/>
          <a:p>
            <a:r>
              <a:rPr lang="en-US" dirty="0"/>
              <a:t>Feature Importance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B392A0-27B0-4F16-B7C1-E1290CC93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479405"/>
              </p:ext>
            </p:extLst>
          </p:nvPr>
        </p:nvGraphicFramePr>
        <p:xfrm>
          <a:off x="0" y="1540630"/>
          <a:ext cx="4126938" cy="3602872"/>
        </p:xfrm>
        <a:graphic>
          <a:graphicData uri="http://schemas.openxmlformats.org/drawingml/2006/table">
            <a:tbl>
              <a:tblPr/>
              <a:tblGrid>
                <a:gridCol w="2063469">
                  <a:extLst>
                    <a:ext uri="{9D8B030D-6E8A-4147-A177-3AD203B41FA5}">
                      <a16:colId xmlns:a16="http://schemas.microsoft.com/office/drawing/2014/main" val="3513404584"/>
                    </a:ext>
                  </a:extLst>
                </a:gridCol>
                <a:gridCol w="2063469">
                  <a:extLst>
                    <a:ext uri="{9D8B030D-6E8A-4147-A177-3AD203B41FA5}">
                      <a16:colId xmlns:a16="http://schemas.microsoft.com/office/drawing/2014/main" val="789453483"/>
                    </a:ext>
                  </a:extLst>
                </a:gridCol>
              </a:tblGrid>
              <a:tr h="337256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Numeric 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err="1">
                          <a:effectLst/>
                        </a:rPr>
                        <a:t>Feature_importance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350973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difficulty breathing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0.412899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338615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myalgia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0.375511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4240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cough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0.102883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864461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sore throat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0.076280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016940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fever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0.024821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444370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pneumonia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0.004014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832008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0.002325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133716"/>
                  </a:ext>
                </a:extLst>
              </a:tr>
              <a:tr h="305288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0.000972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949670"/>
                  </a:ext>
                </a:extLst>
              </a:tr>
              <a:tr h="599536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No recorded symptoms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0.000294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67746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95A579-970E-40E6-8F39-E7202A244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697697"/>
              </p:ext>
            </p:extLst>
          </p:nvPr>
        </p:nvGraphicFramePr>
        <p:xfrm>
          <a:off x="5041338" y="1175394"/>
          <a:ext cx="4102662" cy="3963157"/>
        </p:xfrm>
        <a:graphic>
          <a:graphicData uri="http://schemas.openxmlformats.org/drawingml/2006/table">
            <a:tbl>
              <a:tblPr/>
              <a:tblGrid>
                <a:gridCol w="2051331">
                  <a:extLst>
                    <a:ext uri="{9D8B030D-6E8A-4147-A177-3AD203B41FA5}">
                      <a16:colId xmlns:a16="http://schemas.microsoft.com/office/drawing/2014/main" val="2912515406"/>
                    </a:ext>
                  </a:extLst>
                </a:gridCol>
                <a:gridCol w="2051331">
                  <a:extLst>
                    <a:ext uri="{9D8B030D-6E8A-4147-A177-3AD203B41FA5}">
                      <a16:colId xmlns:a16="http://schemas.microsoft.com/office/drawing/2014/main" val="4169829803"/>
                    </a:ext>
                  </a:extLst>
                </a:gridCol>
              </a:tblGrid>
              <a:tr h="360287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Categorical 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err="1">
                          <a:effectLst/>
                        </a:rPr>
                        <a:t>Feature_importance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730552"/>
                  </a:ext>
                </a:extLst>
              </a:tr>
              <a:tr h="360287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pneumonia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0.543557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482819"/>
                  </a:ext>
                </a:extLst>
              </a:tr>
              <a:tr h="360287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0.196873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723449"/>
                  </a:ext>
                </a:extLst>
              </a:tr>
              <a:tr h="360287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malaise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0.093801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602090"/>
                  </a:ext>
                </a:extLst>
              </a:tr>
              <a:tr h="360287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0.048860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467568"/>
                  </a:ext>
                </a:extLst>
              </a:tr>
              <a:tr h="360287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fever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0.031332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56345"/>
                  </a:ext>
                </a:extLst>
              </a:tr>
              <a:tr h="360287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myalgia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0.028931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00759"/>
                  </a:ext>
                </a:extLst>
              </a:tr>
              <a:tr h="360287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cough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0.023476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422840"/>
                  </a:ext>
                </a:extLst>
              </a:tr>
              <a:tr h="360287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sore throat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0.017283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20368"/>
                  </a:ext>
                </a:extLst>
              </a:tr>
              <a:tr h="360287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No recorded symptoms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0.008089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552862"/>
                  </a:ext>
                </a:extLst>
              </a:tr>
              <a:tr h="360287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difficulty breathing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0.007798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050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112124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342</Words>
  <Application>Microsoft Office PowerPoint</Application>
  <PresentationFormat>On-screen Show (16:9)</PresentationFormat>
  <Paragraphs>220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Nunito</vt:lpstr>
      <vt:lpstr>Maven Pro</vt:lpstr>
      <vt:lpstr>Arial</vt:lpstr>
      <vt:lpstr>Momentum</vt:lpstr>
      <vt:lpstr>Modeling Patient Risk Covid-19 </vt:lpstr>
      <vt:lpstr>Preliminary Setup</vt:lpstr>
      <vt:lpstr>Purpose</vt:lpstr>
      <vt:lpstr>Dataset</vt:lpstr>
      <vt:lpstr>Age</vt:lpstr>
      <vt:lpstr>Symptoms</vt:lpstr>
      <vt:lpstr>What features and symptoms stand out?</vt:lpstr>
      <vt:lpstr>Model Building</vt:lpstr>
      <vt:lpstr>Feature Importance</vt:lpstr>
      <vt:lpstr>Scoring</vt:lpstr>
      <vt:lpstr>Confusion Matrices</vt:lpstr>
      <vt:lpstr>Conclusion</vt:lpstr>
      <vt:lpstr>Further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Analysis of Covid-19 </dc:title>
  <cp:lastModifiedBy>Shobair</cp:lastModifiedBy>
  <cp:revision>18</cp:revision>
  <dcterms:modified xsi:type="dcterms:W3CDTF">2020-05-02T04:30:10Z</dcterms:modified>
</cp:coreProperties>
</file>