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82" r:id="rId4"/>
    <p:sldId id="261" r:id="rId5"/>
    <p:sldId id="283" r:id="rId6"/>
    <p:sldId id="284" r:id="rId7"/>
    <p:sldId id="285" r:id="rId8"/>
    <p:sldId id="287" r:id="rId9"/>
    <p:sldId id="286" r:id="rId10"/>
    <p:sldId id="288" r:id="rId11"/>
    <p:sldId id="289" r:id="rId12"/>
    <p:sldId id="293" r:id="rId13"/>
    <p:sldId id="290" r:id="rId14"/>
    <p:sldId id="295" r:id="rId15"/>
    <p:sldId id="294" r:id="rId16"/>
    <p:sldId id="291" r:id="rId17"/>
    <p:sldId id="296" r:id="rId18"/>
    <p:sldId id="292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obair" initials="S" lastIdx="1" clrIdx="0">
    <p:extLst>
      <p:ext uri="{19B8F6BF-5375-455C-9EA6-DF929625EA0E}">
        <p15:presenceInfo xmlns:p15="http://schemas.microsoft.com/office/powerpoint/2012/main" userId="191bc16284f9b9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 snapToGrid="0">
      <p:cViewPr varScale="1">
        <p:scale>
          <a:sx n="145" d="100"/>
          <a:sy n="145" d="100"/>
        </p:scale>
        <p:origin x="54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de46bc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de46bc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29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de46bc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de46bc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8381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de46bc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de46bc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440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de46bc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de46bc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336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8de46bc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8de46bc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OVERSAMPLING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514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8de46bc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8de46bc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OVERSAMPLING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164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de46bc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de46bc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043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8de46bc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8de46bc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OVERSAMPLING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69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de46bc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de46bc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de46bc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de46bc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96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8de46bc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8de46bc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OVERSAMPLING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de46bc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de46bc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928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8de46bc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8de46bc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OVERSAMPLING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57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de46bc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de46bc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204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de46bc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de46bc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132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de46bc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de46bc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228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32210" y="1344168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22682" y="2420115"/>
            <a:ext cx="2894846" cy="2286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257" y="219457"/>
            <a:ext cx="628649" cy="575765"/>
          </a:xfrm>
        </p:spPr>
        <p:txBody>
          <a:bodyPr/>
          <a:lstStyle>
            <a:lvl1pPr>
              <a:defRPr sz="2100" b="0" i="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7888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724459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7" y="4149512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56952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97562"/>
            <a:ext cx="6619244" cy="1034816"/>
          </a:xfrm>
        </p:spPr>
        <p:txBody>
          <a:bodyPr anchor="ctr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58484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673721" y="45269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278853" y="1960341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735388"/>
            <a:ext cx="6345737" cy="2028776"/>
          </a:xfrm>
        </p:spPr>
        <p:txBody>
          <a:bodyPr anchor="ctr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64886"/>
            <a:ext cx="5794329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60795"/>
            <a:ext cx="6619244" cy="759498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04731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803358"/>
            <a:ext cx="6619244" cy="1341528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940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41413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866216" y="710940"/>
            <a:ext cx="6571060" cy="546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8249"/>
            <a:ext cx="234687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2390446"/>
            <a:ext cx="2346876" cy="212984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8249"/>
            <a:ext cx="235903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90446"/>
            <a:ext cx="2359035" cy="21298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5026" y="1952625"/>
            <a:ext cx="2368086" cy="43219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5025" y="2390446"/>
            <a:ext cx="2370772" cy="21298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28636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399634"/>
            <a:ext cx="226555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4" y="1958435"/>
            <a:ext cx="2018432" cy="118782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1"/>
            <a:ext cx="2265559" cy="6884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82130"/>
            <a:ext cx="2018432" cy="11641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6649" y="3831831"/>
            <a:ext cx="2287829" cy="6910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575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64244"/>
            <a:ext cx="2018432" cy="118201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576" y="3831831"/>
            <a:ext cx="2290595" cy="67225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65769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66216" y="710940"/>
            <a:ext cx="6571060" cy="546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85482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73072"/>
            <a:ext cx="1057474" cy="354722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5" y="973072"/>
            <a:ext cx="4685660" cy="3547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8966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991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66216" y="710940"/>
            <a:ext cx="6571060" cy="546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34309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008234"/>
            <a:ext cx="3263267" cy="1712867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0830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3526" y="1952625"/>
            <a:ext cx="3621558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4" y="1952625"/>
            <a:ext cx="3618869" cy="253327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38839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77047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409245"/>
            <a:ext cx="3618869" cy="210560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3" y="1952625"/>
            <a:ext cx="3618870" cy="45661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409245"/>
            <a:ext cx="3618869" cy="210560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1136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99119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4207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60" y="1085850"/>
            <a:ext cx="3892549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82860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1" y="1269999"/>
            <a:ext cx="2895194" cy="1301751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4" y="857250"/>
            <a:ext cx="242039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7418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10940"/>
            <a:ext cx="6571060" cy="546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80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8204" y="479580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DDAE3AE9-C277-4B80-802D-F192321EC2C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791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jpeg"/><Relationship Id="rId4" Type="http://schemas.openxmlformats.org/officeDocument/2006/relationships/hyperlink" Target="https://www.atlantictraining.com/blog/fire-extinguisher-safety-free-stock-phot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atalog.data.gov/dataset/fire-safety-deficiencies-61a6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143000" y="970003"/>
            <a:ext cx="6858000" cy="2455944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Modeling Fire Safety Deficiencies in Nursing Homes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143000" y="4135539"/>
            <a:ext cx="6858000" cy="488932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 dirty="0"/>
              <a:t>Shobair Abidi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2F25159-47A9-44F7-B312-6E26A06E3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DFBE8CE-F048-4375-81F2-39C22C968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3B552D9-BE6A-4858-B352-6E2EF9F00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94BFD0D-DC53-4A48-88D5-3846F85D2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2FC2CF-5CFE-40D3-9DC7-6D6A35C0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52E8880-2AF6-4F43-841B-53A06EF71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4C0C724-AECC-440E-BD64-DC784701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F935FF3-0509-47A8-ACC5-5AF1D7D4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1C58A8F7-9168-43B9-B34F-CEDE9D090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D1CC479C-BBB9-4C73-BCC7-5B28F7A7D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60645D5A-C4C0-4DA7-AF04-069F6B5A5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ED373F68-6A63-4656-B096-BD0B40761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479323" y="471948"/>
            <a:ext cx="4696858" cy="1216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PCA - </a:t>
            </a:r>
            <a:r>
              <a:rPr lang="en-US" sz="36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KMeans</a:t>
            </a:r>
            <a:endParaRPr lang="en-US" sz="36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479323" y="1814051"/>
            <a:ext cx="3849329" cy="28588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Low Burden</a:t>
            </a:r>
          </a:p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Usefulness?</a:t>
            </a:r>
          </a:p>
          <a:p>
            <a:pPr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Modeling Method?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B4FE637-0C1F-4D91-A13E-C7D6A2621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621" y="1674038"/>
            <a:ext cx="4118380" cy="346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48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2F25159-47A9-44F7-B312-6E26A06E3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DFBE8CE-F048-4375-81F2-39C22C968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3B552D9-BE6A-4858-B352-6E2EF9F00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94BFD0D-DC53-4A48-88D5-3846F85D2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2FC2CF-5CFE-40D3-9DC7-6D6A35C0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52E8880-2AF6-4F43-841B-53A06EF71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4C0C724-AECC-440E-BD64-DC784701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F935FF3-0509-47A8-ACC5-5AF1D7D4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1C58A8F7-9168-43B9-B34F-CEDE9D090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D1CC479C-BBB9-4C73-BCC7-5B28F7A7D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60645D5A-C4C0-4DA7-AF04-069F6B5A5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ED373F68-6A63-4656-B096-BD0B40761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479323" y="471948"/>
            <a:ext cx="4696858" cy="1216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PCA - </a:t>
            </a:r>
            <a:r>
              <a:rPr lang="en-US" sz="36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KMeans</a:t>
            </a:r>
            <a:endParaRPr lang="en-US" sz="36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479323" y="1814051"/>
            <a:ext cx="3849329" cy="28588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Conclusions</a:t>
            </a:r>
          </a:p>
          <a:p>
            <a:pPr lvl="1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Intrinsically High-dimensional data</a:t>
            </a:r>
          </a:p>
          <a:p>
            <a:pPr lvl="1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PCA not a useful method for dimensionality reduction</a:t>
            </a:r>
          </a:p>
          <a:p>
            <a:pPr lvl="1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</a:rPr>
              <a:t>KMeans</a:t>
            </a:r>
            <a:r>
              <a:rPr lang="en-US" dirty="0">
                <a:solidFill>
                  <a:schemeClr val="bg1"/>
                </a:solidFill>
              </a:rPr>
              <a:t> clustering poorly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7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2F25159-47A9-44F7-B312-6E26A06E3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DFBE8CE-F048-4375-81F2-39C22C968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3B552D9-BE6A-4858-B352-6E2EF9F00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94BFD0D-DC53-4A48-88D5-3846F85D2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2FC2CF-5CFE-40D3-9DC7-6D6A35C0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52E8880-2AF6-4F43-841B-53A06EF71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4C0C724-AECC-440E-BD64-DC784701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F935FF3-0509-47A8-ACC5-5AF1D7D4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1C58A8F7-9168-43B9-B34F-CEDE9D090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D1CC479C-BBB9-4C73-BCC7-5B28F7A7D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60645D5A-C4C0-4DA7-AF04-069F6B5A5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ED373F68-6A63-4656-B096-BD0B40761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479323" y="471948"/>
            <a:ext cx="4696858" cy="1216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MCA – </a:t>
            </a:r>
            <a:b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Hierarchical </a:t>
            </a:r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479323" y="1814051"/>
            <a:ext cx="3849329" cy="28588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Better for Categorical data</a:t>
            </a:r>
          </a:p>
          <a:p>
            <a:pPr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Modeling Method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72A1785-31AA-496B-8E9E-722D62CD5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63563"/>
              </p:ext>
            </p:extLst>
          </p:nvPr>
        </p:nvGraphicFramePr>
        <p:xfrm>
          <a:off x="5039068" y="1203851"/>
          <a:ext cx="4104932" cy="3939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466">
                  <a:extLst>
                    <a:ext uri="{9D8B030D-6E8A-4147-A177-3AD203B41FA5}">
                      <a16:colId xmlns:a16="http://schemas.microsoft.com/office/drawing/2014/main" val="2647648119"/>
                    </a:ext>
                  </a:extLst>
                </a:gridCol>
                <a:gridCol w="2052466">
                  <a:extLst>
                    <a:ext uri="{9D8B030D-6E8A-4147-A177-3AD203B41FA5}">
                      <a16:colId xmlns:a16="http://schemas.microsoft.com/office/drawing/2014/main" val="1361834771"/>
                    </a:ext>
                  </a:extLst>
                </a:gridCol>
              </a:tblGrid>
              <a:tr h="3587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Cluster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65610"/>
                  </a:ext>
                </a:extLst>
              </a:tr>
              <a:tr h="447618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4790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476673"/>
                  </a:ext>
                </a:extLst>
              </a:tr>
              <a:tr h="447618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4637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617512"/>
                  </a:ext>
                </a:extLst>
              </a:tr>
              <a:tr h="447618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3854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752712"/>
                  </a:ext>
                </a:extLst>
              </a:tr>
              <a:tr h="447618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2453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950382"/>
                  </a:ext>
                </a:extLst>
              </a:tr>
              <a:tr h="447618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1414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132102"/>
                  </a:ext>
                </a:extLst>
              </a:tr>
              <a:tr h="447618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1334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472351"/>
                  </a:ext>
                </a:extLst>
              </a:tr>
              <a:tr h="447618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874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364887"/>
                  </a:ext>
                </a:extLst>
              </a:tr>
              <a:tr h="447618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644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0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5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2F25159-47A9-44F7-B312-6E26A06E3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DFBE8CE-F048-4375-81F2-39C22C968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3B552D9-BE6A-4858-B352-6E2EF9F00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94BFD0D-DC53-4A48-88D5-3846F85D2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2FC2CF-5CFE-40D3-9DC7-6D6A35C0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52E8880-2AF6-4F43-841B-53A06EF71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4C0C724-AECC-440E-BD64-DC784701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F935FF3-0509-47A8-ACC5-5AF1D7D4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1C58A8F7-9168-43B9-B34F-CEDE9D090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D1CC479C-BBB9-4C73-BCC7-5B28F7A7D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60645D5A-C4C0-4DA7-AF04-069F6B5A5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ED373F68-6A63-4656-B096-BD0B40761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479323" y="471948"/>
            <a:ext cx="4696858" cy="1216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MCA – </a:t>
            </a:r>
            <a:b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Hierarchical </a:t>
            </a:r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479323" y="1814051"/>
            <a:ext cx="3849329" cy="28588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Hyperparameters:</a:t>
            </a:r>
          </a:p>
          <a:p>
            <a:pPr lvl="1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Components</a:t>
            </a:r>
          </a:p>
          <a:p>
            <a:pPr lvl="1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Clusters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7EE8F57-F4B6-4FA8-BB90-64145256C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5272"/>
              </p:ext>
            </p:extLst>
          </p:nvPr>
        </p:nvGraphicFramePr>
        <p:xfrm>
          <a:off x="5032488" y="1203850"/>
          <a:ext cx="4111506" cy="3939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358">
                  <a:extLst>
                    <a:ext uri="{9D8B030D-6E8A-4147-A177-3AD203B41FA5}">
                      <a16:colId xmlns:a16="http://schemas.microsoft.com/office/drawing/2014/main" val="3209671443"/>
                    </a:ext>
                  </a:extLst>
                </a:gridCol>
                <a:gridCol w="587358">
                  <a:extLst>
                    <a:ext uri="{9D8B030D-6E8A-4147-A177-3AD203B41FA5}">
                      <a16:colId xmlns:a16="http://schemas.microsoft.com/office/drawing/2014/main" val="776777500"/>
                    </a:ext>
                  </a:extLst>
                </a:gridCol>
                <a:gridCol w="587358">
                  <a:extLst>
                    <a:ext uri="{9D8B030D-6E8A-4147-A177-3AD203B41FA5}">
                      <a16:colId xmlns:a16="http://schemas.microsoft.com/office/drawing/2014/main" val="233085103"/>
                    </a:ext>
                  </a:extLst>
                </a:gridCol>
                <a:gridCol w="587358">
                  <a:extLst>
                    <a:ext uri="{9D8B030D-6E8A-4147-A177-3AD203B41FA5}">
                      <a16:colId xmlns:a16="http://schemas.microsoft.com/office/drawing/2014/main" val="3924376360"/>
                    </a:ext>
                  </a:extLst>
                </a:gridCol>
                <a:gridCol w="587358">
                  <a:extLst>
                    <a:ext uri="{9D8B030D-6E8A-4147-A177-3AD203B41FA5}">
                      <a16:colId xmlns:a16="http://schemas.microsoft.com/office/drawing/2014/main" val="2173901824"/>
                    </a:ext>
                  </a:extLst>
                </a:gridCol>
                <a:gridCol w="587358">
                  <a:extLst>
                    <a:ext uri="{9D8B030D-6E8A-4147-A177-3AD203B41FA5}">
                      <a16:colId xmlns:a16="http://schemas.microsoft.com/office/drawing/2014/main" val="1193636208"/>
                    </a:ext>
                  </a:extLst>
                </a:gridCol>
                <a:gridCol w="587358">
                  <a:extLst>
                    <a:ext uri="{9D8B030D-6E8A-4147-A177-3AD203B41FA5}">
                      <a16:colId xmlns:a16="http://schemas.microsoft.com/office/drawing/2014/main" val="3427125282"/>
                    </a:ext>
                  </a:extLst>
                </a:gridCol>
              </a:tblGrid>
              <a:tr h="3190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label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Survey Year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49276"/>
                  </a:ext>
                </a:extLst>
              </a:tr>
              <a:tr h="319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75194"/>
                  </a:ext>
                </a:extLst>
              </a:tr>
              <a:tr h="412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25</a:t>
                      </a:r>
                      <a:endParaRPr lang="en-US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168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4444</a:t>
                      </a:r>
                      <a:endParaRPr lang="en-US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24773322"/>
                  </a:ext>
                </a:extLst>
              </a:tr>
              <a:tr h="412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505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4285</a:t>
                      </a:r>
                      <a:endParaRPr lang="en-US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44813199"/>
                  </a:ext>
                </a:extLst>
              </a:tr>
              <a:tr h="412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12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3842</a:t>
                      </a:r>
                      <a:endParaRPr lang="en-US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66399547"/>
                  </a:ext>
                </a:extLst>
              </a:tr>
              <a:tr h="412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20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854</a:t>
                      </a:r>
                      <a:endParaRPr lang="en-US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98061172"/>
                  </a:ext>
                </a:extLst>
              </a:tr>
              <a:tr h="412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5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639</a:t>
                      </a:r>
                      <a:endParaRPr lang="en-US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31202888"/>
                  </a:ext>
                </a:extLst>
              </a:tr>
              <a:tr h="412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808000"/>
                          </a:highlight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1334</a:t>
                      </a:r>
                      <a:endParaRPr lang="en-US" sz="1200" dirty="0">
                        <a:highlight>
                          <a:srgbClr val="808000"/>
                        </a:highlight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35357196"/>
                  </a:ext>
                </a:extLst>
              </a:tr>
              <a:tr h="412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2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808000"/>
                          </a:highlight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2451</a:t>
                      </a:r>
                      <a:endParaRPr lang="en-US" sz="1200" dirty="0">
                        <a:highlight>
                          <a:srgbClr val="808000"/>
                        </a:highlight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23037907"/>
                  </a:ext>
                </a:extLst>
              </a:tr>
              <a:tr h="412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808000"/>
                          </a:highlight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1414</a:t>
                      </a:r>
                      <a:endParaRPr lang="en-US" sz="1200" dirty="0">
                        <a:highlight>
                          <a:srgbClr val="808000"/>
                        </a:highlight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US" sz="12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947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3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9B7F34B-B720-4924-989C-4C86F1673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E5A59BB-AC66-4BF0-84DF-A0EAAFA7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6BFC61F-766A-4716-A02F-513C4B41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0107916-D5E9-45F4-B0C9-8AC42FAAE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6F95F04-B8CE-4796-86C5-B82C59560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5133A8C-A2DC-41D0-8631-6C46A24A0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F59A2DE-FCD0-42A5-98E2-C4A80D9B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12A4EA8-DAC7-4AF6-9FD6-9879C9B75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A5BBACEE-1F79-49C4-A811-8A969A6FC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9EBD8D-506A-4653-B301-750C47F4A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 useBgFill="1">
          <p:nvSpPr>
            <p:cNvPr id="135" name="Rectangle 13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262378" y="877329"/>
            <a:ext cx="6619243" cy="215262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3125166"/>
            <a:ext cx="506627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6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CB7E67FD-CF19-4179-A6CF-2BBDA8AB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46" y="4045"/>
            <a:ext cx="7994708" cy="513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9B7F34B-B720-4924-989C-4C86F1673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E5A59BB-AC66-4BF0-84DF-A0EAAFA7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6BFC61F-766A-4716-A02F-513C4B41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0107916-D5E9-45F4-B0C9-8AC42FAAE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6F95F04-B8CE-4796-86C5-B82C59560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5133A8C-A2DC-41D0-8631-6C46A24A0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F59A2DE-FCD0-42A5-98E2-C4A80D9B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12A4EA8-DAC7-4AF6-9FD6-9879C9B75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A5BBACEE-1F79-49C4-A811-8A969A6FC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9EBD8D-506A-4653-B301-750C47F4A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 useBgFill="1">
          <p:nvSpPr>
            <p:cNvPr id="135" name="Rectangle 13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262378" y="877329"/>
            <a:ext cx="6619243" cy="215262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tx1"/>
                </a:solidFill>
              </a:rPr>
              <a:t>Conclusion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3125166"/>
            <a:ext cx="506627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87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2F25159-47A9-44F7-B312-6E26A06E3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DFBE8CE-F048-4375-81F2-39C22C968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3B552D9-BE6A-4858-B352-6E2EF9F00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94BFD0D-DC53-4A48-88D5-3846F85D2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2FC2CF-5CFE-40D3-9DC7-6D6A35C0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52E8880-2AF6-4F43-841B-53A06EF71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4C0C724-AECC-440E-BD64-DC784701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F935FF3-0509-47A8-ACC5-5AF1D7D4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1C58A8F7-9168-43B9-B34F-CEDE9D090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D1CC479C-BBB9-4C73-BCC7-5B28F7A7D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60645D5A-C4C0-4DA7-AF04-069F6B5A5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ED373F68-6A63-4656-B096-BD0B40761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479323" y="471948"/>
            <a:ext cx="4696858" cy="1216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36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479323" y="1814051"/>
            <a:ext cx="3849329" cy="28588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Clean Clustering</a:t>
            </a:r>
          </a:p>
          <a:p>
            <a:pPr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Modeling Method</a:t>
            </a:r>
          </a:p>
          <a:p>
            <a:pPr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Skew Cutoff</a:t>
            </a:r>
          </a:p>
          <a:p>
            <a:pPr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Census Data</a:t>
            </a:r>
          </a:p>
          <a:p>
            <a:pPr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Weather Data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9B7F34B-B720-4924-989C-4C86F1673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E5A59BB-AC66-4BF0-84DF-A0EAAFA7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6BFC61F-766A-4716-A02F-513C4B41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0107916-D5E9-45F4-B0C9-8AC42FAAE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6F95F04-B8CE-4796-86C5-B82C59560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5133A8C-A2DC-41D0-8631-6C46A24A0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F59A2DE-FCD0-42A5-98E2-C4A80D9B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12A4EA8-DAC7-4AF6-9FD6-9879C9B75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A5BBACEE-1F79-49C4-A811-8A969A6FC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9EBD8D-506A-4653-B301-750C47F4A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 useBgFill="1">
          <p:nvSpPr>
            <p:cNvPr id="135" name="Rectangle 13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262378" y="877329"/>
            <a:ext cx="6619243" cy="215262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3125166"/>
            <a:ext cx="506627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1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2F25159-47A9-44F7-B312-6E26A06E3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DFBE8CE-F048-4375-81F2-39C22C968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3B552D9-BE6A-4858-B352-6E2EF9F00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94BFD0D-DC53-4A48-88D5-3846F85D2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2FC2CF-5CFE-40D3-9DC7-6D6A35C0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52E8880-2AF6-4F43-841B-53A06EF71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4C0C724-AECC-440E-BD64-DC784701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F935FF3-0509-47A8-ACC5-5AF1D7D4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1C58A8F7-9168-43B9-B34F-CEDE9D090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D1CC479C-BBB9-4C73-BCC7-5B28F7A7D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60645D5A-C4C0-4DA7-AF04-069F6B5A5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ED373F68-6A63-4656-B096-BD0B40761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479323" y="471948"/>
            <a:ext cx="3849329" cy="1216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Purpose</a:t>
            </a:r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479323" y="1814051"/>
            <a:ext cx="3849329" cy="28588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Defining Clusters of Categorized data</a:t>
            </a:r>
          </a:p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Determining Fault/Negligence </a:t>
            </a:r>
          </a:p>
          <a:p>
            <a:pPr marL="914400" lvl="1"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Location</a:t>
            </a:r>
          </a:p>
          <a:p>
            <a:pPr marL="914400" lvl="1"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Time of Occurrence</a:t>
            </a:r>
          </a:p>
          <a:p>
            <a:pPr marL="914400" lvl="1"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Type of Deficiency</a:t>
            </a:r>
          </a:p>
        </p:txBody>
      </p:sp>
      <p:pic>
        <p:nvPicPr>
          <p:cNvPr id="1026" name="Picture 2">
            <a:hlinkClick r:id="rId4"/>
            <a:extLst>
              <a:ext uri="{FF2B5EF4-FFF2-40B4-BE49-F238E27FC236}">
                <a16:creationId xmlns:a16="http://schemas.microsoft.com/office/drawing/2014/main" id="{CC03F41A-D515-482D-AB71-46F5BDA1E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" r="9040" b="4"/>
          <a:stretch/>
        </p:blipFill>
        <p:spPr bwMode="auto">
          <a:xfrm>
            <a:off x="5090911" y="483829"/>
            <a:ext cx="3501455" cy="418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2F25159-47A9-44F7-B312-6E26A06E3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DFBE8CE-F048-4375-81F2-39C22C968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3B552D9-BE6A-4858-B352-6E2EF9F00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94BFD0D-DC53-4A48-88D5-3846F85D2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2FC2CF-5CFE-40D3-9DC7-6D6A35C0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52E8880-2AF6-4F43-841B-53A06EF71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4C0C724-AECC-440E-BD64-DC784701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F935FF3-0509-47A8-ACC5-5AF1D7D4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1C58A8F7-9168-43B9-B34F-CEDE9D090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D1CC479C-BBB9-4C73-BCC7-5B28F7A7D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60645D5A-C4C0-4DA7-AF04-069F6B5A5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ED373F68-6A63-4656-B096-BD0B40761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479323" y="471948"/>
            <a:ext cx="3849329" cy="1216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479323" y="1814051"/>
            <a:ext cx="3849329" cy="28588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Selecting a Dataset</a:t>
            </a:r>
          </a:p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Split Data</a:t>
            </a:r>
          </a:p>
          <a:p>
            <a:pPr marL="914400" lvl="1"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Location</a:t>
            </a:r>
          </a:p>
          <a:p>
            <a:pPr marL="914400" lvl="1"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Modeling Data</a:t>
            </a:r>
          </a:p>
          <a:p>
            <a:pPr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hlinkClick r:id="rId4"/>
              </a:rPr>
              <a:t>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9B7F34B-B720-4924-989C-4C86F1673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E5A59BB-AC66-4BF0-84DF-A0EAAFA7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6BFC61F-766A-4716-A02F-513C4B41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0107916-D5E9-45F4-B0C9-8AC42FAAE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6F95F04-B8CE-4796-86C5-B82C59560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5133A8C-A2DC-41D0-8631-6C46A24A0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F59A2DE-FCD0-42A5-98E2-C4A80D9B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12A4EA8-DAC7-4AF6-9FD6-9879C9B75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A5BBACEE-1F79-49C4-A811-8A969A6FC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9EBD8D-506A-4653-B301-750C47F4A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 useBgFill="1">
          <p:nvSpPr>
            <p:cNvPr id="135" name="Rectangle 13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262378" y="877329"/>
            <a:ext cx="6619243" cy="215262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5400">
                <a:solidFill>
                  <a:schemeClr val="tx1"/>
                </a:solidFill>
              </a:rPr>
              <a:t>Data Skew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3125166"/>
            <a:ext cx="506627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2F25159-47A9-44F7-B312-6E26A06E3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DFBE8CE-F048-4375-81F2-39C22C968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3B552D9-BE6A-4858-B352-6E2EF9F00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94BFD0D-DC53-4A48-88D5-3846F85D2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2FC2CF-5CFE-40D3-9DC7-6D6A35C0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52E8880-2AF6-4F43-841B-53A06EF71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4C0C724-AECC-440E-BD64-DC784701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F935FF3-0509-47A8-ACC5-5AF1D7D4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1C58A8F7-9168-43B9-B34F-CEDE9D090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D1CC479C-BBB9-4C73-BCC7-5B28F7A7D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60645D5A-C4C0-4DA7-AF04-069F6B5A5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ED373F68-6A63-4656-B096-BD0B40761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479323" y="471948"/>
            <a:ext cx="4696858" cy="1216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 Skew</a:t>
            </a:r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479323" y="1814051"/>
            <a:ext cx="3849329" cy="28588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Deficiency Category</a:t>
            </a:r>
          </a:p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Deficiency Tag Number</a:t>
            </a:r>
          </a:p>
          <a:p>
            <a:pPr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Scope Severity Code</a:t>
            </a:r>
          </a:p>
          <a:p>
            <a:pPr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Deficiency Corrected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7B49BE-C1E2-4A4C-8AB9-D42414A70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44805"/>
              </p:ext>
            </p:extLst>
          </p:nvPr>
        </p:nvGraphicFramePr>
        <p:xfrm>
          <a:off x="4946970" y="3252245"/>
          <a:ext cx="4197030" cy="1889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15">
                  <a:extLst>
                    <a:ext uri="{9D8B030D-6E8A-4147-A177-3AD203B41FA5}">
                      <a16:colId xmlns:a16="http://schemas.microsoft.com/office/drawing/2014/main" val="3465131318"/>
                    </a:ext>
                  </a:extLst>
                </a:gridCol>
                <a:gridCol w="2098515">
                  <a:extLst>
                    <a:ext uri="{9D8B030D-6E8A-4147-A177-3AD203B41FA5}">
                      <a16:colId xmlns:a16="http://schemas.microsoft.com/office/drawing/2014/main" val="2059437511"/>
                    </a:ext>
                  </a:extLst>
                </a:gridCol>
              </a:tblGrid>
              <a:tr h="31493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Scope Severity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Normalized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79382"/>
                  </a:ext>
                </a:extLst>
              </a:tr>
              <a:tr h="314939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774068"/>
                  </a:ext>
                </a:extLst>
              </a:tr>
              <a:tr h="314939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360658"/>
                  </a:ext>
                </a:extLst>
              </a:tr>
              <a:tr h="314939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941919"/>
                  </a:ext>
                </a:extLst>
              </a:tr>
              <a:tr h="314939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0.000049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743446"/>
                  </a:ext>
                </a:extLst>
              </a:tr>
              <a:tr h="314939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11537"/>
                  </a:ext>
                </a:extLst>
              </a:tr>
            </a:tbl>
          </a:graphicData>
        </a:graphic>
      </p:graphicFrame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62D5D69C-AC70-4D07-8DC4-239EA3D24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643513"/>
              </p:ext>
            </p:extLst>
          </p:nvPr>
        </p:nvGraphicFramePr>
        <p:xfrm>
          <a:off x="4946970" y="1319354"/>
          <a:ext cx="4197030" cy="193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15">
                  <a:extLst>
                    <a:ext uri="{9D8B030D-6E8A-4147-A177-3AD203B41FA5}">
                      <a16:colId xmlns:a16="http://schemas.microsoft.com/office/drawing/2014/main" val="3465131318"/>
                    </a:ext>
                  </a:extLst>
                </a:gridCol>
                <a:gridCol w="2098515">
                  <a:extLst>
                    <a:ext uri="{9D8B030D-6E8A-4147-A177-3AD203B41FA5}">
                      <a16:colId xmlns:a16="http://schemas.microsoft.com/office/drawing/2014/main" val="2059437511"/>
                    </a:ext>
                  </a:extLst>
                </a:gridCol>
              </a:tblGrid>
              <a:tr h="32187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Deficiency Tag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Normalized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79382"/>
                  </a:ext>
                </a:extLst>
              </a:tr>
              <a:tr h="321878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931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774068"/>
                  </a:ext>
                </a:extLst>
              </a:tr>
              <a:tr h="321878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360658"/>
                  </a:ext>
                </a:extLst>
              </a:tr>
              <a:tr h="321878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0.000006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941919"/>
                  </a:ext>
                </a:extLst>
              </a:tr>
              <a:tr h="321878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0.000006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743446"/>
                  </a:ext>
                </a:extLst>
              </a:tr>
              <a:tr h="321878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0.000006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11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24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9B7F34B-B720-4924-989C-4C86F1673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E5A59BB-AC66-4BF0-84DF-A0EAAFA7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6BFC61F-766A-4716-A02F-513C4B41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0107916-D5E9-45F4-B0C9-8AC42FAAE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6F95F04-B8CE-4796-86C5-B82C59560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5133A8C-A2DC-41D0-8631-6C46A24A0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F59A2DE-FCD0-42A5-98E2-C4A80D9B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12A4EA8-DAC7-4AF6-9FD6-9879C9B75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A5BBACEE-1F79-49C4-A811-8A969A6FC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9EBD8D-506A-4653-B301-750C47F4A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 useBgFill="1">
          <p:nvSpPr>
            <p:cNvPr id="135" name="Rectangle 13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262378" y="877329"/>
            <a:ext cx="6619243" cy="215262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tx1"/>
                </a:solidFill>
              </a:rPr>
              <a:t>Model Building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3125166"/>
            <a:ext cx="506627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54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2F25159-47A9-44F7-B312-6E26A06E3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DFBE8CE-F048-4375-81F2-39C22C968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3B552D9-BE6A-4858-B352-6E2EF9F00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94BFD0D-DC53-4A48-88D5-3846F85D2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2FC2CF-5CFE-40D3-9DC7-6D6A35C0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52E8880-2AF6-4F43-841B-53A06EF71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4C0C724-AECC-440E-BD64-DC784701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F935FF3-0509-47A8-ACC5-5AF1D7D4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1C58A8F7-9168-43B9-B34F-CEDE9D090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D1CC479C-BBB9-4C73-BCC7-5B28F7A7D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60645D5A-C4C0-4DA7-AF04-069F6B5A5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ED373F68-6A63-4656-B096-BD0B40761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479323" y="471948"/>
            <a:ext cx="4696858" cy="1216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 Building</a:t>
            </a:r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479323" y="1814051"/>
            <a:ext cx="3849329" cy="28588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Preliminary Analysis</a:t>
            </a:r>
          </a:p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Dimensionality Reduction?</a:t>
            </a:r>
          </a:p>
          <a:p>
            <a:pPr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Modeling Method?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3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2F25159-47A9-44F7-B312-6E26A06E3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DFBE8CE-F048-4375-81F2-39C22C968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3B552D9-BE6A-4858-B352-6E2EF9F00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94BFD0D-DC53-4A48-88D5-3846F85D2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2FC2CF-5CFE-40D3-9DC7-6D6A35C0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52E8880-2AF6-4F43-841B-53A06EF71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4C0C724-AECC-440E-BD64-DC784701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F935FF3-0509-47A8-ACC5-5AF1D7D4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1C58A8F7-9168-43B9-B34F-CEDE9D090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D1CC479C-BBB9-4C73-BCC7-5B28F7A7D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60645D5A-C4C0-4DA7-AF04-069F6B5A5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ED373F68-6A63-4656-B096-BD0B40761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479323" y="471948"/>
            <a:ext cx="4696858" cy="1216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PCA - </a:t>
            </a:r>
            <a:r>
              <a:rPr lang="en-US" sz="36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KMeans</a:t>
            </a:r>
            <a:endParaRPr lang="en-US" sz="36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479323" y="1814051"/>
            <a:ext cx="3849329" cy="28588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Low Burden</a:t>
            </a:r>
          </a:p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Usefulness?</a:t>
            </a:r>
          </a:p>
          <a:p>
            <a:pPr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Modeling Method?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DF015CC-802C-4D0B-A3F0-08CB01AA5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620" y="1631114"/>
            <a:ext cx="4118380" cy="351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7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2F25159-47A9-44F7-B312-6E26A06E3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DFBE8CE-F048-4375-81F2-39C22C968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3B552D9-BE6A-4858-B352-6E2EF9F00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94BFD0D-DC53-4A48-88D5-3846F85D2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2FC2CF-5CFE-40D3-9DC7-6D6A35C0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52E8880-2AF6-4F43-841B-53A06EF71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4C0C724-AECC-440E-BD64-DC784701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F935FF3-0509-47A8-ACC5-5AF1D7D4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1C58A8F7-9168-43B9-B34F-CEDE9D090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D1CC479C-BBB9-4C73-BCC7-5B28F7A7D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60645D5A-C4C0-4DA7-AF04-069F6B5A5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ED373F68-6A63-4656-B096-BD0B40761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479323" y="471948"/>
            <a:ext cx="4696858" cy="1216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PCA - </a:t>
            </a:r>
            <a:r>
              <a:rPr lang="en-US" sz="36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KMeans</a:t>
            </a:r>
            <a:endParaRPr lang="en-US" sz="36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479323" y="1814051"/>
            <a:ext cx="3849329" cy="28588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Low Burden</a:t>
            </a:r>
          </a:p>
          <a:p>
            <a:pPr marL="457200" lvl="0" indent="-3111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Usefulness?</a:t>
            </a:r>
          </a:p>
          <a:p>
            <a:pPr indent="-298450" defTabSz="457200">
              <a:lnSpc>
                <a:spcPct val="20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Modeling Method?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968644-B5E7-42F8-B5BD-765D2FC37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242" y="1672098"/>
            <a:ext cx="4118758" cy="34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3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267</Words>
  <Application>Microsoft Office PowerPoint</Application>
  <PresentationFormat>On-screen Show (16:9)</PresentationFormat>
  <Paragraphs>169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Wingdings 3</vt:lpstr>
      <vt:lpstr>Century Gothic</vt:lpstr>
      <vt:lpstr>Arial</vt:lpstr>
      <vt:lpstr>Ion Boardroom</vt:lpstr>
      <vt:lpstr>Modeling Fire Safety Deficiencies in Nursing Homes</vt:lpstr>
      <vt:lpstr>Purpose</vt:lpstr>
      <vt:lpstr>Dataset</vt:lpstr>
      <vt:lpstr>Data Skew</vt:lpstr>
      <vt:lpstr>Data Skew</vt:lpstr>
      <vt:lpstr>Model Building</vt:lpstr>
      <vt:lpstr>Model Building</vt:lpstr>
      <vt:lpstr>PCA - KMeans</vt:lpstr>
      <vt:lpstr>PCA - KMeans</vt:lpstr>
      <vt:lpstr>PCA - KMeans</vt:lpstr>
      <vt:lpstr>PCA - KMeans</vt:lpstr>
      <vt:lpstr>MCA –  Hierarchical </vt:lpstr>
      <vt:lpstr>MCA –  Hierarchical </vt:lpstr>
      <vt:lpstr>Results</vt:lpstr>
      <vt:lpstr>PowerPoint Presentation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Fire Safety Deficiencies in Nursing Homes</dc:title>
  <dc:creator>Shobair</dc:creator>
  <cp:lastModifiedBy>Shobair</cp:lastModifiedBy>
  <cp:revision>14</cp:revision>
  <dcterms:created xsi:type="dcterms:W3CDTF">2020-05-26T03:44:56Z</dcterms:created>
  <dcterms:modified xsi:type="dcterms:W3CDTF">2020-05-26T13:50:13Z</dcterms:modified>
</cp:coreProperties>
</file>