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1"/>
  </p:notesMasterIdLst>
  <p:sldIdLst>
    <p:sldId id="256" r:id="rId2"/>
    <p:sldId id="257" r:id="rId3"/>
    <p:sldId id="260" r:id="rId4"/>
    <p:sldId id="261" r:id="rId5"/>
    <p:sldId id="259"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46D0D4-7713-47C3-A268-8C01EB28073B}" type="datetimeFigureOut">
              <a:rPr lang="en-IN" smtClean="0"/>
              <a:t>02-12-2024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9DA123-AB50-4EA3-8FDC-5C8C1819F279}" type="slidenum">
              <a:rPr lang="en-IN" smtClean="0"/>
              <a:t>‹#›</a:t>
            </a:fld>
            <a:endParaRPr lang="en-IN"/>
          </a:p>
        </p:txBody>
      </p:sp>
    </p:spTree>
    <p:extLst>
      <p:ext uri="{BB962C8B-B14F-4D97-AF65-F5344CB8AC3E}">
        <p14:creationId xmlns:p14="http://schemas.microsoft.com/office/powerpoint/2010/main" val="285983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79DA123-AB50-4EA3-8FDC-5C8C1819F279}" type="slidenum">
              <a:rPr lang="en-IN" smtClean="0"/>
              <a:t>8</a:t>
            </a:fld>
            <a:endParaRPr lang="en-IN"/>
          </a:p>
        </p:txBody>
      </p:sp>
    </p:spTree>
    <p:extLst>
      <p:ext uri="{BB962C8B-B14F-4D97-AF65-F5344CB8AC3E}">
        <p14:creationId xmlns:p14="http://schemas.microsoft.com/office/powerpoint/2010/main" val="20724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8C6652-BF99-4F38-B88C-06204D7B6B8C}" type="datetimeFigureOut">
              <a:rPr lang="en-IN" smtClean="0"/>
              <a:t>02-12-2024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8AE98FE-36B5-48DF-880B-66E5264FE3F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33639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C6652-BF99-4F38-B88C-06204D7B6B8C}"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AE98FE-36B5-48DF-880B-66E5264FE3F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15662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C6652-BF99-4F38-B88C-06204D7B6B8C}"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AE98FE-36B5-48DF-880B-66E5264FE3F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78900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C6652-BF99-4F38-B88C-06204D7B6B8C}"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AE98FE-36B5-48DF-880B-66E5264FE3F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88774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C6652-BF99-4F38-B88C-06204D7B6B8C}"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AE98FE-36B5-48DF-880B-66E5264FE3F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89635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8C6652-BF99-4F38-B88C-06204D7B6B8C}"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AE98FE-36B5-48DF-880B-66E5264FE3F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19788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8C6652-BF99-4F38-B88C-06204D7B6B8C}" type="datetimeFigureOut">
              <a:rPr lang="en-IN" smtClean="0"/>
              <a:t>02-12-2024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AE98FE-36B5-48DF-880B-66E5264FE3F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28242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8C6652-BF99-4F38-B88C-06204D7B6B8C}" type="datetimeFigureOut">
              <a:rPr lang="en-IN" smtClean="0"/>
              <a:t>02-12-2024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AE98FE-36B5-48DF-880B-66E5264FE3F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57105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C6652-BF99-4F38-B88C-06204D7B6B8C}" type="datetimeFigureOut">
              <a:rPr lang="en-IN" smtClean="0"/>
              <a:t>02-12-2024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AE98FE-36B5-48DF-880B-66E5264FE3FF}" type="slidenum">
              <a:rPr lang="en-IN" smtClean="0"/>
              <a:t>‹#›</a:t>
            </a:fld>
            <a:endParaRPr lang="en-IN"/>
          </a:p>
        </p:txBody>
      </p:sp>
    </p:spTree>
    <p:extLst>
      <p:ext uri="{BB962C8B-B14F-4D97-AF65-F5344CB8AC3E}">
        <p14:creationId xmlns:p14="http://schemas.microsoft.com/office/powerpoint/2010/main" val="10858120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8C6652-BF99-4F38-B88C-06204D7B6B8C}"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AE98FE-36B5-48DF-880B-66E5264FE3F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34668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88C6652-BF99-4F38-B88C-06204D7B6B8C}" type="datetimeFigureOut">
              <a:rPr lang="en-IN" smtClean="0"/>
              <a:t>02-12-2024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8AE98FE-36B5-48DF-880B-66E5264FE3F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43063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88C6652-BF99-4F38-B88C-06204D7B6B8C}" type="datetimeFigureOut">
              <a:rPr lang="en-IN" smtClean="0"/>
              <a:t>02-12-2024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8AE98FE-36B5-48DF-880B-66E5264FE3F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56753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B9EE9-4445-0948-1500-7BB572817D8B}"/>
              </a:ext>
            </a:extLst>
          </p:cNvPr>
          <p:cNvSpPr>
            <a:spLocks noGrp="1"/>
          </p:cNvSpPr>
          <p:nvPr>
            <p:ph type="ctrTitle"/>
          </p:nvPr>
        </p:nvSpPr>
        <p:spPr>
          <a:xfrm>
            <a:off x="1876424" y="2503714"/>
            <a:ext cx="8791575" cy="1251857"/>
          </a:xfrm>
        </p:spPr>
        <p:txBody>
          <a:bodyPr/>
          <a:lstStyle/>
          <a:p>
            <a:pPr algn="ctr"/>
            <a:r>
              <a:rPr lang="en-IN" dirty="0">
                <a:solidFill>
                  <a:schemeClr val="accent4">
                    <a:lumMod val="50000"/>
                  </a:schemeClr>
                </a:solidFill>
              </a:rPr>
              <a:t>AIR POLLUTION</a:t>
            </a:r>
          </a:p>
        </p:txBody>
      </p:sp>
    </p:spTree>
    <p:extLst>
      <p:ext uri="{BB962C8B-B14F-4D97-AF65-F5344CB8AC3E}">
        <p14:creationId xmlns:p14="http://schemas.microsoft.com/office/powerpoint/2010/main" val="28898055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5DE5-3E5B-CC7C-F70A-CC5BDA5D9ECD}"/>
              </a:ext>
            </a:extLst>
          </p:cNvPr>
          <p:cNvSpPr>
            <a:spLocks noGrp="1"/>
          </p:cNvSpPr>
          <p:nvPr>
            <p:ph type="ctrTitle"/>
          </p:nvPr>
        </p:nvSpPr>
        <p:spPr>
          <a:xfrm>
            <a:off x="2307772" y="762000"/>
            <a:ext cx="8360228" cy="947058"/>
          </a:xfrm>
        </p:spPr>
        <p:txBody>
          <a:bodyPr>
            <a:normAutofit fontScale="90000"/>
          </a:bodyPr>
          <a:lstStyle/>
          <a:p>
            <a:r>
              <a:rPr lang="en-IN" dirty="0"/>
              <a:t>Introduction </a:t>
            </a:r>
          </a:p>
        </p:txBody>
      </p:sp>
      <p:sp>
        <p:nvSpPr>
          <p:cNvPr id="5" name="TextBox 4">
            <a:extLst>
              <a:ext uri="{FF2B5EF4-FFF2-40B4-BE49-F238E27FC236}">
                <a16:creationId xmlns:a16="http://schemas.microsoft.com/office/drawing/2014/main" id="{FC054EC6-6B70-032F-5B44-95FCA92ECC9C}"/>
              </a:ext>
            </a:extLst>
          </p:cNvPr>
          <p:cNvSpPr txBox="1"/>
          <p:nvPr/>
        </p:nvSpPr>
        <p:spPr>
          <a:xfrm>
            <a:off x="1469571" y="2432574"/>
            <a:ext cx="5998029" cy="3108543"/>
          </a:xfrm>
          <a:prstGeom prst="rect">
            <a:avLst/>
          </a:prstGeom>
          <a:noFill/>
        </p:spPr>
        <p:txBody>
          <a:bodyPr wrap="square">
            <a:spAutoFit/>
          </a:bodyPr>
          <a:lstStyle/>
          <a:p>
            <a:pPr algn="l">
              <a:lnSpc>
                <a:spcPts val="2100"/>
              </a:lnSpc>
            </a:pPr>
            <a:r>
              <a:rPr lang="en-IN" sz="2800" b="0" i="0" dirty="0">
                <a:solidFill>
                  <a:srgbClr val="1F1F1F"/>
                </a:solidFill>
                <a:effectLst/>
                <a:latin typeface="Google Sans"/>
              </a:rPr>
              <a:t>Air pollution is </a:t>
            </a:r>
            <a:r>
              <a:rPr lang="en-IN" sz="2800" b="0" i="0" dirty="0">
                <a:solidFill>
                  <a:srgbClr val="040C28"/>
                </a:solidFill>
                <a:effectLst/>
                <a:latin typeface="Google Sans"/>
              </a:rPr>
              <a:t>contamination of the indoor or outdoor environment by any chemical, physical or biological agent that modifies the natural characteristics of the atmosphere</a:t>
            </a:r>
            <a:r>
              <a:rPr lang="en-IN" sz="2800" b="0" i="0" dirty="0">
                <a:solidFill>
                  <a:srgbClr val="1F1F1F"/>
                </a:solidFill>
                <a:effectLst/>
                <a:latin typeface="Google Sans"/>
              </a:rPr>
              <a:t>. Household combustion devices, motor vehicles, industrial facilities and forest fires are common sources of air pollution.</a:t>
            </a:r>
            <a:endParaRPr lang="en-IN" sz="2800" b="0" i="0" dirty="0">
              <a:solidFill>
                <a:srgbClr val="1F1F1F"/>
              </a:solidFill>
              <a:effectLst/>
              <a:latin typeface="Arial" panose="020B0604020202020204" pitchFamily="34" charset="0"/>
            </a:endParaRPr>
          </a:p>
          <a:p>
            <a:br>
              <a:rPr lang="en-IN" sz="2800" b="0" i="0" dirty="0">
                <a:solidFill>
                  <a:srgbClr val="1F1F1F"/>
                </a:solidFill>
                <a:effectLst/>
                <a:latin typeface="Arial" panose="020B0604020202020204" pitchFamily="34" charset="0"/>
              </a:rPr>
            </a:br>
            <a:endParaRPr lang="en-IN" sz="2800" dirty="0"/>
          </a:p>
        </p:txBody>
      </p:sp>
      <p:sp>
        <p:nvSpPr>
          <p:cNvPr id="3" name="AutoShape 2" descr="Pollution concept background flat style">
            <a:extLst>
              <a:ext uri="{FF2B5EF4-FFF2-40B4-BE49-F238E27FC236}">
                <a16:creationId xmlns:a16="http://schemas.microsoft.com/office/drawing/2014/main" id="{221EC49F-F103-F670-B0E5-D0BDA3675D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Pollution concept background flat style">
            <a:extLst>
              <a:ext uri="{FF2B5EF4-FFF2-40B4-BE49-F238E27FC236}">
                <a16:creationId xmlns:a16="http://schemas.microsoft.com/office/drawing/2014/main" id="{AEA2002E-CE72-921B-E019-02FA16A62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239486"/>
            <a:ext cx="4474029" cy="5856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37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488F8-F996-4DDD-932C-5B8C8A20ED64}"/>
              </a:ext>
            </a:extLst>
          </p:cNvPr>
          <p:cNvSpPr>
            <a:spLocks noGrp="1"/>
          </p:cNvSpPr>
          <p:nvPr>
            <p:ph type="ctrTitle"/>
          </p:nvPr>
        </p:nvSpPr>
        <p:spPr>
          <a:xfrm>
            <a:off x="1876424" y="-1208315"/>
            <a:ext cx="8791575" cy="2244725"/>
          </a:xfrm>
        </p:spPr>
        <p:txBody>
          <a:bodyPr/>
          <a:lstStyle/>
          <a:p>
            <a:r>
              <a:rPr lang="en-IN" dirty="0">
                <a:solidFill>
                  <a:schemeClr val="accent4">
                    <a:lumMod val="40000"/>
                    <a:lumOff val="60000"/>
                  </a:schemeClr>
                </a:solidFill>
                <a:latin typeface="Algerian" panose="04020705040A02060702" pitchFamily="82" charset="0"/>
              </a:rPr>
              <a:t>Effect</a:t>
            </a:r>
          </a:p>
        </p:txBody>
      </p:sp>
      <p:sp>
        <p:nvSpPr>
          <p:cNvPr id="5" name="TextBox 4">
            <a:extLst>
              <a:ext uri="{FF2B5EF4-FFF2-40B4-BE49-F238E27FC236}">
                <a16:creationId xmlns:a16="http://schemas.microsoft.com/office/drawing/2014/main" id="{1C0D3D8F-73BD-F6DF-BE7F-138DDBC89834}"/>
              </a:ext>
            </a:extLst>
          </p:cNvPr>
          <p:cNvSpPr txBox="1"/>
          <p:nvPr/>
        </p:nvSpPr>
        <p:spPr>
          <a:xfrm>
            <a:off x="2220686" y="1843950"/>
            <a:ext cx="6096000" cy="3908762"/>
          </a:xfrm>
          <a:prstGeom prst="rect">
            <a:avLst/>
          </a:prstGeom>
          <a:noFill/>
        </p:spPr>
        <p:txBody>
          <a:bodyPr wrap="square">
            <a:spAutoFit/>
          </a:bodyPr>
          <a:lstStyle/>
          <a:p>
            <a:pPr algn="l">
              <a:spcAft>
                <a:spcPts val="300"/>
              </a:spcAft>
              <a:buFont typeface="Arial" panose="020B0604020202020204" pitchFamily="34" charset="0"/>
              <a:buChar char="•"/>
            </a:pPr>
            <a:r>
              <a:rPr lang="en-IN" sz="2400" b="0" i="0" dirty="0">
                <a:solidFill>
                  <a:schemeClr val="tx1">
                    <a:lumMod val="95000"/>
                  </a:schemeClr>
                </a:solidFill>
                <a:effectLst/>
                <a:latin typeface="Google Sans"/>
              </a:rPr>
              <a:t>Autism.</a:t>
            </a:r>
          </a:p>
          <a:p>
            <a:pPr algn="l">
              <a:spcAft>
                <a:spcPts val="300"/>
              </a:spcAft>
              <a:buFont typeface="Arial" panose="020B0604020202020204" pitchFamily="34" charset="0"/>
              <a:buChar char="•"/>
            </a:pPr>
            <a:r>
              <a:rPr lang="en-IN" sz="2400" b="0" i="0" dirty="0">
                <a:solidFill>
                  <a:schemeClr val="tx1">
                    <a:lumMod val="95000"/>
                  </a:schemeClr>
                </a:solidFill>
                <a:effectLst/>
                <a:latin typeface="Google Sans"/>
              </a:rPr>
              <a:t>Autoimmune Diseases.</a:t>
            </a:r>
          </a:p>
          <a:p>
            <a:pPr algn="l">
              <a:spcAft>
                <a:spcPts val="300"/>
              </a:spcAft>
              <a:buFont typeface="Arial" panose="020B0604020202020204" pitchFamily="34" charset="0"/>
              <a:buChar char="•"/>
            </a:pPr>
            <a:r>
              <a:rPr lang="en-IN" sz="2400" b="0" i="0" dirty="0">
                <a:solidFill>
                  <a:schemeClr val="tx1">
                    <a:lumMod val="95000"/>
                  </a:schemeClr>
                </a:solidFill>
                <a:effectLst/>
                <a:latin typeface="Google Sans"/>
              </a:rPr>
              <a:t>Breast Cancer.</a:t>
            </a:r>
          </a:p>
          <a:p>
            <a:pPr algn="l">
              <a:spcAft>
                <a:spcPts val="300"/>
              </a:spcAft>
              <a:buFont typeface="Arial" panose="020B0604020202020204" pitchFamily="34" charset="0"/>
              <a:buChar char="•"/>
            </a:pPr>
            <a:r>
              <a:rPr lang="en-IN" sz="2400" b="0" i="0" dirty="0">
                <a:solidFill>
                  <a:schemeClr val="tx1">
                    <a:lumMod val="95000"/>
                  </a:schemeClr>
                </a:solidFill>
                <a:effectLst/>
                <a:latin typeface="Google Sans"/>
              </a:rPr>
              <a:t>Inflammation.</a:t>
            </a:r>
          </a:p>
          <a:p>
            <a:pPr algn="l">
              <a:spcAft>
                <a:spcPts val="300"/>
              </a:spcAft>
              <a:buFont typeface="Arial" panose="020B0604020202020204" pitchFamily="34" charset="0"/>
              <a:buChar char="•"/>
            </a:pPr>
            <a:r>
              <a:rPr lang="en-IN" sz="2400" b="0" i="0" dirty="0">
                <a:solidFill>
                  <a:schemeClr val="tx1">
                    <a:lumMod val="95000"/>
                  </a:schemeClr>
                </a:solidFill>
                <a:effectLst/>
                <a:latin typeface="Google Sans"/>
              </a:rPr>
              <a:t>Asthma.</a:t>
            </a:r>
          </a:p>
          <a:p>
            <a:pPr algn="l">
              <a:spcAft>
                <a:spcPts val="300"/>
              </a:spcAft>
              <a:buFont typeface="Arial" panose="020B0604020202020204" pitchFamily="34" charset="0"/>
              <a:buChar char="•"/>
            </a:pPr>
            <a:r>
              <a:rPr lang="en-IN" sz="2400" b="0" i="0" dirty="0">
                <a:solidFill>
                  <a:schemeClr val="tx1">
                    <a:lumMod val="95000"/>
                  </a:schemeClr>
                </a:solidFill>
                <a:effectLst/>
                <a:latin typeface="Google Sans"/>
              </a:rPr>
              <a:t>Kidney Disease.</a:t>
            </a:r>
          </a:p>
          <a:p>
            <a:pPr algn="l">
              <a:spcAft>
                <a:spcPts val="300"/>
              </a:spcAft>
              <a:buFont typeface="Arial" panose="020B0604020202020204" pitchFamily="34" charset="0"/>
              <a:buChar char="•"/>
            </a:pPr>
            <a:r>
              <a:rPr lang="en-IN" sz="2400" b="0" i="0" dirty="0">
                <a:solidFill>
                  <a:schemeClr val="tx1">
                    <a:lumMod val="95000"/>
                  </a:schemeClr>
                </a:solidFill>
                <a:effectLst/>
                <a:latin typeface="Google Sans"/>
              </a:rPr>
              <a:t>Lung Diseases.</a:t>
            </a:r>
          </a:p>
          <a:p>
            <a:pPr algn="l">
              <a:spcAft>
                <a:spcPts val="300"/>
              </a:spcAft>
              <a:buFont typeface="Arial" panose="020B0604020202020204" pitchFamily="34" charset="0"/>
              <a:buChar char="•"/>
            </a:pPr>
            <a:r>
              <a:rPr lang="en-IN" sz="2400" b="0" i="0" dirty="0">
                <a:solidFill>
                  <a:schemeClr val="tx1">
                    <a:lumMod val="95000"/>
                  </a:schemeClr>
                </a:solidFill>
                <a:effectLst/>
                <a:latin typeface="Google Sans"/>
              </a:rPr>
              <a:t>Obesity</a:t>
            </a:r>
            <a:r>
              <a:rPr lang="en-IN" b="0" i="0" dirty="0">
                <a:solidFill>
                  <a:srgbClr val="1F1F1F"/>
                </a:solidFill>
                <a:effectLst/>
                <a:latin typeface="Google Sans"/>
              </a:rPr>
              <a:t>.</a:t>
            </a:r>
          </a:p>
          <a:p>
            <a:br>
              <a:rPr lang="en-IN" dirty="0"/>
            </a:br>
            <a:endParaRPr lang="en-IN" dirty="0"/>
          </a:p>
        </p:txBody>
      </p:sp>
      <p:pic>
        <p:nvPicPr>
          <p:cNvPr id="1026" name="Picture 2" descr="Clean Air Day 2022: Air pollution impacts every organ">
            <a:extLst>
              <a:ext uri="{FF2B5EF4-FFF2-40B4-BE49-F238E27FC236}">
                <a16:creationId xmlns:a16="http://schemas.microsoft.com/office/drawing/2014/main" id="{8AC44CC1-5D9F-156A-4763-5CD7860A3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0286" y="500743"/>
            <a:ext cx="5148941" cy="4855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8214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4B4C-C60C-0053-86BD-64C8CD846117}"/>
              </a:ext>
            </a:extLst>
          </p:cNvPr>
          <p:cNvSpPr>
            <a:spLocks noGrp="1"/>
          </p:cNvSpPr>
          <p:nvPr>
            <p:ph type="ctrTitle"/>
          </p:nvPr>
        </p:nvSpPr>
        <p:spPr>
          <a:xfrm>
            <a:off x="596900" y="406401"/>
            <a:ext cx="10267043" cy="5384800"/>
          </a:xfrm>
        </p:spPr>
        <p:txBody>
          <a:bodyPr>
            <a:normAutofit/>
          </a:bodyPr>
          <a:lstStyle/>
          <a:p>
            <a:pPr>
              <a:spcAft>
                <a:spcPts val="300"/>
              </a:spcAft>
            </a:pPr>
            <a:r>
              <a:rPr lang="en-US" sz="3200" dirty="0">
                <a:solidFill>
                  <a:srgbClr val="1F1F1F"/>
                </a:solidFill>
                <a:latin typeface="Castellar" panose="020A0402060406010301" pitchFamily="18" charset="0"/>
              </a:rPr>
              <a:t>solution</a:t>
            </a:r>
            <a:br>
              <a:rPr lang="en-US" sz="2400" dirty="0">
                <a:solidFill>
                  <a:srgbClr val="1F1F1F"/>
                </a:solidFill>
                <a:latin typeface="Google Sans"/>
              </a:rPr>
            </a:br>
            <a:br>
              <a:rPr lang="en-US" sz="2400" dirty="0">
                <a:solidFill>
                  <a:srgbClr val="1F1F1F"/>
                </a:solidFill>
                <a:latin typeface="Google Sans"/>
              </a:rPr>
            </a:br>
            <a:br>
              <a:rPr lang="en-US" sz="2400" dirty="0">
                <a:solidFill>
                  <a:srgbClr val="1F1F1F"/>
                </a:solidFill>
                <a:latin typeface="Google Sans"/>
              </a:rPr>
            </a:br>
            <a:r>
              <a:rPr lang="en-US" sz="2800" b="0" i="0" dirty="0">
                <a:solidFill>
                  <a:srgbClr val="1F1F1F"/>
                </a:solidFill>
                <a:effectLst/>
                <a:latin typeface="Google Sans"/>
              </a:rPr>
              <a:t>Using public transports. ...</a:t>
            </a:r>
            <a:br>
              <a:rPr lang="en-US" sz="2800" b="0" i="0" dirty="0">
                <a:solidFill>
                  <a:srgbClr val="1F1F1F"/>
                </a:solidFill>
                <a:effectLst/>
                <a:latin typeface="Google Sans"/>
              </a:rPr>
            </a:br>
            <a:r>
              <a:rPr lang="en-US" sz="2800" b="0" i="0" dirty="0">
                <a:solidFill>
                  <a:srgbClr val="1F1F1F"/>
                </a:solidFill>
                <a:effectLst/>
                <a:latin typeface="Google Sans"/>
              </a:rPr>
              <a:t>Turn off the lights when not in use. ...</a:t>
            </a:r>
            <a:br>
              <a:rPr lang="en-US" sz="2800" b="0" i="0" dirty="0">
                <a:solidFill>
                  <a:srgbClr val="1F1F1F"/>
                </a:solidFill>
                <a:effectLst/>
                <a:latin typeface="Google Sans"/>
              </a:rPr>
            </a:br>
            <a:r>
              <a:rPr lang="en-US" sz="2800" b="0" i="0" dirty="0">
                <a:solidFill>
                  <a:srgbClr val="1F1F1F"/>
                </a:solidFill>
                <a:effectLst/>
                <a:latin typeface="Google Sans"/>
              </a:rPr>
              <a:t>Recycle and Reuse. ...</a:t>
            </a:r>
            <a:br>
              <a:rPr lang="en-US" sz="2800" b="0" i="0" dirty="0">
                <a:solidFill>
                  <a:srgbClr val="1F1F1F"/>
                </a:solidFill>
                <a:effectLst/>
                <a:latin typeface="Google Sans"/>
              </a:rPr>
            </a:br>
            <a:r>
              <a:rPr lang="en-US" sz="2800" b="0" i="0" dirty="0">
                <a:solidFill>
                  <a:srgbClr val="1F1F1F"/>
                </a:solidFill>
                <a:effectLst/>
                <a:latin typeface="Google Sans"/>
              </a:rPr>
              <a:t>No to plastic bags. ...</a:t>
            </a:r>
            <a:br>
              <a:rPr lang="en-US" sz="2800" b="0" i="0" dirty="0">
                <a:solidFill>
                  <a:srgbClr val="1F1F1F"/>
                </a:solidFill>
                <a:effectLst/>
                <a:latin typeface="Google Sans"/>
              </a:rPr>
            </a:br>
            <a:r>
              <a:rPr lang="en-US" sz="2800" b="0" i="0" dirty="0">
                <a:solidFill>
                  <a:srgbClr val="1F1F1F"/>
                </a:solidFill>
                <a:effectLst/>
                <a:latin typeface="Google Sans"/>
              </a:rPr>
              <a:t>Reduction of forest fires and smoking. ...</a:t>
            </a:r>
            <a:br>
              <a:rPr lang="en-US" sz="2800" b="0" i="0" dirty="0">
                <a:solidFill>
                  <a:srgbClr val="1F1F1F"/>
                </a:solidFill>
                <a:effectLst/>
                <a:latin typeface="Google Sans"/>
              </a:rPr>
            </a:br>
            <a:r>
              <a:rPr lang="en-US" sz="2800" b="0" i="0" dirty="0">
                <a:solidFill>
                  <a:srgbClr val="1F1F1F"/>
                </a:solidFill>
                <a:effectLst/>
                <a:latin typeface="Google Sans"/>
              </a:rPr>
              <a:t>Use of fans instead of Air Conditioner. ...</a:t>
            </a:r>
            <a:br>
              <a:rPr lang="en-US" sz="2800" b="0" i="0" dirty="0">
                <a:solidFill>
                  <a:srgbClr val="1F1F1F"/>
                </a:solidFill>
                <a:effectLst/>
                <a:latin typeface="Google Sans"/>
              </a:rPr>
            </a:br>
            <a:r>
              <a:rPr lang="en-US" sz="2800" b="0" i="0" dirty="0">
                <a:solidFill>
                  <a:srgbClr val="1F1F1F"/>
                </a:solidFill>
                <a:effectLst/>
                <a:latin typeface="Google Sans"/>
              </a:rPr>
              <a:t>Use filters for chimneys. ...</a:t>
            </a:r>
            <a:br>
              <a:rPr lang="en-US" sz="2800" b="0" i="0" dirty="0">
                <a:solidFill>
                  <a:srgbClr val="1F1F1F"/>
                </a:solidFill>
                <a:effectLst/>
                <a:latin typeface="Google Sans"/>
              </a:rPr>
            </a:br>
            <a:r>
              <a:rPr lang="en-US" sz="2800" b="0" i="0" dirty="0">
                <a:solidFill>
                  <a:srgbClr val="1F1F1F"/>
                </a:solidFill>
                <a:effectLst/>
                <a:latin typeface="Google Sans"/>
              </a:rPr>
              <a:t>Avoid usage of crackers</a:t>
            </a:r>
            <a:br>
              <a:rPr lang="en-US" sz="2400" b="0" i="0" dirty="0">
                <a:solidFill>
                  <a:srgbClr val="1F1F1F"/>
                </a:solidFill>
                <a:effectLst/>
                <a:latin typeface="Google Sans"/>
              </a:rPr>
            </a:br>
            <a:endParaRPr lang="en-IN" sz="6000" dirty="0"/>
          </a:p>
        </p:txBody>
      </p:sp>
      <p:sp>
        <p:nvSpPr>
          <p:cNvPr id="4" name="AutoShape 2" descr="10 Best Ways to Reduce Air Pollution | AQI India">
            <a:extLst>
              <a:ext uri="{FF2B5EF4-FFF2-40B4-BE49-F238E27FC236}">
                <a16:creationId xmlns:a16="http://schemas.microsoft.com/office/drawing/2014/main" id="{A111721B-7E37-512B-8CAC-B1B06CB0AB5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descr="Air pollution prevention and control housekeeping service ...">
            <a:extLst>
              <a:ext uri="{FF2B5EF4-FFF2-40B4-BE49-F238E27FC236}">
                <a16:creationId xmlns:a16="http://schemas.microsoft.com/office/drawing/2014/main" id="{89767B92-B7A5-C300-8FFD-F3078A94D0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35001"/>
            <a:ext cx="4432300"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0363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1FBF-D06C-A098-5775-475342BAA513}"/>
              </a:ext>
            </a:extLst>
          </p:cNvPr>
          <p:cNvSpPr>
            <a:spLocks noGrp="1"/>
          </p:cNvSpPr>
          <p:nvPr>
            <p:ph type="ctrTitle"/>
          </p:nvPr>
        </p:nvSpPr>
        <p:spPr>
          <a:xfrm>
            <a:off x="1587501" y="1"/>
            <a:ext cx="3289299" cy="1306286"/>
          </a:xfrm>
        </p:spPr>
        <p:txBody>
          <a:bodyPr>
            <a:normAutofit/>
          </a:bodyPr>
          <a:lstStyle/>
          <a:p>
            <a:pPr algn="ctr"/>
            <a:r>
              <a:rPr lang="en-IN" dirty="0">
                <a:solidFill>
                  <a:schemeClr val="accent4"/>
                </a:solidFill>
                <a:latin typeface="Algerian" panose="04020705040A02060702" pitchFamily="82" charset="0"/>
              </a:rPr>
              <a:t>causes</a:t>
            </a:r>
          </a:p>
        </p:txBody>
      </p:sp>
      <p:sp>
        <p:nvSpPr>
          <p:cNvPr id="7" name="TextBox 6">
            <a:extLst>
              <a:ext uri="{FF2B5EF4-FFF2-40B4-BE49-F238E27FC236}">
                <a16:creationId xmlns:a16="http://schemas.microsoft.com/office/drawing/2014/main" id="{8C1C91A7-611C-B2BB-7675-D57D713817C5}"/>
              </a:ext>
            </a:extLst>
          </p:cNvPr>
          <p:cNvSpPr txBox="1"/>
          <p:nvPr/>
        </p:nvSpPr>
        <p:spPr>
          <a:xfrm>
            <a:off x="1308100" y="2297921"/>
            <a:ext cx="6413500" cy="3339376"/>
          </a:xfrm>
          <a:prstGeom prst="rect">
            <a:avLst/>
          </a:prstGeom>
          <a:noFill/>
        </p:spPr>
        <p:txBody>
          <a:bodyPr wrap="square">
            <a:spAutoFit/>
          </a:bodyPr>
          <a:lstStyle/>
          <a:p>
            <a:pPr algn="l">
              <a:spcAft>
                <a:spcPts val="300"/>
              </a:spcAft>
              <a:buFont typeface="Arial" panose="020B0604020202020204" pitchFamily="34" charset="0"/>
              <a:buChar char="•"/>
            </a:pPr>
            <a:r>
              <a:rPr lang="en-US" sz="2800" b="0" i="0" dirty="0">
                <a:solidFill>
                  <a:schemeClr val="accent5">
                    <a:lumMod val="75000"/>
                  </a:schemeClr>
                </a:solidFill>
                <a:effectLst/>
                <a:latin typeface="Algerian" panose="04020705040A02060702" pitchFamily="82" charset="0"/>
              </a:rPr>
              <a:t>The Burning of Fossil Fuels. ...</a:t>
            </a:r>
          </a:p>
          <a:p>
            <a:pPr algn="l">
              <a:spcAft>
                <a:spcPts val="300"/>
              </a:spcAft>
              <a:buFont typeface="Arial" panose="020B0604020202020204" pitchFamily="34" charset="0"/>
              <a:buChar char="•"/>
            </a:pPr>
            <a:r>
              <a:rPr lang="en-US" sz="2800" b="0" i="0" dirty="0">
                <a:solidFill>
                  <a:schemeClr val="accent5">
                    <a:lumMod val="75000"/>
                  </a:schemeClr>
                </a:solidFill>
                <a:effectLst/>
                <a:latin typeface="Algerian" panose="04020705040A02060702" pitchFamily="82" charset="0"/>
              </a:rPr>
              <a:t>Industrial Emission. ...</a:t>
            </a:r>
          </a:p>
          <a:p>
            <a:pPr algn="l">
              <a:spcAft>
                <a:spcPts val="300"/>
              </a:spcAft>
              <a:buFont typeface="Arial" panose="020B0604020202020204" pitchFamily="34" charset="0"/>
              <a:buChar char="•"/>
            </a:pPr>
            <a:r>
              <a:rPr lang="en-US" sz="2800" b="0" i="0" dirty="0">
                <a:solidFill>
                  <a:schemeClr val="accent5">
                    <a:lumMod val="75000"/>
                  </a:schemeClr>
                </a:solidFill>
                <a:effectLst/>
                <a:latin typeface="Algerian" panose="04020705040A02060702" pitchFamily="82" charset="0"/>
              </a:rPr>
              <a:t>Indoor Air Pollution. ...</a:t>
            </a:r>
          </a:p>
          <a:p>
            <a:pPr algn="l">
              <a:spcAft>
                <a:spcPts val="300"/>
              </a:spcAft>
              <a:buFont typeface="Arial" panose="020B0604020202020204" pitchFamily="34" charset="0"/>
              <a:buChar char="•"/>
            </a:pPr>
            <a:r>
              <a:rPr lang="en-US" sz="2800" b="0" i="0" dirty="0">
                <a:solidFill>
                  <a:schemeClr val="accent5">
                    <a:lumMod val="75000"/>
                  </a:schemeClr>
                </a:solidFill>
                <a:effectLst/>
                <a:latin typeface="Algerian" panose="04020705040A02060702" pitchFamily="82" charset="0"/>
              </a:rPr>
              <a:t>Wildfires. ...</a:t>
            </a:r>
          </a:p>
          <a:p>
            <a:pPr algn="l">
              <a:spcAft>
                <a:spcPts val="300"/>
              </a:spcAft>
              <a:buFont typeface="Arial" panose="020B0604020202020204" pitchFamily="34" charset="0"/>
              <a:buChar char="•"/>
            </a:pPr>
            <a:r>
              <a:rPr lang="en-US" sz="2800" b="0" i="0" dirty="0">
                <a:solidFill>
                  <a:schemeClr val="accent5">
                    <a:lumMod val="75000"/>
                  </a:schemeClr>
                </a:solidFill>
                <a:effectLst/>
                <a:latin typeface="Algerian" panose="04020705040A02060702" pitchFamily="82" charset="0"/>
              </a:rPr>
              <a:t>Microbial Decaying Process. ...</a:t>
            </a:r>
          </a:p>
          <a:p>
            <a:pPr algn="l">
              <a:spcAft>
                <a:spcPts val="300"/>
              </a:spcAft>
              <a:buFont typeface="Arial" panose="020B0604020202020204" pitchFamily="34" charset="0"/>
              <a:buChar char="•"/>
            </a:pPr>
            <a:r>
              <a:rPr lang="en-US" sz="2800" b="0" i="0" dirty="0">
                <a:solidFill>
                  <a:schemeClr val="accent5">
                    <a:lumMod val="75000"/>
                  </a:schemeClr>
                </a:solidFill>
                <a:effectLst/>
                <a:latin typeface="Algerian" panose="04020705040A02060702" pitchFamily="82" charset="0"/>
              </a:rPr>
              <a:t>Transportation. ...</a:t>
            </a:r>
          </a:p>
          <a:p>
            <a:pPr algn="l">
              <a:spcAft>
                <a:spcPts val="300"/>
              </a:spcAft>
              <a:buFont typeface="Arial" panose="020B0604020202020204" pitchFamily="34" charset="0"/>
              <a:buChar char="•"/>
            </a:pPr>
            <a:r>
              <a:rPr lang="en-US" sz="2800" b="0" i="0" dirty="0">
                <a:solidFill>
                  <a:schemeClr val="accent5">
                    <a:lumMod val="75000"/>
                  </a:schemeClr>
                </a:solidFill>
                <a:effectLst/>
                <a:latin typeface="Algerian" panose="04020705040A02060702" pitchFamily="82" charset="0"/>
              </a:rPr>
              <a:t>Open Burning of Garbage Waste</a:t>
            </a:r>
          </a:p>
        </p:txBody>
      </p:sp>
      <p:sp>
        <p:nvSpPr>
          <p:cNvPr id="8" name="AutoShape 1" descr="10 Main Causes of Air Pollution That Make Everyone Worry ...">
            <a:extLst>
              <a:ext uri="{FF2B5EF4-FFF2-40B4-BE49-F238E27FC236}">
                <a16:creationId xmlns:a16="http://schemas.microsoft.com/office/drawing/2014/main" id="{AEFA4BD8-C972-16A8-0A57-15FBCF659A5B}"/>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3" descr="10 Main Causes of Air Pollution That Make Everyone Worry ...">
            <a:extLst>
              <a:ext uri="{FF2B5EF4-FFF2-40B4-BE49-F238E27FC236}">
                <a16:creationId xmlns:a16="http://schemas.microsoft.com/office/drawing/2014/main" id="{972C3C12-23C3-80A3-1D93-E04E4ECB823C}"/>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6" descr="10 Main Causes of Air Pollution That Make Everyone Worry ...">
            <a:extLst>
              <a:ext uri="{FF2B5EF4-FFF2-40B4-BE49-F238E27FC236}">
                <a16:creationId xmlns:a16="http://schemas.microsoft.com/office/drawing/2014/main" id="{0BEADC82-397B-27D4-15BE-EE45EC2A7AC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8" descr="10 Main Causes of Air Pollution That Make Everyone Worry ...">
            <a:extLst>
              <a:ext uri="{FF2B5EF4-FFF2-40B4-BE49-F238E27FC236}">
                <a16:creationId xmlns:a16="http://schemas.microsoft.com/office/drawing/2014/main" id="{116B452F-B60D-3454-703C-62A685F0A4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10" descr="10 Main Causes of Air Pollution That Make Everyone Worry ...">
            <a:extLst>
              <a:ext uri="{FF2B5EF4-FFF2-40B4-BE49-F238E27FC236}">
                <a16:creationId xmlns:a16="http://schemas.microsoft.com/office/drawing/2014/main" id="{A9426D67-D9F6-92E8-5012-63BEA580DC5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2" descr="10 Main Causes of Air Pollution That Make Everyone Worry ...">
            <a:extLst>
              <a:ext uri="{FF2B5EF4-FFF2-40B4-BE49-F238E27FC236}">
                <a16:creationId xmlns:a16="http://schemas.microsoft.com/office/drawing/2014/main" id="{59A91AA3-48DC-EE4B-6AD8-6F37C60AD02E}"/>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057702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F1CC3-6225-3E09-1443-37A7067F8C96}"/>
              </a:ext>
            </a:extLst>
          </p:cNvPr>
          <p:cNvSpPr>
            <a:spLocks noGrp="1"/>
          </p:cNvSpPr>
          <p:nvPr>
            <p:ph type="title"/>
          </p:nvPr>
        </p:nvSpPr>
        <p:spPr/>
        <p:txBody>
          <a:bodyPr/>
          <a:lstStyle/>
          <a:p>
            <a:r>
              <a:rPr lang="en-IN" dirty="0">
                <a:latin typeface="Algerian" panose="04020705040A02060702" pitchFamily="82" charset="0"/>
              </a:rPr>
              <a:t>types</a:t>
            </a:r>
          </a:p>
        </p:txBody>
      </p:sp>
      <p:sp>
        <p:nvSpPr>
          <p:cNvPr id="3" name="Content Placeholder 2">
            <a:extLst>
              <a:ext uri="{FF2B5EF4-FFF2-40B4-BE49-F238E27FC236}">
                <a16:creationId xmlns:a16="http://schemas.microsoft.com/office/drawing/2014/main" id="{2361449E-FD1B-66AF-317B-2C1AC03AC27C}"/>
              </a:ext>
            </a:extLst>
          </p:cNvPr>
          <p:cNvSpPr>
            <a:spLocks noGrp="1"/>
          </p:cNvSpPr>
          <p:nvPr>
            <p:ph sz="half" idx="1"/>
          </p:nvPr>
        </p:nvSpPr>
        <p:spPr/>
        <p:txBody>
          <a:bodyPr>
            <a:normAutofit fontScale="70000" lnSpcReduction="20000"/>
          </a:bodyPr>
          <a:lstStyle/>
          <a:p>
            <a:pPr algn="l">
              <a:spcAft>
                <a:spcPts val="300"/>
              </a:spcAft>
              <a:buFont typeface="Arial" panose="020B0604020202020204" pitchFamily="34" charset="0"/>
              <a:buChar char="•"/>
            </a:pPr>
            <a:r>
              <a:rPr lang="en-IN" sz="3600" b="0" i="0" dirty="0">
                <a:solidFill>
                  <a:srgbClr val="1F1F1F"/>
                </a:solidFill>
                <a:effectLst/>
                <a:latin typeface="Google Sans"/>
              </a:rPr>
              <a:t>Particulate matter.</a:t>
            </a:r>
          </a:p>
          <a:p>
            <a:pPr algn="l">
              <a:spcAft>
                <a:spcPts val="300"/>
              </a:spcAft>
              <a:buFont typeface="Arial" panose="020B0604020202020204" pitchFamily="34" charset="0"/>
              <a:buChar char="•"/>
            </a:pPr>
            <a:r>
              <a:rPr lang="en-IN" sz="3600" b="0" i="0" dirty="0">
                <a:solidFill>
                  <a:srgbClr val="1F1F1F"/>
                </a:solidFill>
                <a:effectLst/>
                <a:latin typeface="Google Sans"/>
              </a:rPr>
              <a:t>Ground-level ozone.</a:t>
            </a:r>
          </a:p>
          <a:p>
            <a:pPr algn="l">
              <a:spcAft>
                <a:spcPts val="300"/>
              </a:spcAft>
              <a:buFont typeface="Arial" panose="020B0604020202020204" pitchFamily="34" charset="0"/>
              <a:buChar char="•"/>
            </a:pPr>
            <a:r>
              <a:rPr lang="en-IN" sz="3600" b="0" i="0" dirty="0">
                <a:solidFill>
                  <a:srgbClr val="1F1F1F"/>
                </a:solidFill>
                <a:effectLst/>
                <a:latin typeface="Google Sans"/>
              </a:rPr>
              <a:t>Carbon monoxide.</a:t>
            </a:r>
          </a:p>
          <a:p>
            <a:pPr algn="l">
              <a:spcAft>
                <a:spcPts val="300"/>
              </a:spcAft>
              <a:buFont typeface="Arial" panose="020B0604020202020204" pitchFamily="34" charset="0"/>
              <a:buChar char="•"/>
            </a:pPr>
            <a:r>
              <a:rPr lang="en-IN" sz="3600" b="0" i="0" dirty="0" err="1">
                <a:solidFill>
                  <a:srgbClr val="1F1F1F"/>
                </a:solidFill>
                <a:effectLst/>
                <a:latin typeface="Google Sans"/>
              </a:rPr>
              <a:t>Sulfur</a:t>
            </a:r>
            <a:r>
              <a:rPr lang="en-IN" sz="3600" b="0" i="0" dirty="0">
                <a:solidFill>
                  <a:srgbClr val="1F1F1F"/>
                </a:solidFill>
                <a:effectLst/>
                <a:latin typeface="Google Sans"/>
              </a:rPr>
              <a:t> oxides.</a:t>
            </a:r>
          </a:p>
          <a:p>
            <a:pPr algn="l">
              <a:spcAft>
                <a:spcPts val="300"/>
              </a:spcAft>
              <a:buFont typeface="Arial" panose="020B0604020202020204" pitchFamily="34" charset="0"/>
              <a:buChar char="•"/>
            </a:pPr>
            <a:r>
              <a:rPr lang="en-IN" sz="3600" b="0" i="0" dirty="0">
                <a:solidFill>
                  <a:srgbClr val="1F1F1F"/>
                </a:solidFill>
                <a:effectLst/>
                <a:latin typeface="Google Sans"/>
              </a:rPr>
              <a:t>Nitrogen oxides.</a:t>
            </a:r>
          </a:p>
          <a:p>
            <a:pPr algn="l">
              <a:spcAft>
                <a:spcPts val="300"/>
              </a:spcAft>
              <a:buFont typeface="Arial" panose="020B0604020202020204" pitchFamily="34" charset="0"/>
              <a:buChar char="•"/>
            </a:pPr>
            <a:r>
              <a:rPr lang="en-IN" sz="3600" b="0" i="0" dirty="0">
                <a:solidFill>
                  <a:srgbClr val="1F1F1F"/>
                </a:solidFill>
                <a:effectLst/>
                <a:latin typeface="Google Sans"/>
              </a:rPr>
              <a:t>Lead</a:t>
            </a:r>
          </a:p>
          <a:p>
            <a:endParaRPr lang="en-IN" dirty="0"/>
          </a:p>
        </p:txBody>
      </p:sp>
      <p:pic>
        <p:nvPicPr>
          <p:cNvPr id="3078" name="Picture 6">
            <a:extLst>
              <a:ext uri="{FF2B5EF4-FFF2-40B4-BE49-F238E27FC236}">
                <a16:creationId xmlns:a16="http://schemas.microsoft.com/office/drawing/2014/main" id="{E599B601-A287-27C0-0F3D-AE5CC50FE1B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67500" y="1028700"/>
            <a:ext cx="5118100" cy="435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6624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CB78-514D-18DF-9A0E-D765ABB0166A}"/>
              </a:ext>
            </a:extLst>
          </p:cNvPr>
          <p:cNvSpPr>
            <a:spLocks noGrp="1"/>
          </p:cNvSpPr>
          <p:nvPr>
            <p:ph type="title"/>
          </p:nvPr>
        </p:nvSpPr>
        <p:spPr/>
        <p:txBody>
          <a:bodyPr/>
          <a:lstStyle/>
          <a:p>
            <a:r>
              <a:rPr lang="en-IN" dirty="0">
                <a:latin typeface="Algerian" panose="04020705040A02060702" pitchFamily="82" charset="0"/>
              </a:rPr>
              <a:t>fact</a:t>
            </a:r>
          </a:p>
        </p:txBody>
      </p:sp>
      <p:sp>
        <p:nvSpPr>
          <p:cNvPr id="4" name="Content Placeholder 3">
            <a:extLst>
              <a:ext uri="{FF2B5EF4-FFF2-40B4-BE49-F238E27FC236}">
                <a16:creationId xmlns:a16="http://schemas.microsoft.com/office/drawing/2014/main" id="{B2600304-85C2-3141-A2C4-A862BAF5CC66}"/>
              </a:ext>
            </a:extLst>
          </p:cNvPr>
          <p:cNvSpPr>
            <a:spLocks noGrp="1"/>
          </p:cNvSpPr>
          <p:nvPr>
            <p:ph sz="half" idx="2"/>
          </p:nvPr>
        </p:nvSpPr>
        <p:spPr>
          <a:xfrm>
            <a:off x="1141410" y="2097087"/>
            <a:ext cx="4878391" cy="3694111"/>
          </a:xfrm>
        </p:spPr>
        <p:txBody>
          <a:bodyPr>
            <a:normAutofit fontScale="25000" lnSpcReduction="20000"/>
          </a:bodyPr>
          <a:lstStyle/>
          <a:p>
            <a:pPr algn="l">
              <a:spcAft>
                <a:spcPts val="300"/>
              </a:spcAft>
              <a:buFont typeface="Arial" panose="020B0604020202020204" pitchFamily="34" charset="0"/>
              <a:buChar char="•"/>
            </a:pPr>
            <a:r>
              <a:rPr lang="en-US" sz="8000" b="0" i="0" dirty="0">
                <a:solidFill>
                  <a:srgbClr val="1F1F1F"/>
                </a:solidFill>
                <a:effectLst/>
                <a:latin typeface="Google Sans"/>
              </a:rPr>
              <a:t>$8.1 trillion in annual global health costs. ...</a:t>
            </a:r>
          </a:p>
          <a:p>
            <a:pPr algn="l">
              <a:spcAft>
                <a:spcPts val="300"/>
              </a:spcAft>
              <a:buFont typeface="Arial" panose="020B0604020202020204" pitchFamily="34" charset="0"/>
              <a:buChar char="•"/>
            </a:pPr>
            <a:r>
              <a:rPr lang="en-US" sz="8000" b="0" i="0" dirty="0">
                <a:solidFill>
                  <a:srgbClr val="1F1F1F"/>
                </a:solidFill>
                <a:effectLst/>
                <a:latin typeface="Google Sans"/>
              </a:rPr>
              <a:t>6.1% reduction in global GDP. ...</a:t>
            </a:r>
          </a:p>
          <a:p>
            <a:pPr algn="l">
              <a:spcAft>
                <a:spcPts val="300"/>
              </a:spcAft>
              <a:buFont typeface="Arial" panose="020B0604020202020204" pitchFamily="34" charset="0"/>
              <a:buChar char="•"/>
            </a:pPr>
            <a:r>
              <a:rPr lang="en-US" sz="8000" b="0" i="0" dirty="0">
                <a:solidFill>
                  <a:srgbClr val="1F1F1F"/>
                </a:solidFill>
                <a:effectLst/>
                <a:latin typeface="Google Sans"/>
              </a:rPr>
              <a:t>1.2 billion work days lost globally each year, which could reach 3.8 billion days by 2060. ...</a:t>
            </a:r>
          </a:p>
          <a:p>
            <a:pPr algn="l">
              <a:spcAft>
                <a:spcPts val="300"/>
              </a:spcAft>
              <a:buFont typeface="Arial" panose="020B0604020202020204" pitchFamily="34" charset="0"/>
              <a:buChar char="•"/>
            </a:pPr>
            <a:r>
              <a:rPr lang="en-US" sz="8000" b="0" i="0" dirty="0">
                <a:solidFill>
                  <a:srgbClr val="1F1F1F"/>
                </a:solidFill>
                <a:effectLst/>
                <a:latin typeface="Google Sans"/>
              </a:rPr>
              <a:t>In the USA, every $1 spent on air pollution control yields an estimated $30 in economic benefits. ...</a:t>
            </a:r>
          </a:p>
          <a:p>
            <a:pPr algn="l">
              <a:spcAft>
                <a:spcPts val="300"/>
              </a:spcAft>
              <a:buFont typeface="Arial" panose="020B0604020202020204" pitchFamily="34" charset="0"/>
              <a:buChar char="•"/>
            </a:pPr>
            <a:r>
              <a:rPr lang="en-US" sz="8000" b="0" i="0" dirty="0">
                <a:solidFill>
                  <a:srgbClr val="1F1F1F"/>
                </a:solidFill>
                <a:effectLst/>
                <a:latin typeface="Google Sans"/>
              </a:rPr>
              <a:t>Global crop yield losses of</a:t>
            </a:r>
          </a:p>
          <a:p>
            <a:endParaRPr lang="en-IN" dirty="0"/>
          </a:p>
        </p:txBody>
      </p:sp>
      <p:pic>
        <p:nvPicPr>
          <p:cNvPr id="4100" name="Picture 4" descr="Best Environmental Pollution Royalty-Free Images, Stock ...">
            <a:extLst>
              <a:ext uri="{FF2B5EF4-FFF2-40B4-BE49-F238E27FC236}">
                <a16:creationId xmlns:a16="http://schemas.microsoft.com/office/drawing/2014/main" id="{0666F8BA-0EBF-C505-B19B-7A1CEF1ED9CA}"/>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932617" y="787401"/>
            <a:ext cx="4649783" cy="500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0253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F6C0-BDF4-5BB4-04A9-9CDA72C583F5}"/>
              </a:ext>
            </a:extLst>
          </p:cNvPr>
          <p:cNvSpPr>
            <a:spLocks noGrp="1"/>
          </p:cNvSpPr>
          <p:nvPr>
            <p:ph type="title"/>
          </p:nvPr>
        </p:nvSpPr>
        <p:spPr/>
        <p:txBody>
          <a:bodyPr/>
          <a:lstStyle/>
          <a:p>
            <a:r>
              <a:rPr lang="en-IN" dirty="0"/>
              <a:t>Control</a:t>
            </a:r>
          </a:p>
        </p:txBody>
      </p:sp>
      <p:sp>
        <p:nvSpPr>
          <p:cNvPr id="4" name="Content Placeholder 3">
            <a:extLst>
              <a:ext uri="{FF2B5EF4-FFF2-40B4-BE49-F238E27FC236}">
                <a16:creationId xmlns:a16="http://schemas.microsoft.com/office/drawing/2014/main" id="{450187B1-8206-9F49-551D-D7D66D03C51B}"/>
              </a:ext>
            </a:extLst>
          </p:cNvPr>
          <p:cNvSpPr>
            <a:spLocks noGrp="1"/>
          </p:cNvSpPr>
          <p:nvPr>
            <p:ph sz="half" idx="2"/>
          </p:nvPr>
        </p:nvSpPr>
        <p:spPr>
          <a:xfrm>
            <a:off x="999896" y="1534883"/>
            <a:ext cx="4878391" cy="8512629"/>
          </a:xfrm>
        </p:spPr>
        <p:txBody>
          <a:bodyPr>
            <a:noAutofit/>
          </a:bodyPr>
          <a:lstStyle/>
          <a:p>
            <a:pPr algn="l">
              <a:spcAft>
                <a:spcPts val="300"/>
              </a:spcAft>
              <a:buFont typeface="+mj-lt"/>
              <a:buAutoNum type="arabicPeriod"/>
            </a:pPr>
            <a:r>
              <a:rPr lang="en-US" sz="2000" b="0" i="0" dirty="0">
                <a:solidFill>
                  <a:srgbClr val="1F1F1F"/>
                </a:solidFill>
                <a:effectLst/>
                <a:latin typeface="Google Sans"/>
              </a:rPr>
              <a:t>d-powered lawn equipment. ...</a:t>
            </a:r>
          </a:p>
          <a:p>
            <a:pPr>
              <a:spcAft>
                <a:spcPts val="300"/>
              </a:spcAft>
              <a:buFont typeface="+mj-lt"/>
              <a:buAutoNum type="arabicPeriod"/>
            </a:pPr>
            <a:r>
              <a:rPr lang="en-US" sz="2000" dirty="0">
                <a:solidFill>
                  <a:srgbClr val="1F1F1F"/>
                </a:solidFill>
                <a:latin typeface="Google Sans"/>
              </a:rPr>
              <a:t>Drive your car less. ...</a:t>
            </a:r>
          </a:p>
          <a:p>
            <a:pPr>
              <a:spcAft>
                <a:spcPts val="300"/>
              </a:spcAft>
              <a:buFont typeface="+mj-lt"/>
              <a:buAutoNum type="arabicPeriod"/>
            </a:pPr>
            <a:r>
              <a:rPr lang="en-US" sz="2000" dirty="0">
                <a:solidFill>
                  <a:srgbClr val="1F1F1F"/>
                </a:solidFill>
                <a:latin typeface="Google Sans"/>
              </a:rPr>
              <a:t>Turn off your engine. ... Keep your car in good repair. ...</a:t>
            </a:r>
          </a:p>
          <a:p>
            <a:pPr>
              <a:spcAft>
                <a:spcPts val="300"/>
              </a:spcAft>
              <a:buFont typeface="+mj-lt"/>
              <a:buAutoNum type="arabicPeriod"/>
            </a:pPr>
            <a:endParaRPr lang="en-US" sz="2000" dirty="0">
              <a:solidFill>
                <a:srgbClr val="1F1F1F"/>
              </a:solidFill>
              <a:latin typeface="Google Sans"/>
            </a:endParaRPr>
          </a:p>
          <a:p>
            <a:pPr>
              <a:spcAft>
                <a:spcPts val="300"/>
              </a:spcAft>
              <a:buFont typeface="+mj-lt"/>
              <a:buAutoNum type="arabicPeriod"/>
            </a:pPr>
            <a:r>
              <a:rPr lang="en-US" sz="2000" dirty="0">
                <a:solidFill>
                  <a:srgbClr val="1F1F1F"/>
                </a:solidFill>
                <a:latin typeface="Google Sans"/>
              </a:rPr>
              <a:t>Don't burn your garbage. ...</a:t>
            </a:r>
          </a:p>
          <a:p>
            <a:pPr>
              <a:spcAft>
                <a:spcPts val="300"/>
              </a:spcAft>
              <a:buFont typeface="+mj-lt"/>
              <a:buAutoNum type="arabicPeriod"/>
            </a:pPr>
            <a:r>
              <a:rPr lang="en-US" sz="2000" dirty="0">
                <a:solidFill>
                  <a:srgbClr val="1F1F1F"/>
                </a:solidFill>
                <a:latin typeface="Google Sans"/>
              </a:rPr>
              <a:t>Limit backyard fires in the city. ...</a:t>
            </a:r>
          </a:p>
          <a:p>
            <a:pPr>
              <a:spcAft>
                <a:spcPts val="300"/>
              </a:spcAft>
              <a:buFont typeface="+mj-lt"/>
              <a:buAutoNum type="arabicPeriod"/>
            </a:pPr>
            <a:r>
              <a:rPr lang="en-US" sz="2000" dirty="0">
                <a:solidFill>
                  <a:srgbClr val="1F1F1F"/>
                </a:solidFill>
                <a:latin typeface="Google Sans"/>
              </a:rPr>
              <a:t>Plant and care for trees. ...</a:t>
            </a:r>
          </a:p>
          <a:p>
            <a:pPr>
              <a:spcAft>
                <a:spcPts val="300"/>
              </a:spcAft>
              <a:buFont typeface="+mj-lt"/>
              <a:buAutoNum type="arabicPeriod"/>
            </a:pPr>
            <a:r>
              <a:rPr lang="en-US" sz="2000" dirty="0">
                <a:solidFill>
                  <a:srgbClr val="1F1F1F"/>
                </a:solidFill>
                <a:latin typeface="Google Sans"/>
              </a:rPr>
              <a:t>Switch to electric or </a:t>
            </a:r>
            <a:r>
              <a:rPr lang="en-US" sz="2000" dirty="0" err="1">
                <a:solidFill>
                  <a:srgbClr val="1F1F1F"/>
                </a:solidFill>
                <a:latin typeface="Google Sans"/>
              </a:rPr>
              <a:t>hanUse</a:t>
            </a:r>
            <a:r>
              <a:rPr lang="en-US" sz="2000" dirty="0">
                <a:solidFill>
                  <a:srgbClr val="1F1F1F"/>
                </a:solidFill>
                <a:latin typeface="Google Sans"/>
              </a:rPr>
              <a:t> </a:t>
            </a:r>
            <a:r>
              <a:rPr lang="en-US" sz="2000" b="0" i="0" dirty="0">
                <a:solidFill>
                  <a:srgbClr val="1F1F1F"/>
                </a:solidFill>
                <a:effectLst/>
                <a:latin typeface="Google Sans"/>
              </a:rPr>
              <a:t>less energy.</a:t>
            </a:r>
          </a:p>
          <a:p>
            <a:br>
              <a:rPr lang="en-US" sz="2000" dirty="0"/>
            </a:br>
            <a:endParaRPr lang="en-IN" sz="2000" dirty="0"/>
          </a:p>
        </p:txBody>
      </p:sp>
      <p:pic>
        <p:nvPicPr>
          <p:cNvPr id="1026" name="Picture 2" descr="National Pollution Control Day: Easy Ways to Reduce Air ...">
            <a:extLst>
              <a:ext uri="{FF2B5EF4-FFF2-40B4-BE49-F238E27FC236}">
                <a16:creationId xmlns:a16="http://schemas.microsoft.com/office/drawing/2014/main" id="{710E43E5-B5AE-F7D6-5064-840428594C17}"/>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019802" y="2013857"/>
            <a:ext cx="5169123" cy="3995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2149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BB01-98A5-7958-1C9A-316F790246F5}"/>
              </a:ext>
            </a:extLst>
          </p:cNvPr>
          <p:cNvSpPr>
            <a:spLocks noGrp="1"/>
          </p:cNvSpPr>
          <p:nvPr>
            <p:ph type="title"/>
          </p:nvPr>
        </p:nvSpPr>
        <p:spPr/>
        <p:txBody>
          <a:bodyPr>
            <a:normAutofit/>
          </a:bodyPr>
          <a:lstStyle/>
          <a:p>
            <a:r>
              <a:rPr lang="en-IN" sz="6000" dirty="0">
                <a:solidFill>
                  <a:schemeClr val="accent6">
                    <a:lumMod val="75000"/>
                  </a:schemeClr>
                </a:solidFill>
              </a:rPr>
              <a:t>Thank you</a:t>
            </a:r>
          </a:p>
        </p:txBody>
      </p:sp>
      <p:sp>
        <p:nvSpPr>
          <p:cNvPr id="3" name="Text Placeholder 2">
            <a:extLst>
              <a:ext uri="{FF2B5EF4-FFF2-40B4-BE49-F238E27FC236}">
                <a16:creationId xmlns:a16="http://schemas.microsoft.com/office/drawing/2014/main" id="{EDA46418-FC1F-0F64-D0EA-85AC52B115BD}"/>
              </a:ext>
            </a:extLst>
          </p:cNvPr>
          <p:cNvSpPr>
            <a:spLocks noGrp="1"/>
          </p:cNvSpPr>
          <p:nvPr>
            <p:ph type="body" idx="1"/>
          </p:nvPr>
        </p:nvSpPr>
        <p:spPr/>
        <p:txBody>
          <a:bodyPr/>
          <a:lstStyle/>
          <a:p>
            <a:endParaRPr lang="en-IN"/>
          </a:p>
        </p:txBody>
      </p:sp>
      <p:sp>
        <p:nvSpPr>
          <p:cNvPr id="4" name="Content Placeholder 3">
            <a:extLst>
              <a:ext uri="{FF2B5EF4-FFF2-40B4-BE49-F238E27FC236}">
                <a16:creationId xmlns:a16="http://schemas.microsoft.com/office/drawing/2014/main" id="{06580E87-3902-7C66-FC19-F0CC8C7144C2}"/>
              </a:ext>
            </a:extLst>
          </p:cNvPr>
          <p:cNvSpPr>
            <a:spLocks noGrp="1"/>
          </p:cNvSpPr>
          <p:nvPr>
            <p:ph sz="half" idx="2"/>
          </p:nvPr>
        </p:nvSpPr>
        <p:spPr/>
        <p:txBody>
          <a:bodyPr/>
          <a:lstStyle/>
          <a:p>
            <a:endParaRPr lang="en-IN"/>
          </a:p>
        </p:txBody>
      </p:sp>
      <p:pic>
        <p:nvPicPr>
          <p:cNvPr id="2050" name="Picture 2" descr="Power plant air pollution or industry factory vector image ...">
            <a:extLst>
              <a:ext uri="{FF2B5EF4-FFF2-40B4-BE49-F238E27FC236}">
                <a16:creationId xmlns:a16="http://schemas.microsoft.com/office/drawing/2014/main" id="{ED92C263-DC87-0456-F508-D05C73539D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191" y="2019549"/>
            <a:ext cx="7892752" cy="3439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6242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156</TotalTime>
  <Words>311</Words>
  <Application>Microsoft Office PowerPoint</Application>
  <PresentationFormat>Widescreen</PresentationFormat>
  <Paragraphs>48</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Calibri</vt:lpstr>
      <vt:lpstr>Castellar</vt:lpstr>
      <vt:lpstr>Gill Sans MT</vt:lpstr>
      <vt:lpstr>Google Sans</vt:lpstr>
      <vt:lpstr>Gallery</vt:lpstr>
      <vt:lpstr>AIR POLLUTION</vt:lpstr>
      <vt:lpstr>Introduction </vt:lpstr>
      <vt:lpstr>Effect</vt:lpstr>
      <vt:lpstr>solution   Using public transports. ... Turn off the lights when not in use. ... Recycle and Reuse. ... No to plastic bags. ... Reduction of forest fires and smoking. ... Use of fans instead of Air Conditioner. ... Use filters for chimneys. ... Avoid usage of crackers </vt:lpstr>
      <vt:lpstr>causes</vt:lpstr>
      <vt:lpstr>types</vt:lpstr>
      <vt:lpstr>fact</vt:lpstr>
      <vt:lpstr>Control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5</cp:revision>
  <dcterms:created xsi:type="dcterms:W3CDTF">2024-11-26T11:12:30Z</dcterms:created>
  <dcterms:modified xsi:type="dcterms:W3CDTF">2024-12-02T11:12:44Z</dcterms:modified>
</cp:coreProperties>
</file>