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75" r:id="rId12"/>
    <p:sldId id="276" r:id="rId13"/>
    <p:sldId id="277" r:id="rId14"/>
    <p:sldId id="278" r:id="rId15"/>
    <p:sldId id="269" r:id="rId16"/>
    <p:sldId id="270" r:id="rId17"/>
    <p:sldId id="379" r:id="rId18"/>
    <p:sldId id="280" r:id="rId19"/>
    <p:sldId id="281" r:id="rId20"/>
    <p:sldId id="282" r:id="rId21"/>
    <p:sldId id="380" r:id="rId22"/>
    <p:sldId id="283" r:id="rId23"/>
    <p:sldId id="284" r:id="rId24"/>
    <p:sldId id="285" r:id="rId25"/>
    <p:sldId id="286" r:id="rId26"/>
    <p:sldId id="271" r:id="rId27"/>
    <p:sldId id="272" r:id="rId28"/>
    <p:sldId id="273" r:id="rId29"/>
    <p:sldId id="381" r:id="rId30"/>
    <p:sldId id="382" r:id="rId31"/>
    <p:sldId id="383" r:id="rId32"/>
    <p:sldId id="288" r:id="rId33"/>
    <p:sldId id="289" r:id="rId34"/>
    <p:sldId id="291" r:id="rId35"/>
    <p:sldId id="292" r:id="rId36"/>
    <p:sldId id="293" r:id="rId37"/>
    <p:sldId id="294" r:id="rId38"/>
    <p:sldId id="295" r:id="rId39"/>
    <p:sldId id="300" r:id="rId40"/>
    <p:sldId id="301" r:id="rId41"/>
    <p:sldId id="302" r:id="rId42"/>
    <p:sldId id="305" r:id="rId43"/>
    <p:sldId id="306" r:id="rId44"/>
    <p:sldId id="307" r:id="rId45"/>
    <p:sldId id="308" r:id="rId46"/>
    <p:sldId id="309" r:id="rId47"/>
    <p:sldId id="310" r:id="rId48"/>
    <p:sldId id="358" r:id="rId49"/>
    <p:sldId id="359" r:id="rId50"/>
    <p:sldId id="360" r:id="rId51"/>
    <p:sldId id="363" r:id="rId52"/>
    <p:sldId id="36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933F-6F7A-4CD2-9A76-7579090C3B9C}" type="datetimeFigureOut">
              <a:rPr lang="en-US" smtClean="0"/>
              <a:pPr/>
              <a:t>3/20/2025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09E8-F0E4-4545-ADF0-2E6D6F8CA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2130425"/>
            <a:ext cx="8501122" cy="2441583"/>
          </a:xfrm>
        </p:spPr>
        <p:txBody>
          <a:bodyPr>
            <a:normAutofit/>
          </a:bodyPr>
          <a:lstStyle/>
          <a:p>
            <a:r>
              <a:rPr lang="en-IN" b="1" dirty="0" smtClean="0"/>
              <a:t>Unit-3 </a:t>
            </a:r>
            <a:br>
              <a:rPr lang="en-IN" b="1" dirty="0" smtClean="0"/>
            </a:br>
            <a:r>
              <a:rPr lang="en-IN" sz="3600" b="1" dirty="0" smtClean="0"/>
              <a:t>    </a:t>
            </a:r>
            <a:r>
              <a:rPr lang="en-IN" sz="4000" b="1" dirty="0" smtClean="0"/>
              <a:t>Exception </a:t>
            </a:r>
            <a:r>
              <a:rPr lang="en-IN" sz="4000" b="1" dirty="0" smtClean="0"/>
              <a:t>Handling and </a:t>
            </a:r>
            <a:r>
              <a:rPr lang="en-IN" sz="4000" b="1" dirty="0" smtClean="0"/>
              <a:t>I/O Streams </a:t>
            </a:r>
            <a:r>
              <a:rPr lang="en-IN" b="1" dirty="0" smtClean="0"/>
              <a:t>					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Using try and catch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200026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 the core of exception handling are try and catch.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These keywords work together; can’t have a catch without a try.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General form: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2053" name="Picture 5" descr="C:\Users\Hp\Desktop\Captu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928934"/>
            <a:ext cx="5643602" cy="3214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5404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Example using Try and catch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0007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Excp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public static void main(String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[]){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	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try{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		a=0; 	b=10;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		c=b/a;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("This line will not be executed");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catch(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e){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("Divided by zero");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("After exception is handled");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}		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5720" y="214290"/>
            <a:ext cx="857256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b="1" dirty="0" smtClean="0"/>
              <a:t>Nested try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try statement can be nested inside another block of try.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Nested try block is used when a part of a block may cause one error while entire block may cause another error. </a:t>
            </a: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inner try block does not have a catch handler then the outer try catch block is checked for match.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nested try catch, the inner try block uses its own catch block as well as catch block of the outer try, if required.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329642" cy="61436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Excep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	public static void main(String[]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try{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[]={5,0,1,2};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x=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[3]/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[1];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		}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ae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	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("divide by zero");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		}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[4]=3;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	}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	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catch(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e){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	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("array index out of bound exception");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	}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}	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Multiple catch blocks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 fontScale="92500"/>
          </a:bodyPr>
          <a:lstStyle/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 try block can be followed by multiple catch blocks. 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We can have any number of catch blocks after a single try block.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If an exception occurs in the guarded code the exception is passed to the first catch block in the list. 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If the exception type of exception matches with the first catch block it gets caught, if not the exception is passed down to the next catch block. 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This continue until the exception is caught or falls through all catches.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642918"/>
            <a:ext cx="7286676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more example: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671517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929330"/>
            <a:ext cx="785818" cy="8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Throwing an Exception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throw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System-generated exceptions are automatically thrown by the Java run-time system.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manually throw an exception, use the keyword throw.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General form: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throw </a:t>
            </a:r>
            <a:r>
              <a:rPr lang="en-IN" sz="2800" i="1" dirty="0" err="1" smtClean="0">
                <a:latin typeface="Times New Roman" pitchFamily="18" charset="0"/>
                <a:cs typeface="Times New Roman" pitchFamily="18" charset="0"/>
              </a:rPr>
              <a:t>exceptOb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285752"/>
          </a:xfrm>
        </p:spPr>
        <p:txBody>
          <a:bodyPr>
            <a:noAutofit/>
          </a:bodyPr>
          <a:lstStyle/>
          <a:p>
            <a:pPr algn="l"/>
            <a:r>
              <a:rPr lang="en-IN" sz="2800" b="1" dirty="0" smtClean="0"/>
              <a:t>Example</a:t>
            </a:r>
            <a:endParaRPr lang="en-IN" sz="2800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500042"/>
            <a:ext cx="835824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Exception: Definition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 exception is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an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exceptional condition/</a:t>
            </a: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	problem/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	abnormal condition/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an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that may arise during the execution of program.</a:t>
            </a:r>
          </a:p>
          <a:p>
            <a:endParaRPr lang="en-IN" sz="1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Error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that occurs in a code sequence at run time.</a:t>
            </a:r>
          </a:p>
          <a:p>
            <a:endParaRPr lang="en-IN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languages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support exception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rrors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be checked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and handled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manually.</a:t>
            </a:r>
          </a:p>
          <a:p>
            <a:endParaRPr lang="en-IN" sz="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Java’s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exception handling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support run-time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error management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avoid these problems.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Rethrowing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an Exception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 exception caught by one catch statement can be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rethrown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so that it can be caught by an outer catch. </a:t>
            </a: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Rethrowing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used to allow multiple handlers access to the exception.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-One exception handler manages one aspect of an exception.</a:t>
            </a:r>
          </a:p>
          <a:p>
            <a:pP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	-Second handler copes with another aspect.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rethrow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an exception, it will not be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recaught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by the same catch statement.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will propagate to the next catch statement.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500042"/>
            <a:ext cx="6643734" cy="432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864399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1480"/>
            <a:ext cx="800105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85786" y="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 more Example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14356"/>
            <a:ext cx="75009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throws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a method generates an exception that it does not handle, it must declare in a throws clause. 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General form of a method that includes a throws clause:</a:t>
            </a:r>
          </a:p>
          <a:p>
            <a:endParaRPr lang="en-IN" sz="2800" dirty="0" smtClean="0"/>
          </a:p>
          <a:p>
            <a:endParaRPr lang="en-IN" sz="16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except-list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a comma-separated list of exceptions that the method might throw outside of itself.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00438"/>
            <a:ext cx="692948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throws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some cases, an exception that is thrown out of a method must be specified as such by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throws clause. </a:t>
            </a: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throws clause lists the types of exceptions that a method might throw.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necessary for all exceptions, except those of type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Error or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RuntimeException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 other exceptions that a method can throw must be declared in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throws clause.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they are not, a compile-time error will result.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401080" cy="60722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2700" b="1" dirty="0" err="1" smtClean="0">
                <a:latin typeface="Times New Roman" pitchFamily="18" charset="0"/>
                <a:cs typeface="Times New Roman" pitchFamily="18" charset="0"/>
              </a:rPr>
              <a:t>ThrowsDemo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throwOne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IN" sz="27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throws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IllegalAccessException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("Inside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throwOne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.");</a:t>
            </a:r>
          </a:p>
          <a:p>
            <a:pPr>
              <a:buNone/>
            </a:pPr>
            <a:r>
              <a:rPr lang="en-IN" sz="27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new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IllegalAccessException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("demo");</a:t>
            </a:r>
          </a:p>
          <a:p>
            <a:pPr>
              <a:buNone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>
              <a:buNone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try {</a:t>
            </a:r>
          </a:p>
          <a:p>
            <a:pPr>
              <a:buNone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throwOne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>
              <a:buNone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	catch (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IllegalAccessException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e) {</a:t>
            </a:r>
          </a:p>
          <a:p>
            <a:pPr>
              <a:buNone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("Caught " + e);</a:t>
            </a:r>
          </a:p>
          <a:p>
            <a:pPr>
              <a:buNone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	}	}	}</a:t>
            </a:r>
            <a:endParaRPr lang="en-IN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428628"/>
          </a:xfrm>
        </p:spPr>
        <p:txBody>
          <a:bodyPr>
            <a:noAutofit/>
          </a:bodyPr>
          <a:lstStyle/>
          <a:p>
            <a:pPr algn="l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finally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Any code that absolutely must be executed upon exiting from a try block is put in a finally block.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finally creates a block of code that will be executed-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-after a try /catch block has completed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-before the code following the try/catch block. 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finally block will execute whether or not an exception is thrown. 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an exception is thrown, the finally block will execute even if no catch statement matches the exception.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3"/>
            <a:ext cx="8229600" cy="2357453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Define a block of code that will execute when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try/catch block is left.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Include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finally block at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end of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try/catch sequence.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000372"/>
            <a:ext cx="600079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664373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IN" b="1" dirty="0" smtClean="0"/>
              <a:t>Exception handler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When an exceptional events occurs in java, an exception is said to be thrown.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code that's responsible for doing something about the exception is called an exception handler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Exception handler is block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is executed automatically when an error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685804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OUTPUT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357298"/>
            <a:ext cx="371477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Hp\Desktop\Capture22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52"/>
            <a:ext cx="8358245" cy="6429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Java’s Built-in Exceptions</a:t>
            </a:r>
            <a:endParaRPr lang="en-IN" dirty="0"/>
          </a:p>
        </p:txBody>
      </p:sp>
      <p:pic>
        <p:nvPicPr>
          <p:cNvPr id="33794" name="Picture 2" descr="C:\Users\Hp\Desktop\Capture33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215370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Creating Own Exception Subclasses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401080" cy="5643602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Java’s built-in exceptions handle most common errors.</a:t>
            </a:r>
          </a:p>
          <a:p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Create Exception types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-To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handle situations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specific to your application.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-To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manage errors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that relate specifically to your 	application.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Define a subclass of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(subclass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Exception class does not define any methods of its own.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does inherit those methods provided by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 exceptions have the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methods defined by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 can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override one or more of these methods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exception subclasses that you create.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857916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Exception defines four public constructors.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-Two support chained exceptions.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-The other two are :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1. Exception( 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2. Exception(String </a:t>
            </a:r>
            <a:r>
              <a:rPr lang="en-IN" sz="2800" i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first form creates an exception that has no description. </a:t>
            </a:r>
          </a:p>
          <a:p>
            <a:endParaRPr lang="en-IN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second form specify a description of the exception.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Specifying a description when an exception is created is often useful.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toString</a:t>
            </a:r>
            <a:r>
              <a:rPr lang="en-IN" b="1" dirty="0" smtClean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/>
          </a:bodyPr>
          <a:lstStyle/>
          <a:p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defined by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(inherited by Exception)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First displays the name of the exception followed by a colon, which is then followed by your description.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By overriding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We can prevent the exception name and 		colon 	from being displayed.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makes for a cleaner output.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36828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The Methods Defined by </a:t>
            </a:r>
            <a:r>
              <a:rPr lang="en-IN" sz="2800" b="1" dirty="0" err="1" smtClean="0"/>
              <a:t>Throwable</a:t>
            </a:r>
            <a:endParaRPr lang="en-IN" sz="2800" b="1" dirty="0"/>
          </a:p>
        </p:txBody>
      </p:sp>
      <p:pic>
        <p:nvPicPr>
          <p:cNvPr id="32770" name="Picture 2" descr="C:\Users\Hp\Desktop\Capture101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572560" cy="600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Hp\Desktop\Capture1012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214290"/>
            <a:ext cx="8501122" cy="642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Hp\Desktop\Capture101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501122" cy="628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Exception class Hierarchy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5785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Java, all exceptions are represented by classes.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 exception classes are derived from a class called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When an exception occurs in a program, an object of some type of exception class is generated. 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Only the object of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class or its subclasses can be thrown.</a:t>
            </a:r>
          </a:p>
          <a:p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All exception types are subclasses of class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at the top of exception class hierarchy.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Hp\Desktop\Capture101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05"/>
            <a:ext cx="7429552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IN" dirty="0"/>
          </a:p>
        </p:txBody>
      </p:sp>
      <p:pic>
        <p:nvPicPr>
          <p:cNvPr id="40962" name="Picture 2" descr="C:\Users\Hp\Desktop\Capture101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00240"/>
            <a:ext cx="5929353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Chained Exceptions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7216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chained exception feature allows to associate another exception with an exception.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second exception describes the cause of the first exception. </a:t>
            </a:r>
          </a:p>
          <a:p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Example-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Method throws an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Because of an attempt to divide by zero.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actual cause of the problem was that an I/O error occurred.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143668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allow chained exceptions-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-two constructors and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-two methods were added to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The constructors are: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i="1" dirty="0" err="1" smtClean="0">
                <a:latin typeface="Times New Roman" pitchFamily="18" charset="0"/>
                <a:cs typeface="Times New Roman" pitchFamily="18" charset="0"/>
              </a:rPr>
              <a:t>causeExc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IN" sz="2800" i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i="1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i="1" dirty="0" err="1" smtClean="0">
                <a:latin typeface="Times New Roman" pitchFamily="18" charset="0"/>
                <a:cs typeface="Times New Roman" pitchFamily="18" charset="0"/>
              </a:rPr>
              <a:t>causeExc</a:t>
            </a:r>
            <a:r>
              <a:rPr lang="en-IN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first form,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causeExc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the exception that causes the current exception. </a:t>
            </a: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causeExc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is the underlying reason that an exception occurred. </a:t>
            </a:r>
          </a:p>
          <a:p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second form allows to specify a description at the same time that you specify a cause exception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401080" cy="6000792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chained exception methods supported by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getCause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-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initCause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getCause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initCause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causeExc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1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getCause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method returns the exception that underlies the current exception.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there is no underlying exception, null is returned. </a:t>
            </a: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initCause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method associates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causeExc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with the invoking exception and returns a reference to the exception.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Hp\Desktop\Capture1016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786742" cy="5929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Hp\Desktop\Capture101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642918"/>
            <a:ext cx="7786742" cy="564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Caught: </a:t>
            </a:r>
            <a:r>
              <a:rPr lang="en-IN" sz="2800" dirty="0" err="1" smtClean="0"/>
              <a:t>java.lang.NullPointerException</a:t>
            </a:r>
            <a:r>
              <a:rPr lang="en-IN" sz="2800" dirty="0" smtClean="0"/>
              <a:t>: top layer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Original cause: </a:t>
            </a:r>
            <a:r>
              <a:rPr lang="en-IN" sz="2800" dirty="0" err="1" smtClean="0"/>
              <a:t>java.lang.ArithmeticException</a:t>
            </a:r>
            <a:r>
              <a:rPr lang="en-IN" sz="2800" dirty="0" smtClean="0"/>
              <a:t>: cause</a:t>
            </a:r>
            <a:endParaRPr lang="en-IN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C:\Users\Hp\Desktop\Capture30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7858179" cy="60722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C:\Users\Hp\Desktop\Capture30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14290"/>
            <a:ext cx="6000792" cy="628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Exception class Hierarchy</a:t>
            </a:r>
            <a:endParaRPr lang="en-IN" dirty="0"/>
          </a:p>
        </p:txBody>
      </p:sp>
      <p:pic>
        <p:nvPicPr>
          <p:cNvPr id="1026" name="Picture 2" descr="C:\Users\Hp\Desktop\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28850" y="2343944"/>
            <a:ext cx="4686300" cy="3038475"/>
          </a:xfrm>
          <a:prstGeom prst="rect">
            <a:avLst/>
          </a:prstGeom>
          <a:noFill/>
        </p:spPr>
      </p:pic>
      <p:pic>
        <p:nvPicPr>
          <p:cNvPr id="1027" name="Picture 3" descr="C:\Users\Hp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8850" y="1909763"/>
            <a:ext cx="4686300" cy="3038475"/>
          </a:xfrm>
          <a:prstGeom prst="rect">
            <a:avLst/>
          </a:prstGeom>
          <a:noFill/>
        </p:spPr>
      </p:pic>
      <p:pic>
        <p:nvPicPr>
          <p:cNvPr id="1028" name="Picture 4" descr="C:\Users\Hp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7643866" cy="52149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C:\Users\Hp\Desktop\Capture303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14356"/>
            <a:ext cx="6286543" cy="5786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C:\Users\Hp\Desktop\Capture30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00042"/>
            <a:ext cx="6643734" cy="58579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C:\Users\Hp\Desktop\Capture30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85728"/>
            <a:ext cx="6858048" cy="62151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b="1" dirty="0" smtClean="0"/>
              <a:t>Error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92922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Java Virtual Machine can generate an exception in response to some internal error is called as Error.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Errors that occur in the Java virtual machine itself, and not in program.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Program won’t handle these types of exceptions.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These types of exceptions are beyond your control.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Exception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>
            <a:normAutofit fontScale="92500"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Errors that result from program activity are represented by subclasses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Exception.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Exceptions are generated by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errors in program code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Need to handle these exceptions.</a:t>
            </a: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Example-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-divide-by-zero, array index out-of-bounds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-array boundary, file errors</a:t>
            </a:r>
          </a:p>
          <a:p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500" b="1" dirty="0" smtClean="0">
                <a:latin typeface="Times New Roman" pitchFamily="18" charset="0"/>
                <a:cs typeface="Times New Roman" pitchFamily="18" charset="0"/>
              </a:rPr>
              <a:t>Runtime Exception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 important subclass of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Exception.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It is used to represent various common types of run-time errors.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Exception Handling Mechanism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java, exception handling is done using five keywords-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1. try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2. catch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3. throw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4. throws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5. finally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Exception handler executes a program when exception occurs.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58204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try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Try is used to guard a block of code in which exception may occur.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block of code is called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guarded region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Program statements that want to monitor for exceptions are contained within a try block.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an exception occurs within try block, it is thrown. 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catch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If an exception occurs in guarded code, the catch block that follows the try is checked.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Code can catch an exception using catch and handle it in some rational manner.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971</Words>
  <Application>Microsoft Office PowerPoint</Application>
  <PresentationFormat>On-screen Show (4:3)</PresentationFormat>
  <Paragraphs>258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Unit-3      Exception Handling and I/O Streams       </vt:lpstr>
      <vt:lpstr>Exception: Definition</vt:lpstr>
      <vt:lpstr>Exception handler</vt:lpstr>
      <vt:lpstr>Exception class Hierarchy</vt:lpstr>
      <vt:lpstr>Exception class Hierarchy</vt:lpstr>
      <vt:lpstr>Error</vt:lpstr>
      <vt:lpstr>Exception</vt:lpstr>
      <vt:lpstr>Exception Handling Mechanism</vt:lpstr>
      <vt:lpstr>Slide 9</vt:lpstr>
      <vt:lpstr>Using try and catch</vt:lpstr>
      <vt:lpstr>Example using Try and catch</vt:lpstr>
      <vt:lpstr>Slide 12</vt:lpstr>
      <vt:lpstr>Nested try statement</vt:lpstr>
      <vt:lpstr>Slide 14</vt:lpstr>
      <vt:lpstr>Multiple catch blocks</vt:lpstr>
      <vt:lpstr>Slide 16</vt:lpstr>
      <vt:lpstr>Slide 17</vt:lpstr>
      <vt:lpstr>Throwing an Exception</vt:lpstr>
      <vt:lpstr>Example</vt:lpstr>
      <vt:lpstr>Rethrowing an Exception</vt:lpstr>
      <vt:lpstr>Slide 21</vt:lpstr>
      <vt:lpstr>Slide 22</vt:lpstr>
      <vt:lpstr>Slide 23</vt:lpstr>
      <vt:lpstr>Slide 24</vt:lpstr>
      <vt:lpstr>Slide 25</vt:lpstr>
      <vt:lpstr>Slide 26</vt:lpstr>
      <vt:lpstr>finally</vt:lpstr>
      <vt:lpstr>Slide 28</vt:lpstr>
      <vt:lpstr>Slide 29</vt:lpstr>
      <vt:lpstr>Slide 30</vt:lpstr>
      <vt:lpstr>Slide 31</vt:lpstr>
      <vt:lpstr>Slide 32</vt:lpstr>
      <vt:lpstr>Java’s Built-in Exceptions</vt:lpstr>
      <vt:lpstr>Creating Own Exception Subclasses</vt:lpstr>
      <vt:lpstr>Slide 35</vt:lpstr>
      <vt:lpstr>toString( )</vt:lpstr>
      <vt:lpstr>The Methods Defined by Throwable</vt:lpstr>
      <vt:lpstr>Slide 38</vt:lpstr>
      <vt:lpstr>Slide 39</vt:lpstr>
      <vt:lpstr>Slide 40</vt:lpstr>
      <vt:lpstr>Output </vt:lpstr>
      <vt:lpstr>Chained Exceptions</vt:lpstr>
      <vt:lpstr>Slide 43</vt:lpstr>
      <vt:lpstr>Slide 44</vt:lpstr>
      <vt:lpstr>Slide 45</vt:lpstr>
      <vt:lpstr>Slide 46</vt:lpstr>
      <vt:lpstr>Output 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      Exception and I/O Streams       </dc:title>
  <dc:creator>Hp</dc:creator>
  <cp:lastModifiedBy>dypcet</cp:lastModifiedBy>
  <cp:revision>239</cp:revision>
  <dcterms:created xsi:type="dcterms:W3CDTF">2018-08-02T05:17:46Z</dcterms:created>
  <dcterms:modified xsi:type="dcterms:W3CDTF">2025-03-20T07:01:49Z</dcterms:modified>
</cp:coreProperties>
</file>