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1.jpeg" ContentType="image/jpeg"/>
  <Override PartName="/ppt/media/image13.png" ContentType="image/png"/>
  <Override PartName="/ppt/media/image5.jpeg" ContentType="image/jpeg"/>
  <Override PartName="/ppt/media/image3.png" ContentType="image/png"/>
  <Override PartName="/ppt/media/image7.png" ContentType="image/png"/>
  <Override PartName="/ppt/media/image10.wmf" ContentType="image/x-wmf"/>
  <Override PartName="/ppt/media/image2.jpeg" ContentType="image/jpeg"/>
  <Override PartName="/ppt/media/image12.png" ContentType="image/png"/>
  <Override PartName="/ppt/media/image8.wmf" ContentType="image/x-wmf"/>
  <Override PartName="/ppt/media/image6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7720" y="4439520"/>
            <a:ext cx="76914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778640" y="44395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37720" y="44395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37720" y="2362320"/>
            <a:ext cx="7691400" cy="3978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33400" y="833040"/>
            <a:ext cx="7778880" cy="5506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7720" y="44395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37720" y="2362320"/>
            <a:ext cx="7691400" cy="3978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78640" y="44395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7720" y="4439520"/>
            <a:ext cx="769068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37720" y="4439520"/>
            <a:ext cx="76914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78640" y="44395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7720" y="44395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33400" y="833040"/>
            <a:ext cx="7778880" cy="5506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37720" y="44395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78640" y="44395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3400" y="739080"/>
            <a:ext cx="7778880" cy="1090800"/>
          </a:xfrm>
          <a:prstGeom prst="rect">
            <a:avLst/>
          </a:prstGeom>
        </p:spPr>
        <p:txBody>
          <a:bodyPr anchor="b" bIns="46800" lIns="90000" rIns="90000" tIns="4680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78640" y="2362320"/>
            <a:ext cx="37530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7720" y="4439520"/>
            <a:ext cx="769068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760320" cy="6856560"/>
          </a:xfrm>
          <a:prstGeom prst="rect">
            <a:avLst/>
          </a:prstGeom>
          <a:solidFill>
            <a:srgbClr val="99cc99"/>
          </a:solidFill>
        </p:spPr>
      </p:sp>
      <p:sp>
        <p:nvSpPr>
          <p:cNvPr id="1" name="CustomShape 2"/>
          <p:cNvSpPr/>
          <p:nvPr/>
        </p:nvSpPr>
        <p:spPr>
          <a:xfrm>
            <a:off x="457200" y="0"/>
            <a:ext cx="2741760" cy="1165320"/>
          </a:xfrm>
          <a:prstGeom prst="rect">
            <a:avLst/>
          </a:prstGeom>
          <a:solidFill>
            <a:srgbClr val="99cc99"/>
          </a:solidFill>
        </p:spPr>
      </p:sp>
      <p:sp>
        <p:nvSpPr>
          <p:cNvPr id="2" name="CustomShape 3"/>
          <p:cNvSpPr/>
          <p:nvPr/>
        </p:nvSpPr>
        <p:spPr>
          <a:xfrm>
            <a:off x="609480" y="1981080"/>
            <a:ext cx="7008840" cy="316080"/>
          </a:xfrm>
          <a:prstGeom prst="roundRect">
            <a:avLst>
              <a:gd fmla="val 0" name="adj"/>
            </a:avLst>
          </a:prstGeom>
          <a:solidFill>
            <a:srgbClr val="003366"/>
          </a:solidFill>
        </p:spPr>
      </p:sp>
      <p:sp>
        <p:nvSpPr>
          <p:cNvPr id="3" name="CustomShape 4"/>
          <p:cNvSpPr/>
          <p:nvPr/>
        </p:nvSpPr>
        <p:spPr>
          <a:xfrm flipH="1">
            <a:off x="226440" y="1981080"/>
            <a:ext cx="392040" cy="317520"/>
          </a:xfrm>
          <a:prstGeom prst="flowChartDelay">
            <a:avLst/>
          </a:prstGeom>
          <a:solidFill>
            <a:srgbClr val="003366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anchor="b" bIns="46800" lIns="90000" rIns="90000" tIns="4680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397764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IN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IN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IN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IN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IN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IN"/>
              <a:t>Seventh Outline Level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2438280" y="6248520"/>
            <a:ext cx="2129040" cy="473040"/>
          </a:xfrm>
          <a:prstGeom prst="rect">
            <a:avLst/>
          </a:prstGeom>
        </p:spPr>
        <p:txBody>
          <a:bodyPr anchor="b" anchorCtr="1" bIns="46800" lIns="90000" rIns="90000" tIns="46800"/>
          <a:p>
            <a:pPr>
              <a:buFont typeface="StarSymbol"/>
              <a:buChar char=""/>
            </a:pPr>
            <a:r>
              <a:rPr lang="en-IN"/>
              <a:t>&lt;date/time&gt;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90960" y="6248520"/>
            <a:ext cx="2895480" cy="473040"/>
          </a:xfrm>
          <a:prstGeom prst="rect">
            <a:avLst/>
          </a:prstGeom>
        </p:spPr>
        <p:txBody>
          <a:bodyPr anchor="b" anchorCtr="1" bIns="46800" lIns="90000" rIns="90000" tIns="46800"/>
          <a:p>
            <a:pPr>
              <a:buFont typeface="StarSymbol"/>
              <a:buChar char=""/>
            </a:pPr>
            <a:r>
              <a:rPr lang="en-IN"/>
              <a:t>&lt;footer&gt;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3880" y="6242040"/>
            <a:ext cx="585720" cy="487440"/>
          </a:xfrm>
          <a:prstGeom prst="rect">
            <a:avLst/>
          </a:prstGeom>
        </p:spPr>
        <p:txBody>
          <a:bodyPr anchor="b" anchorCtr="1" bIns="46800" lIns="90000" rIns="90000" tIns="46800"/>
          <a:p>
            <a:pPr>
              <a:buFont typeface="StarSymbol"/>
              <a:buChar char=""/>
            </a:pPr>
            <a:fld id="{8F1B4145-AE62-4237-BABC-4EA25CF15268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4570560" cy="6856560"/>
          </a:xfrm>
          <a:prstGeom prst="rect">
            <a:avLst/>
          </a:prstGeom>
          <a:solidFill>
            <a:srgbClr val="99cc99"/>
          </a:solidFill>
        </p:spPr>
      </p:sp>
      <p:sp>
        <p:nvSpPr>
          <p:cNvPr id="42" name="CustomShape 2"/>
          <p:cNvSpPr/>
          <p:nvPr/>
        </p:nvSpPr>
        <p:spPr>
          <a:xfrm>
            <a:off x="685800" y="990720"/>
            <a:ext cx="5180040" cy="1903320"/>
          </a:xfrm>
          <a:prstGeom prst="roundRect">
            <a:avLst>
              <a:gd fmla="val 10800" name="adj"/>
            </a:avLst>
          </a:prstGeom>
          <a:solidFill>
            <a:srgbClr val="ffffff"/>
          </a:solidFill>
        </p:spPr>
      </p:sp>
      <p:sp>
        <p:nvSpPr>
          <p:cNvPr id="43" name="CustomShape 3"/>
          <p:cNvSpPr/>
          <p:nvPr/>
        </p:nvSpPr>
        <p:spPr>
          <a:xfrm flipH="1">
            <a:off x="3632040" y="4889520"/>
            <a:ext cx="4624560" cy="315720"/>
          </a:xfrm>
          <a:prstGeom prst="roundRect">
            <a:avLst>
              <a:gd fmla="val 0" name="adj"/>
            </a:avLst>
          </a:prstGeom>
          <a:solidFill>
            <a:srgbClr val="003366"/>
          </a:solidFill>
        </p:spPr>
      </p:sp>
      <p:sp>
        <p:nvSpPr>
          <p:cNvPr id="44" name="CustomShape 4"/>
          <p:cNvSpPr/>
          <p:nvPr/>
        </p:nvSpPr>
        <p:spPr>
          <a:xfrm>
            <a:off x="8248680" y="4889520"/>
            <a:ext cx="258840" cy="317520"/>
          </a:xfrm>
          <a:prstGeom prst="flowChartDelay">
            <a:avLst/>
          </a:prstGeom>
          <a:solidFill>
            <a:srgbClr val="003366"/>
          </a:solidFill>
        </p:spPr>
      </p:sp>
      <p:sp>
        <p:nvSpPr>
          <p:cNvPr id="45" name="PlaceHolder 5"/>
          <p:cNvSpPr>
            <a:spLocks noGrp="1"/>
          </p:cNvSpPr>
          <p:nvPr>
            <p:ph type="subTitle"/>
          </p:nvPr>
        </p:nvSpPr>
        <p:spPr>
          <a:xfrm>
            <a:off x="4673520" y="2927160"/>
            <a:ext cx="4011840" cy="1820520"/>
          </a:xfrm>
          <a:prstGeom prst="rect">
            <a:avLst/>
          </a:prstGeom>
        </p:spPr>
        <p:txBody>
          <a:bodyPr anchor="b" bIns="46800" lIns="90000" rIns="90000" tIns="46800"/>
          <a:p>
            <a:r>
              <a:rPr lang="en-IN"/>
              <a:t>Click to add text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2438280" y="6248520"/>
            <a:ext cx="2129040" cy="47304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  <a:buFont typeface="StarSymbol"/>
              <a:buChar char=""/>
            </a:pPr>
            <a:r>
              <a:rPr lang="en-IN" sz="1400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ftr"/>
          </p:nvPr>
        </p:nvSpPr>
        <p:spPr>
          <a:xfrm>
            <a:off x="5790960" y="6248520"/>
            <a:ext cx="2895480" cy="47304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  <a:buFont typeface="StarSymbol"/>
              <a:buChar char=""/>
            </a:pPr>
            <a:r>
              <a:rPr lang="en-IN" sz="1400">
                <a:solidFill>
                  <a:srgbClr val="003366"/>
                </a:solidFill>
                <a:latin typeface="Times New Roman"/>
                <a:ea typeface="DejaVu Sans"/>
              </a:rPr>
              <a:t>&lt;footer&gt;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75960" y="6248160"/>
            <a:ext cx="585720" cy="48708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lnSpc>
                <a:spcPct val="100000"/>
              </a:lnSpc>
              <a:buFont typeface="StarSymbol"/>
              <a:buChar char=""/>
            </a:pPr>
            <a:fld id="{B04A5C87-0990-431D-8BE9-7BFBA65D456D}" type="slidenum">
              <a:rPr b="1" lang="en-IN" sz="2600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title"/>
          </p:nvPr>
        </p:nvSpPr>
        <p:spPr>
          <a:xfrm>
            <a:off x="965160" y="1269720"/>
            <a:ext cx="7670880" cy="13446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5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algn="ctr" lvl="1">
              <a:buFont typeface="Times New Roman"/>
              <a:buChar char="–"/>
            </a:pPr>
            <a:r>
              <a:rPr lang="en-IN"/>
              <a:t>Second Outline Level</a:t>
            </a:r>
            <a:endParaRPr/>
          </a:p>
          <a:p>
            <a:pPr algn="ctr" lvl="2">
              <a:buFont typeface="Times New Roman"/>
              <a:buChar char="•"/>
            </a:pPr>
            <a:r>
              <a:rPr lang="en-IN"/>
              <a:t>Third Outline Level</a:t>
            </a:r>
            <a:endParaRPr/>
          </a:p>
          <a:p>
            <a:pPr algn="ctr" lvl="3">
              <a:buFont typeface="Times New Roman"/>
              <a:buChar char="–"/>
            </a:pPr>
            <a:r>
              <a:rPr lang="en-IN"/>
              <a:t>Fourth Outline Level</a:t>
            </a:r>
            <a:endParaRPr/>
          </a:p>
          <a:p>
            <a:pPr algn="ctr" lvl="4">
              <a:buFont typeface="Times New Roman"/>
              <a:buChar char="»"/>
            </a:pPr>
            <a:r>
              <a:rPr lang="en-IN"/>
              <a:t>Fifth Outline Level</a:t>
            </a:r>
            <a:endParaRPr/>
          </a:p>
          <a:p>
            <a:pPr algn="ctr" lvl="5">
              <a:buFont typeface="Times New Roman"/>
              <a:buChar char="»"/>
            </a:pPr>
            <a:r>
              <a:rPr lang="en-IN"/>
              <a:t>Sixth Outline Level</a:t>
            </a:r>
            <a:endParaRPr/>
          </a:p>
          <a:p>
            <a:pPr algn="ctr" lvl="6">
              <a:buFont typeface="Times New Roman"/>
              <a:buChar char="»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dineshonjava.com/2012/07/spring-component-annotation.html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990360"/>
            <a:ext cx="8229600" cy="19047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StarSymbol"/>
              <a:buChar char=""/>
            </a:pPr>
            <a:r>
              <a:rPr lang="fr-FR">
                <a:solidFill>
                  <a:srgbClr val="003366"/>
                </a:solidFill>
              </a:rPr>
              <a:t>The Spring Framework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673520" y="2927520"/>
            <a:ext cx="4013280" cy="182232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SzPct val="75000"/>
              <a:buFont typeface="StarSymbol"/>
              <a:buChar char=""/>
            </a:pPr>
            <a:r>
              <a:rPr lang="fr-FR"/>
              <a:t>A quick overview</a:t>
            </a:r>
            <a:endParaRPr/>
          </a:p>
        </p:txBody>
      </p:sp>
      <p:pic>
        <p:nvPicPr>
          <p:cNvPr descr="" id="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280" y="2781360"/>
            <a:ext cx="6654960" cy="9270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3400" y="833400"/>
            <a:ext cx="7780320" cy="99864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lnSpc>
                <a:spcPct val="90000"/>
              </a:lnSpc>
              <a:buFont typeface="StarSymbol"/>
              <a:buChar char=""/>
            </a:pPr>
            <a:r>
              <a:rPr b="1" lang="fr-FR" sz="3600">
                <a:solidFill>
                  <a:srgbClr val="006666"/>
                </a:solidFill>
              </a:rPr>
              <a:t>4. A handful of services</a:t>
            </a:r>
            <a:endParaRPr/>
          </a:p>
        </p:txBody>
      </p:sp>
      <p:pic>
        <p:nvPicPr>
          <p:cNvPr descr="" id="1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360" y="2421000"/>
            <a:ext cx="6697800" cy="43178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4. A handful of services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 sz="2400"/>
              <a:t>DAO support: Spring offers templates classes to deal with a Hibernate/JDBC/… connection</a:t>
            </a: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 sz="2400"/>
              <a:t>Exception translator: all the proprietary Hibernate/JDBC/… exceptions are catched by Spring, and rethrown as Runtime non-specific consistent exceptions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 sz="2400"/>
              <a:t>Hence the DAO code is not dependant on the underlying datasource!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4. A handful of services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/>
              <a:t>Many ORM tools are supported: Hibernate, JDO, Apache OJB, iBATIS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/>
              <a:t>Templates using IoC to reduce the amount of code in the DAO objects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</p:txBody>
      </p:sp>
      <p:pic>
        <p:nvPicPr>
          <p:cNvPr descr="" id="11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920" y="5084640"/>
            <a:ext cx="8785080" cy="708120"/>
          </a:xfrm>
          <a:prstGeom prst="rect">
            <a:avLst/>
          </a:prstGeom>
          <a:ln w="9360">
            <a:solidFill>
              <a:srgbClr val="003366"/>
            </a:solidFill>
            <a:miter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4. A handful of services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/>
              <a:t>Support of RMI</a:t>
            </a: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/>
              <a:t>Very easy to expose and connect to webservices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/>
              <a:t>Support of JMS</a:t>
            </a: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/>
              <a:t>JMS templates, JMSException translation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3400" y="833400"/>
            <a:ext cx="7780320" cy="99864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lnSpc>
                <a:spcPct val="90000"/>
              </a:lnSpc>
              <a:buFont typeface="StarSymbol"/>
              <a:buChar char=""/>
            </a:pPr>
            <a:r>
              <a:rPr b="1" lang="fr-FR" sz="3600">
                <a:solidFill>
                  <a:srgbClr val="006666"/>
                </a:solidFill>
              </a:rPr>
              <a:t>4. A handful of services</a:t>
            </a:r>
            <a:endParaRPr/>
          </a:p>
        </p:txBody>
      </p:sp>
      <p:pic>
        <p:nvPicPr>
          <p:cNvPr descr="" id="12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280" y="2349360"/>
            <a:ext cx="6386400" cy="420696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4. A handful of services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37720" y="2361960"/>
            <a:ext cx="377028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A mail abstraction layer</a:t>
            </a:r>
            <a:endParaRPr/>
          </a:p>
          <a:p>
            <a:pPr lvl="1">
              <a:buSzPct val="75000"/>
              <a:buFont typeface="Arial"/>
              <a:buChar char="–"/>
            </a:pPr>
            <a:r>
              <a:rPr lang="fr-FR" sz="2000">
                <a:solidFill>
                  <a:srgbClr val="003366"/>
                </a:solidFill>
              </a:rPr>
              <a:t>Templates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Jobs scheduling (Quartz, Timer)</a:t>
            </a:r>
            <a:endParaRPr/>
          </a:p>
          <a:p>
            <a:pPr lvl="1">
              <a:buSzPct val="75000"/>
              <a:buFont typeface="Arial"/>
              <a:buChar char="–"/>
            </a:pPr>
            <a:r>
              <a:rPr lang="fr-FR" sz="2000">
                <a:solidFill>
                  <a:srgbClr val="003366"/>
                </a:solidFill>
              </a:rPr>
              <a:t>Cron</a:t>
            </a:r>
            <a:endParaRPr/>
          </a:p>
          <a:p>
            <a:pPr lvl="1">
              <a:buSzPct val="75000"/>
              <a:buFont typeface="Arial"/>
              <a:buChar char="–"/>
            </a:pPr>
            <a:r>
              <a:rPr lang="fr-FR" sz="2000">
                <a:solidFill>
                  <a:srgbClr val="003366"/>
                </a:solidFill>
              </a:rPr>
              <a:t>Business layer unaware</a:t>
            </a:r>
            <a:endParaRPr/>
          </a:p>
        </p:txBody>
      </p:sp>
      <p:pic>
        <p:nvPicPr>
          <p:cNvPr descr="" id="1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05640" y="2362320"/>
            <a:ext cx="1879560" cy="1785960"/>
          </a:xfrm>
          <a:prstGeom prst="rect">
            <a:avLst/>
          </a:prstGeom>
        </p:spPr>
      </p:pic>
      <p:pic>
        <p:nvPicPr>
          <p:cNvPr descr="" id="12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77000" y="4300560"/>
            <a:ext cx="1538280" cy="178596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en-IN"/>
              <a:t>5. A full MVC Framework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SzPct val="75000"/>
              <a:buFont charset="2" typeface="Wingdings"/>
              <a:buChar char=""/>
            </a:pPr>
            <a:r>
              <a:rPr lang="fr-FR"/>
              <a:t>Clear separation of roles: controller, validator, form object, Dispatch servlet, View resolver, …</a:t>
            </a: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"/>
            </a:pPr>
            <a:r>
              <a:rPr lang="fr-FR"/>
              <a:t>Extensible and adaptable</a:t>
            </a: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"/>
            </a:pPr>
            <a:r>
              <a:rPr lang="fr-FR"/>
              <a:t>Several views of a result (pdf, excel, html, …)</a:t>
            </a:r>
            <a:endParaRPr/>
          </a:p>
          <a:p>
            <a:pPr>
              <a:lnSpc>
                <a:spcPct val="90000"/>
              </a:lnSpc>
              <a:buSzPct val="75000"/>
              <a:buFont typeface="StarSymbol"/>
              <a:buChar char=""/>
            </a:pP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"/>
            </a:pPr>
            <a:r>
              <a:rPr lang="fr-FR"/>
              <a:t>Can be wired (possible to use transparently the IoC pattern)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en-IN"/>
              <a:t>5. A full MVC Framework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/>
              <a:t>Can be used with other frameworks: JSF, Struts, Tapestry, Webwork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/>
              <a:t>Completely transparent: no need to change anything in what is done by these other frameworks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3400" y="833400"/>
            <a:ext cx="7780320" cy="99864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lnSpc>
                <a:spcPct val="90000"/>
              </a:lnSpc>
              <a:buFont typeface="StarSymbol"/>
              <a:buChar char=""/>
            </a:pPr>
            <a:r>
              <a:rPr b="1" lang="en-IN" sz="3600">
                <a:solidFill>
                  <a:srgbClr val="006666"/>
                </a:solidFill>
              </a:rPr>
              <a:t>5. A full MVC Framework</a:t>
            </a:r>
            <a:endParaRPr/>
          </a:p>
        </p:txBody>
      </p:sp>
      <p:pic>
        <p:nvPicPr>
          <p:cNvPr descr="" id="13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4000" y="2368440"/>
            <a:ext cx="5256360" cy="44895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anchor="b" bIns="46800" lIns="90000" rIns="90000" tIns="46800" wrap="none"/>
          <a:p>
            <a:r>
              <a:rPr lang="en-IN"/>
              <a:t>6. </a:t>
            </a:r>
            <a:r>
              <a:rPr lang="fr-FR"/>
              <a:t>Important Spring Annotations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936000" y="2520000"/>
            <a:ext cx="8341200" cy="1765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1000">
                <a:latin typeface="Courier New"/>
                <a:ea typeface="Courier New"/>
              </a:rPr>
              <a:t>The Four Types of Spring Stereotype Components and Their Purposes:</a:t>
            </a:r>
            <a:endParaRPr/>
          </a:p>
          <a:p>
            <a:r>
              <a:rPr lang="en-IN" sz="1000">
                <a:latin typeface="Courier New"/>
                <a:ea typeface="Courier New"/>
              </a:rPr>
              <a:t>+------------+-----------------------------------------------------+</a:t>
            </a:r>
            <a:endParaRPr/>
          </a:p>
          <a:p>
            <a:r>
              <a:rPr lang="en-IN" sz="1000">
                <a:latin typeface="Courier New"/>
                <a:ea typeface="Courier New"/>
              </a:rPr>
              <a:t>| Annotation | Meaning                                             |</a:t>
            </a:r>
            <a:endParaRPr/>
          </a:p>
          <a:p>
            <a:r>
              <a:rPr lang="en-IN" sz="1000">
                <a:latin typeface="Courier New"/>
                <a:ea typeface="Courier New"/>
              </a:rPr>
              <a:t>+------------+-----------------------------------------------------+</a:t>
            </a:r>
            <a:endParaRPr/>
          </a:p>
          <a:p>
            <a:r>
              <a:rPr lang="en-IN" sz="1000">
                <a:latin typeface="Courier New"/>
                <a:ea typeface="Courier New"/>
              </a:rPr>
              <a:t>| </a:t>
            </a:r>
            <a:r>
              <a:rPr lang="en-IN" sz="1000">
                <a:latin typeface="Courier New"/>
                <a:ea typeface="Courier New"/>
                <a:hlinkClick r:id="rId1"/>
              </a:rPr>
              <a:t>@Component</a:t>
            </a:r>
            <a:r>
              <a:rPr lang="en-IN" sz="1000">
                <a:latin typeface="Courier New"/>
                <a:ea typeface="Courier New"/>
              </a:rPr>
              <a:t> | generic stereotype for any Spring-managed component |</a:t>
            </a:r>
            <a:endParaRPr/>
          </a:p>
          <a:p>
            <a:r>
              <a:rPr lang="en-IN" sz="1000">
                <a:latin typeface="Courier New"/>
                <a:ea typeface="Courier New"/>
              </a:rPr>
              <a:t>| @Repository| stereotype for persistence layer                    |</a:t>
            </a:r>
            <a:endParaRPr/>
          </a:p>
          <a:p>
            <a:r>
              <a:rPr lang="en-IN" sz="1000">
                <a:latin typeface="Courier New"/>
                <a:ea typeface="Courier New"/>
              </a:rPr>
              <a:t>| @Service   | stereotype for service layer                        |</a:t>
            </a:r>
            <a:endParaRPr/>
          </a:p>
          <a:p>
            <a:r>
              <a:rPr lang="en-IN" sz="1000">
                <a:latin typeface="Courier New"/>
                <a:ea typeface="Courier New"/>
              </a:rPr>
              <a:t>| @Controller| stereotype for presentation layer (spring-mvc)      |</a:t>
            </a:r>
            <a:endParaRPr/>
          </a:p>
          <a:p>
            <a:r>
              <a:rPr lang="en-IN" sz="1000">
                <a:latin typeface="Courier New"/>
                <a:ea typeface="Courier New"/>
              </a:rPr>
              <a:t>+------------+-----------------------------------------------------</a:t>
            </a:r>
            <a:endParaRPr/>
          </a:p>
          <a:p>
            <a:r>
              <a:rPr lang="en-IN" sz="1000">
                <a:latin typeface="Courier New"/>
                <a:ea typeface="Courier New"/>
              </a:rPr>
              <a:t> </a:t>
            </a:r>
            <a:endParaRPr/>
          </a:p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The Spring Framework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typeface="StarSymbol"/>
              <a:buAutoNum type="arabicPeriod"/>
            </a:pPr>
            <a:r>
              <a:rPr lang="fr-FR"/>
              <a:t>What is Spring framework &amp; its advantages</a:t>
            </a:r>
            <a:endParaRPr/>
          </a:p>
          <a:p>
            <a:pPr>
              <a:buSzPct val="75000"/>
              <a:buFont typeface="StarSymbol"/>
              <a:buAutoNum type="arabicPeriod"/>
            </a:pPr>
            <a:r>
              <a:rPr lang="fr-FR"/>
              <a:t>Spring principles: IoC</a:t>
            </a:r>
            <a:endParaRPr/>
          </a:p>
          <a:p>
            <a:pPr>
              <a:buSzPct val="75000"/>
              <a:buFont typeface="StarSymbol"/>
              <a:buAutoNum type="arabicPeriod"/>
            </a:pPr>
            <a:r>
              <a:rPr lang="fr-FR"/>
              <a:t>Spring principles: AOP</a:t>
            </a:r>
            <a:endParaRPr/>
          </a:p>
          <a:p>
            <a:pPr>
              <a:buSzPct val="75000"/>
              <a:buFont typeface="StarSymbol"/>
              <a:buAutoNum type="arabicPeriod"/>
            </a:pPr>
            <a:r>
              <a:rPr lang="fr-FR"/>
              <a:t>A handful of services</a:t>
            </a:r>
            <a:endParaRPr/>
          </a:p>
          <a:p>
            <a:pPr>
              <a:buSzPct val="75000"/>
              <a:buFont typeface="StarSymbol"/>
              <a:buAutoNum type="arabicPeriod"/>
            </a:pPr>
            <a:r>
              <a:rPr lang="fr-FR"/>
              <a:t>A MVC framework</a:t>
            </a:r>
            <a:endParaRPr/>
          </a:p>
          <a:p>
            <a:pPr>
              <a:buSzPct val="75000"/>
              <a:buFont typeface="StarSymbol"/>
              <a:buAutoNum type="arabicPeriod"/>
            </a:pPr>
            <a:r>
              <a:rPr lang="fr-FR"/>
              <a:t>Important Spring Annotations</a:t>
            </a:r>
            <a:endParaRPr/>
          </a:p>
          <a:p>
            <a:pPr>
              <a:buSzPct val="75000"/>
              <a:buFont typeface="StarSymbol"/>
              <a:buAutoNum type="arabicPeriod"/>
            </a:pPr>
            <a:r>
              <a:rPr lang="fr-FR"/>
              <a:t>Q &amp; A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en-IN"/>
              <a:t>   </a:t>
            </a:r>
            <a:r>
              <a:rPr lang="en-IN"/>
              <a:t>Q &amp; A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SzPct val="75000"/>
              <a:buFont charset="2" typeface="Wingdings"/>
              <a:buChar char=""/>
            </a:pPr>
            <a:r>
              <a:rPr lang="fr-FR"/>
              <a:t>                  </a:t>
            </a: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"/>
            </a:pPr>
            <a:r>
              <a:rPr lang="fr-FR"/>
              <a:t>                   </a:t>
            </a:r>
            <a:r>
              <a:rPr lang="fr-FR"/>
              <a:t>Thank You</a:t>
            </a: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"/>
            </a:pP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"/>
            </a:pPr>
            <a:r>
              <a:rPr lang="fr-FR"/>
              <a:t>         </a:t>
            </a:r>
            <a:r>
              <a:rPr lang="fr-FR"/>
              <a:t>Shobhanath Sharma </a:t>
            </a: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3400" y="696600"/>
            <a:ext cx="7780320" cy="113652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en-IN"/>
              <a:t>1. What is Spring framework &amp; its advantages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en-IN"/>
              <a:t>The Spring Framework is a Java platform that provides comprehensive infrastructure support for developing Java applications. Spring handles the infrastructure so you can focus on your application.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en-IN"/>
              <a:t>Spring enables you to build applications from "plain old Java objects" (POJOs) and to apply enterprise services non-invasively to POJOs. This capability applies to the Java SE programming model and to full and partial Java EE.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typeface="StarSymbol"/>
              <a:buChar char=""/>
            </a:pPr>
            <a:r>
              <a:rPr lang="en-IN"/>
              <a:t>Examples of how you, as an application developer, can benefit from the Spring platform: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en-IN"/>
              <a:t>Make a Java method execute in a database transaction without having to deal with transaction APIs.</a:t>
            </a: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en-IN"/>
              <a:t>Make a local Java method a remote procedure without having to deal with remote APIs.</a:t>
            </a: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en-IN"/>
              <a:t>Make a local Java method a management operation without having to deal with JMX APIs.</a:t>
            </a: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en-IN"/>
              <a:t>Make a local Java method a message handler without having to deal with JMS APIs.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2. Spring principles: IoC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837720" y="2361960"/>
            <a:ext cx="377028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Inversion of Control: an object interacts with its environment</a:t>
            </a: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Objects are « plugged » one in another</a:t>
            </a: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The environment is set up by the container instead of the object itself</a:t>
            </a:r>
            <a:endParaRPr/>
          </a:p>
        </p:txBody>
      </p:sp>
      <p:pic>
        <p:nvPicPr>
          <p:cNvPr descr="" id="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1880" y="2362320"/>
            <a:ext cx="3006720" cy="37242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2. Spring principles: IoC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837720" y="2361960"/>
            <a:ext cx="377532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Without IoC: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With IoC</a:t>
            </a:r>
            <a:endParaRPr/>
          </a:p>
        </p:txBody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71640" y="2781360"/>
            <a:ext cx="6266160" cy="1689120"/>
          </a:xfrm>
          <a:prstGeom prst="rect">
            <a:avLst/>
          </a:prstGeom>
          <a:ln w="9360">
            <a:solidFill>
              <a:srgbClr val="003366"/>
            </a:solidFill>
            <a:miter/>
          </a:ln>
        </p:spPr>
      </p:pic>
      <p:pic>
        <p:nvPicPr>
          <p:cNvPr descr="" id="9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640" y="4724280"/>
            <a:ext cx="5185080" cy="1878120"/>
          </a:xfrm>
          <a:prstGeom prst="rect">
            <a:avLst/>
          </a:prstGeom>
          <a:ln w="9360">
            <a:solidFill>
              <a:srgbClr val="003366"/>
            </a:solidFill>
            <a:miter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2. Spring principles: IoC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/>
              <a:t>Useful for separating dao and business layer</a:t>
            </a: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/>
              <a:t>Useful for separating controllers and business layer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/>
              <a:t>The code is more </a:t>
            </a:r>
            <a:r>
              <a:rPr b="1" lang="fr-FR"/>
              <a:t>extensible</a:t>
            </a:r>
            <a:r>
              <a:rPr lang="fr-FR"/>
              <a:t>, </a:t>
            </a:r>
            <a:r>
              <a:rPr b="1" lang="fr-FR"/>
              <a:t>easier to read</a:t>
            </a:r>
            <a:r>
              <a:rPr lang="fr-FR"/>
              <a:t>, and modules/layers can easily be replaced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3. Spring principles: AOP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838080" y="2361960"/>
            <a:ext cx="445464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Separates the core business code from the aspects we wrap around it: security, transaction management, …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Through AOP, we add </a:t>
            </a:r>
            <a:r>
              <a:rPr b="1" lang="fr-FR" sz="2400">
                <a:solidFill>
                  <a:srgbClr val="003366"/>
                </a:solidFill>
              </a:rPr>
              <a:t>transversal functionalities</a:t>
            </a:r>
            <a:r>
              <a:rPr lang="fr-FR" sz="2400">
                <a:solidFill>
                  <a:srgbClr val="003366"/>
                </a:solidFill>
              </a:rPr>
              <a:t> to objects (ie not directly related to the code it contains)</a:t>
            </a:r>
            <a:endParaRPr/>
          </a:p>
        </p:txBody>
      </p:sp>
      <p:pic>
        <p:nvPicPr>
          <p:cNvPr descr="" id="10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35640" y="3424320"/>
            <a:ext cx="3095640" cy="204300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3. Spring principles: AOP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837720" y="2361960"/>
            <a:ext cx="377532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Without AOP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 sz="2400">
                <a:solidFill>
                  <a:srgbClr val="003366"/>
                </a:solidFill>
              </a:rPr>
              <a:t>With AOP</a:t>
            </a:r>
            <a:endParaRPr/>
          </a:p>
        </p:txBody>
      </p:sp>
      <p:pic>
        <p:nvPicPr>
          <p:cNvPr descr="" id="10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6000" y="2924280"/>
            <a:ext cx="7956720" cy="1693800"/>
          </a:xfrm>
          <a:prstGeom prst="rect">
            <a:avLst/>
          </a:prstGeom>
          <a:ln w="9360">
            <a:solidFill>
              <a:srgbClr val="003366"/>
            </a:solidFill>
            <a:miter/>
          </a:ln>
        </p:spPr>
      </p:pic>
      <p:pic>
        <p:nvPicPr>
          <p:cNvPr descr="" id="10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19640" y="4941720"/>
            <a:ext cx="4824360" cy="1748160"/>
          </a:xfrm>
          <a:prstGeom prst="rect">
            <a:avLst/>
          </a:prstGeom>
          <a:ln w="9360">
            <a:solidFill>
              <a:srgbClr val="003366"/>
            </a:solidFill>
            <a:miter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61760" y="761760"/>
            <a:ext cx="7924680" cy="114300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fr-FR"/>
              <a:t>3. Spring principles: AOP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"/>
            </a:pPr>
            <a:r>
              <a:rPr lang="fr-FR"/>
              <a:t>Useful for automatic handling of transaction with Hibernate</a:t>
            </a: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/>
              <a:t>Useful for Acegi (automatic credentials checking before executing some methods)</a:t>
            </a:r>
            <a:endParaRPr/>
          </a:p>
          <a:p>
            <a:pPr>
              <a:buSzPct val="75000"/>
              <a:buFont typeface="StarSymbol"/>
              <a:buChar char=""/>
            </a:pPr>
            <a:endParaRPr/>
          </a:p>
          <a:p>
            <a:pPr>
              <a:buSzPct val="75000"/>
              <a:buFont charset="2" typeface="Wingdings"/>
              <a:buChar char=""/>
            </a:pPr>
            <a:r>
              <a:rPr lang="fr-FR"/>
              <a:t>Code </a:t>
            </a:r>
            <a:r>
              <a:rPr b="1" lang="fr-FR"/>
              <a:t>smaller</a:t>
            </a:r>
            <a:r>
              <a:rPr lang="fr-FR"/>
              <a:t>, </a:t>
            </a:r>
            <a:r>
              <a:rPr b="1" lang="fr-FR"/>
              <a:t>easier to read</a:t>
            </a:r>
            <a:r>
              <a:rPr lang="fr-FR"/>
              <a:t> (not polluted by transversal aspects not directly relevant)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