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5" r:id="rId4"/>
    <p:sldId id="258" r:id="rId5"/>
    <p:sldId id="268" r:id="rId6"/>
    <p:sldId id="269" r:id="rId7"/>
    <p:sldId id="273" r:id="rId8"/>
    <p:sldId id="267" r:id="rId9"/>
    <p:sldId id="259" r:id="rId10"/>
    <p:sldId id="271" r:id="rId11"/>
    <p:sldId id="261" r:id="rId12"/>
    <p:sldId id="276" r:id="rId13"/>
    <p:sldId id="262" r:id="rId14"/>
    <p:sldId id="263" r:id="rId15"/>
    <p:sldId id="264" r:id="rId16"/>
    <p:sldId id="265" r:id="rId17"/>
    <p:sldId id="289" r:id="rId18"/>
    <p:sldId id="290" r:id="rId19"/>
    <p:sldId id="279" r:id="rId20"/>
    <p:sldId id="280" r:id="rId21"/>
    <p:sldId id="281" r:id="rId22"/>
    <p:sldId id="282" r:id="rId23"/>
    <p:sldId id="283" r:id="rId24"/>
    <p:sldId id="284" r:id="rId25"/>
    <p:sldId id="286" r:id="rId26"/>
    <p:sldId id="291" r:id="rId27"/>
    <p:sldId id="287" r:id="rId28"/>
    <p:sldId id="292" r:id="rId29"/>
    <p:sldId id="293" r:id="rId30"/>
    <p:sldId id="295" r:id="rId31"/>
    <p:sldId id="296" r:id="rId32"/>
    <p:sldId id="297" r:id="rId33"/>
    <p:sldId id="288" r:id="rId34"/>
    <p:sldId id="298" r:id="rId35"/>
    <p:sldId id="299" r:id="rId36"/>
    <p:sldId id="300" r:id="rId37"/>
    <p:sldId id="301" r:id="rId38"/>
    <p:sldId id="302" r:id="rId39"/>
    <p:sldId id="305" r:id="rId40"/>
    <p:sldId id="303" r:id="rId41"/>
    <p:sldId id="27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94830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389610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753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6882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9941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85405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9705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56012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547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20153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C0664-DD9E-4FB5-BAA7-1C42DE3D8C70}"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12396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C0664-DD9E-4FB5-BAA7-1C42DE3D8C70}"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47895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C0664-DD9E-4FB5-BAA7-1C42DE3D8C70}"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9441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C0664-DD9E-4FB5-BAA7-1C42DE3D8C70}"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921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CC0664-DD9E-4FB5-BAA7-1C42DE3D8C70}"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60499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C0664-DD9E-4FB5-BAA7-1C42DE3D8C70}"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04152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C0664-DD9E-4FB5-BAA7-1C42DE3D8C70}" type="datetimeFigureOut">
              <a:rPr lang="en-IN" smtClean="0"/>
              <a:t>10-12-2022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CD0F9E-2009-4F85-BE9E-E023E0CA3E5A}" type="slidenum">
              <a:rPr lang="en-IN" smtClean="0"/>
              <a:t>‹#›</a:t>
            </a:fld>
            <a:endParaRPr lang="en-IN"/>
          </a:p>
        </p:txBody>
      </p:sp>
    </p:spTree>
    <p:extLst>
      <p:ext uri="{BB962C8B-B14F-4D97-AF65-F5344CB8AC3E}">
        <p14:creationId xmlns:p14="http://schemas.microsoft.com/office/powerpoint/2010/main" val="211214146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F69D9574-98BC-4192-A591-88B8A2B32A31}"/>
              </a:ext>
            </a:extLst>
          </p:cNvPr>
          <p:cNvSpPr txBox="1">
            <a:spLocks/>
          </p:cNvSpPr>
          <p:nvPr/>
        </p:nvSpPr>
        <p:spPr>
          <a:xfrm>
            <a:off x="677334" y="2160589"/>
            <a:ext cx="8596668"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ct val="0"/>
              </a:spcBef>
              <a:spcAft>
                <a:spcPts val="800"/>
              </a:spcAft>
              <a:buFont typeface="Wingdings 3" charset="2"/>
              <a:buNone/>
            </a:pPr>
            <a:r>
              <a:rPr lang="en-US" sz="24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pPr marL="0" indent="0">
              <a:lnSpc>
                <a:spcPct val="90000"/>
              </a:lnSpc>
              <a:spcBef>
                <a:spcPct val="0"/>
              </a:spcBef>
              <a:spcAft>
                <a:spcPts val="800"/>
              </a:spcAft>
              <a:buFont typeface="Wingdings 3" charset="2"/>
              <a:buNone/>
            </a:pPr>
            <a:r>
              <a:rPr lang="en-US" sz="54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Project 2 (P170) </a:t>
            </a:r>
          </a:p>
          <a:p>
            <a:pPr marL="0" indent="0">
              <a:lnSpc>
                <a:spcPct val="90000"/>
              </a:lnSpc>
              <a:spcBef>
                <a:spcPct val="0"/>
              </a:spcBef>
              <a:spcAft>
                <a:spcPts val="800"/>
              </a:spcAft>
              <a:buFont typeface="Wingdings 3" charset="2"/>
              <a:buNone/>
            </a:pPr>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lnSpc>
                <a:spcPct val="90000"/>
              </a:lnSpc>
              <a:spcBef>
                <a:spcPct val="0"/>
              </a:spcBef>
              <a:spcAft>
                <a:spcPts val="800"/>
              </a:spcAft>
              <a:buFont typeface="Wingdings 3" charset="2"/>
              <a:buNone/>
            </a:pPr>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lnSpc>
                <a:spcPct val="90000"/>
              </a:lnSpc>
              <a:spcBef>
                <a:spcPct val="0"/>
              </a:spcBef>
              <a:spcAft>
                <a:spcPts val="800"/>
              </a:spcAft>
              <a:buFont typeface="Wingdings 3" charset="2"/>
              <a:buNone/>
            </a:pPr>
            <a:r>
              <a:rPr lang="en-US" sz="5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Hotel Rating Classification</a:t>
            </a:r>
            <a:endParaRPr lang="en-US" sz="7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buFont typeface="Wingdings 3" charset="2"/>
              <a:buNone/>
            </a:pP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96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0B4C14-1B8D-4013-B2E1-B32651275DB3}"/>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US" sz="2800" dirty="0" err="1">
                <a:solidFill>
                  <a:schemeClr val="accent1">
                    <a:lumMod val="60000"/>
                    <a:lumOff val="40000"/>
                  </a:schemeClr>
                </a:solidFill>
                <a:latin typeface="Times New Roman" panose="02020603050405020304" pitchFamily="18" charset="0"/>
                <a:ea typeface="+mj-ea"/>
                <a:cs typeface="Times New Roman" panose="02020603050405020304" pitchFamily="18" charset="0"/>
              </a:rPr>
              <a:t>distplot</a:t>
            </a:r>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r>
              <a:rPr lang="en-US" sz="2000" dirty="0">
                <a:solidFill>
                  <a:schemeClr val="accent1">
                    <a:lumMod val="60000"/>
                    <a:lumOff val="40000"/>
                  </a:schemeClr>
                </a:solidFill>
              </a:rPr>
              <a:t>From </a:t>
            </a:r>
            <a:r>
              <a:rPr lang="en-US" sz="2000" dirty="0" err="1">
                <a:solidFill>
                  <a:schemeClr val="accent1">
                    <a:lumMod val="60000"/>
                    <a:lumOff val="40000"/>
                  </a:schemeClr>
                </a:solidFill>
                <a:latin typeface="Times New Roman" panose="02020603050405020304" pitchFamily="18" charset="0"/>
                <a:ea typeface="+mj-ea"/>
                <a:cs typeface="Times New Roman" panose="02020603050405020304" pitchFamily="18" charset="0"/>
              </a:rPr>
              <a:t>distplot</a:t>
            </a:r>
            <a:r>
              <a:rPr lang="en-US" sz="20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r>
              <a:rPr lang="en-US" sz="2000" dirty="0">
                <a:solidFill>
                  <a:schemeClr val="accent1">
                    <a:lumMod val="60000"/>
                    <a:lumOff val="40000"/>
                  </a:schemeClr>
                </a:solidFill>
              </a:rPr>
              <a:t>, we can say that almost 75% of reviews are rated (5, 4) by users and remaining 25% reviews are rated (3, 2, 1).</a:t>
            </a:r>
          </a:p>
          <a:p>
            <a:r>
              <a:rPr lang="en-US" sz="2000" dirty="0">
                <a:solidFill>
                  <a:schemeClr val="accent1">
                    <a:lumMod val="60000"/>
                    <a:lumOff val="40000"/>
                  </a:schemeClr>
                </a:solidFill>
              </a:rPr>
              <a:t> We have an unequal distribution of data, where we have less no. of negative ratings provided by users.</a:t>
            </a:r>
          </a:p>
          <a:p>
            <a:pPr marL="0" indent="0">
              <a:buNone/>
            </a:pPr>
            <a:endParaRPr lang="en-IN" sz="20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A723D0BA-E10D-4BCE-8110-238FB296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373" y="1172524"/>
            <a:ext cx="6024079" cy="4512952"/>
          </a:xfrm>
          <a:prstGeom prst="rect">
            <a:avLst/>
          </a:prstGeom>
        </p:spPr>
      </p:pic>
    </p:spTree>
    <p:extLst>
      <p:ext uri="{BB962C8B-B14F-4D97-AF65-F5344CB8AC3E}">
        <p14:creationId xmlns:p14="http://schemas.microsoft.com/office/powerpoint/2010/main" val="352185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AD58-3042-4B48-827D-975B13D805AE}"/>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rPr>
              <a:t>Data cleaning</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9401CA-9C9B-4852-BDC4-91EE6C5D9537}"/>
              </a:ext>
            </a:extLst>
          </p:cNvPr>
          <p:cNvSpPr txBox="1">
            <a:spLocks/>
          </p:cNvSpPr>
          <p:nvPr/>
        </p:nvSpPr>
        <p:spPr>
          <a:xfrm>
            <a:off x="365761" y="2102838"/>
            <a:ext cx="5111626"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rtl="0"/>
            <a:r>
              <a:rPr lang="en-US" sz="2400" dirty="0">
                <a:solidFill>
                  <a:schemeClr val="accent1">
                    <a:lumMod val="60000"/>
                    <a:lumOff val="40000"/>
                  </a:schemeClr>
                </a:solidFill>
              </a:rPr>
              <a:t> Lower case</a:t>
            </a:r>
          </a:p>
          <a:p>
            <a:pPr rtl="0"/>
            <a:r>
              <a:rPr lang="en-US" sz="2400" dirty="0">
                <a:solidFill>
                  <a:schemeClr val="accent1">
                    <a:lumMod val="60000"/>
                    <a:lumOff val="40000"/>
                  </a:schemeClr>
                </a:solidFill>
              </a:rPr>
              <a:t>Removes brackets</a:t>
            </a:r>
          </a:p>
          <a:p>
            <a:pPr rtl="0"/>
            <a:r>
              <a:rPr lang="en-US" sz="2400" dirty="0">
                <a:solidFill>
                  <a:schemeClr val="accent1">
                    <a:lumMod val="60000"/>
                    <a:lumOff val="40000"/>
                  </a:schemeClr>
                </a:solidFill>
              </a:rPr>
              <a:t>Punctuation </a:t>
            </a:r>
          </a:p>
          <a:p>
            <a:pPr rtl="0"/>
            <a:r>
              <a:rPr lang="en-US" sz="2400" dirty="0">
                <a:solidFill>
                  <a:schemeClr val="accent1">
                    <a:lumMod val="60000"/>
                    <a:lumOff val="40000"/>
                  </a:schemeClr>
                </a:solidFill>
              </a:rPr>
              <a:t>Numbers</a:t>
            </a:r>
            <a:endParaRPr lang="en-IN" sz="24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BFA30D5E-0259-4A81-B75C-A9C31D6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315" y="1530276"/>
            <a:ext cx="5861351" cy="3797448"/>
          </a:xfrm>
          <a:prstGeom prst="rect">
            <a:avLst/>
          </a:prstGeom>
        </p:spPr>
      </p:pic>
    </p:spTree>
    <p:extLst>
      <p:ext uri="{BB962C8B-B14F-4D97-AF65-F5344CB8AC3E}">
        <p14:creationId xmlns:p14="http://schemas.microsoft.com/office/powerpoint/2010/main" val="40164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591-1CBA-4929-BF15-35E3812AE0CE}"/>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 Apply Stemming &amp; Lemmatization</a:t>
            </a:r>
          </a:p>
        </p:txBody>
      </p:sp>
      <p:sp>
        <p:nvSpPr>
          <p:cNvPr id="3" name="Content Placeholder 2">
            <a:extLst>
              <a:ext uri="{FF2B5EF4-FFF2-40B4-BE49-F238E27FC236}">
                <a16:creationId xmlns:a16="http://schemas.microsoft.com/office/drawing/2014/main" id="{6E5CE0F8-998E-4F3E-A218-FA37B4A0A019}"/>
              </a:ext>
            </a:extLst>
          </p:cNvPr>
          <p:cNvSpPr txBox="1">
            <a:spLocks/>
          </p:cNvSpPr>
          <p:nvPr/>
        </p:nvSpPr>
        <p:spPr>
          <a:xfrm>
            <a:off x="365761" y="2632227"/>
            <a:ext cx="5111626" cy="211302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rtl="0"/>
            <a:r>
              <a:rPr lang="en-IN" sz="4000" dirty="0">
                <a:solidFill>
                  <a:schemeClr val="accent1">
                    <a:lumMod val="60000"/>
                    <a:lumOff val="40000"/>
                  </a:schemeClr>
                </a:solidFill>
                <a:latin typeface="Times New Roman" panose="02020603050405020304" pitchFamily="18" charset="0"/>
                <a:cs typeface="Times New Roman" panose="02020603050405020304" pitchFamily="18" charset="0"/>
              </a:rPr>
              <a:t>Stemming </a:t>
            </a:r>
          </a:p>
          <a:p>
            <a:pPr rtl="0"/>
            <a:r>
              <a:rPr lang="en-IN" sz="4000" dirty="0">
                <a:solidFill>
                  <a:schemeClr val="accent1">
                    <a:lumMod val="60000"/>
                    <a:lumOff val="40000"/>
                  </a:schemeClr>
                </a:solidFill>
                <a:latin typeface="Times New Roman" panose="02020603050405020304" pitchFamily="18" charset="0"/>
                <a:cs typeface="Times New Roman" panose="02020603050405020304" pitchFamily="18" charset="0"/>
              </a:rPr>
              <a:t>Lemmatization</a:t>
            </a:r>
            <a:endParaRPr lang="en-IN" sz="4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B7CD7B5-BBB0-4C69-BC45-753BF397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531" y="2043630"/>
            <a:ext cx="5994708" cy="2770739"/>
          </a:xfrm>
          <a:prstGeom prst="rect">
            <a:avLst/>
          </a:prstGeom>
        </p:spPr>
      </p:pic>
    </p:spTree>
    <p:extLst>
      <p:ext uri="{BB962C8B-B14F-4D97-AF65-F5344CB8AC3E}">
        <p14:creationId xmlns:p14="http://schemas.microsoft.com/office/powerpoint/2010/main" val="272658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5298-431F-49F1-A45F-AAB42E8F4D6F}"/>
              </a:ext>
            </a:extLst>
          </p:cNvPr>
          <p:cNvSpPr txBox="1">
            <a:spLocks/>
          </p:cNvSpPr>
          <p:nvPr/>
        </p:nvSpPr>
        <p:spPr>
          <a:xfrm>
            <a:off x="1322225" y="243840"/>
            <a:ext cx="4125673" cy="87439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Generate </a:t>
            </a:r>
            <a:r>
              <a:rPr lang="en-IN"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04653F0-233B-42B3-8EE5-23ADE8736467}"/>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r>
              <a:rPr lang="en-US" sz="2800" dirty="0">
                <a:solidFill>
                  <a:schemeClr val="accent1">
                    <a:lumMod val="60000"/>
                    <a:lumOff val="40000"/>
                  </a:schemeClr>
                </a:solidFill>
              </a:rPr>
              <a:t>Hotel, room, time, resort, beach, day, night, &amp; people etc. were most commonly used words in overall reviews by users.</a:t>
            </a:r>
          </a:p>
          <a:p>
            <a:pPr marL="0" indent="0">
              <a:buNone/>
            </a:pPr>
            <a:endParaRPr lang="en-IN" sz="2000" dirty="0">
              <a:solidFill>
                <a:schemeClr val="accent1">
                  <a:lumMod val="60000"/>
                  <a:lumOff val="40000"/>
                </a:schemeClr>
              </a:solidFill>
            </a:endParaRPr>
          </a:p>
        </p:txBody>
      </p:sp>
      <p:sp>
        <p:nvSpPr>
          <p:cNvPr id="11" name="Title 1">
            <a:extLst>
              <a:ext uri="{FF2B5EF4-FFF2-40B4-BE49-F238E27FC236}">
                <a16:creationId xmlns:a16="http://schemas.microsoft.com/office/drawing/2014/main" id="{D3D4BC82-A268-4075-AD15-33FE4FED176C}"/>
              </a:ext>
            </a:extLst>
          </p:cNvPr>
          <p:cNvSpPr txBox="1">
            <a:spLocks/>
          </p:cNvSpPr>
          <p:nvPr/>
        </p:nvSpPr>
        <p:spPr>
          <a:xfrm>
            <a:off x="7172782" y="357835"/>
            <a:ext cx="410642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ratings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9E2C87-1D4D-4145-A55B-3BA957253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548" y="1678635"/>
            <a:ext cx="5279118" cy="4266749"/>
          </a:xfrm>
          <a:prstGeom prst="rect">
            <a:avLst/>
          </a:prstGeom>
        </p:spPr>
      </p:pic>
    </p:spTree>
    <p:extLst>
      <p:ext uri="{BB962C8B-B14F-4D97-AF65-F5344CB8AC3E}">
        <p14:creationId xmlns:p14="http://schemas.microsoft.com/office/powerpoint/2010/main" val="58967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6BB0-8294-4B40-947B-D58D1A9D3FAA}"/>
              </a:ext>
            </a:extLst>
          </p:cNvPr>
          <p:cNvSpPr txBox="1">
            <a:spLocks/>
          </p:cNvSpPr>
          <p:nvPr/>
        </p:nvSpPr>
        <p:spPr>
          <a:xfrm>
            <a:off x="677334" y="2160588"/>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r>
              <a:rPr lang="en-US" sz="2800" dirty="0">
                <a:solidFill>
                  <a:schemeClr val="accent1">
                    <a:lumMod val="60000"/>
                    <a:lumOff val="40000"/>
                  </a:schemeClr>
                </a:solidFill>
              </a:rPr>
              <a:t>Great, nice, wonderful, good, loved, restaurant, hotel, room, day, etc. were some frequently used words by users who rated for score of 5, it seems they had a delightful experience at hotel.</a:t>
            </a:r>
          </a:p>
          <a:p>
            <a:pPr marL="0" indent="0">
              <a:buNone/>
            </a:pPr>
            <a:endParaRPr lang="en-IN" sz="2000" dirty="0">
              <a:solidFill>
                <a:schemeClr val="accent1">
                  <a:lumMod val="60000"/>
                  <a:lumOff val="40000"/>
                </a:schemeClr>
              </a:solidFill>
            </a:endParaRPr>
          </a:p>
        </p:txBody>
      </p:sp>
      <p:sp>
        <p:nvSpPr>
          <p:cNvPr id="4" name="Title 1">
            <a:extLst>
              <a:ext uri="{FF2B5EF4-FFF2-40B4-BE49-F238E27FC236}">
                <a16:creationId xmlns:a16="http://schemas.microsoft.com/office/drawing/2014/main" id="{3BB1CF18-D84B-44D7-AE96-0699C4258269}"/>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highest rating (5)</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623C9F-BFB6-49B2-BF51-38C729F15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878" y="1694529"/>
            <a:ext cx="5550568" cy="4577094"/>
          </a:xfrm>
          <a:prstGeom prst="rect">
            <a:avLst/>
          </a:prstGeom>
        </p:spPr>
      </p:pic>
    </p:spTree>
    <p:extLst>
      <p:ext uri="{BB962C8B-B14F-4D97-AF65-F5344CB8AC3E}">
        <p14:creationId xmlns:p14="http://schemas.microsoft.com/office/powerpoint/2010/main" val="116036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7F35A3-F461-496F-BA6E-4BA0B6057664}"/>
              </a:ext>
            </a:extLst>
          </p:cNvPr>
          <p:cNvSpPr txBox="1">
            <a:spLocks/>
          </p:cNvSpPr>
          <p:nvPr/>
        </p:nvSpPr>
        <p:spPr>
          <a:xfrm>
            <a:off x="677334" y="2160588"/>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The users who were not happy or rated low for their experience have used Service, problem, staff, desk, better, told, dirty, bad, day, hotel, room, food etc. these words frequently in their reviews.</a:t>
            </a:r>
          </a:p>
          <a:p>
            <a:pPr marL="0" indent="0">
              <a:buNone/>
            </a:pPr>
            <a:endParaRPr lang="en-IN" sz="2000" dirty="0">
              <a:solidFill>
                <a:schemeClr val="accent1">
                  <a:lumMod val="60000"/>
                  <a:lumOff val="40000"/>
                </a:schemeClr>
              </a:solidFill>
            </a:endParaRPr>
          </a:p>
        </p:txBody>
      </p:sp>
      <p:sp>
        <p:nvSpPr>
          <p:cNvPr id="3" name="Title 1">
            <a:extLst>
              <a:ext uri="{FF2B5EF4-FFF2-40B4-BE49-F238E27FC236}">
                <a16:creationId xmlns:a16="http://schemas.microsoft.com/office/drawing/2014/main" id="{5BCD27CD-79B4-48D4-9762-646DBB2A6FBF}"/>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Lowest rating (1)</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4ABE34-9782-4516-B990-E7871F61D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026" y="1665171"/>
            <a:ext cx="5531677" cy="4380997"/>
          </a:xfrm>
          <a:prstGeom prst="rect">
            <a:avLst/>
          </a:prstGeom>
        </p:spPr>
      </p:pic>
    </p:spTree>
    <p:extLst>
      <p:ext uri="{BB962C8B-B14F-4D97-AF65-F5344CB8AC3E}">
        <p14:creationId xmlns:p14="http://schemas.microsoft.com/office/powerpoint/2010/main" val="19782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BCF3F41-0979-4606-82AD-29F59591EACC}"/>
              </a:ext>
            </a:extLst>
          </p:cNvPr>
          <p:cNvSpPr txBox="1">
            <a:spLocks/>
          </p:cNvSpPr>
          <p:nvPr/>
        </p:nvSpPr>
        <p:spPr>
          <a:xfrm>
            <a:off x="484828" y="1923070"/>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scatterplot</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From scatterplot, we can say that the length of review has an effect on ratings.</a:t>
            </a: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Lower ratings have lower length of review compared to top ratings.</a:t>
            </a: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Hence, there exists a positive correlation between Length of Reviews &amp; Ratings.</a:t>
            </a:r>
            <a:endParaRPr lang="en-IN" sz="2000" dirty="0">
              <a:solidFill>
                <a:schemeClr val="accent1">
                  <a:lumMod val="60000"/>
                  <a:lumOff val="40000"/>
                </a:schemeClr>
              </a:solidFill>
            </a:endParaRPr>
          </a:p>
        </p:txBody>
      </p:sp>
      <p:sp>
        <p:nvSpPr>
          <p:cNvPr id="3" name="Title 1">
            <a:extLst>
              <a:ext uri="{FF2B5EF4-FFF2-40B4-BE49-F238E27FC236}">
                <a16:creationId xmlns:a16="http://schemas.microsoft.com/office/drawing/2014/main" id="{E533BCBD-6F98-47F3-B095-A975C14D3307}"/>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Checking the length of words in a review for all the rating</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30D8B7-73B6-4212-BA0F-F980C5983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70" y="1453415"/>
            <a:ext cx="5727057" cy="4716379"/>
          </a:xfrm>
          <a:prstGeom prst="rect">
            <a:avLst/>
          </a:prstGeom>
        </p:spPr>
      </p:pic>
    </p:spTree>
    <p:extLst>
      <p:ext uri="{BB962C8B-B14F-4D97-AF65-F5344CB8AC3E}">
        <p14:creationId xmlns:p14="http://schemas.microsoft.com/office/powerpoint/2010/main" val="313358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F08CE-1055-41B7-BBDD-231563A17F32}"/>
              </a:ext>
            </a:extLst>
          </p:cNvPr>
          <p:cNvPicPr>
            <a:picLocks noChangeAspect="1"/>
          </p:cNvPicPr>
          <p:nvPr/>
        </p:nvPicPr>
        <p:blipFill>
          <a:blip r:embed="rId2"/>
          <a:stretch>
            <a:fillRect/>
          </a:stretch>
        </p:blipFill>
        <p:spPr>
          <a:xfrm>
            <a:off x="6609141" y="1353677"/>
            <a:ext cx="5281471" cy="4860524"/>
          </a:xfrm>
          <a:prstGeom prst="rect">
            <a:avLst/>
          </a:prstGeom>
        </p:spPr>
      </p:pic>
      <p:pic>
        <p:nvPicPr>
          <p:cNvPr id="5" name="Picture 4">
            <a:extLst>
              <a:ext uri="{FF2B5EF4-FFF2-40B4-BE49-F238E27FC236}">
                <a16:creationId xmlns:a16="http://schemas.microsoft.com/office/drawing/2014/main" id="{32F2016C-A397-45D4-B6A5-34F4F6BDF63A}"/>
              </a:ext>
            </a:extLst>
          </p:cNvPr>
          <p:cNvPicPr>
            <a:picLocks noChangeAspect="1"/>
          </p:cNvPicPr>
          <p:nvPr/>
        </p:nvPicPr>
        <p:blipFill>
          <a:blip r:embed="rId3"/>
          <a:stretch>
            <a:fillRect/>
          </a:stretch>
        </p:blipFill>
        <p:spPr>
          <a:xfrm>
            <a:off x="4019674" y="1353677"/>
            <a:ext cx="2238375" cy="4860524"/>
          </a:xfrm>
          <a:prstGeom prst="rect">
            <a:avLst/>
          </a:prstGeom>
        </p:spPr>
      </p:pic>
      <p:sp>
        <p:nvSpPr>
          <p:cNvPr id="6" name="TextBox 5">
            <a:extLst>
              <a:ext uri="{FF2B5EF4-FFF2-40B4-BE49-F238E27FC236}">
                <a16:creationId xmlns:a16="http://schemas.microsoft.com/office/drawing/2014/main" id="{64B942DE-8EBD-4919-ABEC-7A781DBC7105}"/>
              </a:ext>
            </a:extLst>
          </p:cNvPr>
          <p:cNvSpPr txBox="1"/>
          <p:nvPr/>
        </p:nvSpPr>
        <p:spPr>
          <a:xfrm>
            <a:off x="240633" y="350131"/>
            <a:ext cx="10953548" cy="750975"/>
          </a:xfrm>
          <a:prstGeom prst="rect">
            <a:avLst/>
          </a:prstGeom>
          <a:noFill/>
        </p:spPr>
        <p:txBody>
          <a:bodyPr wrap="square" rtlCol="0">
            <a:spAutoFit/>
          </a:bodyPr>
          <a:lstStyle/>
          <a:p>
            <a:pPr marL="0" marR="0">
              <a:lnSpc>
                <a:spcPct val="107000"/>
              </a:lnSpc>
              <a:spcBef>
                <a:spcPts val="0"/>
              </a:spcBef>
              <a:spcAft>
                <a:spcPts val="800"/>
              </a:spcAft>
            </a:pPr>
            <a:r>
              <a:rPr lang="en-US" sz="4000" b="1" dirty="0">
                <a:solidFill>
                  <a:schemeClr val="accent1"/>
                </a:solidFill>
                <a:latin typeface="AngsanaUPC" panose="02020603050405020304" pitchFamily="18" charset="-34"/>
                <a:ea typeface="Nirmala UI" panose="020B0502040204020203" pitchFamily="34" charset="0"/>
                <a:cs typeface="AngsanaUPC" panose="02020603050405020304" pitchFamily="18" charset="-34"/>
              </a:rPr>
              <a:t>Frequency count of words before stop word removal.</a:t>
            </a:r>
          </a:p>
        </p:txBody>
      </p:sp>
      <p:sp>
        <p:nvSpPr>
          <p:cNvPr id="7" name="Content Placeholder 2">
            <a:extLst>
              <a:ext uri="{FF2B5EF4-FFF2-40B4-BE49-F238E27FC236}">
                <a16:creationId xmlns:a16="http://schemas.microsoft.com/office/drawing/2014/main" id="{0C52DAFD-9BF0-4365-A1A2-2D87B51848F3}"/>
              </a:ext>
            </a:extLst>
          </p:cNvPr>
          <p:cNvSpPr txBox="1">
            <a:spLocks/>
          </p:cNvSpPr>
          <p:nvPr/>
        </p:nvSpPr>
        <p:spPr>
          <a:xfrm>
            <a:off x="475203" y="1353677"/>
            <a:ext cx="3115020" cy="535513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In this Frequency plot we can see that there are words like clean, night, beach, time, service, stayed, location, no, rooms etc..</a:t>
            </a:r>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40846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E05F3226-13FE-47D8-A875-0E286BEADEAC}"/>
              </a:ext>
            </a:extLst>
          </p:cNvPr>
          <p:cNvSpPr txBox="1">
            <a:spLocks/>
          </p:cNvSpPr>
          <p:nvPr/>
        </p:nvSpPr>
        <p:spPr>
          <a:xfrm>
            <a:off x="814526" y="216108"/>
            <a:ext cx="10515600" cy="967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ngsanaUPC" panose="02020603050405020304" pitchFamily="18" charset="-34"/>
                <a:ea typeface="Nirmala UI" panose="020B0502040204020203" pitchFamily="34" charset="0"/>
                <a:cs typeface="AngsanaUPC" panose="02020603050405020304" pitchFamily="18" charset="-34"/>
              </a:rPr>
              <a:t>Frequency count of words After stop word removal</a:t>
            </a:r>
            <a:endParaRPr lang="en-US" sz="4400" dirty="0"/>
          </a:p>
        </p:txBody>
      </p:sp>
      <p:sp>
        <p:nvSpPr>
          <p:cNvPr id="4" name="TextBox 3">
            <a:extLst>
              <a:ext uri="{FF2B5EF4-FFF2-40B4-BE49-F238E27FC236}">
                <a16:creationId xmlns:a16="http://schemas.microsoft.com/office/drawing/2014/main" id="{EFC5F4AF-2AB1-41AD-AB69-439259CE989B}"/>
              </a:ext>
            </a:extLst>
          </p:cNvPr>
          <p:cNvSpPr txBox="1"/>
          <p:nvPr/>
        </p:nvSpPr>
        <p:spPr>
          <a:xfrm>
            <a:off x="352513" y="1380034"/>
            <a:ext cx="3141458" cy="3970318"/>
          </a:xfrm>
          <a:prstGeom prst="rect">
            <a:avLst/>
          </a:prstGeom>
          <a:noFill/>
        </p:spPr>
        <p:txBody>
          <a:bodyPr wrap="square" rtlCol="0">
            <a:spAutoFit/>
          </a:body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frequency2 after removal of stop wards we have words like, food, breakfast, day, clean, night, beach, time, service, stayed, location, rooms etc....</a:t>
            </a:r>
            <a:endParaRPr lang="en-IN" sz="20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BEDDBF22-280C-4244-855A-EE4BF4D5B72A}"/>
              </a:ext>
            </a:extLst>
          </p:cNvPr>
          <p:cNvPicPr>
            <a:picLocks noChangeAspect="1"/>
          </p:cNvPicPr>
          <p:nvPr/>
        </p:nvPicPr>
        <p:blipFill>
          <a:blip r:embed="rId2"/>
          <a:stretch>
            <a:fillRect/>
          </a:stretch>
        </p:blipFill>
        <p:spPr>
          <a:xfrm>
            <a:off x="6096000" y="1541670"/>
            <a:ext cx="5666913" cy="4925713"/>
          </a:xfrm>
          <a:prstGeom prst="rect">
            <a:avLst/>
          </a:prstGeom>
        </p:spPr>
      </p:pic>
      <p:pic>
        <p:nvPicPr>
          <p:cNvPr id="6" name="Picture 5">
            <a:extLst>
              <a:ext uri="{FF2B5EF4-FFF2-40B4-BE49-F238E27FC236}">
                <a16:creationId xmlns:a16="http://schemas.microsoft.com/office/drawing/2014/main" id="{EC3846AD-A277-4A21-9EF4-B3977F27ACB2}"/>
              </a:ext>
            </a:extLst>
          </p:cNvPr>
          <p:cNvPicPr>
            <a:picLocks noChangeAspect="1"/>
          </p:cNvPicPr>
          <p:nvPr/>
        </p:nvPicPr>
        <p:blipFill>
          <a:blip r:embed="rId3"/>
          <a:stretch>
            <a:fillRect/>
          </a:stretch>
        </p:blipFill>
        <p:spPr>
          <a:xfrm>
            <a:off x="3872051" y="1541670"/>
            <a:ext cx="2200275" cy="4925713"/>
          </a:xfrm>
          <a:prstGeom prst="rect">
            <a:avLst/>
          </a:prstGeom>
        </p:spPr>
      </p:pic>
    </p:spTree>
    <p:extLst>
      <p:ext uri="{BB962C8B-B14F-4D97-AF65-F5344CB8AC3E}">
        <p14:creationId xmlns:p14="http://schemas.microsoft.com/office/powerpoint/2010/main" val="26695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0AE-CA2C-489E-AA66-6F4B4A309BD4}"/>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top 20 words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ABA9D75-C3A1-466F-99FC-DB1FB8CECF1B}"/>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in the text which can be useful for the review analysis and knowing the context of words which customers are using frequently.</a:t>
            </a:r>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2AD41CE0-C077-46A1-914C-A99A63F6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8" y="1294257"/>
            <a:ext cx="9750391" cy="2844946"/>
          </a:xfrm>
          <a:prstGeom prst="rect">
            <a:avLst/>
          </a:prstGeom>
        </p:spPr>
      </p:pic>
    </p:spTree>
    <p:extLst>
      <p:ext uri="{BB962C8B-B14F-4D97-AF65-F5344CB8AC3E}">
        <p14:creationId xmlns:p14="http://schemas.microsoft.com/office/powerpoint/2010/main" val="207954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7">
            <a:extLst>
              <a:ext uri="{FF2B5EF4-FFF2-40B4-BE49-F238E27FC236}">
                <a16:creationId xmlns:a16="http://schemas.microsoft.com/office/drawing/2014/main" id="{4D7AC8FB-0BD0-4415-857E-223A4B4B7E13}"/>
              </a:ext>
            </a:extLst>
          </p:cNvPr>
          <p:cNvSpPr txBox="1">
            <a:spLocks/>
          </p:cNvSpPr>
          <p:nvPr/>
        </p:nvSpPr>
        <p:spPr>
          <a:xfrm>
            <a:off x="2546650" y="919185"/>
            <a:ext cx="7136365" cy="5526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fontAlgn="b">
              <a:spcBef>
                <a:spcPts val="0"/>
              </a:spcBef>
              <a:buFont typeface="Wingdings 3" charset="2"/>
              <a:buNone/>
            </a:pPr>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Group - 4</a:t>
            </a:r>
          </a:p>
          <a:p>
            <a:pPr marL="0" indent="0" algn="ctr" fontAlgn="b">
              <a:spcBef>
                <a:spcPts val="0"/>
              </a:spcBef>
              <a:buFont typeface="Wingdings 3" charset="2"/>
              <a:buNone/>
            </a:pPr>
            <a:endParaRPr lang="en-US" sz="3200" dirty="0">
              <a:solidFill>
                <a:schemeClr val="accent1">
                  <a:lumMod val="60000"/>
                  <a:lumOff val="40000"/>
                </a:schemeClr>
              </a:solidFill>
              <a:latin typeface="AngsanaUPC" panose="02020603050405020304" pitchFamily="18" charset="-34"/>
              <a:cs typeface="AngsanaUPC" panose="02020603050405020304" pitchFamily="18" charset="-34"/>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Miss .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Shobha.M</a:t>
            </a: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Ms. Neha Kumari</a:t>
            </a: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Ms.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Dhanashree</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Vijaykumar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Shitole</a:t>
            </a: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Miss.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Chadive</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Pallavi</a:t>
            </a:r>
          </a:p>
          <a:p>
            <a:pPr marL="0" indent="0" algn="ctr" fontAlgn="b">
              <a:spcBef>
                <a:spcPts val="0"/>
              </a:spcBef>
              <a:buFont typeface="Wingdings 3" charset="2"/>
              <a:buNone/>
            </a:pP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Ms.Shruti</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Tanaji</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Jadhav</a:t>
            </a: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Mr.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Preetham</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Shetty</a:t>
            </a:r>
          </a:p>
          <a:p>
            <a:pPr marL="0" indent="0" algn="ctr" fontAlgn="b">
              <a:spcBef>
                <a:spcPts val="0"/>
              </a:spcBef>
              <a:buFont typeface="Wingdings 3" charset="2"/>
              <a:buNone/>
            </a:pPr>
            <a:r>
              <a:rPr lang="nl-NL" sz="3200" dirty="0">
                <a:solidFill>
                  <a:schemeClr val="accent1">
                    <a:lumMod val="60000"/>
                    <a:lumOff val="40000"/>
                  </a:schemeClr>
                </a:solidFill>
                <a:latin typeface="Times New Roman" panose="02020603050405020304" pitchFamily="18" charset="0"/>
                <a:cs typeface="Times New Roman" panose="02020603050405020304" pitchFamily="18" charset="0"/>
              </a:rPr>
              <a:t>Mr. Keerthi Kumar D Kadlajji</a:t>
            </a:r>
          </a:p>
          <a:p>
            <a:pPr marL="0" indent="0" algn="ctr" fontAlgn="b">
              <a:spcBef>
                <a:spcPts val="0"/>
              </a:spcBef>
              <a:buFont typeface="Wingdings 3" charset="2"/>
              <a:buNone/>
            </a:pPr>
            <a:endParaRPr lang="en-IN" sz="3200" b="1" dirty="0">
              <a:solidFill>
                <a:schemeClr val="accent1">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1323263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E5B5-ED76-49C4-B78A-F24B1C07093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1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95CB01-AC75-49D0-8B0C-92D6C8FCB3C1}"/>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for 1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197DC2E-6FC1-4324-BE2B-99D8C1B33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0083"/>
            <a:ext cx="10601870" cy="3002784"/>
          </a:xfrm>
          <a:prstGeom prst="rect">
            <a:avLst/>
          </a:prstGeom>
        </p:spPr>
      </p:pic>
    </p:spTree>
    <p:extLst>
      <p:ext uri="{BB962C8B-B14F-4D97-AF65-F5344CB8AC3E}">
        <p14:creationId xmlns:p14="http://schemas.microsoft.com/office/powerpoint/2010/main" val="360206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8631-33DD-491B-9910-7D3510480DE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5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E0D0DD-F16D-49AB-AE26-5EBFCDD77ECF}"/>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for 5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1A7F3A5D-3C63-4885-9293-887910FA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88" y="1275406"/>
            <a:ext cx="10395015" cy="2921150"/>
          </a:xfrm>
          <a:prstGeom prst="rect">
            <a:avLst/>
          </a:prstGeom>
        </p:spPr>
      </p:pic>
    </p:spTree>
    <p:extLst>
      <p:ext uri="{BB962C8B-B14F-4D97-AF65-F5344CB8AC3E}">
        <p14:creationId xmlns:p14="http://schemas.microsoft.com/office/powerpoint/2010/main" val="280778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FEE9-B3C6-48D1-BD2A-953EB766B19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top 20 words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AC738-AE27-4AD2-81AF-7266D516F58E}"/>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01143CB7-90FB-4578-8857-E77935F65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11" y="1377539"/>
            <a:ext cx="11401285" cy="2971953"/>
          </a:xfrm>
          <a:prstGeom prst="rect">
            <a:avLst/>
          </a:prstGeom>
        </p:spPr>
      </p:pic>
    </p:spTree>
    <p:extLst>
      <p:ext uri="{BB962C8B-B14F-4D97-AF65-F5344CB8AC3E}">
        <p14:creationId xmlns:p14="http://schemas.microsoft.com/office/powerpoint/2010/main" val="355669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85B7-A6B3-4A59-A5CA-C3DCC1AAF839}"/>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1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5B053A-E287-4CEC-84C5-54E0F29FEECC}"/>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for 1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E92DEA32-5E59-4161-89B0-4B7B31F45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27" y="1274707"/>
            <a:ext cx="11257993" cy="2787793"/>
          </a:xfrm>
          <a:prstGeom prst="rect">
            <a:avLst/>
          </a:prstGeom>
        </p:spPr>
      </p:pic>
    </p:spTree>
    <p:extLst>
      <p:ext uri="{BB962C8B-B14F-4D97-AF65-F5344CB8AC3E}">
        <p14:creationId xmlns:p14="http://schemas.microsoft.com/office/powerpoint/2010/main" val="626092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6A57-DA5F-43C7-A1F7-CED4D02C503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5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67372B-2FEF-408D-B14F-F6752BF2AC2E}"/>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for 5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4FA5727B-F2AC-497A-A037-E001C868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135781"/>
            <a:ext cx="11036611" cy="3272590"/>
          </a:xfrm>
          <a:prstGeom prst="rect">
            <a:avLst/>
          </a:prstGeom>
        </p:spPr>
      </p:pic>
    </p:spTree>
    <p:extLst>
      <p:ext uri="{BB962C8B-B14F-4D97-AF65-F5344CB8AC3E}">
        <p14:creationId xmlns:p14="http://schemas.microsoft.com/office/powerpoint/2010/main" val="103818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5D04E-C889-4FFC-8AE9-F0C6142C0003}"/>
              </a:ext>
            </a:extLst>
          </p:cNvPr>
          <p:cNvSpPr txBox="1"/>
          <p:nvPr/>
        </p:nvSpPr>
        <p:spPr>
          <a:xfrm>
            <a:off x="4463715" y="2703340"/>
            <a:ext cx="6097604" cy="2739211"/>
          </a:xfrm>
          <a:prstGeom prst="rect">
            <a:avLst/>
          </a:prstGeom>
          <a:noFill/>
        </p:spPr>
        <p:txBody>
          <a:bodyPr wrap="square">
            <a:spAutoFit/>
          </a:bodyPr>
          <a:lstStyle/>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Agenda 2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Model Building</a:t>
            </a:r>
          </a:p>
        </p:txBody>
      </p:sp>
    </p:spTree>
    <p:extLst>
      <p:ext uri="{BB962C8B-B14F-4D97-AF65-F5344CB8AC3E}">
        <p14:creationId xmlns:p14="http://schemas.microsoft.com/office/powerpoint/2010/main" val="424340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E419C-6726-4868-B7EB-5BC729EB8078}"/>
              </a:ext>
            </a:extLst>
          </p:cNvPr>
          <p:cNvSpPr txBox="1"/>
          <p:nvPr/>
        </p:nvSpPr>
        <p:spPr>
          <a:xfrm>
            <a:off x="194085" y="1879316"/>
            <a:ext cx="4965056" cy="2123658"/>
          </a:xfrm>
          <a:prstGeom prst="rect">
            <a:avLst/>
          </a:prstGeom>
          <a:noFill/>
        </p:spPr>
        <p:txBody>
          <a:bodyPr wrap="square" rtlCol="0">
            <a:spAutoFit/>
          </a:bodyPr>
          <a:lstStyle/>
          <a:p>
            <a:r>
              <a:rPr lang="en-US" sz="4400" b="1" dirty="0">
                <a:solidFill>
                  <a:schemeClr val="accent1"/>
                </a:solidFill>
                <a:latin typeface="AngsanaUPC" panose="02020603050405020304" pitchFamily="18" charset="-34"/>
                <a:ea typeface="+mj-ea"/>
                <a:cs typeface="AngsanaUPC" panose="02020603050405020304" pitchFamily="18" charset="-34"/>
              </a:rPr>
              <a:t>We have use Bag of words </a:t>
            </a:r>
          </a:p>
          <a:p>
            <a:r>
              <a:rPr lang="en-US" sz="4400" b="1" dirty="0">
                <a:solidFill>
                  <a:schemeClr val="accent1"/>
                </a:solidFill>
                <a:latin typeface="AngsanaUPC" panose="02020603050405020304" pitchFamily="18" charset="-34"/>
                <a:ea typeface="+mj-ea"/>
                <a:cs typeface="AngsanaUPC" panose="02020603050405020304" pitchFamily="18" charset="-34"/>
              </a:rPr>
              <a:t>Taken max feature is 1500</a:t>
            </a:r>
          </a:p>
          <a:p>
            <a:endParaRPr lang="en-US" sz="4400" b="1" dirty="0">
              <a:solidFill>
                <a:schemeClr val="accent1"/>
              </a:solidFill>
              <a:latin typeface="AngsanaUPC" panose="02020603050405020304" pitchFamily="18" charset="-34"/>
              <a:ea typeface="+mj-ea"/>
              <a:cs typeface="AngsanaUPC" panose="02020603050405020304" pitchFamily="18" charset="-34"/>
            </a:endParaRPr>
          </a:p>
        </p:txBody>
      </p:sp>
      <p:sp>
        <p:nvSpPr>
          <p:cNvPr id="4" name="TextBox 3">
            <a:extLst>
              <a:ext uri="{FF2B5EF4-FFF2-40B4-BE49-F238E27FC236}">
                <a16:creationId xmlns:a16="http://schemas.microsoft.com/office/drawing/2014/main" id="{5BB4E93A-E929-400E-86AE-80E460981AF0}"/>
              </a:ext>
            </a:extLst>
          </p:cNvPr>
          <p:cNvSpPr txBox="1"/>
          <p:nvPr/>
        </p:nvSpPr>
        <p:spPr>
          <a:xfrm>
            <a:off x="337346" y="500301"/>
            <a:ext cx="5838495"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Train and Test Split </a:t>
            </a:r>
            <a:endParaRPr lang="en-US" dirty="0"/>
          </a:p>
        </p:txBody>
      </p:sp>
      <p:sp>
        <p:nvSpPr>
          <p:cNvPr id="5" name="TextBox 4">
            <a:extLst>
              <a:ext uri="{FF2B5EF4-FFF2-40B4-BE49-F238E27FC236}">
                <a16:creationId xmlns:a16="http://schemas.microsoft.com/office/drawing/2014/main" id="{FE91A0EF-9213-4445-8B9E-2BDE1B41C1CA}"/>
              </a:ext>
            </a:extLst>
          </p:cNvPr>
          <p:cNvSpPr txBox="1"/>
          <p:nvPr/>
        </p:nvSpPr>
        <p:spPr>
          <a:xfrm>
            <a:off x="109922" y="3429000"/>
            <a:ext cx="4965056" cy="2123658"/>
          </a:xfrm>
          <a:prstGeom prst="rect">
            <a:avLst/>
          </a:prstGeom>
          <a:noFill/>
        </p:spPr>
        <p:txBody>
          <a:bodyPr wrap="square" rtlCol="0">
            <a:spAutoFit/>
          </a:bodyPr>
          <a:lstStyle/>
          <a:p>
            <a:r>
              <a:rPr lang="en-US" sz="4400" b="1" dirty="0">
                <a:solidFill>
                  <a:schemeClr val="accent1"/>
                </a:solidFill>
                <a:latin typeface="AngsanaUPC" panose="02020603050405020304" pitchFamily="18" charset="-34"/>
                <a:ea typeface="+mj-ea"/>
                <a:cs typeface="AngsanaUPC" panose="02020603050405020304" pitchFamily="18" charset="-34"/>
              </a:rPr>
              <a:t>Ratings classification</a:t>
            </a:r>
          </a:p>
          <a:p>
            <a:r>
              <a:rPr lang="en-US" sz="4400" b="1" dirty="0">
                <a:solidFill>
                  <a:schemeClr val="accent1"/>
                </a:solidFill>
                <a:latin typeface="AngsanaUPC" panose="02020603050405020304" pitchFamily="18" charset="-34"/>
                <a:ea typeface="+mj-ea"/>
                <a:cs typeface="AngsanaUPC" panose="02020603050405020304" pitchFamily="18" charset="-34"/>
              </a:rPr>
              <a:t>If 4 or 5 means 1.</a:t>
            </a:r>
          </a:p>
          <a:p>
            <a:r>
              <a:rPr lang="en-US" sz="4400" b="1" dirty="0">
                <a:solidFill>
                  <a:schemeClr val="accent1"/>
                </a:solidFill>
                <a:latin typeface="AngsanaUPC" panose="02020603050405020304" pitchFamily="18" charset="-34"/>
                <a:ea typeface="+mj-ea"/>
                <a:cs typeface="AngsanaUPC" panose="02020603050405020304" pitchFamily="18" charset="-34"/>
              </a:rPr>
              <a:t>Less than 4 is 0.</a:t>
            </a:r>
          </a:p>
        </p:txBody>
      </p:sp>
      <p:pic>
        <p:nvPicPr>
          <p:cNvPr id="7" name="Picture 6">
            <a:extLst>
              <a:ext uri="{FF2B5EF4-FFF2-40B4-BE49-F238E27FC236}">
                <a16:creationId xmlns:a16="http://schemas.microsoft.com/office/drawing/2014/main" id="{F9B230E9-DC9F-4EB9-ADA9-06E241D03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79315"/>
            <a:ext cx="5694947" cy="4328979"/>
          </a:xfrm>
          <a:prstGeom prst="rect">
            <a:avLst/>
          </a:prstGeom>
        </p:spPr>
      </p:pic>
    </p:spTree>
    <p:extLst>
      <p:ext uri="{BB962C8B-B14F-4D97-AF65-F5344CB8AC3E}">
        <p14:creationId xmlns:p14="http://schemas.microsoft.com/office/powerpoint/2010/main" val="62725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FA81E-94F3-4EC8-8606-B1E19E15A4E5}"/>
              </a:ext>
            </a:extLst>
          </p:cNvPr>
          <p:cNvSpPr txBox="1"/>
          <p:nvPr/>
        </p:nvSpPr>
        <p:spPr>
          <a:xfrm>
            <a:off x="337346" y="500301"/>
            <a:ext cx="5838495"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1 - Naive Bayes Algorithm</a:t>
            </a:r>
            <a:endParaRPr lang="en-US" dirty="0"/>
          </a:p>
        </p:txBody>
      </p:sp>
      <p:sp>
        <p:nvSpPr>
          <p:cNvPr id="3" name="TextBox 2">
            <a:extLst>
              <a:ext uri="{FF2B5EF4-FFF2-40B4-BE49-F238E27FC236}">
                <a16:creationId xmlns:a16="http://schemas.microsoft.com/office/drawing/2014/main" id="{FDBF5B95-3080-4AFC-BD0D-C98536611ED4}"/>
              </a:ext>
            </a:extLst>
          </p:cNvPr>
          <p:cNvSpPr txBox="1"/>
          <p:nvPr/>
        </p:nvSpPr>
        <p:spPr>
          <a:xfrm>
            <a:off x="232586" y="3294230"/>
            <a:ext cx="5472973"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Naïve Bayes with Train and Split method </a:t>
            </a:r>
          </a:p>
        </p:txBody>
      </p:sp>
      <p:sp>
        <p:nvSpPr>
          <p:cNvPr id="4" name="TextBox 3">
            <a:extLst>
              <a:ext uri="{FF2B5EF4-FFF2-40B4-BE49-F238E27FC236}">
                <a16:creationId xmlns:a16="http://schemas.microsoft.com/office/drawing/2014/main" id="{A91A265C-B359-4A2B-AC9F-2C93F94F0382}"/>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85.63%</a:t>
            </a:r>
            <a:endParaRPr lang="en-US" sz="2000" b="1" dirty="0">
              <a:solidFill>
                <a:srgbClr val="FFFF00"/>
              </a:solidFill>
            </a:endParaRPr>
          </a:p>
        </p:txBody>
      </p:sp>
      <p:pic>
        <p:nvPicPr>
          <p:cNvPr id="7" name="Picture 6">
            <a:extLst>
              <a:ext uri="{FF2B5EF4-FFF2-40B4-BE49-F238E27FC236}">
                <a16:creationId xmlns:a16="http://schemas.microsoft.com/office/drawing/2014/main" id="{14CF130D-AD15-4751-A187-CD2D25377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1568918"/>
            <a:ext cx="5177703" cy="5039208"/>
          </a:xfrm>
          <a:prstGeom prst="rect">
            <a:avLst/>
          </a:prstGeom>
        </p:spPr>
      </p:pic>
    </p:spTree>
    <p:extLst>
      <p:ext uri="{BB962C8B-B14F-4D97-AF65-F5344CB8AC3E}">
        <p14:creationId xmlns:p14="http://schemas.microsoft.com/office/powerpoint/2010/main" val="139129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7EFCB-3E5F-4BE9-A6F0-51FCA4EFDDA6}"/>
              </a:ext>
            </a:extLst>
          </p:cNvPr>
          <p:cNvSpPr txBox="1"/>
          <p:nvPr/>
        </p:nvSpPr>
        <p:spPr>
          <a:xfrm>
            <a:off x="337346" y="500301"/>
            <a:ext cx="6977854"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2 - Logistic Regression Algorithm</a:t>
            </a:r>
            <a:endParaRPr lang="en-US" dirty="0"/>
          </a:p>
        </p:txBody>
      </p:sp>
      <p:sp>
        <p:nvSpPr>
          <p:cNvPr id="3" name="TextBox 2">
            <a:extLst>
              <a:ext uri="{FF2B5EF4-FFF2-40B4-BE49-F238E27FC236}">
                <a16:creationId xmlns:a16="http://schemas.microsoft.com/office/drawing/2014/main" id="{B1D0687C-9867-4C53-B30E-BF92BAA9C911}"/>
              </a:ext>
            </a:extLst>
          </p:cNvPr>
          <p:cNvSpPr txBox="1"/>
          <p:nvPr/>
        </p:nvSpPr>
        <p:spPr>
          <a:xfrm>
            <a:off x="232586" y="3294230"/>
            <a:ext cx="6258445"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Logistic Regression with Train and Split method </a:t>
            </a:r>
          </a:p>
        </p:txBody>
      </p:sp>
      <p:sp>
        <p:nvSpPr>
          <p:cNvPr id="4" name="TextBox 3">
            <a:extLst>
              <a:ext uri="{FF2B5EF4-FFF2-40B4-BE49-F238E27FC236}">
                <a16:creationId xmlns:a16="http://schemas.microsoft.com/office/drawing/2014/main" id="{CB1F3B9A-9310-491E-8FCE-BFC8E197B8D8}"/>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87.52%</a:t>
            </a:r>
            <a:endParaRPr lang="en-US" sz="2000" b="1" dirty="0">
              <a:solidFill>
                <a:srgbClr val="FFFF00"/>
              </a:solidFill>
            </a:endParaRPr>
          </a:p>
        </p:txBody>
      </p:sp>
      <p:pic>
        <p:nvPicPr>
          <p:cNvPr id="7" name="Picture 6">
            <a:extLst>
              <a:ext uri="{FF2B5EF4-FFF2-40B4-BE49-F238E27FC236}">
                <a16:creationId xmlns:a16="http://schemas.microsoft.com/office/drawing/2014/main" id="{8E14A611-E176-4B1F-95D4-B5323BB95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1090430"/>
            <a:ext cx="5359504" cy="5577149"/>
          </a:xfrm>
          <a:prstGeom prst="rect">
            <a:avLst/>
          </a:prstGeom>
        </p:spPr>
      </p:pic>
    </p:spTree>
    <p:extLst>
      <p:ext uri="{BB962C8B-B14F-4D97-AF65-F5344CB8AC3E}">
        <p14:creationId xmlns:p14="http://schemas.microsoft.com/office/powerpoint/2010/main" val="155802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315B5-8B9C-4893-890E-336AEBD3F61B}"/>
              </a:ext>
            </a:extLst>
          </p:cNvPr>
          <p:cNvSpPr txBox="1"/>
          <p:nvPr/>
        </p:nvSpPr>
        <p:spPr>
          <a:xfrm>
            <a:off x="337346" y="500301"/>
            <a:ext cx="6977854"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3 - Random Forest Algorithm</a:t>
            </a:r>
            <a:endParaRPr lang="en-US" dirty="0"/>
          </a:p>
        </p:txBody>
      </p:sp>
      <p:sp>
        <p:nvSpPr>
          <p:cNvPr id="3" name="TextBox 2">
            <a:extLst>
              <a:ext uri="{FF2B5EF4-FFF2-40B4-BE49-F238E27FC236}">
                <a16:creationId xmlns:a16="http://schemas.microsoft.com/office/drawing/2014/main" id="{66B2CEF7-9416-4FE0-A486-232028703335}"/>
              </a:ext>
            </a:extLst>
          </p:cNvPr>
          <p:cNvSpPr txBox="1"/>
          <p:nvPr/>
        </p:nvSpPr>
        <p:spPr>
          <a:xfrm>
            <a:off x="232586" y="3294230"/>
            <a:ext cx="5759910"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Random Forest with Train and Split method </a:t>
            </a:r>
          </a:p>
        </p:txBody>
      </p:sp>
      <p:sp>
        <p:nvSpPr>
          <p:cNvPr id="4" name="TextBox 3">
            <a:extLst>
              <a:ext uri="{FF2B5EF4-FFF2-40B4-BE49-F238E27FC236}">
                <a16:creationId xmlns:a16="http://schemas.microsoft.com/office/drawing/2014/main" id="{AAF70932-3BB6-4245-8466-0772F34A60D0}"/>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85.28%</a:t>
            </a:r>
            <a:endParaRPr lang="en-US" sz="2000" b="1" dirty="0">
              <a:solidFill>
                <a:srgbClr val="FFFF00"/>
              </a:solidFill>
            </a:endParaRPr>
          </a:p>
        </p:txBody>
      </p:sp>
      <p:pic>
        <p:nvPicPr>
          <p:cNvPr id="7" name="Picture 6">
            <a:extLst>
              <a:ext uri="{FF2B5EF4-FFF2-40B4-BE49-F238E27FC236}">
                <a16:creationId xmlns:a16="http://schemas.microsoft.com/office/drawing/2014/main" id="{DFD6B427-82FE-4405-AD5F-6E636A92C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885021"/>
            <a:ext cx="5339616" cy="5784783"/>
          </a:xfrm>
          <a:prstGeom prst="rect">
            <a:avLst/>
          </a:prstGeom>
        </p:spPr>
      </p:pic>
    </p:spTree>
    <p:extLst>
      <p:ext uri="{BB962C8B-B14F-4D97-AF65-F5344CB8AC3E}">
        <p14:creationId xmlns:p14="http://schemas.microsoft.com/office/powerpoint/2010/main" val="291222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4BD3-8716-4BBB-BE42-5C5CF5A3B86B}"/>
              </a:ext>
            </a:extLst>
          </p:cNvPr>
          <p:cNvSpPr txBox="1">
            <a:spLocks/>
          </p:cNvSpPr>
          <p:nvPr/>
        </p:nvSpPr>
        <p:spPr>
          <a:xfrm>
            <a:off x="1285686" y="2510412"/>
            <a:ext cx="7766936" cy="164630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dirty="0">
                <a:solidFill>
                  <a:schemeClr val="accent1">
                    <a:lumMod val="60000"/>
                    <a:lumOff val="40000"/>
                  </a:schemeClr>
                </a:solidFill>
              </a:rPr>
              <a:t>Agenda 1 </a:t>
            </a:r>
          </a:p>
        </p:txBody>
      </p:sp>
      <p:sp>
        <p:nvSpPr>
          <p:cNvPr id="3" name="Subtitle 2">
            <a:extLst>
              <a:ext uri="{FF2B5EF4-FFF2-40B4-BE49-F238E27FC236}">
                <a16:creationId xmlns:a16="http://schemas.microsoft.com/office/drawing/2014/main" id="{E4B1EB61-641B-4A15-BA62-5A04B4432189}"/>
              </a:ext>
            </a:extLst>
          </p:cNvPr>
          <p:cNvSpPr txBox="1">
            <a:spLocks/>
          </p:cNvSpPr>
          <p:nvPr/>
        </p:nvSpPr>
        <p:spPr>
          <a:xfrm>
            <a:off x="1507067" y="4050833"/>
            <a:ext cx="7766936" cy="1096899"/>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IN" sz="4000" b="1" dirty="0">
                <a:solidFill>
                  <a:schemeClr val="accent1">
                    <a:lumMod val="60000"/>
                    <a:lumOff val="40000"/>
                  </a:schemeClr>
                </a:solidFill>
              </a:rPr>
              <a:t>Exploratory Data Analysis</a:t>
            </a:r>
            <a:r>
              <a:rPr lang="en-IN" sz="4000" dirty="0">
                <a:solidFill>
                  <a:schemeClr val="accent1">
                    <a:lumMod val="60000"/>
                    <a:lumOff val="40000"/>
                  </a:schemeClr>
                </a:solidFill>
              </a:rPr>
              <a:t> (EDA),</a:t>
            </a:r>
          </a:p>
          <a:p>
            <a:pPr algn="ctr"/>
            <a:r>
              <a:rPr lang="en-IN" sz="4000" dirty="0">
                <a:solidFill>
                  <a:schemeClr val="accent1">
                    <a:lumMod val="60000"/>
                    <a:lumOff val="40000"/>
                  </a:schemeClr>
                </a:solidFill>
              </a:rPr>
              <a:t>Data Cleaning </a:t>
            </a:r>
          </a:p>
        </p:txBody>
      </p:sp>
    </p:spTree>
    <p:extLst>
      <p:ext uri="{BB962C8B-B14F-4D97-AF65-F5344CB8AC3E}">
        <p14:creationId xmlns:p14="http://schemas.microsoft.com/office/powerpoint/2010/main" val="164336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F3675E2-354A-4573-B1C4-79CE9630A60F}"/>
              </a:ext>
            </a:extLst>
          </p:cNvPr>
          <p:cNvSpPr txBox="1">
            <a:spLocks/>
          </p:cNvSpPr>
          <p:nvPr/>
        </p:nvSpPr>
        <p:spPr>
          <a:xfrm>
            <a:off x="837398" y="609600"/>
            <a:ext cx="8034066" cy="1902594"/>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Comparing the Accuracy of all the Models</a:t>
            </a:r>
            <a:endParaRPr lang="en-IN" dirty="0">
              <a:latin typeface="Times New Roman" panose="02020603050405020304" pitchFamily="18" charset="0"/>
              <a:cs typeface="Times New Roman" panose="02020603050405020304" pitchFamily="18" charset="0"/>
            </a:endParaRPr>
          </a:p>
        </p:txBody>
      </p:sp>
      <p:sp>
        <p:nvSpPr>
          <p:cNvPr id="3" name="Text Placeholder 8">
            <a:extLst>
              <a:ext uri="{FF2B5EF4-FFF2-40B4-BE49-F238E27FC236}">
                <a16:creationId xmlns:a16="http://schemas.microsoft.com/office/drawing/2014/main" id="{97773460-DDCA-46C0-A4CD-E8CE1E82826D}"/>
              </a:ext>
            </a:extLst>
          </p:cNvPr>
          <p:cNvSpPr txBox="1">
            <a:spLocks/>
          </p:cNvSpPr>
          <p:nvPr/>
        </p:nvSpPr>
        <p:spPr>
          <a:xfrm>
            <a:off x="837398" y="1804335"/>
            <a:ext cx="7221144" cy="88111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a:solidFill>
                  <a:schemeClr val="accent1"/>
                </a:solidFill>
              </a:rPr>
              <a:t>Logistic regression</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is at best </a:t>
            </a:r>
            <a:r>
              <a:rPr lang="en-US" sz="2800" b="1" dirty="0">
                <a:solidFill>
                  <a:schemeClr val="accent1"/>
                </a:solidFill>
                <a:latin typeface="Times New Roman" panose="02020603050405020304" pitchFamily="18" charset="0"/>
                <a:cs typeface="Times New Roman" panose="02020603050405020304" pitchFamily="18" charset="0"/>
              </a:rPr>
              <a:t>– 87.52%</a:t>
            </a:r>
            <a:endParaRPr lang="en-IN" sz="28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4ED5DB-182B-40B2-8286-16A7CB1D3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166" y="2992105"/>
            <a:ext cx="8392611" cy="2956307"/>
          </a:xfrm>
          <a:prstGeom prst="rect">
            <a:avLst/>
          </a:prstGeom>
        </p:spPr>
      </p:pic>
    </p:spTree>
    <p:extLst>
      <p:ext uri="{BB962C8B-B14F-4D97-AF65-F5344CB8AC3E}">
        <p14:creationId xmlns:p14="http://schemas.microsoft.com/office/powerpoint/2010/main" val="281199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2B9BD-3BA8-45C0-953B-47CA77A6941A}"/>
              </a:ext>
            </a:extLst>
          </p:cNvPr>
          <p:cNvSpPr txBox="1"/>
          <p:nvPr/>
        </p:nvSpPr>
        <p:spPr>
          <a:xfrm>
            <a:off x="3048802" y="2685048"/>
            <a:ext cx="6097604" cy="3016210"/>
          </a:xfrm>
          <a:prstGeom prst="rect">
            <a:avLst/>
          </a:prstGeom>
          <a:noFill/>
        </p:spPr>
        <p:txBody>
          <a:bodyPr wrap="square">
            <a:spAutoFit/>
          </a:bodyPr>
          <a:lstStyle/>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Agenda 3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 </a:t>
            </a:r>
          </a:p>
          <a:p>
            <a:pPr>
              <a:lnSpc>
                <a:spcPct val="90000"/>
              </a:lnSpc>
              <a:spcBef>
                <a:spcPct val="0"/>
              </a:spcBef>
              <a:spcAft>
                <a:spcPts val="600"/>
              </a:spcAft>
            </a:pPr>
            <a:r>
              <a:rPr lang="en-US" sz="3600" dirty="0">
                <a:latin typeface="Times New Roman" panose="02020603050405020304" pitchFamily="18" charset="0"/>
                <a:ea typeface="+mj-ea"/>
                <a:cs typeface="Times New Roman" panose="02020603050405020304" pitchFamily="18" charset="0"/>
              </a:rPr>
              <a:t>M</a:t>
            </a:r>
            <a:r>
              <a:rPr lang="en-US" sz="3600" kern="1200" dirty="0">
                <a:latin typeface="Times New Roman" panose="02020603050405020304" pitchFamily="18" charset="0"/>
                <a:ea typeface="+mj-ea"/>
                <a:cs typeface="Times New Roman" panose="02020603050405020304" pitchFamily="18" charset="0"/>
              </a:rPr>
              <a:t>odel Pipeline and </a:t>
            </a:r>
            <a:r>
              <a:rPr lang="en-US" sz="3600" dirty="0">
                <a:latin typeface="Times New Roman" panose="02020603050405020304" pitchFamily="18" charset="0"/>
                <a:ea typeface="+mj-ea"/>
                <a:cs typeface="Times New Roman" panose="02020603050405020304" pitchFamily="18" charset="0"/>
              </a:rPr>
              <a:t>D</a:t>
            </a:r>
            <a:r>
              <a:rPr lang="en-US" sz="3600" kern="1200" dirty="0">
                <a:latin typeface="Times New Roman" panose="02020603050405020304" pitchFamily="18" charset="0"/>
                <a:ea typeface="+mj-ea"/>
                <a:cs typeface="Times New Roman" panose="02020603050405020304" pitchFamily="18" charset="0"/>
              </a:rPr>
              <a:t>eployment </a:t>
            </a:r>
            <a:r>
              <a:rPr lang="en-US" sz="3600" dirty="0">
                <a:latin typeface="Times New Roman" panose="02020603050405020304" pitchFamily="18" charset="0"/>
                <a:ea typeface="+mj-ea"/>
                <a:cs typeface="Times New Roman" panose="02020603050405020304" pitchFamily="18" charset="0"/>
              </a:rPr>
              <a:t>U</a:t>
            </a:r>
            <a:r>
              <a:rPr lang="en-US" sz="3600" kern="1200" dirty="0">
                <a:latin typeface="Times New Roman" panose="02020603050405020304" pitchFamily="18" charset="0"/>
                <a:ea typeface="+mj-ea"/>
                <a:cs typeface="Times New Roman" panose="02020603050405020304" pitchFamily="18" charset="0"/>
              </a:rPr>
              <a:t>sing </a:t>
            </a:r>
            <a:r>
              <a:rPr lang="en-US" sz="3600" dirty="0" err="1">
                <a:latin typeface="Times New Roman" panose="02020603050405020304" pitchFamily="18" charset="0"/>
                <a:ea typeface="+mj-ea"/>
                <a:cs typeface="Times New Roman" panose="02020603050405020304" pitchFamily="18" charset="0"/>
              </a:rPr>
              <a:t>S</a:t>
            </a:r>
            <a:r>
              <a:rPr lang="en-US" sz="3600" kern="1200" dirty="0" err="1">
                <a:latin typeface="Times New Roman" panose="02020603050405020304" pitchFamily="18" charset="0"/>
                <a:ea typeface="+mj-ea"/>
                <a:cs typeface="Times New Roman" panose="02020603050405020304" pitchFamily="18" charset="0"/>
              </a:rPr>
              <a:t>treamlit</a:t>
            </a:r>
            <a:endParaRPr lang="en-US" sz="3600" kern="12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29880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9C67281B-2FB8-4C5D-96D4-D7697AB2A981}"/>
              </a:ext>
            </a:extLst>
          </p:cNvPr>
          <p:cNvSpPr txBox="1">
            <a:spLocks/>
          </p:cNvSpPr>
          <p:nvPr/>
        </p:nvSpPr>
        <p:spPr>
          <a:xfrm>
            <a:off x="67377" y="1988231"/>
            <a:ext cx="7221144" cy="88111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a:solidFill>
                  <a:schemeClr val="tx1"/>
                </a:solidFill>
              </a:rPr>
              <a:t>Logistic regression</a:t>
            </a:r>
            <a:r>
              <a:rPr lang="en-US" sz="2800" b="1" dirty="0">
                <a:solidFill>
                  <a:schemeClr val="tx1"/>
                </a:solidFill>
                <a:latin typeface="Times New Roman" panose="02020603050405020304" pitchFamily="18" charset="0"/>
                <a:cs typeface="Times New Roman" panose="02020603050405020304" pitchFamily="18" charset="0"/>
              </a:rPr>
              <a:t>  Classifier Pipeline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787099-FF04-4721-9AA9-9095BC3863BA}"/>
              </a:ext>
            </a:extLst>
          </p:cNvPr>
          <p:cNvSpPr txBox="1"/>
          <p:nvPr/>
        </p:nvSpPr>
        <p:spPr>
          <a:xfrm>
            <a:off x="654518" y="4145479"/>
            <a:ext cx="4568416" cy="954107"/>
          </a:xfrm>
          <a:prstGeom prst="rect">
            <a:avLst/>
          </a:prstGeom>
          <a:noFill/>
        </p:spPr>
        <p:txBody>
          <a:bodyPr wrap="square" rtlCol="0">
            <a:spAutoFit/>
          </a:bodyPr>
          <a:lstStyle/>
          <a:p>
            <a:r>
              <a:rPr lang="en-US" sz="2800" b="1" dirty="0">
                <a:solidFill>
                  <a:srgbClr val="FFFF00"/>
                </a:solidFill>
                <a:latin typeface="Times New Roman" panose="02020603050405020304" pitchFamily="18" charset="0"/>
                <a:cs typeface="Times New Roman" panose="02020603050405020304" pitchFamily="18" charset="0"/>
              </a:rPr>
              <a:t>Pipeline </a:t>
            </a:r>
            <a:r>
              <a:rPr lang="en-US" sz="2800" b="1" dirty="0" err="1">
                <a:solidFill>
                  <a:srgbClr val="FFFF00"/>
                </a:solidFill>
                <a:latin typeface="Times New Roman" panose="02020603050405020304" pitchFamily="18" charset="0"/>
                <a:cs typeface="Times New Roman" panose="02020603050405020304" pitchFamily="18" charset="0"/>
              </a:rPr>
              <a:t>CountVectorizer</a:t>
            </a:r>
            <a:r>
              <a:rPr lang="en-US" sz="2800" b="1" dirty="0">
                <a:solidFill>
                  <a:srgbClr val="FFFF00"/>
                </a:solidFill>
                <a:latin typeface="Times New Roman" panose="02020603050405020304" pitchFamily="18" charset="0"/>
                <a:cs typeface="Times New Roman" panose="02020603050405020304" pitchFamily="18" charset="0"/>
              </a:rPr>
              <a:t> and </a:t>
            </a:r>
            <a:r>
              <a:rPr lang="en-US" sz="2800" b="1" dirty="0" err="1">
                <a:solidFill>
                  <a:srgbClr val="FFFF00"/>
                </a:solidFill>
                <a:latin typeface="Times New Roman" panose="02020603050405020304" pitchFamily="18" charset="0"/>
                <a:cs typeface="Times New Roman" panose="02020603050405020304" pitchFamily="18" charset="0"/>
              </a:rPr>
              <a:t>LogisticRegression</a:t>
            </a:r>
            <a:endParaRPr lang="en-US" sz="2800" b="1" dirty="0">
              <a:solidFill>
                <a:srgbClr val="FFFF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A425EF-5C52-48CB-832F-1C1EF85C0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996" y="1670375"/>
            <a:ext cx="5842627" cy="4643797"/>
          </a:xfrm>
          <a:prstGeom prst="rect">
            <a:avLst/>
          </a:prstGeom>
        </p:spPr>
      </p:pic>
    </p:spTree>
    <p:extLst>
      <p:ext uri="{BB962C8B-B14F-4D97-AF65-F5344CB8AC3E}">
        <p14:creationId xmlns:p14="http://schemas.microsoft.com/office/powerpoint/2010/main" val="358121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9B44F-A2CE-46CE-A735-F579B84E9F11}"/>
              </a:ext>
            </a:extLst>
          </p:cNvPr>
          <p:cNvSpPr txBox="1"/>
          <p:nvPr/>
        </p:nvSpPr>
        <p:spPr>
          <a:xfrm>
            <a:off x="337346" y="500301"/>
            <a:ext cx="5838495" cy="769441"/>
          </a:xfrm>
          <a:prstGeom prst="rect">
            <a:avLst/>
          </a:prstGeom>
          <a:noFill/>
        </p:spPr>
        <p:txBody>
          <a:bodyPr wrap="square" rtlCol="0">
            <a:spAutoFit/>
          </a:bodyPr>
          <a:lstStyle/>
          <a:p>
            <a:pPr algn="ctr"/>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Saving the Model using Pickel</a:t>
            </a:r>
          </a:p>
        </p:txBody>
      </p:sp>
      <p:sp>
        <p:nvSpPr>
          <p:cNvPr id="4" name="TextBox 3">
            <a:extLst>
              <a:ext uri="{FF2B5EF4-FFF2-40B4-BE49-F238E27FC236}">
                <a16:creationId xmlns:a16="http://schemas.microsoft.com/office/drawing/2014/main" id="{A102191E-AE65-4CF2-9B04-55671548FFC7}"/>
              </a:ext>
            </a:extLst>
          </p:cNvPr>
          <p:cNvSpPr txBox="1"/>
          <p:nvPr/>
        </p:nvSpPr>
        <p:spPr>
          <a:xfrm>
            <a:off x="248576" y="3817398"/>
            <a:ext cx="5927266" cy="1508105"/>
          </a:xfrm>
          <a:prstGeom prst="rect">
            <a:avLst/>
          </a:prstGeom>
          <a:noFill/>
        </p:spPr>
        <p:txBody>
          <a:bodyPr wrap="square" rtlCol="0">
            <a:spAutoFit/>
          </a:bodyPr>
          <a:lstStyle/>
          <a:p>
            <a:pPr algn="ctr"/>
            <a:r>
              <a:rPr lang="en-US" sz="2800" dirty="0" err="1"/>
              <a:t>LogisticRegression</a:t>
            </a:r>
            <a:r>
              <a:rPr lang="en-US" sz="2800" dirty="0"/>
              <a:t> Model Saved as </a:t>
            </a:r>
          </a:p>
          <a:p>
            <a:pPr algn="ctr"/>
            <a:endParaRPr lang="en-US" sz="2800" dirty="0"/>
          </a:p>
          <a:p>
            <a:pPr algn="ctr"/>
            <a:r>
              <a:rPr lang="en-US" sz="2800" dirty="0"/>
              <a:t> </a:t>
            </a:r>
            <a:r>
              <a:rPr lang="en-US" sz="3600" b="1" dirty="0" err="1">
                <a:latin typeface="Arial Narrow" panose="020B0606020202030204" pitchFamily="34" charset="0"/>
              </a:rPr>
              <a:t>Hotel_Final_model.pkl</a:t>
            </a:r>
            <a:endParaRPr lang="en-US" sz="2800" b="1" dirty="0">
              <a:latin typeface="Arial Narrow" panose="020B0606020202030204" pitchFamily="34" charset="0"/>
            </a:endParaRPr>
          </a:p>
        </p:txBody>
      </p:sp>
      <p:pic>
        <p:nvPicPr>
          <p:cNvPr id="6" name="Picture 5">
            <a:extLst>
              <a:ext uri="{FF2B5EF4-FFF2-40B4-BE49-F238E27FC236}">
                <a16:creationId xmlns:a16="http://schemas.microsoft.com/office/drawing/2014/main" id="{3B325203-D6BF-4EEB-B334-9CF759280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790" y="2204186"/>
            <a:ext cx="5159634" cy="3608924"/>
          </a:xfrm>
          <a:prstGeom prst="rect">
            <a:avLst/>
          </a:prstGeom>
        </p:spPr>
      </p:pic>
    </p:spTree>
    <p:extLst>
      <p:ext uri="{BB962C8B-B14F-4D97-AF65-F5344CB8AC3E}">
        <p14:creationId xmlns:p14="http://schemas.microsoft.com/office/powerpoint/2010/main" val="3600116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0F082-237F-4B49-BDD7-3C573A65BAF1}"/>
              </a:ext>
            </a:extLst>
          </p:cNvPr>
          <p:cNvSpPr txBox="1"/>
          <p:nvPr/>
        </p:nvSpPr>
        <p:spPr>
          <a:xfrm>
            <a:off x="904776" y="596047"/>
            <a:ext cx="9519384" cy="107721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As per the  Accuracy Chart below, We have finalized  </a:t>
            </a:r>
            <a:r>
              <a:rPr lang="en-US" sz="3200" dirty="0" err="1">
                <a:latin typeface="Times New Roman" panose="02020603050405020304" pitchFamily="18" charset="0"/>
                <a:cs typeface="Times New Roman" panose="02020603050405020304" pitchFamily="18" charset="0"/>
              </a:rPr>
              <a:t>LogisticRegression</a:t>
            </a:r>
            <a:r>
              <a:rPr lang="en-US" sz="3200" dirty="0">
                <a:latin typeface="Times New Roman" panose="02020603050405020304" pitchFamily="18" charset="0"/>
                <a:cs typeface="Times New Roman" panose="02020603050405020304" pitchFamily="18" charset="0"/>
              </a:rPr>
              <a:t> Classifier and Deploying the Model </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DA1589-2AB4-4715-B1FB-962C0BB91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890" y="2779705"/>
            <a:ext cx="7279155" cy="2475689"/>
          </a:xfrm>
          <a:prstGeom prst="rect">
            <a:avLst/>
          </a:prstGeom>
        </p:spPr>
      </p:pic>
    </p:spTree>
    <p:extLst>
      <p:ext uri="{BB962C8B-B14F-4D97-AF65-F5344CB8AC3E}">
        <p14:creationId xmlns:p14="http://schemas.microsoft.com/office/powerpoint/2010/main" val="3096786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B0B72-F46D-4E33-86BC-32CE00E264DE}"/>
              </a:ext>
            </a:extLst>
          </p:cNvPr>
          <p:cNvSpPr txBox="1"/>
          <p:nvPr/>
        </p:nvSpPr>
        <p:spPr>
          <a:xfrm>
            <a:off x="722697" y="243925"/>
            <a:ext cx="10515600" cy="82447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rPr>
              <a:t>PY File Creation Using Spyder (Python 3.9)</a:t>
            </a:r>
          </a:p>
        </p:txBody>
      </p:sp>
      <p:sp>
        <p:nvSpPr>
          <p:cNvPr id="4" name="TextBox 3">
            <a:extLst>
              <a:ext uri="{FF2B5EF4-FFF2-40B4-BE49-F238E27FC236}">
                <a16:creationId xmlns:a16="http://schemas.microsoft.com/office/drawing/2014/main" id="{E04C4A52-594F-4834-8D39-2908B174B618}"/>
              </a:ext>
            </a:extLst>
          </p:cNvPr>
          <p:cNvSpPr txBox="1"/>
          <p:nvPr/>
        </p:nvSpPr>
        <p:spPr>
          <a:xfrm>
            <a:off x="7546848" y="2516777"/>
            <a:ext cx="3803904" cy="44969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t>We have created the PY file where we are calling the saved model and the input variables and Predicting based on the User Inputs.</a:t>
            </a:r>
          </a:p>
        </p:txBody>
      </p:sp>
      <p:pic>
        <p:nvPicPr>
          <p:cNvPr id="6" name="Picture 5">
            <a:extLst>
              <a:ext uri="{FF2B5EF4-FFF2-40B4-BE49-F238E27FC236}">
                <a16:creationId xmlns:a16="http://schemas.microsoft.com/office/drawing/2014/main" id="{FEB63296-865F-441E-BF5E-F69EEF16E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9" y="952091"/>
            <a:ext cx="6107279" cy="5512083"/>
          </a:xfrm>
          <a:prstGeom prst="rect">
            <a:avLst/>
          </a:prstGeom>
        </p:spPr>
      </p:pic>
    </p:spTree>
    <p:extLst>
      <p:ext uri="{BB962C8B-B14F-4D97-AF65-F5344CB8AC3E}">
        <p14:creationId xmlns:p14="http://schemas.microsoft.com/office/powerpoint/2010/main" val="454443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E28AD-F343-46C2-B750-EF4C5D4E8192}"/>
              </a:ext>
            </a:extLst>
          </p:cNvPr>
          <p:cNvSpPr txBox="1"/>
          <p:nvPr/>
        </p:nvSpPr>
        <p:spPr>
          <a:xfrm>
            <a:off x="838200" y="585216"/>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latin typeface="AngsanaUPC" panose="02020603050405020304" pitchFamily="18" charset="-34"/>
                <a:ea typeface="+mj-ea"/>
                <a:cs typeface="AngsanaUPC" panose="02020603050405020304" pitchFamily="18" charset="-34"/>
              </a:rPr>
              <a:t>Running the PY file through Anaconda Prompt</a:t>
            </a:r>
          </a:p>
        </p:txBody>
      </p:sp>
      <p:pic>
        <p:nvPicPr>
          <p:cNvPr id="9" name="Picture 8">
            <a:extLst>
              <a:ext uri="{FF2B5EF4-FFF2-40B4-BE49-F238E27FC236}">
                <a16:creationId xmlns:a16="http://schemas.microsoft.com/office/drawing/2014/main" id="{B488BC80-8666-4647-A484-2BA4A89C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37" y="1622138"/>
            <a:ext cx="8687246" cy="4927853"/>
          </a:xfrm>
          <a:prstGeom prst="rect">
            <a:avLst/>
          </a:prstGeom>
        </p:spPr>
      </p:pic>
    </p:spTree>
    <p:extLst>
      <p:ext uri="{BB962C8B-B14F-4D97-AF65-F5344CB8AC3E}">
        <p14:creationId xmlns:p14="http://schemas.microsoft.com/office/powerpoint/2010/main" val="1364263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8A282-EBD3-4603-9588-1D618B516CFD}"/>
              </a:ext>
            </a:extLst>
          </p:cNvPr>
          <p:cNvSpPr txBox="1"/>
          <p:nvPr/>
        </p:nvSpPr>
        <p:spPr>
          <a:xfrm>
            <a:off x="838200" y="269507"/>
            <a:ext cx="10515600" cy="1212784"/>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rPr>
              <a:t>FINAL DEPLOYED MODEL</a:t>
            </a:r>
          </a:p>
          <a:p>
            <a:pPr algn="ctr">
              <a:lnSpc>
                <a:spcPct val="90000"/>
              </a:lnSpc>
              <a:spcBef>
                <a:spcPct val="0"/>
              </a:spcBef>
              <a:spcAft>
                <a:spcPts val="600"/>
              </a:spcAft>
            </a:pPr>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With Input Variables on left and Predictions and Probability on right  </a:t>
            </a:r>
          </a:p>
          <a:p>
            <a:pPr algn="ctr">
              <a:lnSpc>
                <a:spcPct val="90000"/>
              </a:lnSpc>
              <a:spcBef>
                <a:spcPct val="0"/>
              </a:spcBef>
              <a:spcAft>
                <a:spcPts val="600"/>
              </a:spcAft>
            </a:pPr>
            <a:endPar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endParaRPr>
          </a:p>
        </p:txBody>
      </p:sp>
      <p:pic>
        <p:nvPicPr>
          <p:cNvPr id="5" name="Picture 4">
            <a:extLst>
              <a:ext uri="{FF2B5EF4-FFF2-40B4-BE49-F238E27FC236}">
                <a16:creationId xmlns:a16="http://schemas.microsoft.com/office/drawing/2014/main" id="{DCD98549-708A-4982-AD76-90EB7DB53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13" y="1482291"/>
            <a:ext cx="9937559" cy="5085520"/>
          </a:xfrm>
          <a:prstGeom prst="rect">
            <a:avLst/>
          </a:prstGeom>
        </p:spPr>
      </p:pic>
    </p:spTree>
    <p:extLst>
      <p:ext uri="{BB962C8B-B14F-4D97-AF65-F5344CB8AC3E}">
        <p14:creationId xmlns:p14="http://schemas.microsoft.com/office/powerpoint/2010/main" val="3121950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52EF4-DF3B-41D7-A8E1-CB61A077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3" y="238653"/>
            <a:ext cx="9355755" cy="2504547"/>
          </a:xfrm>
          <a:prstGeom prst="rect">
            <a:avLst/>
          </a:prstGeom>
        </p:spPr>
      </p:pic>
      <p:pic>
        <p:nvPicPr>
          <p:cNvPr id="5" name="Picture 4">
            <a:extLst>
              <a:ext uri="{FF2B5EF4-FFF2-40B4-BE49-F238E27FC236}">
                <a16:creationId xmlns:a16="http://schemas.microsoft.com/office/drawing/2014/main" id="{F924EC3F-4F4F-4835-8EC8-C8E0F7F6E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741" y="3070459"/>
            <a:ext cx="8871673" cy="3465081"/>
          </a:xfrm>
          <a:prstGeom prst="rect">
            <a:avLst/>
          </a:prstGeom>
        </p:spPr>
      </p:pic>
    </p:spTree>
    <p:extLst>
      <p:ext uri="{BB962C8B-B14F-4D97-AF65-F5344CB8AC3E}">
        <p14:creationId xmlns:p14="http://schemas.microsoft.com/office/powerpoint/2010/main" val="3561659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FC37C0-F287-4E3A-95B7-D56D1EC0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41" y="651332"/>
            <a:ext cx="10591195" cy="5176758"/>
          </a:xfrm>
          <a:prstGeom prst="rect">
            <a:avLst/>
          </a:prstGeom>
        </p:spPr>
      </p:pic>
    </p:spTree>
    <p:extLst>
      <p:ext uri="{BB962C8B-B14F-4D97-AF65-F5344CB8AC3E}">
        <p14:creationId xmlns:p14="http://schemas.microsoft.com/office/powerpoint/2010/main" val="66598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A9C-2518-4906-BE95-B6B7F113EDB9}"/>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Problem  Statement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F69EBD-5920-4857-8F8C-E522F47648EC}"/>
              </a:ext>
            </a:extLst>
          </p:cNvPr>
          <p:cNvSpPr txBox="1">
            <a:spLocks/>
          </p:cNvSpPr>
          <p:nvPr/>
        </p:nvSpPr>
        <p:spPr>
          <a:xfrm>
            <a:off x="677333" y="2160589"/>
            <a:ext cx="8668797" cy="43653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dirty="0">
                <a:solidFill>
                  <a:schemeClr val="accent1">
                    <a:lumMod val="60000"/>
                    <a:lumOff val="40000"/>
                  </a:schemeClr>
                </a:solidFill>
              </a:rPr>
              <a:t>In this project, our goal is to examine how travelers are communicating their positive and negative experiences in online platforms for staying in a specific hotel. </a:t>
            </a:r>
          </a:p>
          <a:p>
            <a:pPr marL="0" indent="0">
              <a:buFont typeface="Wingdings 3" charset="2"/>
              <a:buNone/>
            </a:pPr>
            <a:r>
              <a:rPr lang="en-US" sz="2800" dirty="0">
                <a:solidFill>
                  <a:schemeClr val="accent1">
                    <a:lumMod val="60000"/>
                    <a:lumOff val="40000"/>
                  </a:schemeClr>
                </a:solidFill>
              </a:rPr>
              <a:t>Our major objective is what are the attributes that travelers are considering while selecting a hotel.</a:t>
            </a:r>
          </a:p>
          <a:p>
            <a:pPr marL="0" indent="0">
              <a:buFont typeface="Wingdings 3" charset="2"/>
              <a:buNone/>
            </a:pPr>
            <a:r>
              <a:rPr lang="en-US" sz="2800" dirty="0">
                <a:solidFill>
                  <a:schemeClr val="accent1">
                    <a:lumMod val="60000"/>
                    <a:lumOff val="40000"/>
                  </a:schemeClr>
                </a:solidFill>
              </a:rPr>
              <a:t>With this manager can understand which elements of their hotel influence more in forming a positive review or improves hotel brand image.</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772560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CFACE-30C7-4510-9F09-1B3A0365C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73" y="641206"/>
            <a:ext cx="11729053" cy="5575587"/>
          </a:xfrm>
          <a:prstGeom prst="rect">
            <a:avLst/>
          </a:prstGeom>
        </p:spPr>
      </p:pic>
    </p:spTree>
    <p:extLst>
      <p:ext uri="{BB962C8B-B14F-4D97-AF65-F5344CB8AC3E}">
        <p14:creationId xmlns:p14="http://schemas.microsoft.com/office/powerpoint/2010/main" val="280293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8B824A-094D-49AA-9D2D-A965F174ED6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8" b="99342" l="9864" r="89796">
                        <a14:foregroundMark x1="48639" y1="10855" x2="51020" y2="658"/>
                        <a14:foregroundMark x1="42857" y1="89145" x2="49320" y2="99342"/>
                      </a14:backgroundRemoval>
                    </a14:imgEffect>
                  </a14:imgLayer>
                </a14:imgProps>
              </a:ext>
            </a:extLst>
          </a:blip>
          <a:stretch>
            <a:fillRect/>
          </a:stretch>
        </p:blipFill>
        <p:spPr>
          <a:xfrm>
            <a:off x="3588835" y="1855264"/>
            <a:ext cx="3732777" cy="3859742"/>
          </a:xfrm>
          <a:prstGeom prst="rect">
            <a:avLst/>
          </a:prstGeom>
        </p:spPr>
      </p:pic>
    </p:spTree>
    <p:extLst>
      <p:ext uri="{BB962C8B-B14F-4D97-AF65-F5344CB8AC3E}">
        <p14:creationId xmlns:p14="http://schemas.microsoft.com/office/powerpoint/2010/main" val="408544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12F6F56-9315-4EB5-A7A4-45146EB86ED7}"/>
              </a:ext>
            </a:extLst>
          </p:cNvPr>
          <p:cNvSpPr txBox="1">
            <a:spLocks/>
          </p:cNvSpPr>
          <p:nvPr/>
        </p:nvSpPr>
        <p:spPr>
          <a:xfrm>
            <a:off x="1029904" y="1823704"/>
            <a:ext cx="8412480" cy="44246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The shape of dataset is 20419 rows and 2 columns.</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Review and Ratings. </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Review is object and Ratings is int64.</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Ratings are given on the scale of 1 to 5, Where 5 is the highest and 1 is the least rating.</a:t>
            </a:r>
          </a:p>
          <a:p>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sp>
        <p:nvSpPr>
          <p:cNvPr id="4" name="Title 1">
            <a:extLst>
              <a:ext uri="{FF2B5EF4-FFF2-40B4-BE49-F238E27FC236}">
                <a16:creationId xmlns:a16="http://schemas.microsoft.com/office/drawing/2014/main" id="{F45BA7E9-AFD6-4137-8A35-A70ED9537166}"/>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rPr>
              <a:t>Data Cleaning</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76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C694817-7A9D-4907-95C7-78CC1EF83BFD}"/>
              </a:ext>
            </a:extLst>
          </p:cNvPr>
          <p:cNvSpPr txBox="1">
            <a:spLocks/>
          </p:cNvSpPr>
          <p:nvPr/>
        </p:nvSpPr>
        <p:spPr>
          <a:xfrm>
            <a:off x="436702" y="1823705"/>
            <a:ext cx="5203702" cy="4802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We can see the heatmap.</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Here there is no null value.</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dataset there is no duplicate value. </a:t>
            </a: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00A23A5B-7DE9-4ECE-A2B8-F38B1DD67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1440"/>
            <a:ext cx="5761968" cy="4644473"/>
          </a:xfrm>
          <a:prstGeom prst="rect">
            <a:avLst/>
          </a:prstGeom>
        </p:spPr>
      </p:pic>
      <p:sp>
        <p:nvSpPr>
          <p:cNvPr id="6" name="Title 1">
            <a:extLst>
              <a:ext uri="{FF2B5EF4-FFF2-40B4-BE49-F238E27FC236}">
                <a16:creationId xmlns:a16="http://schemas.microsoft.com/office/drawing/2014/main" id="{BAC98428-DE0A-4D4A-B47A-9D8D59BA9DB8}"/>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Finding the missing value and Duplicate value</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5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9929A2A-3E1E-4432-A640-80AB761CAE33}"/>
              </a:ext>
            </a:extLst>
          </p:cNvPr>
          <p:cNvSpPr txBox="1">
            <a:spLocks/>
          </p:cNvSpPr>
          <p:nvPr/>
        </p:nvSpPr>
        <p:spPr>
          <a:xfrm>
            <a:off x="638833" y="1756327"/>
            <a:ext cx="5858220" cy="448084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Descriptive Statistics:</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Mean is 3.95.</a:t>
            </a:r>
          </a:p>
          <a:p>
            <a:r>
              <a:rPr lang="en-IN" sz="3200" dirty="0">
                <a:solidFill>
                  <a:schemeClr val="accent1">
                    <a:lumMod val="60000"/>
                    <a:lumOff val="40000"/>
                  </a:schemeClr>
                </a:solidFill>
              </a:rPr>
              <a:t>Standard deviation</a:t>
            </a: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is 1.23.</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Min is 1.00.</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summary we can see that 75% and max is 5.00.</a:t>
            </a:r>
          </a:p>
          <a:p>
            <a:pPr marL="0" indent="0">
              <a:buNone/>
            </a:pP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31C29B87-3BB5-44C7-8A58-CA32EE505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093" y="1376413"/>
            <a:ext cx="4023360" cy="4985886"/>
          </a:xfrm>
          <a:prstGeom prst="rect">
            <a:avLst/>
          </a:prstGeom>
        </p:spPr>
      </p:pic>
      <p:sp>
        <p:nvSpPr>
          <p:cNvPr id="4" name="Title 1">
            <a:extLst>
              <a:ext uri="{FF2B5EF4-FFF2-40B4-BE49-F238E27FC236}">
                <a16:creationId xmlns:a16="http://schemas.microsoft.com/office/drawing/2014/main" id="{8F50FD84-64E8-4169-9C31-0976EB020A41}"/>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Data summary or </a:t>
            </a:r>
            <a:r>
              <a:rPr lang="en-US" sz="32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Descriptive</a:t>
            </a: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r>
              <a:rPr lang="en-US" sz="32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Statistics</a:t>
            </a:r>
            <a:r>
              <a:rPr lang="en-IN" sz="3200"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53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707432-9920-4761-BB3A-49EB8B00F2FA}"/>
              </a:ext>
            </a:extLst>
          </p:cNvPr>
          <p:cNvSpPr txBox="1">
            <a:spLocks/>
          </p:cNvSpPr>
          <p:nvPr/>
        </p:nvSpPr>
        <p:spPr>
          <a:xfrm>
            <a:off x="677334" y="2160589"/>
            <a:ext cx="4184035"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Bar graph</a:t>
            </a:r>
          </a:p>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From Bar graph, we can say that count of ratings for 4, 5 are comparatively much higher than the other rating scores.</a:t>
            </a:r>
          </a:p>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Hence, we can say for our data that most of the users are highly satisfied with their experience at hotels.</a:t>
            </a:r>
          </a:p>
        </p:txBody>
      </p:sp>
      <p:pic>
        <p:nvPicPr>
          <p:cNvPr id="3" name="Picture 2">
            <a:extLst>
              <a:ext uri="{FF2B5EF4-FFF2-40B4-BE49-F238E27FC236}">
                <a16:creationId xmlns:a16="http://schemas.microsoft.com/office/drawing/2014/main" id="{16EB160F-7062-4779-950C-DEB9AEB3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849" y="1549666"/>
            <a:ext cx="5606817" cy="4187330"/>
          </a:xfrm>
          <a:prstGeom prst="rect">
            <a:avLst/>
          </a:prstGeom>
        </p:spPr>
      </p:pic>
      <p:sp>
        <p:nvSpPr>
          <p:cNvPr id="4" name="Title 1">
            <a:extLst>
              <a:ext uri="{FF2B5EF4-FFF2-40B4-BE49-F238E27FC236}">
                <a16:creationId xmlns:a16="http://schemas.microsoft.com/office/drawing/2014/main" id="{FF0E839A-00DE-44E5-A93D-59B95DB89D6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rPr>
              <a:t>Exploratory Data Analysis(EDA)</a:t>
            </a:r>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3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169C6-8D5D-4FE3-800C-EBB8D710138D}"/>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Pie Chart</a:t>
            </a:r>
          </a:p>
          <a:p>
            <a:r>
              <a:rPr lang="en-IN" sz="3200" dirty="0">
                <a:solidFill>
                  <a:schemeClr val="accent1">
                    <a:lumMod val="60000"/>
                    <a:lumOff val="40000"/>
                  </a:schemeClr>
                </a:solidFill>
              </a:rPr>
              <a:t>5 = 44.19%</a:t>
            </a:r>
          </a:p>
          <a:p>
            <a:r>
              <a:rPr lang="en-IN" sz="3200" dirty="0">
                <a:solidFill>
                  <a:schemeClr val="accent1">
                    <a:lumMod val="60000"/>
                    <a:lumOff val="40000"/>
                  </a:schemeClr>
                </a:solidFill>
              </a:rPr>
              <a:t>4 = 29.47%</a:t>
            </a:r>
          </a:p>
          <a:p>
            <a:r>
              <a:rPr lang="en-IN" sz="3200" dirty="0">
                <a:solidFill>
                  <a:schemeClr val="accent1">
                    <a:lumMod val="60000"/>
                    <a:lumOff val="40000"/>
                  </a:schemeClr>
                </a:solidFill>
              </a:rPr>
              <a:t>3 = 10.66%</a:t>
            </a:r>
          </a:p>
          <a:p>
            <a:r>
              <a:rPr lang="en-IN" sz="3200" dirty="0">
                <a:solidFill>
                  <a:schemeClr val="accent1">
                    <a:lumMod val="60000"/>
                    <a:lumOff val="40000"/>
                  </a:schemeClr>
                </a:solidFill>
              </a:rPr>
              <a:t>2 = 8.75%</a:t>
            </a:r>
          </a:p>
          <a:p>
            <a:r>
              <a:rPr lang="en-IN" sz="3200" dirty="0">
                <a:solidFill>
                  <a:schemeClr val="accent1">
                    <a:lumMod val="60000"/>
                    <a:lumOff val="40000"/>
                  </a:schemeClr>
                </a:solidFill>
              </a:rPr>
              <a:t>1 = 6.93%</a:t>
            </a:r>
          </a:p>
        </p:txBody>
      </p:sp>
      <p:pic>
        <p:nvPicPr>
          <p:cNvPr id="7" name="Picture 6">
            <a:extLst>
              <a:ext uri="{FF2B5EF4-FFF2-40B4-BE49-F238E27FC236}">
                <a16:creationId xmlns:a16="http://schemas.microsoft.com/office/drawing/2014/main" id="{837C27D5-A5A7-4448-A769-F0974331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395" y="1905803"/>
            <a:ext cx="3860271" cy="4135558"/>
          </a:xfrm>
          <a:prstGeom prst="rect">
            <a:avLst/>
          </a:prstGeom>
        </p:spPr>
      </p:pic>
    </p:spTree>
    <p:extLst>
      <p:ext uri="{BB962C8B-B14F-4D97-AF65-F5344CB8AC3E}">
        <p14:creationId xmlns:p14="http://schemas.microsoft.com/office/powerpoint/2010/main" val="512989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402</TotalTime>
  <Words>1162</Words>
  <Application>Microsoft Office PowerPoint</Application>
  <PresentationFormat>Widescreen</PresentationFormat>
  <Paragraphs>134</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AngsanaUPC</vt:lpstr>
      <vt:lpstr>Arial</vt:lpstr>
      <vt:lpstr>Arial Narrow</vt:lpstr>
      <vt:lpstr>Courier New</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63</cp:revision>
  <dcterms:created xsi:type="dcterms:W3CDTF">2022-11-21T07:07:35Z</dcterms:created>
  <dcterms:modified xsi:type="dcterms:W3CDTF">2022-12-10T18:55:12Z</dcterms:modified>
</cp:coreProperties>
</file>