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75" r:id="rId4"/>
    <p:sldId id="258" r:id="rId5"/>
    <p:sldId id="268" r:id="rId6"/>
    <p:sldId id="269" r:id="rId7"/>
    <p:sldId id="273" r:id="rId8"/>
    <p:sldId id="267" r:id="rId9"/>
    <p:sldId id="259" r:id="rId10"/>
    <p:sldId id="271" r:id="rId11"/>
    <p:sldId id="261" r:id="rId12"/>
    <p:sldId id="276" r:id="rId13"/>
    <p:sldId id="262" r:id="rId14"/>
    <p:sldId id="263" r:id="rId15"/>
    <p:sldId id="264" r:id="rId16"/>
    <p:sldId id="265" r:id="rId17"/>
    <p:sldId id="289" r:id="rId18"/>
    <p:sldId id="290" r:id="rId19"/>
    <p:sldId id="279" r:id="rId20"/>
    <p:sldId id="280" r:id="rId21"/>
    <p:sldId id="281" r:id="rId22"/>
    <p:sldId id="282" r:id="rId23"/>
    <p:sldId id="283" r:id="rId24"/>
    <p:sldId id="284" r:id="rId25"/>
    <p:sldId id="286" r:id="rId26"/>
    <p:sldId id="291" r:id="rId27"/>
    <p:sldId id="287" r:id="rId28"/>
    <p:sldId id="292" r:id="rId29"/>
    <p:sldId id="293" r:id="rId30"/>
    <p:sldId id="295" r:id="rId31"/>
    <p:sldId id="307" r:id="rId32"/>
    <p:sldId id="296" r:id="rId33"/>
    <p:sldId id="297" r:id="rId34"/>
    <p:sldId id="288" r:id="rId35"/>
    <p:sldId id="298" r:id="rId36"/>
    <p:sldId id="299" r:id="rId37"/>
    <p:sldId id="300" r:id="rId38"/>
    <p:sldId id="301" r:id="rId39"/>
    <p:sldId id="302" r:id="rId40"/>
    <p:sldId id="305" r:id="rId41"/>
    <p:sldId id="303" r:id="rId42"/>
    <p:sldId id="27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CC0664-DD9E-4FB5-BAA7-1C42DE3D8C70}"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1948308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C0664-DD9E-4FB5-BAA7-1C42DE3D8C70}"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3896105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C0664-DD9E-4FB5-BAA7-1C42DE3D8C70}"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D0F9E-2009-4F85-BE9E-E023E0CA3E5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17538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C0664-DD9E-4FB5-BAA7-1C42DE3D8C70}"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2688236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C0664-DD9E-4FB5-BAA7-1C42DE3D8C70}"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D0F9E-2009-4F85-BE9E-E023E0CA3E5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79941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C0664-DD9E-4FB5-BAA7-1C42DE3D8C70}"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2854051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C0664-DD9E-4FB5-BAA7-1C42DE3D8C70}"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197056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C0664-DD9E-4FB5-BAA7-1C42DE3D8C70}"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560127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C0664-DD9E-4FB5-BAA7-1C42DE3D8C70}"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547067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CC0664-DD9E-4FB5-BAA7-1C42DE3D8C70}"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4201538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C0664-DD9E-4FB5-BAA7-1C42DE3D8C70}"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4123960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C0664-DD9E-4FB5-BAA7-1C42DE3D8C70}" type="datetimeFigureOut">
              <a:rPr lang="en-IN" smtClean="0"/>
              <a:t>13-12-2022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1478956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CC0664-DD9E-4FB5-BAA7-1C42DE3D8C70}" type="datetimeFigureOut">
              <a:rPr lang="en-IN" smtClean="0"/>
              <a:t>13-12-2022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94417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C0664-DD9E-4FB5-BAA7-1C42DE3D8C70}" type="datetimeFigureOut">
              <a:rPr lang="en-IN" smtClean="0"/>
              <a:t>13-12-2022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29215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CC0664-DD9E-4FB5-BAA7-1C42DE3D8C70}"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604995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CC0664-DD9E-4FB5-BAA7-1C42DE3D8C70}"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CD0F9E-2009-4F85-BE9E-E023E0CA3E5A}" type="slidenum">
              <a:rPr lang="en-IN" smtClean="0"/>
              <a:t>‹#›</a:t>
            </a:fld>
            <a:endParaRPr lang="en-IN"/>
          </a:p>
        </p:txBody>
      </p:sp>
    </p:spTree>
    <p:extLst>
      <p:ext uri="{BB962C8B-B14F-4D97-AF65-F5344CB8AC3E}">
        <p14:creationId xmlns:p14="http://schemas.microsoft.com/office/powerpoint/2010/main" val="404152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CC0664-DD9E-4FB5-BAA7-1C42DE3D8C70}" type="datetimeFigureOut">
              <a:rPr lang="en-IN" smtClean="0"/>
              <a:t>13-12-2022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5CD0F9E-2009-4F85-BE9E-E023E0CA3E5A}" type="slidenum">
              <a:rPr lang="en-IN" smtClean="0"/>
              <a:t>‹#›</a:t>
            </a:fld>
            <a:endParaRPr lang="en-IN"/>
          </a:p>
        </p:txBody>
      </p:sp>
    </p:spTree>
    <p:extLst>
      <p:ext uri="{BB962C8B-B14F-4D97-AF65-F5344CB8AC3E}">
        <p14:creationId xmlns:p14="http://schemas.microsoft.com/office/powerpoint/2010/main" val="2112141469"/>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33.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8">
            <a:extLst>
              <a:ext uri="{FF2B5EF4-FFF2-40B4-BE49-F238E27FC236}">
                <a16:creationId xmlns:a16="http://schemas.microsoft.com/office/drawing/2014/main" id="{F69D9574-98BC-4192-A591-88B8A2B32A31}"/>
              </a:ext>
            </a:extLst>
          </p:cNvPr>
          <p:cNvSpPr txBox="1">
            <a:spLocks/>
          </p:cNvSpPr>
          <p:nvPr/>
        </p:nvSpPr>
        <p:spPr>
          <a:xfrm>
            <a:off x="677334" y="2160589"/>
            <a:ext cx="8596668" cy="388077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90000"/>
              </a:lnSpc>
              <a:spcBef>
                <a:spcPct val="0"/>
              </a:spcBef>
              <a:spcAft>
                <a:spcPts val="800"/>
              </a:spcAft>
              <a:buFont typeface="Wingdings 3" charset="2"/>
              <a:buNone/>
            </a:pPr>
            <a:r>
              <a:rPr lang="en-US" sz="2400" b="1"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a:t>
            </a:r>
          </a:p>
          <a:p>
            <a:pPr marL="0" indent="0">
              <a:lnSpc>
                <a:spcPct val="90000"/>
              </a:lnSpc>
              <a:spcBef>
                <a:spcPct val="0"/>
              </a:spcBef>
              <a:spcAft>
                <a:spcPts val="800"/>
              </a:spcAft>
              <a:buFont typeface="Wingdings 3" charset="2"/>
              <a:buNone/>
            </a:pPr>
            <a:r>
              <a:rPr lang="en-US" sz="5400" b="1"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Project 2 (P170) </a:t>
            </a:r>
          </a:p>
          <a:p>
            <a:pPr marL="0" indent="0">
              <a:lnSpc>
                <a:spcPct val="90000"/>
              </a:lnSpc>
              <a:spcBef>
                <a:spcPct val="0"/>
              </a:spcBef>
              <a:spcAft>
                <a:spcPts val="800"/>
              </a:spcAft>
              <a:buFont typeface="Wingdings 3" charset="2"/>
              <a:buNone/>
            </a:pPr>
            <a:endParaRPr lang="en-US" sz="3600" dirty="0">
              <a:solidFill>
                <a:schemeClr val="accent1">
                  <a:lumMod val="60000"/>
                  <a:lumOff val="40000"/>
                </a:schemeClr>
              </a:solidFill>
              <a:latin typeface="Times New Roman" panose="02020603050405020304" pitchFamily="18" charset="0"/>
              <a:ea typeface="+mj-ea"/>
              <a:cs typeface="Times New Roman" panose="02020603050405020304" pitchFamily="18" charset="0"/>
            </a:endParaRPr>
          </a:p>
          <a:p>
            <a:pPr marL="0" indent="0">
              <a:lnSpc>
                <a:spcPct val="90000"/>
              </a:lnSpc>
              <a:spcBef>
                <a:spcPct val="0"/>
              </a:spcBef>
              <a:spcAft>
                <a:spcPts val="800"/>
              </a:spcAft>
              <a:buFont typeface="Wingdings 3" charset="2"/>
              <a:buNone/>
            </a:pPr>
            <a:endParaRPr lang="en-US" sz="3600" dirty="0">
              <a:solidFill>
                <a:schemeClr val="accent1">
                  <a:lumMod val="60000"/>
                  <a:lumOff val="40000"/>
                </a:schemeClr>
              </a:solidFill>
              <a:latin typeface="Times New Roman" panose="02020603050405020304" pitchFamily="18" charset="0"/>
              <a:ea typeface="+mj-ea"/>
              <a:cs typeface="Times New Roman" panose="02020603050405020304" pitchFamily="18" charset="0"/>
            </a:endParaRPr>
          </a:p>
          <a:p>
            <a:pPr marL="0" indent="0">
              <a:lnSpc>
                <a:spcPct val="90000"/>
              </a:lnSpc>
              <a:spcBef>
                <a:spcPct val="0"/>
              </a:spcBef>
              <a:spcAft>
                <a:spcPts val="800"/>
              </a:spcAft>
              <a:buFont typeface="Wingdings 3" charset="2"/>
              <a:buNone/>
            </a:pPr>
            <a:r>
              <a:rPr lang="en-US" sz="5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Hotel Rating Classification</a:t>
            </a:r>
            <a:endParaRPr lang="en-US" sz="7200" dirty="0">
              <a:solidFill>
                <a:schemeClr val="accent1">
                  <a:lumMod val="60000"/>
                  <a:lumOff val="40000"/>
                </a:schemeClr>
              </a:solidFill>
              <a:latin typeface="Times New Roman" panose="02020603050405020304" pitchFamily="18" charset="0"/>
              <a:ea typeface="+mj-ea"/>
              <a:cs typeface="Times New Roman" panose="02020603050405020304" pitchFamily="18" charset="0"/>
            </a:endParaRPr>
          </a:p>
          <a:p>
            <a:pPr marL="0" indent="0">
              <a:buFont typeface="Wingdings 3" charset="2"/>
              <a:buNone/>
            </a:pPr>
            <a:endParaRPr lang="en-IN"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96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10B4C14-1B8D-4013-B2E1-B32651275DB3}"/>
              </a:ext>
            </a:extLst>
          </p:cNvPr>
          <p:cNvSpPr txBox="1">
            <a:spLocks/>
          </p:cNvSpPr>
          <p:nvPr/>
        </p:nvSpPr>
        <p:spPr>
          <a:xfrm>
            <a:off x="677334" y="2160589"/>
            <a:ext cx="4751314" cy="388077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 from </a:t>
            </a:r>
            <a:r>
              <a:rPr lang="en-US" sz="2800" dirty="0" err="1">
                <a:solidFill>
                  <a:schemeClr val="accent1">
                    <a:lumMod val="60000"/>
                    <a:lumOff val="40000"/>
                  </a:schemeClr>
                </a:solidFill>
                <a:latin typeface="Times New Roman" panose="02020603050405020304" pitchFamily="18" charset="0"/>
                <a:ea typeface="+mj-ea"/>
                <a:cs typeface="Times New Roman" panose="02020603050405020304" pitchFamily="18" charset="0"/>
              </a:rPr>
              <a:t>distplot</a:t>
            </a:r>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a:t>
            </a:r>
          </a:p>
          <a:p>
            <a:r>
              <a:rPr lang="en-US" sz="2000" dirty="0">
                <a:solidFill>
                  <a:schemeClr val="accent1">
                    <a:lumMod val="60000"/>
                    <a:lumOff val="40000"/>
                  </a:schemeClr>
                </a:solidFill>
              </a:rPr>
              <a:t>From </a:t>
            </a:r>
            <a:r>
              <a:rPr lang="en-US" sz="2000" dirty="0" err="1">
                <a:solidFill>
                  <a:schemeClr val="accent1">
                    <a:lumMod val="60000"/>
                    <a:lumOff val="40000"/>
                  </a:schemeClr>
                </a:solidFill>
                <a:latin typeface="Times New Roman" panose="02020603050405020304" pitchFamily="18" charset="0"/>
                <a:ea typeface="+mj-ea"/>
                <a:cs typeface="Times New Roman" panose="02020603050405020304" pitchFamily="18" charset="0"/>
              </a:rPr>
              <a:t>distplot</a:t>
            </a:r>
            <a:r>
              <a:rPr lang="en-US" sz="20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a:t>
            </a:r>
            <a:r>
              <a:rPr lang="en-US" sz="2000" dirty="0">
                <a:solidFill>
                  <a:schemeClr val="accent1">
                    <a:lumMod val="60000"/>
                    <a:lumOff val="40000"/>
                  </a:schemeClr>
                </a:solidFill>
              </a:rPr>
              <a:t>, we can say that almost 75% of reviews are rated (5, 4) by users and remaining 25% reviews are rated (3, 2, 1).</a:t>
            </a:r>
          </a:p>
          <a:p>
            <a:r>
              <a:rPr lang="en-US" sz="2000" dirty="0">
                <a:solidFill>
                  <a:schemeClr val="accent1">
                    <a:lumMod val="60000"/>
                    <a:lumOff val="40000"/>
                  </a:schemeClr>
                </a:solidFill>
              </a:rPr>
              <a:t> We have an unequal distribution of data, where we have less no. of negative ratings provided by users.</a:t>
            </a:r>
          </a:p>
          <a:p>
            <a:pPr marL="0" indent="0">
              <a:buNone/>
            </a:pPr>
            <a:endParaRPr lang="en-IN" sz="2000" dirty="0">
              <a:solidFill>
                <a:schemeClr val="accent1">
                  <a:lumMod val="60000"/>
                  <a:lumOff val="40000"/>
                </a:schemeClr>
              </a:solidFill>
            </a:endParaRPr>
          </a:p>
        </p:txBody>
      </p:sp>
      <p:pic>
        <p:nvPicPr>
          <p:cNvPr id="5" name="Picture 4">
            <a:extLst>
              <a:ext uri="{FF2B5EF4-FFF2-40B4-BE49-F238E27FC236}">
                <a16:creationId xmlns:a16="http://schemas.microsoft.com/office/drawing/2014/main" id="{A723D0BA-E10D-4BCE-8110-238FB2963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9373" y="1172524"/>
            <a:ext cx="6024079" cy="4512952"/>
          </a:xfrm>
          <a:prstGeom prst="rect">
            <a:avLst/>
          </a:prstGeom>
        </p:spPr>
      </p:pic>
    </p:spTree>
    <p:extLst>
      <p:ext uri="{BB962C8B-B14F-4D97-AF65-F5344CB8AC3E}">
        <p14:creationId xmlns:p14="http://schemas.microsoft.com/office/powerpoint/2010/main" val="3521858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AD58-3042-4B48-827D-975B13D805AE}"/>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accent1">
                    <a:lumMod val="60000"/>
                    <a:lumOff val="40000"/>
                  </a:schemeClr>
                </a:solidFill>
              </a:rPr>
              <a:t>Data cleaning</a:t>
            </a:r>
            <a:endParaRPr lang="en-IN"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9401CA-9C9B-4852-BDC4-91EE6C5D9537}"/>
              </a:ext>
            </a:extLst>
          </p:cNvPr>
          <p:cNvSpPr txBox="1">
            <a:spLocks/>
          </p:cNvSpPr>
          <p:nvPr/>
        </p:nvSpPr>
        <p:spPr>
          <a:xfrm>
            <a:off x="365761" y="2102838"/>
            <a:ext cx="5111626" cy="388077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rtl="0"/>
            <a:r>
              <a:rPr lang="en-US" sz="2400" dirty="0">
                <a:solidFill>
                  <a:schemeClr val="accent1">
                    <a:lumMod val="60000"/>
                    <a:lumOff val="40000"/>
                  </a:schemeClr>
                </a:solidFill>
              </a:rPr>
              <a:t> Lower case</a:t>
            </a:r>
          </a:p>
          <a:p>
            <a:pPr rtl="0"/>
            <a:r>
              <a:rPr lang="en-US" sz="2400" dirty="0">
                <a:solidFill>
                  <a:schemeClr val="accent1">
                    <a:lumMod val="60000"/>
                    <a:lumOff val="40000"/>
                  </a:schemeClr>
                </a:solidFill>
              </a:rPr>
              <a:t>Removes brackets</a:t>
            </a:r>
          </a:p>
          <a:p>
            <a:pPr rtl="0"/>
            <a:r>
              <a:rPr lang="en-US" sz="2400" dirty="0">
                <a:solidFill>
                  <a:schemeClr val="accent1">
                    <a:lumMod val="60000"/>
                    <a:lumOff val="40000"/>
                  </a:schemeClr>
                </a:solidFill>
              </a:rPr>
              <a:t>Punctuation </a:t>
            </a:r>
          </a:p>
          <a:p>
            <a:pPr rtl="0"/>
            <a:r>
              <a:rPr lang="en-US" sz="2400" dirty="0">
                <a:solidFill>
                  <a:schemeClr val="accent1">
                    <a:lumMod val="60000"/>
                    <a:lumOff val="40000"/>
                  </a:schemeClr>
                </a:solidFill>
              </a:rPr>
              <a:t>Numbers</a:t>
            </a:r>
            <a:endParaRPr lang="en-IN" sz="2400" dirty="0">
              <a:solidFill>
                <a:schemeClr val="accent1">
                  <a:lumMod val="60000"/>
                  <a:lumOff val="40000"/>
                </a:schemeClr>
              </a:solidFill>
            </a:endParaRPr>
          </a:p>
        </p:txBody>
      </p:sp>
      <p:pic>
        <p:nvPicPr>
          <p:cNvPr id="5" name="Picture 4">
            <a:extLst>
              <a:ext uri="{FF2B5EF4-FFF2-40B4-BE49-F238E27FC236}">
                <a16:creationId xmlns:a16="http://schemas.microsoft.com/office/drawing/2014/main" id="{BFA30D5E-0259-4A81-B75C-A9C31D68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3315" y="1530276"/>
            <a:ext cx="5861351" cy="3797448"/>
          </a:xfrm>
          <a:prstGeom prst="rect">
            <a:avLst/>
          </a:prstGeom>
        </p:spPr>
      </p:pic>
    </p:spTree>
    <p:extLst>
      <p:ext uri="{BB962C8B-B14F-4D97-AF65-F5344CB8AC3E}">
        <p14:creationId xmlns:p14="http://schemas.microsoft.com/office/powerpoint/2010/main" val="4016408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591-1CBA-4929-BF15-35E3812AE0CE}"/>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accent1">
                    <a:lumMod val="60000"/>
                    <a:lumOff val="40000"/>
                  </a:schemeClr>
                </a:solidFill>
                <a:latin typeface="Times New Roman" panose="02020603050405020304" pitchFamily="18" charset="0"/>
                <a:cs typeface="Times New Roman" panose="02020603050405020304" pitchFamily="18" charset="0"/>
              </a:rPr>
              <a:t># Apply Stemming &amp; Lemmatization</a:t>
            </a:r>
          </a:p>
        </p:txBody>
      </p:sp>
      <p:sp>
        <p:nvSpPr>
          <p:cNvPr id="3" name="Content Placeholder 2">
            <a:extLst>
              <a:ext uri="{FF2B5EF4-FFF2-40B4-BE49-F238E27FC236}">
                <a16:creationId xmlns:a16="http://schemas.microsoft.com/office/drawing/2014/main" id="{6E5CE0F8-998E-4F3E-A218-FA37B4A0A019}"/>
              </a:ext>
            </a:extLst>
          </p:cNvPr>
          <p:cNvSpPr txBox="1">
            <a:spLocks/>
          </p:cNvSpPr>
          <p:nvPr/>
        </p:nvSpPr>
        <p:spPr>
          <a:xfrm>
            <a:off x="365761" y="2632227"/>
            <a:ext cx="5111626" cy="211302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rtl="0"/>
            <a:r>
              <a:rPr lang="en-IN" sz="4000" dirty="0">
                <a:solidFill>
                  <a:schemeClr val="accent1">
                    <a:lumMod val="60000"/>
                    <a:lumOff val="40000"/>
                  </a:schemeClr>
                </a:solidFill>
                <a:latin typeface="Times New Roman" panose="02020603050405020304" pitchFamily="18" charset="0"/>
                <a:cs typeface="Times New Roman" panose="02020603050405020304" pitchFamily="18" charset="0"/>
              </a:rPr>
              <a:t>Stemming </a:t>
            </a:r>
          </a:p>
          <a:p>
            <a:pPr rtl="0"/>
            <a:r>
              <a:rPr lang="en-IN" sz="4000" dirty="0">
                <a:solidFill>
                  <a:schemeClr val="accent1">
                    <a:lumMod val="60000"/>
                    <a:lumOff val="40000"/>
                  </a:schemeClr>
                </a:solidFill>
                <a:latin typeface="Times New Roman" panose="02020603050405020304" pitchFamily="18" charset="0"/>
                <a:cs typeface="Times New Roman" panose="02020603050405020304" pitchFamily="18" charset="0"/>
              </a:rPr>
              <a:t>Lemmatization</a:t>
            </a:r>
            <a:endParaRPr lang="en-IN" sz="4000" dirty="0">
              <a:solidFill>
                <a:schemeClr val="accent1">
                  <a:lumMod val="60000"/>
                  <a:lumOff val="40000"/>
                </a:schemeClr>
              </a:solidFill>
            </a:endParaRPr>
          </a:p>
        </p:txBody>
      </p:sp>
      <p:pic>
        <p:nvPicPr>
          <p:cNvPr id="6" name="Picture 5">
            <a:extLst>
              <a:ext uri="{FF2B5EF4-FFF2-40B4-BE49-F238E27FC236}">
                <a16:creationId xmlns:a16="http://schemas.microsoft.com/office/drawing/2014/main" id="{9B7CD7B5-BBB0-4C69-BC45-753BF3978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1531" y="2043630"/>
            <a:ext cx="5994708" cy="2770739"/>
          </a:xfrm>
          <a:prstGeom prst="rect">
            <a:avLst/>
          </a:prstGeom>
        </p:spPr>
      </p:pic>
    </p:spTree>
    <p:extLst>
      <p:ext uri="{BB962C8B-B14F-4D97-AF65-F5344CB8AC3E}">
        <p14:creationId xmlns:p14="http://schemas.microsoft.com/office/powerpoint/2010/main" val="2726581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65298-431F-49F1-A45F-AAB42E8F4D6F}"/>
              </a:ext>
            </a:extLst>
          </p:cNvPr>
          <p:cNvSpPr txBox="1">
            <a:spLocks/>
          </p:cNvSpPr>
          <p:nvPr/>
        </p:nvSpPr>
        <p:spPr>
          <a:xfrm>
            <a:off x="1322225" y="243840"/>
            <a:ext cx="4125673" cy="874391"/>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accent1">
                    <a:lumMod val="60000"/>
                    <a:lumOff val="40000"/>
                  </a:schemeClr>
                </a:solidFill>
                <a:latin typeface="Times New Roman" panose="02020603050405020304" pitchFamily="18" charset="0"/>
                <a:cs typeface="Times New Roman" panose="02020603050405020304" pitchFamily="18" charset="0"/>
              </a:rPr>
              <a:t>Generate </a:t>
            </a:r>
            <a:r>
              <a:rPr lang="en-IN" dirty="0" err="1">
                <a:solidFill>
                  <a:schemeClr val="accent1">
                    <a:lumMod val="60000"/>
                    <a:lumOff val="40000"/>
                  </a:schemeClr>
                </a:solidFill>
                <a:latin typeface="Times New Roman" panose="02020603050405020304" pitchFamily="18" charset="0"/>
                <a:cs typeface="Times New Roman" panose="02020603050405020304" pitchFamily="18" charset="0"/>
              </a:rPr>
              <a:t>wordcloud</a:t>
            </a:r>
            <a:endParaRPr lang="en-IN"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204653F0-233B-42B3-8EE5-23ADE8736467}"/>
              </a:ext>
            </a:extLst>
          </p:cNvPr>
          <p:cNvSpPr txBox="1">
            <a:spLocks/>
          </p:cNvSpPr>
          <p:nvPr/>
        </p:nvSpPr>
        <p:spPr>
          <a:xfrm>
            <a:off x="677334" y="2160589"/>
            <a:ext cx="4751314" cy="388077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 from </a:t>
            </a:r>
            <a:r>
              <a:rPr lang="en-IN" sz="2800" dirty="0" err="1">
                <a:solidFill>
                  <a:schemeClr val="accent1">
                    <a:lumMod val="60000"/>
                    <a:lumOff val="40000"/>
                  </a:schemeClr>
                </a:solidFill>
                <a:latin typeface="Times New Roman" panose="02020603050405020304" pitchFamily="18" charset="0"/>
                <a:cs typeface="Times New Roman" panose="02020603050405020304" pitchFamily="18" charset="0"/>
              </a:rPr>
              <a:t>wordcloud</a:t>
            </a:r>
            <a:endPar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endParaRPr>
          </a:p>
          <a:p>
            <a:r>
              <a:rPr lang="en-US" sz="2800" dirty="0">
                <a:solidFill>
                  <a:schemeClr val="accent1">
                    <a:lumMod val="60000"/>
                    <a:lumOff val="40000"/>
                  </a:schemeClr>
                </a:solidFill>
              </a:rPr>
              <a:t>Hotel, room, time, resort, beach, day, night, &amp; people etc. were most commonly used words in overall reviews by users.</a:t>
            </a:r>
          </a:p>
          <a:p>
            <a:pPr marL="0" indent="0">
              <a:buNone/>
            </a:pPr>
            <a:endParaRPr lang="en-IN" sz="2000" dirty="0">
              <a:solidFill>
                <a:schemeClr val="accent1">
                  <a:lumMod val="60000"/>
                  <a:lumOff val="40000"/>
                </a:schemeClr>
              </a:solidFill>
            </a:endParaRPr>
          </a:p>
        </p:txBody>
      </p:sp>
      <p:sp>
        <p:nvSpPr>
          <p:cNvPr id="11" name="Title 1">
            <a:extLst>
              <a:ext uri="{FF2B5EF4-FFF2-40B4-BE49-F238E27FC236}">
                <a16:creationId xmlns:a16="http://schemas.microsoft.com/office/drawing/2014/main" id="{D3D4BC82-A268-4075-AD15-33FE4FED176C}"/>
              </a:ext>
            </a:extLst>
          </p:cNvPr>
          <p:cNvSpPr txBox="1">
            <a:spLocks/>
          </p:cNvSpPr>
          <p:nvPr/>
        </p:nvSpPr>
        <p:spPr>
          <a:xfrm>
            <a:off x="7172782" y="357835"/>
            <a:ext cx="4106422"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Plotting the </a:t>
            </a:r>
            <a:r>
              <a:rPr lang="en-US" sz="2800" dirty="0" err="1">
                <a:solidFill>
                  <a:schemeClr val="accent1">
                    <a:lumMod val="60000"/>
                    <a:lumOff val="40000"/>
                  </a:schemeClr>
                </a:solidFill>
                <a:latin typeface="Times New Roman" panose="02020603050405020304" pitchFamily="18" charset="0"/>
                <a:cs typeface="Times New Roman" panose="02020603050405020304" pitchFamily="18" charset="0"/>
              </a:rPr>
              <a:t>wordcloud</a:t>
            </a:r>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 on original data for all ratings</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79E2C87-1D4D-4145-A55B-3BA957253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5548" y="1678635"/>
            <a:ext cx="5279118" cy="4266749"/>
          </a:xfrm>
          <a:prstGeom prst="rect">
            <a:avLst/>
          </a:prstGeom>
        </p:spPr>
      </p:pic>
    </p:spTree>
    <p:extLst>
      <p:ext uri="{BB962C8B-B14F-4D97-AF65-F5344CB8AC3E}">
        <p14:creationId xmlns:p14="http://schemas.microsoft.com/office/powerpoint/2010/main" val="589671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BF6BB0-8294-4B40-947B-D58D1A9D3FAA}"/>
              </a:ext>
            </a:extLst>
          </p:cNvPr>
          <p:cNvSpPr txBox="1">
            <a:spLocks/>
          </p:cNvSpPr>
          <p:nvPr/>
        </p:nvSpPr>
        <p:spPr>
          <a:xfrm>
            <a:off x="677334" y="2160588"/>
            <a:ext cx="4751314" cy="457709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 from </a:t>
            </a:r>
            <a:r>
              <a:rPr lang="en-IN" sz="2800" dirty="0" err="1">
                <a:solidFill>
                  <a:schemeClr val="accent1">
                    <a:lumMod val="60000"/>
                    <a:lumOff val="40000"/>
                  </a:schemeClr>
                </a:solidFill>
                <a:latin typeface="Times New Roman" panose="02020603050405020304" pitchFamily="18" charset="0"/>
                <a:cs typeface="Times New Roman" panose="02020603050405020304" pitchFamily="18" charset="0"/>
              </a:rPr>
              <a:t>wordcloud</a:t>
            </a:r>
            <a:endPar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endParaRPr>
          </a:p>
          <a:p>
            <a:r>
              <a:rPr lang="en-US" sz="2800" dirty="0">
                <a:solidFill>
                  <a:schemeClr val="accent1">
                    <a:lumMod val="60000"/>
                    <a:lumOff val="40000"/>
                  </a:schemeClr>
                </a:solidFill>
              </a:rPr>
              <a:t>Great, nice, wonderful, good, loved, restaurant, hotel, room, day, etc. were some frequently used words by users who rated for score of 5, it seems they had a delightful experience at hotel.</a:t>
            </a:r>
          </a:p>
          <a:p>
            <a:pPr marL="0" indent="0">
              <a:buNone/>
            </a:pPr>
            <a:endParaRPr lang="en-IN" sz="2000" dirty="0">
              <a:solidFill>
                <a:schemeClr val="accent1">
                  <a:lumMod val="60000"/>
                  <a:lumOff val="40000"/>
                </a:schemeClr>
              </a:solidFill>
            </a:endParaRPr>
          </a:p>
        </p:txBody>
      </p:sp>
      <p:sp>
        <p:nvSpPr>
          <p:cNvPr id="4" name="Title 1">
            <a:extLst>
              <a:ext uri="{FF2B5EF4-FFF2-40B4-BE49-F238E27FC236}">
                <a16:creationId xmlns:a16="http://schemas.microsoft.com/office/drawing/2014/main" id="{3BB1CF18-D84B-44D7-AE96-0699C4258269}"/>
              </a:ext>
            </a:extLst>
          </p:cNvPr>
          <p:cNvSpPr txBox="1">
            <a:spLocks/>
          </p:cNvSpPr>
          <p:nvPr/>
        </p:nvSpPr>
        <p:spPr>
          <a:xfrm>
            <a:off x="677334" y="357835"/>
            <a:ext cx="10601870" cy="77794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Plotting the </a:t>
            </a:r>
            <a:r>
              <a:rPr lang="en-US" sz="2800" dirty="0" err="1">
                <a:solidFill>
                  <a:schemeClr val="accent1">
                    <a:lumMod val="60000"/>
                    <a:lumOff val="40000"/>
                  </a:schemeClr>
                </a:solidFill>
                <a:latin typeface="Times New Roman" panose="02020603050405020304" pitchFamily="18" charset="0"/>
                <a:cs typeface="Times New Roman" panose="02020603050405020304" pitchFamily="18" charset="0"/>
              </a:rPr>
              <a:t>wordcloud</a:t>
            </a:r>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 on original data for all highest rating (5)</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A623C9F-BFB6-49B2-BF51-38C729F15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1878" y="1694529"/>
            <a:ext cx="5550568" cy="4577094"/>
          </a:xfrm>
          <a:prstGeom prst="rect">
            <a:avLst/>
          </a:prstGeom>
        </p:spPr>
      </p:pic>
    </p:spTree>
    <p:extLst>
      <p:ext uri="{BB962C8B-B14F-4D97-AF65-F5344CB8AC3E}">
        <p14:creationId xmlns:p14="http://schemas.microsoft.com/office/powerpoint/2010/main" val="1160369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07F35A3-F461-496F-BA6E-4BA0B6057664}"/>
              </a:ext>
            </a:extLst>
          </p:cNvPr>
          <p:cNvSpPr txBox="1">
            <a:spLocks/>
          </p:cNvSpPr>
          <p:nvPr/>
        </p:nvSpPr>
        <p:spPr>
          <a:xfrm>
            <a:off x="677334" y="2160588"/>
            <a:ext cx="4751314" cy="457709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 from </a:t>
            </a:r>
            <a:r>
              <a:rPr lang="en-IN" sz="2800" dirty="0" err="1">
                <a:solidFill>
                  <a:schemeClr val="accent1">
                    <a:lumMod val="60000"/>
                    <a:lumOff val="40000"/>
                  </a:schemeClr>
                </a:solidFill>
                <a:latin typeface="Times New Roman" panose="02020603050405020304" pitchFamily="18" charset="0"/>
                <a:cs typeface="Times New Roman" panose="02020603050405020304" pitchFamily="18" charset="0"/>
              </a:rPr>
              <a:t>wordcloud</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The users who were not happy or rated low for their experience have used Service, problem, staff, desk, better, told, dirty, bad, day, hotel, room, food etc. these words frequently in their reviews.</a:t>
            </a:r>
          </a:p>
          <a:p>
            <a:pPr marL="0" indent="0">
              <a:buNone/>
            </a:pPr>
            <a:endParaRPr lang="en-IN" sz="2000" dirty="0">
              <a:solidFill>
                <a:schemeClr val="accent1">
                  <a:lumMod val="60000"/>
                  <a:lumOff val="40000"/>
                </a:schemeClr>
              </a:solidFill>
            </a:endParaRPr>
          </a:p>
        </p:txBody>
      </p:sp>
      <p:sp>
        <p:nvSpPr>
          <p:cNvPr id="3" name="Title 1">
            <a:extLst>
              <a:ext uri="{FF2B5EF4-FFF2-40B4-BE49-F238E27FC236}">
                <a16:creationId xmlns:a16="http://schemas.microsoft.com/office/drawing/2014/main" id="{5BCD27CD-79B4-48D4-9762-646DBB2A6FBF}"/>
              </a:ext>
            </a:extLst>
          </p:cNvPr>
          <p:cNvSpPr txBox="1">
            <a:spLocks/>
          </p:cNvSpPr>
          <p:nvPr/>
        </p:nvSpPr>
        <p:spPr>
          <a:xfrm>
            <a:off x="677334" y="357835"/>
            <a:ext cx="10601870" cy="77794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Plotting the </a:t>
            </a:r>
            <a:r>
              <a:rPr lang="en-US" sz="2800" dirty="0" err="1">
                <a:solidFill>
                  <a:schemeClr val="accent1">
                    <a:lumMod val="60000"/>
                    <a:lumOff val="40000"/>
                  </a:schemeClr>
                </a:solidFill>
                <a:latin typeface="Times New Roman" panose="02020603050405020304" pitchFamily="18" charset="0"/>
                <a:cs typeface="Times New Roman" panose="02020603050405020304" pitchFamily="18" charset="0"/>
              </a:rPr>
              <a:t>wordcloud</a:t>
            </a:r>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 on original data for all Lowest rating (1)</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24ABE34-9782-4516-B990-E7871F61D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1026" y="1665171"/>
            <a:ext cx="5531677" cy="4380997"/>
          </a:xfrm>
          <a:prstGeom prst="rect">
            <a:avLst/>
          </a:prstGeom>
        </p:spPr>
      </p:pic>
    </p:spTree>
    <p:extLst>
      <p:ext uri="{BB962C8B-B14F-4D97-AF65-F5344CB8AC3E}">
        <p14:creationId xmlns:p14="http://schemas.microsoft.com/office/powerpoint/2010/main" val="197821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BCF3F41-0979-4606-82AD-29F59591EACC}"/>
              </a:ext>
            </a:extLst>
          </p:cNvPr>
          <p:cNvSpPr txBox="1">
            <a:spLocks/>
          </p:cNvSpPr>
          <p:nvPr/>
        </p:nvSpPr>
        <p:spPr>
          <a:xfrm>
            <a:off x="484828" y="1923070"/>
            <a:ext cx="4751314" cy="457709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 from scatterplot</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From scatterplot, we can say that the length of review has an effect on ratings.</a:t>
            </a:r>
          </a:p>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Lower ratings have lower length of review compared to top ratings.</a:t>
            </a:r>
          </a:p>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Hence, there exists a positive correlation between Length of Reviews &amp; Ratings.</a:t>
            </a:r>
            <a:endParaRPr lang="en-IN" sz="2000" dirty="0">
              <a:solidFill>
                <a:schemeClr val="accent1">
                  <a:lumMod val="60000"/>
                  <a:lumOff val="40000"/>
                </a:schemeClr>
              </a:solidFill>
            </a:endParaRPr>
          </a:p>
        </p:txBody>
      </p:sp>
      <p:sp>
        <p:nvSpPr>
          <p:cNvPr id="3" name="Title 1">
            <a:extLst>
              <a:ext uri="{FF2B5EF4-FFF2-40B4-BE49-F238E27FC236}">
                <a16:creationId xmlns:a16="http://schemas.microsoft.com/office/drawing/2014/main" id="{E533BCBD-6F98-47F3-B095-A975C14D3307}"/>
              </a:ext>
            </a:extLst>
          </p:cNvPr>
          <p:cNvSpPr txBox="1">
            <a:spLocks/>
          </p:cNvSpPr>
          <p:nvPr/>
        </p:nvSpPr>
        <p:spPr>
          <a:xfrm>
            <a:off x="677334" y="357835"/>
            <a:ext cx="10601870" cy="77794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Checking the length of words in a review for all the rating</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630D8B7-73B6-4212-BA0F-F980C5983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270" y="1453415"/>
            <a:ext cx="5727057" cy="4716379"/>
          </a:xfrm>
          <a:prstGeom prst="rect">
            <a:avLst/>
          </a:prstGeom>
        </p:spPr>
      </p:pic>
    </p:spTree>
    <p:extLst>
      <p:ext uri="{BB962C8B-B14F-4D97-AF65-F5344CB8AC3E}">
        <p14:creationId xmlns:p14="http://schemas.microsoft.com/office/powerpoint/2010/main" val="3133584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8F08CE-1055-41B7-BBDD-231563A17F32}"/>
              </a:ext>
            </a:extLst>
          </p:cNvPr>
          <p:cNvPicPr>
            <a:picLocks noChangeAspect="1"/>
          </p:cNvPicPr>
          <p:nvPr/>
        </p:nvPicPr>
        <p:blipFill>
          <a:blip r:embed="rId2"/>
          <a:stretch>
            <a:fillRect/>
          </a:stretch>
        </p:blipFill>
        <p:spPr>
          <a:xfrm>
            <a:off x="6609141" y="1353677"/>
            <a:ext cx="5281471" cy="4860524"/>
          </a:xfrm>
          <a:prstGeom prst="rect">
            <a:avLst/>
          </a:prstGeom>
        </p:spPr>
      </p:pic>
      <p:pic>
        <p:nvPicPr>
          <p:cNvPr id="5" name="Picture 4">
            <a:extLst>
              <a:ext uri="{FF2B5EF4-FFF2-40B4-BE49-F238E27FC236}">
                <a16:creationId xmlns:a16="http://schemas.microsoft.com/office/drawing/2014/main" id="{32F2016C-A397-45D4-B6A5-34F4F6BDF63A}"/>
              </a:ext>
            </a:extLst>
          </p:cNvPr>
          <p:cNvPicPr>
            <a:picLocks noChangeAspect="1"/>
          </p:cNvPicPr>
          <p:nvPr/>
        </p:nvPicPr>
        <p:blipFill>
          <a:blip r:embed="rId3"/>
          <a:stretch>
            <a:fillRect/>
          </a:stretch>
        </p:blipFill>
        <p:spPr>
          <a:xfrm>
            <a:off x="4019674" y="1353677"/>
            <a:ext cx="2238375" cy="4860524"/>
          </a:xfrm>
          <a:prstGeom prst="rect">
            <a:avLst/>
          </a:prstGeom>
        </p:spPr>
      </p:pic>
      <p:sp>
        <p:nvSpPr>
          <p:cNvPr id="6" name="TextBox 5">
            <a:extLst>
              <a:ext uri="{FF2B5EF4-FFF2-40B4-BE49-F238E27FC236}">
                <a16:creationId xmlns:a16="http://schemas.microsoft.com/office/drawing/2014/main" id="{64B942DE-8EBD-4919-ABEC-7A781DBC7105}"/>
              </a:ext>
            </a:extLst>
          </p:cNvPr>
          <p:cNvSpPr txBox="1"/>
          <p:nvPr/>
        </p:nvSpPr>
        <p:spPr>
          <a:xfrm>
            <a:off x="240633" y="350131"/>
            <a:ext cx="10953548" cy="750975"/>
          </a:xfrm>
          <a:prstGeom prst="rect">
            <a:avLst/>
          </a:prstGeom>
          <a:noFill/>
        </p:spPr>
        <p:txBody>
          <a:bodyPr wrap="square" rtlCol="0">
            <a:spAutoFit/>
          </a:bodyPr>
          <a:lstStyle/>
          <a:p>
            <a:pPr marL="0" marR="0">
              <a:lnSpc>
                <a:spcPct val="107000"/>
              </a:lnSpc>
              <a:spcBef>
                <a:spcPts val="0"/>
              </a:spcBef>
              <a:spcAft>
                <a:spcPts val="800"/>
              </a:spcAft>
            </a:pPr>
            <a:r>
              <a:rPr lang="en-US" sz="4000" b="1" dirty="0">
                <a:solidFill>
                  <a:schemeClr val="accent1"/>
                </a:solidFill>
                <a:latin typeface="AngsanaUPC" panose="02020603050405020304" pitchFamily="18" charset="-34"/>
                <a:ea typeface="Nirmala UI" panose="020B0502040204020203" pitchFamily="34" charset="0"/>
                <a:cs typeface="AngsanaUPC" panose="02020603050405020304" pitchFamily="18" charset="-34"/>
              </a:rPr>
              <a:t>Frequency count of words before stop word removal.</a:t>
            </a:r>
          </a:p>
        </p:txBody>
      </p:sp>
      <p:sp>
        <p:nvSpPr>
          <p:cNvPr id="7" name="Content Placeholder 2">
            <a:extLst>
              <a:ext uri="{FF2B5EF4-FFF2-40B4-BE49-F238E27FC236}">
                <a16:creationId xmlns:a16="http://schemas.microsoft.com/office/drawing/2014/main" id="{0C52DAFD-9BF0-4365-A1A2-2D87B51848F3}"/>
              </a:ext>
            </a:extLst>
          </p:cNvPr>
          <p:cNvSpPr txBox="1">
            <a:spLocks/>
          </p:cNvSpPr>
          <p:nvPr/>
        </p:nvSpPr>
        <p:spPr>
          <a:xfrm>
            <a:off x="475203" y="1353677"/>
            <a:ext cx="3115020" cy="535513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In this Frequency plot we can see that there are words like clean, night, beach, time, service, stayed, location, no, rooms etc..</a:t>
            </a:r>
            <a:endParaRPr lang="en-IN" sz="2000" dirty="0">
              <a:solidFill>
                <a:schemeClr val="accent1">
                  <a:lumMod val="60000"/>
                  <a:lumOff val="40000"/>
                </a:schemeClr>
              </a:solidFill>
            </a:endParaRPr>
          </a:p>
        </p:txBody>
      </p:sp>
    </p:spTree>
    <p:extLst>
      <p:ext uri="{BB962C8B-B14F-4D97-AF65-F5344CB8AC3E}">
        <p14:creationId xmlns:p14="http://schemas.microsoft.com/office/powerpoint/2010/main" val="2408460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E05F3226-13FE-47D8-A875-0E286BEADEAC}"/>
              </a:ext>
            </a:extLst>
          </p:cNvPr>
          <p:cNvSpPr txBox="1">
            <a:spLocks/>
          </p:cNvSpPr>
          <p:nvPr/>
        </p:nvSpPr>
        <p:spPr>
          <a:xfrm>
            <a:off x="814526" y="216108"/>
            <a:ext cx="10515600" cy="967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latin typeface="AngsanaUPC" panose="02020603050405020304" pitchFamily="18" charset="-34"/>
                <a:ea typeface="Nirmala UI" panose="020B0502040204020203" pitchFamily="34" charset="0"/>
                <a:cs typeface="AngsanaUPC" panose="02020603050405020304" pitchFamily="18" charset="-34"/>
              </a:rPr>
              <a:t>Frequency count of words After stop word removal</a:t>
            </a:r>
            <a:endParaRPr lang="en-US" sz="4400" dirty="0"/>
          </a:p>
        </p:txBody>
      </p:sp>
      <p:sp>
        <p:nvSpPr>
          <p:cNvPr id="4" name="TextBox 3">
            <a:extLst>
              <a:ext uri="{FF2B5EF4-FFF2-40B4-BE49-F238E27FC236}">
                <a16:creationId xmlns:a16="http://schemas.microsoft.com/office/drawing/2014/main" id="{EFC5F4AF-2AB1-41AD-AB69-439259CE989B}"/>
              </a:ext>
            </a:extLst>
          </p:cNvPr>
          <p:cNvSpPr txBox="1"/>
          <p:nvPr/>
        </p:nvSpPr>
        <p:spPr>
          <a:xfrm>
            <a:off x="352513" y="1380034"/>
            <a:ext cx="3141458" cy="3970318"/>
          </a:xfrm>
          <a:prstGeom prst="rect">
            <a:avLst/>
          </a:prstGeom>
          <a:noFill/>
        </p:spPr>
        <p:txBody>
          <a:bodyPr wrap="square" rtlCol="0">
            <a:spAutoFit/>
          </a:body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 this frequency2 after removal of stop wards we have words like, food, breakfast, day, clean, night, beach, time, service, stayed, location, rooms etc....</a:t>
            </a:r>
            <a:endParaRPr lang="en-IN" sz="2000" dirty="0">
              <a:solidFill>
                <a:schemeClr val="accent1">
                  <a:lumMod val="60000"/>
                  <a:lumOff val="40000"/>
                </a:schemeClr>
              </a:solidFill>
            </a:endParaRPr>
          </a:p>
        </p:txBody>
      </p:sp>
      <p:pic>
        <p:nvPicPr>
          <p:cNvPr id="5" name="Picture 4">
            <a:extLst>
              <a:ext uri="{FF2B5EF4-FFF2-40B4-BE49-F238E27FC236}">
                <a16:creationId xmlns:a16="http://schemas.microsoft.com/office/drawing/2014/main" id="{BEDDBF22-280C-4244-855A-EE4BF4D5B72A}"/>
              </a:ext>
            </a:extLst>
          </p:cNvPr>
          <p:cNvPicPr>
            <a:picLocks noChangeAspect="1"/>
          </p:cNvPicPr>
          <p:nvPr/>
        </p:nvPicPr>
        <p:blipFill>
          <a:blip r:embed="rId2"/>
          <a:stretch>
            <a:fillRect/>
          </a:stretch>
        </p:blipFill>
        <p:spPr>
          <a:xfrm>
            <a:off x="6096000" y="1541670"/>
            <a:ext cx="5666913" cy="4925713"/>
          </a:xfrm>
          <a:prstGeom prst="rect">
            <a:avLst/>
          </a:prstGeom>
        </p:spPr>
      </p:pic>
      <p:pic>
        <p:nvPicPr>
          <p:cNvPr id="6" name="Picture 5">
            <a:extLst>
              <a:ext uri="{FF2B5EF4-FFF2-40B4-BE49-F238E27FC236}">
                <a16:creationId xmlns:a16="http://schemas.microsoft.com/office/drawing/2014/main" id="{EC3846AD-A277-4A21-9EF4-B3977F27ACB2}"/>
              </a:ext>
            </a:extLst>
          </p:cNvPr>
          <p:cNvPicPr>
            <a:picLocks noChangeAspect="1"/>
          </p:cNvPicPr>
          <p:nvPr/>
        </p:nvPicPr>
        <p:blipFill>
          <a:blip r:embed="rId3"/>
          <a:stretch>
            <a:fillRect/>
          </a:stretch>
        </p:blipFill>
        <p:spPr>
          <a:xfrm>
            <a:off x="3872051" y="1541670"/>
            <a:ext cx="2200275" cy="4925713"/>
          </a:xfrm>
          <a:prstGeom prst="rect">
            <a:avLst/>
          </a:prstGeom>
        </p:spPr>
      </p:pic>
    </p:spTree>
    <p:extLst>
      <p:ext uri="{BB962C8B-B14F-4D97-AF65-F5344CB8AC3E}">
        <p14:creationId xmlns:p14="http://schemas.microsoft.com/office/powerpoint/2010/main" val="266952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290AE-CA2C-489E-AA66-6F4B4A309BD4}"/>
              </a:ext>
            </a:extLst>
          </p:cNvPr>
          <p:cNvSpPr txBox="1">
            <a:spLocks/>
          </p:cNvSpPr>
          <p:nvPr/>
        </p:nvSpPr>
        <p:spPr>
          <a:xfrm>
            <a:off x="677334" y="357835"/>
            <a:ext cx="10601870" cy="77794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Bi-gram for top 20 words</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DABA9D75-C3A1-466F-99FC-DB1FB8CECF1B}"/>
              </a:ext>
            </a:extLst>
          </p:cNvPr>
          <p:cNvSpPr txBox="1">
            <a:spLocks/>
          </p:cNvSpPr>
          <p:nvPr/>
        </p:nvSpPr>
        <p:spPr>
          <a:xfrm>
            <a:off x="484828" y="4591251"/>
            <a:ext cx="10794376" cy="207905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Using N-Gram we have got the top 20 Bigram in the text which can be useful for the review analysis and knowing the context of words which customers are using frequently.</a:t>
            </a:r>
            <a:endParaRPr lang="en-IN" sz="2000" dirty="0">
              <a:solidFill>
                <a:schemeClr val="accent1">
                  <a:lumMod val="60000"/>
                  <a:lumOff val="40000"/>
                </a:schemeClr>
              </a:solidFill>
            </a:endParaRPr>
          </a:p>
        </p:txBody>
      </p:sp>
      <p:pic>
        <p:nvPicPr>
          <p:cNvPr id="6" name="Picture 5">
            <a:extLst>
              <a:ext uri="{FF2B5EF4-FFF2-40B4-BE49-F238E27FC236}">
                <a16:creationId xmlns:a16="http://schemas.microsoft.com/office/drawing/2014/main" id="{2AD41CE0-C077-46A1-914C-A99A63F6F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148" y="1294257"/>
            <a:ext cx="9750391" cy="2844946"/>
          </a:xfrm>
          <a:prstGeom prst="rect">
            <a:avLst/>
          </a:prstGeom>
        </p:spPr>
      </p:pic>
    </p:spTree>
    <p:extLst>
      <p:ext uri="{BB962C8B-B14F-4D97-AF65-F5344CB8AC3E}">
        <p14:creationId xmlns:p14="http://schemas.microsoft.com/office/powerpoint/2010/main" val="207954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7">
            <a:extLst>
              <a:ext uri="{FF2B5EF4-FFF2-40B4-BE49-F238E27FC236}">
                <a16:creationId xmlns:a16="http://schemas.microsoft.com/office/drawing/2014/main" id="{4D7AC8FB-0BD0-4415-857E-223A4B4B7E13}"/>
              </a:ext>
            </a:extLst>
          </p:cNvPr>
          <p:cNvSpPr txBox="1">
            <a:spLocks/>
          </p:cNvSpPr>
          <p:nvPr/>
        </p:nvSpPr>
        <p:spPr>
          <a:xfrm>
            <a:off x="2546650" y="919185"/>
            <a:ext cx="7136365" cy="552643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fontAlgn="b">
              <a:spcBef>
                <a:spcPts val="0"/>
              </a:spcBef>
              <a:buFont typeface="Wingdings 3" charset="2"/>
              <a:buNone/>
            </a:pPr>
            <a:r>
              <a:rPr lang="en-US" sz="3200" b="1" dirty="0">
                <a:solidFill>
                  <a:schemeClr val="accent1">
                    <a:lumMod val="60000"/>
                    <a:lumOff val="40000"/>
                  </a:schemeClr>
                </a:solidFill>
                <a:latin typeface="Times New Roman" panose="02020603050405020304" pitchFamily="18" charset="0"/>
                <a:cs typeface="Times New Roman" panose="02020603050405020304" pitchFamily="18" charset="0"/>
              </a:rPr>
              <a:t>Group - 4</a:t>
            </a:r>
          </a:p>
          <a:p>
            <a:pPr marL="0" indent="0" algn="ctr" fontAlgn="b">
              <a:spcBef>
                <a:spcPts val="0"/>
              </a:spcBef>
              <a:buFont typeface="Wingdings 3" charset="2"/>
              <a:buNone/>
            </a:pPr>
            <a:endParaRPr lang="en-US" sz="3200" dirty="0">
              <a:solidFill>
                <a:schemeClr val="accent1">
                  <a:lumMod val="60000"/>
                  <a:lumOff val="40000"/>
                </a:schemeClr>
              </a:solidFill>
              <a:latin typeface="AngsanaUPC" panose="02020603050405020304" pitchFamily="18" charset="-34"/>
              <a:cs typeface="AngsanaUPC" panose="02020603050405020304" pitchFamily="18" charset="-34"/>
            </a:endParaRPr>
          </a:p>
          <a:p>
            <a:pPr marL="0" indent="0" algn="ctr" fontAlgn="b">
              <a:spcBef>
                <a:spcPts val="0"/>
              </a:spcBef>
              <a:buFont typeface="Wingdings 3" charset="2"/>
              <a:buNone/>
            </a:pP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Miss . </a:t>
            </a:r>
            <a:r>
              <a:rPr lang="en-US" sz="3200" dirty="0" err="1">
                <a:solidFill>
                  <a:schemeClr val="accent1">
                    <a:lumMod val="60000"/>
                    <a:lumOff val="40000"/>
                  </a:schemeClr>
                </a:solidFill>
                <a:latin typeface="Times New Roman" panose="02020603050405020304" pitchFamily="18" charset="0"/>
                <a:cs typeface="Times New Roman" panose="02020603050405020304" pitchFamily="18" charset="0"/>
              </a:rPr>
              <a:t>Shobha.M</a:t>
            </a:r>
            <a:endParaRPr lang="en-US" sz="32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lgn="ctr" fontAlgn="b">
              <a:spcBef>
                <a:spcPts val="0"/>
              </a:spcBef>
              <a:buFont typeface="Wingdings 3" charset="2"/>
              <a:buNone/>
            </a:pP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Ms. Neha Kumari</a:t>
            </a:r>
          </a:p>
          <a:p>
            <a:pPr marL="0" indent="0" algn="ctr" fontAlgn="b">
              <a:spcBef>
                <a:spcPts val="0"/>
              </a:spcBef>
              <a:buFont typeface="Wingdings 3" charset="2"/>
              <a:buNone/>
            </a:pP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Ms. </a:t>
            </a:r>
            <a:r>
              <a:rPr lang="en-US" sz="3200" dirty="0" err="1">
                <a:solidFill>
                  <a:schemeClr val="accent1">
                    <a:lumMod val="60000"/>
                    <a:lumOff val="40000"/>
                  </a:schemeClr>
                </a:solidFill>
                <a:latin typeface="Times New Roman" panose="02020603050405020304" pitchFamily="18" charset="0"/>
                <a:cs typeface="Times New Roman" panose="02020603050405020304" pitchFamily="18" charset="0"/>
              </a:rPr>
              <a:t>Dhanashree</a:t>
            </a: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 Vijaykumar </a:t>
            </a:r>
            <a:r>
              <a:rPr lang="en-US" sz="3200" dirty="0" err="1">
                <a:solidFill>
                  <a:schemeClr val="accent1">
                    <a:lumMod val="60000"/>
                    <a:lumOff val="40000"/>
                  </a:schemeClr>
                </a:solidFill>
                <a:latin typeface="Times New Roman" panose="02020603050405020304" pitchFamily="18" charset="0"/>
                <a:cs typeface="Times New Roman" panose="02020603050405020304" pitchFamily="18" charset="0"/>
              </a:rPr>
              <a:t>Shitole</a:t>
            </a:r>
            <a:endParaRPr lang="en-US" sz="32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lgn="ctr" fontAlgn="b">
              <a:spcBef>
                <a:spcPts val="0"/>
              </a:spcBef>
              <a:buFont typeface="Wingdings 3" charset="2"/>
              <a:buNone/>
            </a:pP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Miss. </a:t>
            </a:r>
            <a:r>
              <a:rPr lang="en-US" sz="3200" dirty="0" err="1">
                <a:solidFill>
                  <a:schemeClr val="accent1">
                    <a:lumMod val="60000"/>
                    <a:lumOff val="40000"/>
                  </a:schemeClr>
                </a:solidFill>
                <a:latin typeface="Times New Roman" panose="02020603050405020304" pitchFamily="18" charset="0"/>
                <a:cs typeface="Times New Roman" panose="02020603050405020304" pitchFamily="18" charset="0"/>
              </a:rPr>
              <a:t>Chadive</a:t>
            </a: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 Pallavi</a:t>
            </a:r>
          </a:p>
          <a:p>
            <a:pPr marL="0" indent="0" algn="ctr" fontAlgn="b">
              <a:spcBef>
                <a:spcPts val="0"/>
              </a:spcBef>
              <a:buFont typeface="Wingdings 3" charset="2"/>
              <a:buNone/>
            </a:pPr>
            <a:r>
              <a:rPr lang="en-US" sz="3200" dirty="0" err="1">
                <a:solidFill>
                  <a:schemeClr val="accent1">
                    <a:lumMod val="60000"/>
                    <a:lumOff val="40000"/>
                  </a:schemeClr>
                </a:solidFill>
                <a:latin typeface="Times New Roman" panose="02020603050405020304" pitchFamily="18" charset="0"/>
                <a:cs typeface="Times New Roman" panose="02020603050405020304" pitchFamily="18" charset="0"/>
              </a:rPr>
              <a:t>Ms.Shruti</a:t>
            </a: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3200" dirty="0" err="1">
                <a:solidFill>
                  <a:schemeClr val="accent1">
                    <a:lumMod val="60000"/>
                    <a:lumOff val="40000"/>
                  </a:schemeClr>
                </a:solidFill>
                <a:latin typeface="Times New Roman" panose="02020603050405020304" pitchFamily="18" charset="0"/>
                <a:cs typeface="Times New Roman" panose="02020603050405020304" pitchFamily="18" charset="0"/>
              </a:rPr>
              <a:t>Tanaji</a:t>
            </a: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 Jadhav</a:t>
            </a:r>
          </a:p>
          <a:p>
            <a:pPr marL="0" indent="0" algn="ctr" fontAlgn="b">
              <a:spcBef>
                <a:spcPts val="0"/>
              </a:spcBef>
              <a:buFont typeface="Wingdings 3" charset="2"/>
              <a:buNone/>
            </a:pP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Mr. </a:t>
            </a:r>
            <a:r>
              <a:rPr lang="en-US" sz="3200" dirty="0" err="1">
                <a:solidFill>
                  <a:schemeClr val="accent1">
                    <a:lumMod val="60000"/>
                    <a:lumOff val="40000"/>
                  </a:schemeClr>
                </a:solidFill>
                <a:latin typeface="Times New Roman" panose="02020603050405020304" pitchFamily="18" charset="0"/>
                <a:cs typeface="Times New Roman" panose="02020603050405020304" pitchFamily="18" charset="0"/>
              </a:rPr>
              <a:t>Preetham</a:t>
            </a:r>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 Shetty</a:t>
            </a:r>
          </a:p>
          <a:p>
            <a:pPr marL="0" indent="0" algn="ctr" fontAlgn="b">
              <a:spcBef>
                <a:spcPts val="0"/>
              </a:spcBef>
              <a:buFont typeface="Wingdings 3" charset="2"/>
              <a:buNone/>
            </a:pPr>
            <a:r>
              <a:rPr lang="nl-NL" sz="3200" dirty="0">
                <a:solidFill>
                  <a:schemeClr val="accent1">
                    <a:lumMod val="60000"/>
                    <a:lumOff val="40000"/>
                  </a:schemeClr>
                </a:solidFill>
                <a:latin typeface="Times New Roman" panose="02020603050405020304" pitchFamily="18" charset="0"/>
                <a:cs typeface="Times New Roman" panose="02020603050405020304" pitchFamily="18" charset="0"/>
              </a:rPr>
              <a:t>Mr. Keerthi Kumar D Kadlajji</a:t>
            </a:r>
          </a:p>
          <a:p>
            <a:pPr marL="0" indent="0" algn="ctr" fontAlgn="b">
              <a:spcBef>
                <a:spcPts val="0"/>
              </a:spcBef>
              <a:buFont typeface="Wingdings 3" charset="2"/>
              <a:buNone/>
            </a:pPr>
            <a:endParaRPr lang="en-IN" sz="3200" b="1" dirty="0">
              <a:solidFill>
                <a:schemeClr val="accent1">
                  <a:lumMod val="60000"/>
                  <a:lumOff val="40000"/>
                </a:schemeClr>
              </a:solidFill>
              <a:latin typeface="Arial" panose="020B0604020202020204" pitchFamily="34" charset="0"/>
            </a:endParaRPr>
          </a:p>
        </p:txBody>
      </p:sp>
    </p:spTree>
    <p:extLst>
      <p:ext uri="{BB962C8B-B14F-4D97-AF65-F5344CB8AC3E}">
        <p14:creationId xmlns:p14="http://schemas.microsoft.com/office/powerpoint/2010/main" val="1323263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E5B5-ED76-49C4-B78A-F24B1C070931}"/>
              </a:ext>
            </a:extLst>
          </p:cNvPr>
          <p:cNvSpPr txBox="1">
            <a:spLocks/>
          </p:cNvSpPr>
          <p:nvPr/>
        </p:nvSpPr>
        <p:spPr>
          <a:xfrm>
            <a:off x="677334" y="357835"/>
            <a:ext cx="10601870" cy="77794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Bi-Gram for 1 star </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95CB01-AC75-49D0-8B0C-92D6C8FCB3C1}"/>
              </a:ext>
            </a:extLst>
          </p:cNvPr>
          <p:cNvSpPr txBox="1">
            <a:spLocks/>
          </p:cNvSpPr>
          <p:nvPr/>
        </p:nvSpPr>
        <p:spPr>
          <a:xfrm>
            <a:off x="484828" y="4591251"/>
            <a:ext cx="10794376" cy="207905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Using N-Gram we have got the top 20 Bigram for 1 Star Reviews in the text which can be useful for the review analysis and knowing the context of words which customers are using frequently.</a:t>
            </a:r>
          </a:p>
          <a:p>
            <a:endParaRPr lang="en-IN" sz="2000" dirty="0">
              <a:solidFill>
                <a:schemeClr val="accent1">
                  <a:lumMod val="60000"/>
                  <a:lumOff val="40000"/>
                </a:schemeClr>
              </a:solidFill>
            </a:endParaRPr>
          </a:p>
        </p:txBody>
      </p:sp>
      <p:pic>
        <p:nvPicPr>
          <p:cNvPr id="6" name="Picture 5">
            <a:extLst>
              <a:ext uri="{FF2B5EF4-FFF2-40B4-BE49-F238E27FC236}">
                <a16:creationId xmlns:a16="http://schemas.microsoft.com/office/drawing/2014/main" id="{9197DC2E-6FC1-4324-BE2B-99D8C1B33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290083"/>
            <a:ext cx="10601870" cy="3002784"/>
          </a:xfrm>
          <a:prstGeom prst="rect">
            <a:avLst/>
          </a:prstGeom>
        </p:spPr>
      </p:pic>
    </p:spTree>
    <p:extLst>
      <p:ext uri="{BB962C8B-B14F-4D97-AF65-F5344CB8AC3E}">
        <p14:creationId xmlns:p14="http://schemas.microsoft.com/office/powerpoint/2010/main" val="3602066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08631-33DD-491B-9910-7D3510480DE1}"/>
              </a:ext>
            </a:extLst>
          </p:cNvPr>
          <p:cNvSpPr txBox="1">
            <a:spLocks/>
          </p:cNvSpPr>
          <p:nvPr/>
        </p:nvSpPr>
        <p:spPr>
          <a:xfrm>
            <a:off x="677334" y="357835"/>
            <a:ext cx="10601870" cy="77794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Bi-Gram for 5 star </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E0D0DD-F16D-49AB-AE26-5EBFCDD77ECF}"/>
              </a:ext>
            </a:extLst>
          </p:cNvPr>
          <p:cNvSpPr txBox="1">
            <a:spLocks/>
          </p:cNvSpPr>
          <p:nvPr/>
        </p:nvSpPr>
        <p:spPr>
          <a:xfrm>
            <a:off x="484828" y="4591251"/>
            <a:ext cx="10794376" cy="207905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Using N-Gram we have got the top 20 Bigram for 5 Star Reviews in the text which can be useful for the review analysis and knowing the context of words which customers are using frequently.</a:t>
            </a:r>
          </a:p>
          <a:p>
            <a:endParaRPr lang="en-IN" sz="2000" dirty="0">
              <a:solidFill>
                <a:schemeClr val="accent1">
                  <a:lumMod val="60000"/>
                  <a:lumOff val="40000"/>
                </a:schemeClr>
              </a:solidFill>
            </a:endParaRPr>
          </a:p>
        </p:txBody>
      </p:sp>
      <p:pic>
        <p:nvPicPr>
          <p:cNvPr id="6" name="Picture 5">
            <a:extLst>
              <a:ext uri="{FF2B5EF4-FFF2-40B4-BE49-F238E27FC236}">
                <a16:creationId xmlns:a16="http://schemas.microsoft.com/office/drawing/2014/main" id="{1A7F3A5D-3C63-4885-9293-887910FAE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88" y="1275406"/>
            <a:ext cx="10395015" cy="2921150"/>
          </a:xfrm>
          <a:prstGeom prst="rect">
            <a:avLst/>
          </a:prstGeom>
        </p:spPr>
      </p:pic>
    </p:spTree>
    <p:extLst>
      <p:ext uri="{BB962C8B-B14F-4D97-AF65-F5344CB8AC3E}">
        <p14:creationId xmlns:p14="http://schemas.microsoft.com/office/powerpoint/2010/main" val="2807789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FFEE9-B3C6-48D1-BD2A-953EB766B191}"/>
              </a:ext>
            </a:extLst>
          </p:cNvPr>
          <p:cNvSpPr txBox="1">
            <a:spLocks/>
          </p:cNvSpPr>
          <p:nvPr/>
        </p:nvSpPr>
        <p:spPr>
          <a:xfrm>
            <a:off x="677334" y="357835"/>
            <a:ext cx="10601870" cy="77794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Tri-gram for top 20 words</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7AC738-AE27-4AD2-81AF-7266D516F58E}"/>
              </a:ext>
            </a:extLst>
          </p:cNvPr>
          <p:cNvSpPr txBox="1">
            <a:spLocks/>
          </p:cNvSpPr>
          <p:nvPr/>
        </p:nvSpPr>
        <p:spPr>
          <a:xfrm>
            <a:off x="484828" y="4591251"/>
            <a:ext cx="10794376" cy="207905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Using N-Gram we have got the top 20 Trigram in the text which can be useful for the review analysis and knowing the context of words which customers are using frequently.</a:t>
            </a:r>
          </a:p>
          <a:p>
            <a:endParaRPr lang="en-IN" sz="2000" dirty="0">
              <a:solidFill>
                <a:schemeClr val="accent1">
                  <a:lumMod val="60000"/>
                  <a:lumOff val="40000"/>
                </a:schemeClr>
              </a:solidFill>
            </a:endParaRPr>
          </a:p>
        </p:txBody>
      </p:sp>
      <p:pic>
        <p:nvPicPr>
          <p:cNvPr id="6" name="Picture 5">
            <a:extLst>
              <a:ext uri="{FF2B5EF4-FFF2-40B4-BE49-F238E27FC236}">
                <a16:creationId xmlns:a16="http://schemas.microsoft.com/office/drawing/2014/main" id="{01143CB7-90FB-4578-8857-E77935F65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911" y="1377539"/>
            <a:ext cx="11401285" cy="2971953"/>
          </a:xfrm>
          <a:prstGeom prst="rect">
            <a:avLst/>
          </a:prstGeom>
        </p:spPr>
      </p:pic>
    </p:spTree>
    <p:extLst>
      <p:ext uri="{BB962C8B-B14F-4D97-AF65-F5344CB8AC3E}">
        <p14:creationId xmlns:p14="http://schemas.microsoft.com/office/powerpoint/2010/main" val="3556696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C85B7-A6B3-4A59-A5CA-C3DCC1AAF839}"/>
              </a:ext>
            </a:extLst>
          </p:cNvPr>
          <p:cNvSpPr txBox="1">
            <a:spLocks/>
          </p:cNvSpPr>
          <p:nvPr/>
        </p:nvSpPr>
        <p:spPr>
          <a:xfrm>
            <a:off x="677334" y="357835"/>
            <a:ext cx="10601870" cy="77794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Tri-gram for 1 star </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5B053A-E287-4CEC-84C5-54E0F29FEECC}"/>
              </a:ext>
            </a:extLst>
          </p:cNvPr>
          <p:cNvSpPr txBox="1">
            <a:spLocks/>
          </p:cNvSpPr>
          <p:nvPr/>
        </p:nvSpPr>
        <p:spPr>
          <a:xfrm>
            <a:off x="484828" y="4591251"/>
            <a:ext cx="10794376" cy="207905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Using N-Gram we have got the top 20 Trigram for 1 Star Reviews in the text which can be useful for the review analysis and knowing the context of words which customers are using frequently.</a:t>
            </a:r>
          </a:p>
          <a:p>
            <a:endParaRPr lang="en-IN" sz="2000" dirty="0">
              <a:solidFill>
                <a:schemeClr val="accent1">
                  <a:lumMod val="60000"/>
                  <a:lumOff val="40000"/>
                </a:schemeClr>
              </a:solidFill>
            </a:endParaRPr>
          </a:p>
        </p:txBody>
      </p:sp>
      <p:pic>
        <p:nvPicPr>
          <p:cNvPr id="6" name="Picture 5">
            <a:extLst>
              <a:ext uri="{FF2B5EF4-FFF2-40B4-BE49-F238E27FC236}">
                <a16:creationId xmlns:a16="http://schemas.microsoft.com/office/drawing/2014/main" id="{E92DEA32-5E59-4161-89B0-4B7B31F45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827" y="1274707"/>
            <a:ext cx="11257993" cy="2787793"/>
          </a:xfrm>
          <a:prstGeom prst="rect">
            <a:avLst/>
          </a:prstGeom>
        </p:spPr>
      </p:pic>
    </p:spTree>
    <p:extLst>
      <p:ext uri="{BB962C8B-B14F-4D97-AF65-F5344CB8AC3E}">
        <p14:creationId xmlns:p14="http://schemas.microsoft.com/office/powerpoint/2010/main" val="626092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6A57-DA5F-43C7-A1F7-CED4D02C5031}"/>
              </a:ext>
            </a:extLst>
          </p:cNvPr>
          <p:cNvSpPr txBox="1">
            <a:spLocks/>
          </p:cNvSpPr>
          <p:nvPr/>
        </p:nvSpPr>
        <p:spPr>
          <a:xfrm>
            <a:off x="677334" y="357835"/>
            <a:ext cx="10601870" cy="77794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Tri-gram for 5 star </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67372B-2FEF-408D-B14F-F6752BF2AC2E}"/>
              </a:ext>
            </a:extLst>
          </p:cNvPr>
          <p:cNvSpPr txBox="1">
            <a:spLocks/>
          </p:cNvSpPr>
          <p:nvPr/>
        </p:nvSpPr>
        <p:spPr>
          <a:xfrm>
            <a:off x="484828" y="4591251"/>
            <a:ext cx="10794376" cy="207905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a:t>
            </a:r>
            <a:endParaRPr lang="en-IN" sz="28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Using N-Gram we have got the top 20 Trigram for 5 Star Reviews in the text which can be useful for the review analysis and knowing the context of words which customers are using frequently.</a:t>
            </a:r>
          </a:p>
          <a:p>
            <a:endParaRPr lang="en-IN" sz="2000" dirty="0">
              <a:solidFill>
                <a:schemeClr val="accent1">
                  <a:lumMod val="60000"/>
                  <a:lumOff val="40000"/>
                </a:schemeClr>
              </a:solidFill>
            </a:endParaRPr>
          </a:p>
        </p:txBody>
      </p:sp>
      <p:pic>
        <p:nvPicPr>
          <p:cNvPr id="6" name="Picture 5">
            <a:extLst>
              <a:ext uri="{FF2B5EF4-FFF2-40B4-BE49-F238E27FC236}">
                <a16:creationId xmlns:a16="http://schemas.microsoft.com/office/drawing/2014/main" id="{4FA5727B-F2AC-497A-A037-E001C8684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135781"/>
            <a:ext cx="11036611" cy="3272590"/>
          </a:xfrm>
          <a:prstGeom prst="rect">
            <a:avLst/>
          </a:prstGeom>
        </p:spPr>
      </p:pic>
    </p:spTree>
    <p:extLst>
      <p:ext uri="{BB962C8B-B14F-4D97-AF65-F5344CB8AC3E}">
        <p14:creationId xmlns:p14="http://schemas.microsoft.com/office/powerpoint/2010/main" val="1038183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5D04E-C889-4FFC-8AE9-F0C6142C0003}"/>
              </a:ext>
            </a:extLst>
          </p:cNvPr>
          <p:cNvSpPr txBox="1"/>
          <p:nvPr/>
        </p:nvSpPr>
        <p:spPr>
          <a:xfrm>
            <a:off x="4463715" y="2703340"/>
            <a:ext cx="6097604" cy="2739211"/>
          </a:xfrm>
          <a:prstGeom prst="rect">
            <a:avLst/>
          </a:prstGeom>
          <a:noFill/>
        </p:spPr>
        <p:txBody>
          <a:bodyPr wrap="square">
            <a:spAutoFit/>
          </a:bodyPr>
          <a:lstStyle/>
          <a:p>
            <a:pPr>
              <a:lnSpc>
                <a:spcPct val="90000"/>
              </a:lnSpc>
              <a:spcBef>
                <a:spcPct val="0"/>
              </a:spcBef>
              <a:spcAft>
                <a:spcPts val="600"/>
              </a:spcAft>
            </a:pPr>
            <a:r>
              <a:rPr lang="en-US" sz="6000" kern="1200" dirty="0">
                <a:latin typeface="Times New Roman" panose="02020603050405020304" pitchFamily="18" charset="0"/>
                <a:ea typeface="+mj-ea"/>
                <a:cs typeface="Times New Roman" panose="02020603050405020304" pitchFamily="18" charset="0"/>
              </a:rPr>
              <a:t>Agenda 2 </a:t>
            </a:r>
          </a:p>
          <a:p>
            <a:pPr>
              <a:lnSpc>
                <a:spcPct val="90000"/>
              </a:lnSpc>
              <a:spcBef>
                <a:spcPct val="0"/>
              </a:spcBef>
              <a:spcAft>
                <a:spcPts val="600"/>
              </a:spcAft>
            </a:pPr>
            <a:r>
              <a:rPr lang="en-US" sz="6000" kern="1200" dirty="0">
                <a:latin typeface="Times New Roman" panose="02020603050405020304" pitchFamily="18" charset="0"/>
                <a:ea typeface="+mj-ea"/>
                <a:cs typeface="Times New Roman" panose="02020603050405020304" pitchFamily="18" charset="0"/>
              </a:rPr>
              <a:t>– </a:t>
            </a:r>
          </a:p>
          <a:p>
            <a:pPr>
              <a:lnSpc>
                <a:spcPct val="90000"/>
              </a:lnSpc>
              <a:spcBef>
                <a:spcPct val="0"/>
              </a:spcBef>
              <a:spcAft>
                <a:spcPts val="600"/>
              </a:spcAft>
            </a:pPr>
            <a:r>
              <a:rPr lang="en-US" sz="6000" kern="1200" dirty="0">
                <a:latin typeface="Times New Roman" panose="02020603050405020304" pitchFamily="18" charset="0"/>
                <a:ea typeface="+mj-ea"/>
                <a:cs typeface="Times New Roman" panose="02020603050405020304" pitchFamily="18" charset="0"/>
              </a:rPr>
              <a:t>Model Building</a:t>
            </a:r>
          </a:p>
        </p:txBody>
      </p:sp>
    </p:spTree>
    <p:extLst>
      <p:ext uri="{BB962C8B-B14F-4D97-AF65-F5344CB8AC3E}">
        <p14:creationId xmlns:p14="http://schemas.microsoft.com/office/powerpoint/2010/main" val="4243408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CE419C-6726-4868-B7EB-5BC729EB8078}"/>
              </a:ext>
            </a:extLst>
          </p:cNvPr>
          <p:cNvSpPr txBox="1"/>
          <p:nvPr/>
        </p:nvSpPr>
        <p:spPr>
          <a:xfrm>
            <a:off x="194085" y="1879316"/>
            <a:ext cx="4965056" cy="2123658"/>
          </a:xfrm>
          <a:prstGeom prst="rect">
            <a:avLst/>
          </a:prstGeom>
          <a:noFill/>
        </p:spPr>
        <p:txBody>
          <a:bodyPr wrap="square" rtlCol="0">
            <a:spAutoFit/>
          </a:bodyPr>
          <a:lstStyle/>
          <a:p>
            <a:r>
              <a:rPr lang="en-US" sz="4400" b="1" dirty="0">
                <a:solidFill>
                  <a:schemeClr val="accent1"/>
                </a:solidFill>
                <a:latin typeface="AngsanaUPC" panose="02020603050405020304" pitchFamily="18" charset="-34"/>
                <a:ea typeface="+mj-ea"/>
                <a:cs typeface="AngsanaUPC" panose="02020603050405020304" pitchFamily="18" charset="-34"/>
              </a:rPr>
              <a:t>We have use Bag of words </a:t>
            </a:r>
          </a:p>
          <a:p>
            <a:r>
              <a:rPr lang="en-US" sz="4400" b="1" dirty="0">
                <a:solidFill>
                  <a:schemeClr val="accent1"/>
                </a:solidFill>
                <a:latin typeface="AngsanaUPC" panose="02020603050405020304" pitchFamily="18" charset="-34"/>
                <a:ea typeface="+mj-ea"/>
                <a:cs typeface="AngsanaUPC" panose="02020603050405020304" pitchFamily="18" charset="-34"/>
              </a:rPr>
              <a:t>Taken max feature is 1500</a:t>
            </a:r>
          </a:p>
          <a:p>
            <a:endParaRPr lang="en-US" sz="4400" b="1" dirty="0">
              <a:solidFill>
                <a:schemeClr val="accent1"/>
              </a:solidFill>
              <a:latin typeface="AngsanaUPC" panose="02020603050405020304" pitchFamily="18" charset="-34"/>
              <a:ea typeface="+mj-ea"/>
              <a:cs typeface="AngsanaUPC" panose="02020603050405020304" pitchFamily="18" charset="-34"/>
            </a:endParaRPr>
          </a:p>
        </p:txBody>
      </p:sp>
      <p:sp>
        <p:nvSpPr>
          <p:cNvPr id="4" name="TextBox 3">
            <a:extLst>
              <a:ext uri="{FF2B5EF4-FFF2-40B4-BE49-F238E27FC236}">
                <a16:creationId xmlns:a16="http://schemas.microsoft.com/office/drawing/2014/main" id="{5BB4E93A-E929-400E-86AE-80E460981AF0}"/>
              </a:ext>
            </a:extLst>
          </p:cNvPr>
          <p:cNvSpPr txBox="1"/>
          <p:nvPr/>
        </p:nvSpPr>
        <p:spPr>
          <a:xfrm>
            <a:off x="337346" y="500301"/>
            <a:ext cx="5838495" cy="769441"/>
          </a:xfrm>
          <a:prstGeom prst="rect">
            <a:avLst/>
          </a:prstGeom>
          <a:noFill/>
        </p:spPr>
        <p:txBody>
          <a:bodyPr wrap="square" rtlCol="0">
            <a:spAutoFit/>
          </a:bodyPr>
          <a:lstStyle/>
          <a:p>
            <a:r>
              <a:rPr lang="en-US" sz="4400" dirty="0">
                <a:solidFill>
                  <a:schemeClr val="accent1">
                    <a:lumMod val="60000"/>
                    <a:lumOff val="40000"/>
                  </a:schemeClr>
                </a:solidFill>
                <a:latin typeface="AngsanaUPC" panose="02020603050405020304" pitchFamily="18" charset="-34"/>
                <a:ea typeface="+mj-ea"/>
                <a:cs typeface="AngsanaUPC" panose="02020603050405020304" pitchFamily="18" charset="-34"/>
              </a:rPr>
              <a:t>Train and Test Split </a:t>
            </a:r>
            <a:endParaRPr lang="en-US" dirty="0"/>
          </a:p>
        </p:txBody>
      </p:sp>
      <p:sp>
        <p:nvSpPr>
          <p:cNvPr id="5" name="TextBox 4">
            <a:extLst>
              <a:ext uri="{FF2B5EF4-FFF2-40B4-BE49-F238E27FC236}">
                <a16:creationId xmlns:a16="http://schemas.microsoft.com/office/drawing/2014/main" id="{FE91A0EF-9213-4445-8B9E-2BDE1B41C1CA}"/>
              </a:ext>
            </a:extLst>
          </p:cNvPr>
          <p:cNvSpPr txBox="1"/>
          <p:nvPr/>
        </p:nvSpPr>
        <p:spPr>
          <a:xfrm>
            <a:off x="109922" y="3429000"/>
            <a:ext cx="4965056" cy="2123658"/>
          </a:xfrm>
          <a:prstGeom prst="rect">
            <a:avLst/>
          </a:prstGeom>
          <a:noFill/>
        </p:spPr>
        <p:txBody>
          <a:bodyPr wrap="square" rtlCol="0">
            <a:spAutoFit/>
          </a:bodyPr>
          <a:lstStyle/>
          <a:p>
            <a:r>
              <a:rPr lang="en-US" sz="4400" b="1" dirty="0">
                <a:solidFill>
                  <a:schemeClr val="accent1"/>
                </a:solidFill>
                <a:latin typeface="AngsanaUPC" panose="02020603050405020304" pitchFamily="18" charset="-34"/>
                <a:ea typeface="+mj-ea"/>
                <a:cs typeface="AngsanaUPC" panose="02020603050405020304" pitchFamily="18" charset="-34"/>
              </a:rPr>
              <a:t>Ratings classification</a:t>
            </a:r>
          </a:p>
          <a:p>
            <a:r>
              <a:rPr lang="en-US" sz="4400" b="1" dirty="0">
                <a:solidFill>
                  <a:schemeClr val="accent1"/>
                </a:solidFill>
                <a:latin typeface="AngsanaUPC" panose="02020603050405020304" pitchFamily="18" charset="-34"/>
                <a:ea typeface="+mj-ea"/>
                <a:cs typeface="AngsanaUPC" panose="02020603050405020304" pitchFamily="18" charset="-34"/>
              </a:rPr>
              <a:t>If 4 or 5 means 1.</a:t>
            </a:r>
          </a:p>
          <a:p>
            <a:r>
              <a:rPr lang="en-US" sz="4400" b="1" dirty="0">
                <a:solidFill>
                  <a:schemeClr val="accent1"/>
                </a:solidFill>
                <a:latin typeface="AngsanaUPC" panose="02020603050405020304" pitchFamily="18" charset="-34"/>
                <a:ea typeface="+mj-ea"/>
                <a:cs typeface="AngsanaUPC" panose="02020603050405020304" pitchFamily="18" charset="-34"/>
              </a:rPr>
              <a:t>Less than 4 is 0.</a:t>
            </a:r>
          </a:p>
        </p:txBody>
      </p:sp>
      <p:pic>
        <p:nvPicPr>
          <p:cNvPr id="7" name="Picture 6">
            <a:extLst>
              <a:ext uri="{FF2B5EF4-FFF2-40B4-BE49-F238E27FC236}">
                <a16:creationId xmlns:a16="http://schemas.microsoft.com/office/drawing/2014/main" id="{F9B230E9-DC9F-4EB9-ADA9-06E241D03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79315"/>
            <a:ext cx="5694947" cy="4328979"/>
          </a:xfrm>
          <a:prstGeom prst="rect">
            <a:avLst/>
          </a:prstGeom>
        </p:spPr>
      </p:pic>
    </p:spTree>
    <p:extLst>
      <p:ext uri="{BB962C8B-B14F-4D97-AF65-F5344CB8AC3E}">
        <p14:creationId xmlns:p14="http://schemas.microsoft.com/office/powerpoint/2010/main" val="627256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FA81E-94F3-4EC8-8606-B1E19E15A4E5}"/>
              </a:ext>
            </a:extLst>
          </p:cNvPr>
          <p:cNvSpPr txBox="1"/>
          <p:nvPr/>
        </p:nvSpPr>
        <p:spPr>
          <a:xfrm>
            <a:off x="337346" y="500301"/>
            <a:ext cx="5838495" cy="769441"/>
          </a:xfrm>
          <a:prstGeom prst="rect">
            <a:avLst/>
          </a:prstGeom>
          <a:noFill/>
        </p:spPr>
        <p:txBody>
          <a:bodyPr wrap="square" rtlCol="0">
            <a:spAutoFit/>
          </a:bodyPr>
          <a:lstStyle/>
          <a:p>
            <a:r>
              <a:rPr lang="en-US" sz="4400" dirty="0">
                <a:solidFill>
                  <a:schemeClr val="accent1">
                    <a:lumMod val="60000"/>
                    <a:lumOff val="40000"/>
                  </a:schemeClr>
                </a:solidFill>
                <a:latin typeface="AngsanaUPC" panose="02020603050405020304" pitchFamily="18" charset="-34"/>
                <a:ea typeface="+mj-ea"/>
                <a:cs typeface="AngsanaUPC" panose="02020603050405020304" pitchFamily="18" charset="-34"/>
              </a:rPr>
              <a:t>Model 1 - Naive Bayes Algorithm</a:t>
            </a:r>
            <a:endParaRPr lang="en-US" dirty="0"/>
          </a:p>
        </p:txBody>
      </p:sp>
      <p:sp>
        <p:nvSpPr>
          <p:cNvPr id="3" name="TextBox 2">
            <a:extLst>
              <a:ext uri="{FF2B5EF4-FFF2-40B4-BE49-F238E27FC236}">
                <a16:creationId xmlns:a16="http://schemas.microsoft.com/office/drawing/2014/main" id="{FDBF5B95-3080-4AFC-BD0D-C98536611ED4}"/>
              </a:ext>
            </a:extLst>
          </p:cNvPr>
          <p:cNvSpPr txBox="1"/>
          <p:nvPr/>
        </p:nvSpPr>
        <p:spPr>
          <a:xfrm>
            <a:off x="232586" y="3294230"/>
            <a:ext cx="5472973" cy="584775"/>
          </a:xfrm>
          <a:prstGeom prst="rect">
            <a:avLst/>
          </a:prstGeom>
          <a:noFill/>
        </p:spPr>
        <p:txBody>
          <a:bodyPr wrap="none" rtlCol="0">
            <a:spAutoFit/>
          </a:bodyPr>
          <a:lstStyle/>
          <a:p>
            <a:r>
              <a:rPr lang="en-US" sz="3200" dirty="0">
                <a:solidFill>
                  <a:srgbClr val="FFFFFF"/>
                </a:solidFill>
                <a:latin typeface="AngsanaUPC" panose="02020603050405020304" pitchFamily="18" charset="-34"/>
                <a:ea typeface="+mj-ea"/>
                <a:cs typeface="AngsanaUPC" panose="02020603050405020304" pitchFamily="18" charset="-34"/>
              </a:rPr>
              <a:t>Using Naïve Bayes with Train and Split method </a:t>
            </a:r>
          </a:p>
        </p:txBody>
      </p:sp>
      <p:sp>
        <p:nvSpPr>
          <p:cNvPr id="4" name="TextBox 3">
            <a:extLst>
              <a:ext uri="{FF2B5EF4-FFF2-40B4-BE49-F238E27FC236}">
                <a16:creationId xmlns:a16="http://schemas.microsoft.com/office/drawing/2014/main" id="{A91A265C-B359-4A2B-AC9F-2C93F94F0382}"/>
              </a:ext>
            </a:extLst>
          </p:cNvPr>
          <p:cNvSpPr txBox="1"/>
          <p:nvPr/>
        </p:nvSpPr>
        <p:spPr>
          <a:xfrm>
            <a:off x="872042" y="5574735"/>
            <a:ext cx="4633423" cy="584775"/>
          </a:xfrm>
          <a:prstGeom prst="rect">
            <a:avLst/>
          </a:prstGeom>
          <a:noFill/>
        </p:spPr>
        <p:txBody>
          <a:bodyPr wrap="square" rtlCol="0">
            <a:spAutoFit/>
          </a:bodyPr>
          <a:lstStyle/>
          <a:p>
            <a:r>
              <a:rPr lang="en-US" sz="3200" b="1" i="0" dirty="0">
                <a:solidFill>
                  <a:srgbClr val="FFFF00"/>
                </a:solidFill>
                <a:effectLst/>
                <a:latin typeface="Courier New" panose="02070309020205020404" pitchFamily="49" charset="0"/>
              </a:rPr>
              <a:t>Accuracy is 85.63%</a:t>
            </a:r>
            <a:endParaRPr lang="en-US" sz="2000" b="1" dirty="0">
              <a:solidFill>
                <a:srgbClr val="FFFF00"/>
              </a:solidFill>
            </a:endParaRPr>
          </a:p>
        </p:txBody>
      </p:sp>
      <p:pic>
        <p:nvPicPr>
          <p:cNvPr id="7" name="Picture 6">
            <a:extLst>
              <a:ext uri="{FF2B5EF4-FFF2-40B4-BE49-F238E27FC236}">
                <a16:creationId xmlns:a16="http://schemas.microsoft.com/office/drawing/2014/main" id="{14CF130D-AD15-4751-A187-CD2D25377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537" y="1568918"/>
            <a:ext cx="5177703" cy="5039208"/>
          </a:xfrm>
          <a:prstGeom prst="rect">
            <a:avLst/>
          </a:prstGeom>
        </p:spPr>
      </p:pic>
    </p:spTree>
    <p:extLst>
      <p:ext uri="{BB962C8B-B14F-4D97-AF65-F5344CB8AC3E}">
        <p14:creationId xmlns:p14="http://schemas.microsoft.com/office/powerpoint/2010/main" val="1391293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C7EFCB-3E5F-4BE9-A6F0-51FCA4EFDDA6}"/>
              </a:ext>
            </a:extLst>
          </p:cNvPr>
          <p:cNvSpPr txBox="1"/>
          <p:nvPr/>
        </p:nvSpPr>
        <p:spPr>
          <a:xfrm>
            <a:off x="337346" y="500301"/>
            <a:ext cx="6977854" cy="769441"/>
          </a:xfrm>
          <a:prstGeom prst="rect">
            <a:avLst/>
          </a:prstGeom>
          <a:noFill/>
        </p:spPr>
        <p:txBody>
          <a:bodyPr wrap="square" rtlCol="0">
            <a:spAutoFit/>
          </a:bodyPr>
          <a:lstStyle/>
          <a:p>
            <a:r>
              <a:rPr lang="en-US" sz="4400" dirty="0">
                <a:solidFill>
                  <a:schemeClr val="accent1">
                    <a:lumMod val="60000"/>
                    <a:lumOff val="40000"/>
                  </a:schemeClr>
                </a:solidFill>
                <a:latin typeface="AngsanaUPC" panose="02020603050405020304" pitchFamily="18" charset="-34"/>
                <a:ea typeface="+mj-ea"/>
                <a:cs typeface="AngsanaUPC" panose="02020603050405020304" pitchFamily="18" charset="-34"/>
              </a:rPr>
              <a:t>Model 2 - Logistic Regression Algorithm</a:t>
            </a:r>
            <a:endParaRPr lang="en-US" dirty="0"/>
          </a:p>
        </p:txBody>
      </p:sp>
      <p:sp>
        <p:nvSpPr>
          <p:cNvPr id="3" name="TextBox 2">
            <a:extLst>
              <a:ext uri="{FF2B5EF4-FFF2-40B4-BE49-F238E27FC236}">
                <a16:creationId xmlns:a16="http://schemas.microsoft.com/office/drawing/2014/main" id="{B1D0687C-9867-4C53-B30E-BF92BAA9C911}"/>
              </a:ext>
            </a:extLst>
          </p:cNvPr>
          <p:cNvSpPr txBox="1"/>
          <p:nvPr/>
        </p:nvSpPr>
        <p:spPr>
          <a:xfrm>
            <a:off x="232586" y="3294230"/>
            <a:ext cx="6258445" cy="584775"/>
          </a:xfrm>
          <a:prstGeom prst="rect">
            <a:avLst/>
          </a:prstGeom>
          <a:noFill/>
        </p:spPr>
        <p:txBody>
          <a:bodyPr wrap="none" rtlCol="0">
            <a:spAutoFit/>
          </a:bodyPr>
          <a:lstStyle/>
          <a:p>
            <a:r>
              <a:rPr lang="en-US" sz="3200" dirty="0">
                <a:solidFill>
                  <a:srgbClr val="FFFFFF"/>
                </a:solidFill>
                <a:latin typeface="AngsanaUPC" panose="02020603050405020304" pitchFamily="18" charset="-34"/>
                <a:ea typeface="+mj-ea"/>
                <a:cs typeface="AngsanaUPC" panose="02020603050405020304" pitchFamily="18" charset="-34"/>
              </a:rPr>
              <a:t>Using Logistic Regression with Train and Split method </a:t>
            </a:r>
          </a:p>
        </p:txBody>
      </p:sp>
      <p:sp>
        <p:nvSpPr>
          <p:cNvPr id="4" name="TextBox 3">
            <a:extLst>
              <a:ext uri="{FF2B5EF4-FFF2-40B4-BE49-F238E27FC236}">
                <a16:creationId xmlns:a16="http://schemas.microsoft.com/office/drawing/2014/main" id="{CB1F3B9A-9310-491E-8FCE-BFC8E197B8D8}"/>
              </a:ext>
            </a:extLst>
          </p:cNvPr>
          <p:cNvSpPr txBox="1"/>
          <p:nvPr/>
        </p:nvSpPr>
        <p:spPr>
          <a:xfrm>
            <a:off x="872042" y="5574735"/>
            <a:ext cx="4633423" cy="584775"/>
          </a:xfrm>
          <a:prstGeom prst="rect">
            <a:avLst/>
          </a:prstGeom>
          <a:noFill/>
        </p:spPr>
        <p:txBody>
          <a:bodyPr wrap="square" rtlCol="0">
            <a:spAutoFit/>
          </a:bodyPr>
          <a:lstStyle/>
          <a:p>
            <a:r>
              <a:rPr lang="en-US" sz="3200" b="1" i="0" dirty="0">
                <a:solidFill>
                  <a:srgbClr val="FFFF00"/>
                </a:solidFill>
                <a:effectLst/>
                <a:latin typeface="Courier New" panose="02070309020205020404" pitchFamily="49" charset="0"/>
              </a:rPr>
              <a:t>Accuracy is 87.52%</a:t>
            </a:r>
            <a:endParaRPr lang="en-US" sz="2000" b="1" dirty="0">
              <a:solidFill>
                <a:srgbClr val="FFFF00"/>
              </a:solidFill>
            </a:endParaRPr>
          </a:p>
        </p:txBody>
      </p:sp>
      <p:pic>
        <p:nvPicPr>
          <p:cNvPr id="7" name="Picture 6">
            <a:extLst>
              <a:ext uri="{FF2B5EF4-FFF2-40B4-BE49-F238E27FC236}">
                <a16:creationId xmlns:a16="http://schemas.microsoft.com/office/drawing/2014/main" id="{8E14A611-E176-4B1F-95D4-B5323BB95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537" y="1090430"/>
            <a:ext cx="5359504" cy="5577149"/>
          </a:xfrm>
          <a:prstGeom prst="rect">
            <a:avLst/>
          </a:prstGeom>
        </p:spPr>
      </p:pic>
    </p:spTree>
    <p:extLst>
      <p:ext uri="{BB962C8B-B14F-4D97-AF65-F5344CB8AC3E}">
        <p14:creationId xmlns:p14="http://schemas.microsoft.com/office/powerpoint/2010/main" val="1558022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5315B5-8B9C-4893-890E-336AEBD3F61B}"/>
              </a:ext>
            </a:extLst>
          </p:cNvPr>
          <p:cNvSpPr txBox="1"/>
          <p:nvPr/>
        </p:nvSpPr>
        <p:spPr>
          <a:xfrm>
            <a:off x="337346" y="500301"/>
            <a:ext cx="6977854" cy="769441"/>
          </a:xfrm>
          <a:prstGeom prst="rect">
            <a:avLst/>
          </a:prstGeom>
          <a:noFill/>
        </p:spPr>
        <p:txBody>
          <a:bodyPr wrap="square" rtlCol="0">
            <a:spAutoFit/>
          </a:bodyPr>
          <a:lstStyle/>
          <a:p>
            <a:r>
              <a:rPr lang="en-US" sz="4400" dirty="0">
                <a:solidFill>
                  <a:schemeClr val="accent1">
                    <a:lumMod val="60000"/>
                    <a:lumOff val="40000"/>
                  </a:schemeClr>
                </a:solidFill>
                <a:latin typeface="AngsanaUPC" panose="02020603050405020304" pitchFamily="18" charset="-34"/>
                <a:ea typeface="+mj-ea"/>
                <a:cs typeface="AngsanaUPC" panose="02020603050405020304" pitchFamily="18" charset="-34"/>
              </a:rPr>
              <a:t>Model 3 - Random Forest Algorithm</a:t>
            </a:r>
            <a:endParaRPr lang="en-US" dirty="0"/>
          </a:p>
        </p:txBody>
      </p:sp>
      <p:sp>
        <p:nvSpPr>
          <p:cNvPr id="3" name="TextBox 2">
            <a:extLst>
              <a:ext uri="{FF2B5EF4-FFF2-40B4-BE49-F238E27FC236}">
                <a16:creationId xmlns:a16="http://schemas.microsoft.com/office/drawing/2014/main" id="{66B2CEF7-9416-4FE0-A486-232028703335}"/>
              </a:ext>
            </a:extLst>
          </p:cNvPr>
          <p:cNvSpPr txBox="1"/>
          <p:nvPr/>
        </p:nvSpPr>
        <p:spPr>
          <a:xfrm>
            <a:off x="232586" y="3294230"/>
            <a:ext cx="5759910" cy="584775"/>
          </a:xfrm>
          <a:prstGeom prst="rect">
            <a:avLst/>
          </a:prstGeom>
          <a:noFill/>
        </p:spPr>
        <p:txBody>
          <a:bodyPr wrap="none" rtlCol="0">
            <a:spAutoFit/>
          </a:bodyPr>
          <a:lstStyle/>
          <a:p>
            <a:r>
              <a:rPr lang="en-US" sz="3200" dirty="0">
                <a:solidFill>
                  <a:srgbClr val="FFFFFF"/>
                </a:solidFill>
                <a:latin typeface="AngsanaUPC" panose="02020603050405020304" pitchFamily="18" charset="-34"/>
                <a:ea typeface="+mj-ea"/>
                <a:cs typeface="AngsanaUPC" panose="02020603050405020304" pitchFamily="18" charset="-34"/>
              </a:rPr>
              <a:t>Using Random Forest with Train and Split method </a:t>
            </a:r>
          </a:p>
        </p:txBody>
      </p:sp>
      <p:sp>
        <p:nvSpPr>
          <p:cNvPr id="4" name="TextBox 3">
            <a:extLst>
              <a:ext uri="{FF2B5EF4-FFF2-40B4-BE49-F238E27FC236}">
                <a16:creationId xmlns:a16="http://schemas.microsoft.com/office/drawing/2014/main" id="{AAF70932-3BB6-4245-8466-0772F34A60D0}"/>
              </a:ext>
            </a:extLst>
          </p:cNvPr>
          <p:cNvSpPr txBox="1"/>
          <p:nvPr/>
        </p:nvSpPr>
        <p:spPr>
          <a:xfrm>
            <a:off x="872042" y="5574735"/>
            <a:ext cx="4633423" cy="584775"/>
          </a:xfrm>
          <a:prstGeom prst="rect">
            <a:avLst/>
          </a:prstGeom>
          <a:noFill/>
        </p:spPr>
        <p:txBody>
          <a:bodyPr wrap="square" rtlCol="0">
            <a:spAutoFit/>
          </a:bodyPr>
          <a:lstStyle/>
          <a:p>
            <a:r>
              <a:rPr lang="en-US" sz="3200" b="1" i="0" dirty="0">
                <a:solidFill>
                  <a:srgbClr val="FFFF00"/>
                </a:solidFill>
                <a:effectLst/>
                <a:latin typeface="Courier New" panose="02070309020205020404" pitchFamily="49" charset="0"/>
              </a:rPr>
              <a:t>Accuracy is 85.28%</a:t>
            </a:r>
            <a:endParaRPr lang="en-US" sz="2000" b="1" dirty="0">
              <a:solidFill>
                <a:srgbClr val="FFFF00"/>
              </a:solidFill>
            </a:endParaRPr>
          </a:p>
        </p:txBody>
      </p:sp>
      <p:pic>
        <p:nvPicPr>
          <p:cNvPr id="7" name="Picture 6">
            <a:extLst>
              <a:ext uri="{FF2B5EF4-FFF2-40B4-BE49-F238E27FC236}">
                <a16:creationId xmlns:a16="http://schemas.microsoft.com/office/drawing/2014/main" id="{DFD6B427-82FE-4405-AD5F-6E636A92C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537" y="885021"/>
            <a:ext cx="5339616" cy="5784783"/>
          </a:xfrm>
          <a:prstGeom prst="rect">
            <a:avLst/>
          </a:prstGeom>
        </p:spPr>
      </p:pic>
    </p:spTree>
    <p:extLst>
      <p:ext uri="{BB962C8B-B14F-4D97-AF65-F5344CB8AC3E}">
        <p14:creationId xmlns:p14="http://schemas.microsoft.com/office/powerpoint/2010/main" val="2912224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4BD3-8716-4BBB-BE42-5C5CF5A3B86B}"/>
              </a:ext>
            </a:extLst>
          </p:cNvPr>
          <p:cNvSpPr txBox="1">
            <a:spLocks/>
          </p:cNvSpPr>
          <p:nvPr/>
        </p:nvSpPr>
        <p:spPr>
          <a:xfrm>
            <a:off x="1285686" y="2510412"/>
            <a:ext cx="7766936" cy="1646302"/>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000" dirty="0">
                <a:solidFill>
                  <a:schemeClr val="accent1">
                    <a:lumMod val="60000"/>
                    <a:lumOff val="40000"/>
                  </a:schemeClr>
                </a:solidFill>
              </a:rPr>
              <a:t>Agenda 1 </a:t>
            </a:r>
          </a:p>
        </p:txBody>
      </p:sp>
      <p:sp>
        <p:nvSpPr>
          <p:cNvPr id="3" name="Subtitle 2">
            <a:extLst>
              <a:ext uri="{FF2B5EF4-FFF2-40B4-BE49-F238E27FC236}">
                <a16:creationId xmlns:a16="http://schemas.microsoft.com/office/drawing/2014/main" id="{E4B1EB61-641B-4A15-BA62-5A04B4432189}"/>
              </a:ext>
            </a:extLst>
          </p:cNvPr>
          <p:cNvSpPr txBox="1">
            <a:spLocks/>
          </p:cNvSpPr>
          <p:nvPr/>
        </p:nvSpPr>
        <p:spPr>
          <a:xfrm>
            <a:off x="1507067" y="4050833"/>
            <a:ext cx="7766936" cy="1096899"/>
          </a:xfrm>
          <a:prstGeom prst="rect">
            <a:avLst/>
          </a:prstGeom>
        </p:spPr>
        <p:txBody>
          <a:bodyPr>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ctr"/>
            <a:r>
              <a:rPr lang="en-IN" sz="4000" b="1" dirty="0">
                <a:solidFill>
                  <a:schemeClr val="accent1">
                    <a:lumMod val="60000"/>
                    <a:lumOff val="40000"/>
                  </a:schemeClr>
                </a:solidFill>
              </a:rPr>
              <a:t>Exploratory Data Analysis</a:t>
            </a:r>
            <a:r>
              <a:rPr lang="en-IN" sz="4000" dirty="0">
                <a:solidFill>
                  <a:schemeClr val="accent1">
                    <a:lumMod val="60000"/>
                    <a:lumOff val="40000"/>
                  </a:schemeClr>
                </a:solidFill>
              </a:rPr>
              <a:t> (EDA),</a:t>
            </a:r>
          </a:p>
          <a:p>
            <a:pPr algn="ctr"/>
            <a:r>
              <a:rPr lang="en-IN" sz="4000" dirty="0">
                <a:solidFill>
                  <a:schemeClr val="accent1">
                    <a:lumMod val="60000"/>
                    <a:lumOff val="40000"/>
                  </a:schemeClr>
                </a:solidFill>
              </a:rPr>
              <a:t>Data Cleaning </a:t>
            </a:r>
          </a:p>
        </p:txBody>
      </p:sp>
    </p:spTree>
    <p:extLst>
      <p:ext uri="{BB962C8B-B14F-4D97-AF65-F5344CB8AC3E}">
        <p14:creationId xmlns:p14="http://schemas.microsoft.com/office/powerpoint/2010/main" val="1643365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6F3675E2-354A-4573-B1C4-79CE9630A60F}"/>
              </a:ext>
            </a:extLst>
          </p:cNvPr>
          <p:cNvSpPr txBox="1">
            <a:spLocks/>
          </p:cNvSpPr>
          <p:nvPr/>
        </p:nvSpPr>
        <p:spPr>
          <a:xfrm>
            <a:off x="837398" y="609600"/>
            <a:ext cx="8034066" cy="1902594"/>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Comparing the Accuracy of all the Models</a:t>
            </a:r>
            <a:endParaRPr lang="en-IN" dirty="0">
              <a:latin typeface="Times New Roman" panose="02020603050405020304" pitchFamily="18" charset="0"/>
              <a:cs typeface="Times New Roman" panose="02020603050405020304" pitchFamily="18" charset="0"/>
            </a:endParaRPr>
          </a:p>
        </p:txBody>
      </p:sp>
      <p:sp>
        <p:nvSpPr>
          <p:cNvPr id="3" name="Text Placeholder 8">
            <a:extLst>
              <a:ext uri="{FF2B5EF4-FFF2-40B4-BE49-F238E27FC236}">
                <a16:creationId xmlns:a16="http://schemas.microsoft.com/office/drawing/2014/main" id="{97773460-DDCA-46C0-A4CD-E8CE1E82826D}"/>
              </a:ext>
            </a:extLst>
          </p:cNvPr>
          <p:cNvSpPr txBox="1">
            <a:spLocks/>
          </p:cNvSpPr>
          <p:nvPr/>
        </p:nvSpPr>
        <p:spPr>
          <a:xfrm>
            <a:off x="837398" y="1804335"/>
            <a:ext cx="7221144" cy="88111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2800" dirty="0">
                <a:solidFill>
                  <a:schemeClr val="accent1"/>
                </a:solidFill>
              </a:rPr>
              <a:t>Logistic regression</a:t>
            </a:r>
            <a:r>
              <a:rPr lang="en-US" sz="2800" b="1" dirty="0">
                <a:solidFill>
                  <a:schemeClr val="accent1"/>
                </a:solidFill>
                <a:latin typeface="Times New Roman" panose="02020603050405020304" pitchFamily="18" charset="0"/>
                <a:cs typeface="Times New Roman" panose="02020603050405020304" pitchFamily="18" charset="0"/>
              </a:rPr>
              <a:t> </a:t>
            </a:r>
            <a:r>
              <a:rPr lang="en-US" sz="2800" dirty="0">
                <a:solidFill>
                  <a:schemeClr val="accent1"/>
                </a:solidFill>
                <a:latin typeface="Times New Roman" panose="02020603050405020304" pitchFamily="18" charset="0"/>
                <a:cs typeface="Times New Roman" panose="02020603050405020304" pitchFamily="18" charset="0"/>
              </a:rPr>
              <a:t>is at best </a:t>
            </a:r>
            <a:r>
              <a:rPr lang="en-US" sz="2800" b="1" dirty="0">
                <a:solidFill>
                  <a:schemeClr val="accent1"/>
                </a:solidFill>
                <a:latin typeface="Times New Roman" panose="02020603050405020304" pitchFamily="18" charset="0"/>
                <a:cs typeface="Times New Roman" panose="02020603050405020304" pitchFamily="18" charset="0"/>
              </a:rPr>
              <a:t>– 87.52%</a:t>
            </a:r>
            <a:endParaRPr lang="en-IN" sz="2800" b="1" dirty="0">
              <a:solidFill>
                <a:schemeClr val="accent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D4ED5DB-182B-40B2-8286-16A7CB1D3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166" y="2992105"/>
            <a:ext cx="8392611" cy="2956307"/>
          </a:xfrm>
          <a:prstGeom prst="rect">
            <a:avLst/>
          </a:prstGeom>
        </p:spPr>
      </p:pic>
    </p:spTree>
    <p:extLst>
      <p:ext uri="{BB962C8B-B14F-4D97-AF65-F5344CB8AC3E}">
        <p14:creationId xmlns:p14="http://schemas.microsoft.com/office/powerpoint/2010/main" val="2811993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C08021A0-6325-4FE8-8692-6EC5D1314814}"/>
              </a:ext>
            </a:extLst>
          </p:cNvPr>
          <p:cNvSpPr txBox="1">
            <a:spLocks/>
          </p:cNvSpPr>
          <p:nvPr/>
        </p:nvSpPr>
        <p:spPr>
          <a:xfrm>
            <a:off x="677333" y="609600"/>
            <a:ext cx="10622725"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Effective Ways To Attract Hotel Customers.</a:t>
            </a:r>
          </a:p>
        </p:txBody>
      </p:sp>
      <p:sp>
        <p:nvSpPr>
          <p:cNvPr id="3" name="Content Placeholder 5">
            <a:extLst>
              <a:ext uri="{FF2B5EF4-FFF2-40B4-BE49-F238E27FC236}">
                <a16:creationId xmlns:a16="http://schemas.microsoft.com/office/drawing/2014/main" id="{FE457D00-91F2-410D-8348-3DD7A29E5C17}"/>
              </a:ext>
            </a:extLst>
          </p:cNvPr>
          <p:cNvSpPr txBox="1">
            <a:spLocks/>
          </p:cNvSpPr>
          <p:nvPr/>
        </p:nvSpPr>
        <p:spPr>
          <a:xfrm>
            <a:off x="677334" y="2160589"/>
            <a:ext cx="8596668" cy="288304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rtl="0">
              <a:buFont typeface="+mj-lt"/>
              <a:buAutoNum type="arabicPeriod"/>
            </a:pPr>
            <a:r>
              <a:rPr lang="en-US" dirty="0">
                <a:solidFill>
                  <a:srgbClr val="92D050"/>
                </a:solidFill>
              </a:rPr>
              <a:t>Impress Visitors before their arrival.</a:t>
            </a:r>
          </a:p>
          <a:p>
            <a:pPr rtl="0">
              <a:buFont typeface="+mj-lt"/>
              <a:buAutoNum type="arabicPeriod"/>
            </a:pPr>
            <a:r>
              <a:rPr lang="en-US" dirty="0">
                <a:solidFill>
                  <a:srgbClr val="92D050"/>
                </a:solidFill>
              </a:rPr>
              <a:t>Maintain the Excellent Room Services.</a:t>
            </a:r>
          </a:p>
          <a:p>
            <a:pPr rtl="0">
              <a:buFont typeface="+mj-lt"/>
              <a:buAutoNum type="arabicPeriod"/>
            </a:pPr>
            <a:r>
              <a:rPr lang="en-US" dirty="0">
                <a:solidFill>
                  <a:srgbClr val="92D050"/>
                </a:solidFill>
              </a:rPr>
              <a:t>Offer better rates with re-recreational facilities.</a:t>
            </a:r>
          </a:p>
          <a:p>
            <a:pPr rtl="0">
              <a:buFont typeface="+mj-lt"/>
              <a:buAutoNum type="arabicPeriod"/>
            </a:pPr>
            <a:r>
              <a:rPr lang="en-US" dirty="0">
                <a:solidFill>
                  <a:srgbClr val="92D050"/>
                </a:solidFill>
              </a:rPr>
              <a:t>Establish an online presence.</a:t>
            </a:r>
          </a:p>
          <a:p>
            <a:pPr rtl="0">
              <a:buFont typeface="+mj-lt"/>
              <a:buAutoNum type="arabicPeriod"/>
            </a:pPr>
            <a:r>
              <a:rPr lang="en-US" dirty="0">
                <a:solidFill>
                  <a:srgbClr val="92D050"/>
                </a:solidFill>
              </a:rPr>
              <a:t>Take an advantage of social media.</a:t>
            </a:r>
          </a:p>
          <a:p>
            <a:pPr rtl="0">
              <a:buFont typeface="+mj-lt"/>
              <a:buAutoNum type="arabicPeriod"/>
            </a:pPr>
            <a:r>
              <a:rPr lang="en-US" dirty="0">
                <a:solidFill>
                  <a:srgbClr val="92D050"/>
                </a:solidFill>
              </a:rPr>
              <a:t>Build customer loyalty program.</a:t>
            </a:r>
          </a:p>
          <a:p>
            <a:pPr marL="0" indent="0">
              <a:buNone/>
            </a:pPr>
            <a:endParaRPr lang="en-IN" dirty="0"/>
          </a:p>
        </p:txBody>
      </p:sp>
    </p:spTree>
    <p:extLst>
      <p:ext uri="{BB962C8B-B14F-4D97-AF65-F5344CB8AC3E}">
        <p14:creationId xmlns:p14="http://schemas.microsoft.com/office/powerpoint/2010/main" val="3568161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C2B9BD-3BA8-45C0-953B-47CA77A6941A}"/>
              </a:ext>
            </a:extLst>
          </p:cNvPr>
          <p:cNvSpPr txBox="1"/>
          <p:nvPr/>
        </p:nvSpPr>
        <p:spPr>
          <a:xfrm>
            <a:off x="3048802" y="2685048"/>
            <a:ext cx="6097604" cy="3016210"/>
          </a:xfrm>
          <a:prstGeom prst="rect">
            <a:avLst/>
          </a:prstGeom>
          <a:noFill/>
        </p:spPr>
        <p:txBody>
          <a:bodyPr wrap="square">
            <a:spAutoFit/>
          </a:bodyPr>
          <a:lstStyle/>
          <a:p>
            <a:pPr>
              <a:lnSpc>
                <a:spcPct val="90000"/>
              </a:lnSpc>
              <a:spcBef>
                <a:spcPct val="0"/>
              </a:spcBef>
              <a:spcAft>
                <a:spcPts val="600"/>
              </a:spcAft>
            </a:pPr>
            <a:r>
              <a:rPr lang="en-US" sz="6000" kern="1200" dirty="0">
                <a:latin typeface="Times New Roman" panose="02020603050405020304" pitchFamily="18" charset="0"/>
                <a:ea typeface="+mj-ea"/>
                <a:cs typeface="Times New Roman" panose="02020603050405020304" pitchFamily="18" charset="0"/>
              </a:rPr>
              <a:t>Agenda 3 </a:t>
            </a:r>
          </a:p>
          <a:p>
            <a:pPr>
              <a:lnSpc>
                <a:spcPct val="90000"/>
              </a:lnSpc>
              <a:spcBef>
                <a:spcPct val="0"/>
              </a:spcBef>
              <a:spcAft>
                <a:spcPts val="600"/>
              </a:spcAft>
            </a:pPr>
            <a:r>
              <a:rPr lang="en-US" sz="6000" kern="1200" dirty="0">
                <a:latin typeface="Times New Roman" panose="02020603050405020304" pitchFamily="18" charset="0"/>
                <a:ea typeface="+mj-ea"/>
                <a:cs typeface="Times New Roman" panose="02020603050405020304" pitchFamily="18" charset="0"/>
              </a:rPr>
              <a:t>– </a:t>
            </a:r>
          </a:p>
          <a:p>
            <a:pPr>
              <a:lnSpc>
                <a:spcPct val="90000"/>
              </a:lnSpc>
              <a:spcBef>
                <a:spcPct val="0"/>
              </a:spcBef>
              <a:spcAft>
                <a:spcPts val="600"/>
              </a:spcAft>
            </a:pPr>
            <a:r>
              <a:rPr lang="en-US" sz="3600" dirty="0">
                <a:latin typeface="Times New Roman" panose="02020603050405020304" pitchFamily="18" charset="0"/>
                <a:ea typeface="+mj-ea"/>
                <a:cs typeface="Times New Roman" panose="02020603050405020304" pitchFamily="18" charset="0"/>
              </a:rPr>
              <a:t>M</a:t>
            </a:r>
            <a:r>
              <a:rPr lang="en-US" sz="3600" kern="1200" dirty="0">
                <a:latin typeface="Times New Roman" panose="02020603050405020304" pitchFamily="18" charset="0"/>
                <a:ea typeface="+mj-ea"/>
                <a:cs typeface="Times New Roman" panose="02020603050405020304" pitchFamily="18" charset="0"/>
              </a:rPr>
              <a:t>odel Pipeline and </a:t>
            </a:r>
            <a:r>
              <a:rPr lang="en-US" sz="3600" dirty="0">
                <a:latin typeface="Times New Roman" panose="02020603050405020304" pitchFamily="18" charset="0"/>
                <a:ea typeface="+mj-ea"/>
                <a:cs typeface="Times New Roman" panose="02020603050405020304" pitchFamily="18" charset="0"/>
              </a:rPr>
              <a:t>D</a:t>
            </a:r>
            <a:r>
              <a:rPr lang="en-US" sz="3600" kern="1200" dirty="0">
                <a:latin typeface="Times New Roman" panose="02020603050405020304" pitchFamily="18" charset="0"/>
                <a:ea typeface="+mj-ea"/>
                <a:cs typeface="Times New Roman" panose="02020603050405020304" pitchFamily="18" charset="0"/>
              </a:rPr>
              <a:t>eployment </a:t>
            </a:r>
            <a:r>
              <a:rPr lang="en-US" sz="3600" dirty="0">
                <a:latin typeface="Times New Roman" panose="02020603050405020304" pitchFamily="18" charset="0"/>
                <a:ea typeface="+mj-ea"/>
                <a:cs typeface="Times New Roman" panose="02020603050405020304" pitchFamily="18" charset="0"/>
              </a:rPr>
              <a:t>U</a:t>
            </a:r>
            <a:r>
              <a:rPr lang="en-US" sz="3600" kern="1200" dirty="0">
                <a:latin typeface="Times New Roman" panose="02020603050405020304" pitchFamily="18" charset="0"/>
                <a:ea typeface="+mj-ea"/>
                <a:cs typeface="Times New Roman" panose="02020603050405020304" pitchFamily="18" charset="0"/>
              </a:rPr>
              <a:t>sing </a:t>
            </a:r>
            <a:r>
              <a:rPr lang="en-US" sz="3600" dirty="0" err="1">
                <a:latin typeface="Times New Roman" panose="02020603050405020304" pitchFamily="18" charset="0"/>
                <a:ea typeface="+mj-ea"/>
                <a:cs typeface="Times New Roman" panose="02020603050405020304" pitchFamily="18" charset="0"/>
              </a:rPr>
              <a:t>S</a:t>
            </a:r>
            <a:r>
              <a:rPr lang="en-US" sz="3600" kern="1200" dirty="0" err="1">
                <a:latin typeface="Times New Roman" panose="02020603050405020304" pitchFamily="18" charset="0"/>
                <a:ea typeface="+mj-ea"/>
                <a:cs typeface="Times New Roman" panose="02020603050405020304" pitchFamily="18" charset="0"/>
              </a:rPr>
              <a:t>treamlit</a:t>
            </a:r>
            <a:endParaRPr lang="en-US" sz="3600" kern="12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929880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8">
            <a:extLst>
              <a:ext uri="{FF2B5EF4-FFF2-40B4-BE49-F238E27FC236}">
                <a16:creationId xmlns:a16="http://schemas.microsoft.com/office/drawing/2014/main" id="{9C67281B-2FB8-4C5D-96D4-D7697AB2A981}"/>
              </a:ext>
            </a:extLst>
          </p:cNvPr>
          <p:cNvSpPr txBox="1">
            <a:spLocks/>
          </p:cNvSpPr>
          <p:nvPr/>
        </p:nvSpPr>
        <p:spPr>
          <a:xfrm>
            <a:off x="67377" y="1988231"/>
            <a:ext cx="7221144" cy="88111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2800" dirty="0">
                <a:solidFill>
                  <a:schemeClr val="tx1"/>
                </a:solidFill>
              </a:rPr>
              <a:t>Logistic regression</a:t>
            </a:r>
            <a:r>
              <a:rPr lang="en-US" sz="2800" b="1" dirty="0">
                <a:solidFill>
                  <a:schemeClr val="tx1"/>
                </a:solidFill>
                <a:latin typeface="Times New Roman" panose="02020603050405020304" pitchFamily="18" charset="0"/>
                <a:cs typeface="Times New Roman" panose="02020603050405020304" pitchFamily="18" charset="0"/>
              </a:rPr>
              <a:t>  Classifier Pipeline</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787099-FF04-4721-9AA9-9095BC3863BA}"/>
              </a:ext>
            </a:extLst>
          </p:cNvPr>
          <p:cNvSpPr txBox="1"/>
          <p:nvPr/>
        </p:nvSpPr>
        <p:spPr>
          <a:xfrm>
            <a:off x="654518" y="4145479"/>
            <a:ext cx="4568416" cy="954107"/>
          </a:xfrm>
          <a:prstGeom prst="rect">
            <a:avLst/>
          </a:prstGeom>
          <a:noFill/>
        </p:spPr>
        <p:txBody>
          <a:bodyPr wrap="square" rtlCol="0">
            <a:spAutoFit/>
          </a:bodyPr>
          <a:lstStyle/>
          <a:p>
            <a:r>
              <a:rPr lang="en-US" sz="2800" b="1" dirty="0">
                <a:solidFill>
                  <a:srgbClr val="FFFF00"/>
                </a:solidFill>
                <a:latin typeface="Times New Roman" panose="02020603050405020304" pitchFamily="18" charset="0"/>
                <a:cs typeface="Times New Roman" panose="02020603050405020304" pitchFamily="18" charset="0"/>
              </a:rPr>
              <a:t>Pipeline </a:t>
            </a:r>
            <a:r>
              <a:rPr lang="en-US" sz="2800" b="1" dirty="0" err="1">
                <a:solidFill>
                  <a:srgbClr val="FFFF00"/>
                </a:solidFill>
                <a:latin typeface="Times New Roman" panose="02020603050405020304" pitchFamily="18" charset="0"/>
                <a:cs typeface="Times New Roman" panose="02020603050405020304" pitchFamily="18" charset="0"/>
              </a:rPr>
              <a:t>CountVectorizer</a:t>
            </a:r>
            <a:r>
              <a:rPr lang="en-US" sz="2800" b="1" dirty="0">
                <a:solidFill>
                  <a:srgbClr val="FFFF00"/>
                </a:solidFill>
                <a:latin typeface="Times New Roman" panose="02020603050405020304" pitchFamily="18" charset="0"/>
                <a:cs typeface="Times New Roman" panose="02020603050405020304" pitchFamily="18" charset="0"/>
              </a:rPr>
              <a:t> and </a:t>
            </a:r>
            <a:r>
              <a:rPr lang="en-US" sz="2800" b="1" dirty="0" err="1">
                <a:solidFill>
                  <a:srgbClr val="FFFF00"/>
                </a:solidFill>
                <a:latin typeface="Times New Roman" panose="02020603050405020304" pitchFamily="18" charset="0"/>
                <a:cs typeface="Times New Roman" panose="02020603050405020304" pitchFamily="18" charset="0"/>
              </a:rPr>
              <a:t>LogisticRegression</a:t>
            </a:r>
            <a:endParaRPr lang="en-US" sz="2800" b="1" dirty="0">
              <a:solidFill>
                <a:srgbClr val="FFFF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8A425EF-5C52-48CB-832F-1C1EF85C0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1996" y="1670375"/>
            <a:ext cx="5842627" cy="4643797"/>
          </a:xfrm>
          <a:prstGeom prst="rect">
            <a:avLst/>
          </a:prstGeom>
        </p:spPr>
      </p:pic>
    </p:spTree>
    <p:extLst>
      <p:ext uri="{BB962C8B-B14F-4D97-AF65-F5344CB8AC3E}">
        <p14:creationId xmlns:p14="http://schemas.microsoft.com/office/powerpoint/2010/main" val="3581218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39B44F-A2CE-46CE-A735-F579B84E9F11}"/>
              </a:ext>
            </a:extLst>
          </p:cNvPr>
          <p:cNvSpPr txBox="1"/>
          <p:nvPr/>
        </p:nvSpPr>
        <p:spPr>
          <a:xfrm>
            <a:off x="337346" y="500301"/>
            <a:ext cx="5838495" cy="769441"/>
          </a:xfrm>
          <a:prstGeom prst="rect">
            <a:avLst/>
          </a:prstGeom>
          <a:noFill/>
        </p:spPr>
        <p:txBody>
          <a:bodyPr wrap="square" rtlCol="0">
            <a:spAutoFit/>
          </a:bodyPr>
          <a:lstStyle/>
          <a:p>
            <a:pPr algn="ctr"/>
            <a:r>
              <a:rPr lang="en-US" sz="4400" dirty="0">
                <a:solidFill>
                  <a:schemeClr val="accent1">
                    <a:lumMod val="60000"/>
                    <a:lumOff val="40000"/>
                  </a:schemeClr>
                </a:solidFill>
                <a:latin typeface="AngsanaUPC" panose="02020603050405020304" pitchFamily="18" charset="-34"/>
                <a:ea typeface="+mj-ea"/>
                <a:cs typeface="AngsanaUPC" panose="02020603050405020304" pitchFamily="18" charset="-34"/>
              </a:rPr>
              <a:t>Saving the Model using Pickel</a:t>
            </a:r>
          </a:p>
        </p:txBody>
      </p:sp>
      <p:sp>
        <p:nvSpPr>
          <p:cNvPr id="4" name="TextBox 3">
            <a:extLst>
              <a:ext uri="{FF2B5EF4-FFF2-40B4-BE49-F238E27FC236}">
                <a16:creationId xmlns:a16="http://schemas.microsoft.com/office/drawing/2014/main" id="{A102191E-AE65-4CF2-9B04-55671548FFC7}"/>
              </a:ext>
            </a:extLst>
          </p:cNvPr>
          <p:cNvSpPr txBox="1"/>
          <p:nvPr/>
        </p:nvSpPr>
        <p:spPr>
          <a:xfrm>
            <a:off x="248576" y="3817398"/>
            <a:ext cx="5927266" cy="1508105"/>
          </a:xfrm>
          <a:prstGeom prst="rect">
            <a:avLst/>
          </a:prstGeom>
          <a:noFill/>
        </p:spPr>
        <p:txBody>
          <a:bodyPr wrap="square" rtlCol="0">
            <a:spAutoFit/>
          </a:bodyPr>
          <a:lstStyle/>
          <a:p>
            <a:pPr algn="ctr"/>
            <a:r>
              <a:rPr lang="en-US" sz="2800" dirty="0" err="1"/>
              <a:t>LogisticRegression</a:t>
            </a:r>
            <a:r>
              <a:rPr lang="en-US" sz="2800" dirty="0"/>
              <a:t> Model Saved as </a:t>
            </a:r>
          </a:p>
          <a:p>
            <a:pPr algn="ctr"/>
            <a:endParaRPr lang="en-US" sz="2800" dirty="0"/>
          </a:p>
          <a:p>
            <a:pPr algn="ctr"/>
            <a:r>
              <a:rPr lang="en-US" sz="2800" dirty="0"/>
              <a:t> </a:t>
            </a:r>
            <a:r>
              <a:rPr lang="en-US" sz="3600" b="1" dirty="0" err="1">
                <a:latin typeface="Arial Narrow" panose="020B0606020202030204" pitchFamily="34" charset="0"/>
              </a:rPr>
              <a:t>Hotel_Final_model.pkl</a:t>
            </a:r>
            <a:endParaRPr lang="en-US" sz="2800" b="1" dirty="0">
              <a:latin typeface="Arial Narrow" panose="020B0606020202030204" pitchFamily="34" charset="0"/>
            </a:endParaRPr>
          </a:p>
        </p:txBody>
      </p:sp>
      <p:pic>
        <p:nvPicPr>
          <p:cNvPr id="6" name="Picture 5">
            <a:extLst>
              <a:ext uri="{FF2B5EF4-FFF2-40B4-BE49-F238E27FC236}">
                <a16:creationId xmlns:a16="http://schemas.microsoft.com/office/drawing/2014/main" id="{3B325203-D6BF-4EEB-B334-9CF759280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790" y="2204186"/>
            <a:ext cx="5159634" cy="3608924"/>
          </a:xfrm>
          <a:prstGeom prst="rect">
            <a:avLst/>
          </a:prstGeom>
        </p:spPr>
      </p:pic>
    </p:spTree>
    <p:extLst>
      <p:ext uri="{BB962C8B-B14F-4D97-AF65-F5344CB8AC3E}">
        <p14:creationId xmlns:p14="http://schemas.microsoft.com/office/powerpoint/2010/main" val="3600116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90F082-237F-4B49-BDD7-3C573A65BAF1}"/>
              </a:ext>
            </a:extLst>
          </p:cNvPr>
          <p:cNvSpPr txBox="1"/>
          <p:nvPr/>
        </p:nvSpPr>
        <p:spPr>
          <a:xfrm>
            <a:off x="904776" y="596047"/>
            <a:ext cx="9519384" cy="1077218"/>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As per the  Accuracy Chart below, We have finalized  </a:t>
            </a:r>
            <a:r>
              <a:rPr lang="en-US" sz="3200" dirty="0" err="1">
                <a:latin typeface="Times New Roman" panose="02020603050405020304" pitchFamily="18" charset="0"/>
                <a:cs typeface="Times New Roman" panose="02020603050405020304" pitchFamily="18" charset="0"/>
              </a:rPr>
              <a:t>LogisticRegression</a:t>
            </a:r>
            <a:r>
              <a:rPr lang="en-US" sz="3200" dirty="0">
                <a:latin typeface="Times New Roman" panose="02020603050405020304" pitchFamily="18" charset="0"/>
                <a:cs typeface="Times New Roman" panose="02020603050405020304" pitchFamily="18" charset="0"/>
              </a:rPr>
              <a:t> Classifier and Deploying the Model </a:t>
            </a:r>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6DA1589-2AB4-4715-B1FB-962C0BB919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890" y="2779705"/>
            <a:ext cx="7279155" cy="2475689"/>
          </a:xfrm>
          <a:prstGeom prst="rect">
            <a:avLst/>
          </a:prstGeom>
        </p:spPr>
      </p:pic>
    </p:spTree>
    <p:extLst>
      <p:ext uri="{BB962C8B-B14F-4D97-AF65-F5344CB8AC3E}">
        <p14:creationId xmlns:p14="http://schemas.microsoft.com/office/powerpoint/2010/main" val="3096786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7B0B72-F46D-4E33-86BC-32CE00E264DE}"/>
              </a:ext>
            </a:extLst>
          </p:cNvPr>
          <p:cNvSpPr txBox="1"/>
          <p:nvPr/>
        </p:nvSpPr>
        <p:spPr>
          <a:xfrm>
            <a:off x="722697" y="243925"/>
            <a:ext cx="10515600" cy="82447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dirty="0">
                <a:solidFill>
                  <a:schemeClr val="accent1">
                    <a:lumMod val="60000"/>
                    <a:lumOff val="40000"/>
                  </a:schemeClr>
                </a:solidFill>
                <a:latin typeface="AngsanaUPC" panose="02020603050405020304" pitchFamily="18" charset="-34"/>
                <a:ea typeface="+mj-ea"/>
                <a:cs typeface="AngsanaUPC" panose="02020603050405020304" pitchFamily="18" charset="-34"/>
              </a:rPr>
              <a:t>PY File Creation Using Spyder (Python 3.9)</a:t>
            </a:r>
          </a:p>
        </p:txBody>
      </p:sp>
      <p:sp>
        <p:nvSpPr>
          <p:cNvPr id="4" name="TextBox 3">
            <a:extLst>
              <a:ext uri="{FF2B5EF4-FFF2-40B4-BE49-F238E27FC236}">
                <a16:creationId xmlns:a16="http://schemas.microsoft.com/office/drawing/2014/main" id="{E04C4A52-594F-4834-8D39-2908B174B618}"/>
              </a:ext>
            </a:extLst>
          </p:cNvPr>
          <p:cNvSpPr txBox="1"/>
          <p:nvPr/>
        </p:nvSpPr>
        <p:spPr>
          <a:xfrm>
            <a:off x="7546848" y="2516777"/>
            <a:ext cx="3803904" cy="449692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1" dirty="0"/>
              <a:t>We have created the PY file where we are calling the saved model and the input variables and Predicting based on the User Inputs.</a:t>
            </a:r>
          </a:p>
        </p:txBody>
      </p:sp>
      <p:pic>
        <p:nvPicPr>
          <p:cNvPr id="6" name="Picture 5">
            <a:extLst>
              <a:ext uri="{FF2B5EF4-FFF2-40B4-BE49-F238E27FC236}">
                <a16:creationId xmlns:a16="http://schemas.microsoft.com/office/drawing/2014/main" id="{FEB63296-865F-441E-BF5E-F69EEF16EF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399" y="952091"/>
            <a:ext cx="6107279" cy="5512083"/>
          </a:xfrm>
          <a:prstGeom prst="rect">
            <a:avLst/>
          </a:prstGeom>
        </p:spPr>
      </p:pic>
    </p:spTree>
    <p:extLst>
      <p:ext uri="{BB962C8B-B14F-4D97-AF65-F5344CB8AC3E}">
        <p14:creationId xmlns:p14="http://schemas.microsoft.com/office/powerpoint/2010/main" val="454443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DE28AD-F343-46C2-B750-EF4C5D4E8192}"/>
              </a:ext>
            </a:extLst>
          </p:cNvPr>
          <p:cNvSpPr txBox="1"/>
          <p:nvPr/>
        </p:nvSpPr>
        <p:spPr>
          <a:xfrm>
            <a:off x="838200" y="585216"/>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dirty="0">
                <a:latin typeface="AngsanaUPC" panose="02020603050405020304" pitchFamily="18" charset="-34"/>
                <a:ea typeface="+mj-ea"/>
                <a:cs typeface="AngsanaUPC" panose="02020603050405020304" pitchFamily="18" charset="-34"/>
              </a:rPr>
              <a:t>Running the PY file through Anaconda Prompt</a:t>
            </a:r>
          </a:p>
        </p:txBody>
      </p:sp>
      <p:pic>
        <p:nvPicPr>
          <p:cNvPr id="9" name="Picture 8">
            <a:extLst>
              <a:ext uri="{FF2B5EF4-FFF2-40B4-BE49-F238E27FC236}">
                <a16:creationId xmlns:a16="http://schemas.microsoft.com/office/drawing/2014/main" id="{B488BC80-8666-4647-A484-2BA4A89C4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137" y="1622138"/>
            <a:ext cx="8687246" cy="4927853"/>
          </a:xfrm>
          <a:prstGeom prst="rect">
            <a:avLst/>
          </a:prstGeom>
        </p:spPr>
      </p:pic>
    </p:spTree>
    <p:extLst>
      <p:ext uri="{BB962C8B-B14F-4D97-AF65-F5344CB8AC3E}">
        <p14:creationId xmlns:p14="http://schemas.microsoft.com/office/powerpoint/2010/main" val="1364263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C8A282-EBD3-4603-9588-1D618B516CFD}"/>
              </a:ext>
            </a:extLst>
          </p:cNvPr>
          <p:cNvSpPr txBox="1"/>
          <p:nvPr/>
        </p:nvSpPr>
        <p:spPr>
          <a:xfrm>
            <a:off x="838200" y="269507"/>
            <a:ext cx="10515600" cy="1212784"/>
          </a:xfrm>
          <a:prstGeom prst="rect">
            <a:avLst/>
          </a:prstGeom>
        </p:spPr>
        <p:txBody>
          <a:bodyPr vert="horz" lIns="91440" tIns="45720" rIns="91440" bIns="45720" rtlCol="0" anchor="ctr">
            <a:normAutofit fontScale="92500" lnSpcReduction="20000"/>
          </a:bodyPr>
          <a:lstStyle/>
          <a:p>
            <a:pPr algn="ctr">
              <a:lnSpc>
                <a:spcPct val="90000"/>
              </a:lnSpc>
              <a:spcBef>
                <a:spcPct val="0"/>
              </a:spcBef>
              <a:spcAft>
                <a:spcPts val="600"/>
              </a:spcAft>
            </a:pPr>
            <a:r>
              <a:rPr lang="en-US" sz="4800" dirty="0">
                <a:solidFill>
                  <a:schemeClr val="accent1">
                    <a:lumMod val="60000"/>
                    <a:lumOff val="40000"/>
                  </a:schemeClr>
                </a:solidFill>
                <a:latin typeface="AngsanaUPC" panose="02020603050405020304" pitchFamily="18" charset="-34"/>
                <a:ea typeface="+mj-ea"/>
                <a:cs typeface="AngsanaUPC" panose="02020603050405020304" pitchFamily="18" charset="-34"/>
              </a:rPr>
              <a:t>FINAL DEPLOYED MODEL</a:t>
            </a:r>
          </a:p>
          <a:p>
            <a:pPr algn="ctr">
              <a:lnSpc>
                <a:spcPct val="90000"/>
              </a:lnSpc>
              <a:spcBef>
                <a:spcPct val="0"/>
              </a:spcBef>
              <a:spcAft>
                <a:spcPts val="600"/>
              </a:spcAft>
            </a:pPr>
            <a:r>
              <a:rPr lang="en-US" sz="4400" dirty="0">
                <a:solidFill>
                  <a:schemeClr val="accent1">
                    <a:lumMod val="60000"/>
                    <a:lumOff val="40000"/>
                  </a:schemeClr>
                </a:solidFill>
                <a:latin typeface="AngsanaUPC" panose="02020603050405020304" pitchFamily="18" charset="-34"/>
                <a:ea typeface="+mj-ea"/>
                <a:cs typeface="AngsanaUPC" panose="02020603050405020304" pitchFamily="18" charset="-34"/>
              </a:rPr>
              <a:t>With Input Variables on left and Predictions and Probability on right  </a:t>
            </a:r>
          </a:p>
          <a:p>
            <a:pPr algn="ctr">
              <a:lnSpc>
                <a:spcPct val="90000"/>
              </a:lnSpc>
              <a:spcBef>
                <a:spcPct val="0"/>
              </a:spcBef>
              <a:spcAft>
                <a:spcPts val="600"/>
              </a:spcAft>
            </a:pPr>
            <a:endParaRPr lang="en-US" sz="4800" dirty="0">
              <a:solidFill>
                <a:schemeClr val="accent1">
                  <a:lumMod val="60000"/>
                  <a:lumOff val="40000"/>
                </a:schemeClr>
              </a:solidFill>
              <a:latin typeface="AngsanaUPC" panose="02020603050405020304" pitchFamily="18" charset="-34"/>
              <a:ea typeface="+mj-ea"/>
              <a:cs typeface="AngsanaUPC" panose="02020603050405020304" pitchFamily="18" charset="-34"/>
            </a:endParaRPr>
          </a:p>
        </p:txBody>
      </p:sp>
      <p:pic>
        <p:nvPicPr>
          <p:cNvPr id="5" name="Picture 4">
            <a:extLst>
              <a:ext uri="{FF2B5EF4-FFF2-40B4-BE49-F238E27FC236}">
                <a16:creationId xmlns:a16="http://schemas.microsoft.com/office/drawing/2014/main" id="{DCD98549-708A-4982-AD76-90EB7DB53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113" y="1482291"/>
            <a:ext cx="9937559" cy="5085520"/>
          </a:xfrm>
          <a:prstGeom prst="rect">
            <a:avLst/>
          </a:prstGeom>
        </p:spPr>
      </p:pic>
    </p:spTree>
    <p:extLst>
      <p:ext uri="{BB962C8B-B14F-4D97-AF65-F5344CB8AC3E}">
        <p14:creationId xmlns:p14="http://schemas.microsoft.com/office/powerpoint/2010/main" val="31219509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452EF4-DF3B-41D7-A8E1-CB61A077B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913" y="238653"/>
            <a:ext cx="9355755" cy="2504547"/>
          </a:xfrm>
          <a:prstGeom prst="rect">
            <a:avLst/>
          </a:prstGeom>
        </p:spPr>
      </p:pic>
      <p:pic>
        <p:nvPicPr>
          <p:cNvPr id="5" name="Picture 4">
            <a:extLst>
              <a:ext uri="{FF2B5EF4-FFF2-40B4-BE49-F238E27FC236}">
                <a16:creationId xmlns:a16="http://schemas.microsoft.com/office/drawing/2014/main" id="{F924EC3F-4F4F-4835-8EC8-C8E0F7F6E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5741" y="3070459"/>
            <a:ext cx="8871673" cy="3465081"/>
          </a:xfrm>
          <a:prstGeom prst="rect">
            <a:avLst/>
          </a:prstGeom>
        </p:spPr>
      </p:pic>
    </p:spTree>
    <p:extLst>
      <p:ext uri="{BB962C8B-B14F-4D97-AF65-F5344CB8AC3E}">
        <p14:creationId xmlns:p14="http://schemas.microsoft.com/office/powerpoint/2010/main" val="3561659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4A9C-2518-4906-BE95-B6B7F113EDB9}"/>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1">
                    <a:lumMod val="60000"/>
                    <a:lumOff val="40000"/>
                  </a:schemeClr>
                </a:solidFill>
                <a:latin typeface="Times New Roman" panose="02020603050405020304" pitchFamily="18" charset="0"/>
                <a:cs typeface="Times New Roman" panose="02020603050405020304" pitchFamily="18" charset="0"/>
              </a:rPr>
              <a:t>Problem  Statement </a:t>
            </a:r>
            <a:endParaRPr lang="en-IN"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F69EBD-5920-4857-8F8C-E522F47648EC}"/>
              </a:ext>
            </a:extLst>
          </p:cNvPr>
          <p:cNvSpPr txBox="1">
            <a:spLocks/>
          </p:cNvSpPr>
          <p:nvPr/>
        </p:nvSpPr>
        <p:spPr>
          <a:xfrm>
            <a:off x="677333" y="2160589"/>
            <a:ext cx="8668797" cy="436533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800" dirty="0">
                <a:solidFill>
                  <a:schemeClr val="accent1">
                    <a:lumMod val="60000"/>
                    <a:lumOff val="40000"/>
                  </a:schemeClr>
                </a:solidFill>
              </a:rPr>
              <a:t>In this project, our goal is to examine how travelers are communicating their positive and negative experiences in online platforms for staying in a specific hotel. </a:t>
            </a:r>
          </a:p>
          <a:p>
            <a:pPr marL="0" indent="0">
              <a:buFont typeface="Wingdings 3" charset="2"/>
              <a:buNone/>
            </a:pPr>
            <a:r>
              <a:rPr lang="en-US" sz="2800" dirty="0">
                <a:solidFill>
                  <a:schemeClr val="accent1">
                    <a:lumMod val="60000"/>
                    <a:lumOff val="40000"/>
                  </a:schemeClr>
                </a:solidFill>
              </a:rPr>
              <a:t>Our major objective is what are the attributes that travelers are considering while selecting a hotel.</a:t>
            </a:r>
          </a:p>
          <a:p>
            <a:pPr marL="0" indent="0">
              <a:buFont typeface="Wingdings 3" charset="2"/>
              <a:buNone/>
            </a:pPr>
            <a:r>
              <a:rPr lang="en-US" sz="2800" dirty="0">
                <a:solidFill>
                  <a:schemeClr val="accent1">
                    <a:lumMod val="60000"/>
                    <a:lumOff val="40000"/>
                  </a:schemeClr>
                </a:solidFill>
              </a:rPr>
              <a:t>With this manager can understand which elements of their hotel influence more in forming a positive review or improves hotel brand image.</a:t>
            </a:r>
            <a:endParaRPr lang="en-IN" dirty="0">
              <a:solidFill>
                <a:schemeClr val="accent1">
                  <a:lumMod val="60000"/>
                  <a:lumOff val="40000"/>
                </a:schemeClr>
              </a:solidFill>
            </a:endParaRPr>
          </a:p>
        </p:txBody>
      </p:sp>
    </p:spTree>
    <p:extLst>
      <p:ext uri="{BB962C8B-B14F-4D97-AF65-F5344CB8AC3E}">
        <p14:creationId xmlns:p14="http://schemas.microsoft.com/office/powerpoint/2010/main" val="1772560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FC37C0-F287-4E3A-95B7-D56D1EC0B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241" y="651332"/>
            <a:ext cx="10591195" cy="5176758"/>
          </a:xfrm>
          <a:prstGeom prst="rect">
            <a:avLst/>
          </a:prstGeom>
        </p:spPr>
      </p:pic>
    </p:spTree>
    <p:extLst>
      <p:ext uri="{BB962C8B-B14F-4D97-AF65-F5344CB8AC3E}">
        <p14:creationId xmlns:p14="http://schemas.microsoft.com/office/powerpoint/2010/main" val="6659809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5CFACE-30C7-4510-9F09-1B3A0365C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473" y="641206"/>
            <a:ext cx="11729053" cy="5575587"/>
          </a:xfrm>
          <a:prstGeom prst="rect">
            <a:avLst/>
          </a:prstGeom>
        </p:spPr>
      </p:pic>
    </p:spTree>
    <p:extLst>
      <p:ext uri="{BB962C8B-B14F-4D97-AF65-F5344CB8AC3E}">
        <p14:creationId xmlns:p14="http://schemas.microsoft.com/office/powerpoint/2010/main" val="280293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8B824A-094D-49AA-9D2D-A965F174ED6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58" b="99342" l="9864" r="89796">
                        <a14:foregroundMark x1="48639" y1="10855" x2="51020" y2="658"/>
                        <a14:foregroundMark x1="42857" y1="89145" x2="49320" y2="99342"/>
                      </a14:backgroundRemoval>
                    </a14:imgEffect>
                  </a14:imgLayer>
                </a14:imgProps>
              </a:ext>
            </a:extLst>
          </a:blip>
          <a:stretch>
            <a:fillRect/>
          </a:stretch>
        </p:blipFill>
        <p:spPr>
          <a:xfrm>
            <a:off x="3588835" y="1855264"/>
            <a:ext cx="3732777" cy="3859742"/>
          </a:xfrm>
          <a:prstGeom prst="rect">
            <a:avLst/>
          </a:prstGeom>
        </p:spPr>
      </p:pic>
    </p:spTree>
    <p:extLst>
      <p:ext uri="{BB962C8B-B14F-4D97-AF65-F5344CB8AC3E}">
        <p14:creationId xmlns:p14="http://schemas.microsoft.com/office/powerpoint/2010/main" val="4085442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12F6F56-9315-4EB5-A7A4-45146EB86ED7}"/>
              </a:ext>
            </a:extLst>
          </p:cNvPr>
          <p:cNvSpPr txBox="1">
            <a:spLocks/>
          </p:cNvSpPr>
          <p:nvPr/>
        </p:nvSpPr>
        <p:spPr>
          <a:xfrm>
            <a:off x="1029904" y="1823704"/>
            <a:ext cx="8412480" cy="4424695"/>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36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The shape of dataset is 20419 rows and 2 columns.</a:t>
            </a:r>
          </a:p>
          <a:p>
            <a:r>
              <a:rPr lang="en-US" sz="36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Review and Ratings. </a:t>
            </a:r>
          </a:p>
          <a:p>
            <a:r>
              <a:rPr lang="en-US" sz="36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Review is object and Ratings is int64.</a:t>
            </a:r>
          </a:p>
          <a:p>
            <a:r>
              <a:rPr lang="en-US" sz="36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Ratings are given on the scale of 1 to 5, Where 5 is the highest and 1 is the least rating.</a:t>
            </a:r>
          </a:p>
          <a:p>
            <a:endParaRPr lang="en-US" sz="3600" dirty="0">
              <a:solidFill>
                <a:schemeClr val="accent1">
                  <a:lumMod val="60000"/>
                  <a:lumOff val="40000"/>
                </a:schemeClr>
              </a:solidFill>
              <a:latin typeface="Times New Roman" panose="02020603050405020304" pitchFamily="18" charset="0"/>
              <a:ea typeface="+mj-ea"/>
              <a:cs typeface="Times New Roman" panose="02020603050405020304" pitchFamily="18" charset="0"/>
            </a:endParaRPr>
          </a:p>
        </p:txBody>
      </p:sp>
      <p:sp>
        <p:nvSpPr>
          <p:cNvPr id="4" name="Title 1">
            <a:extLst>
              <a:ext uri="{FF2B5EF4-FFF2-40B4-BE49-F238E27FC236}">
                <a16:creationId xmlns:a16="http://schemas.microsoft.com/office/drawing/2014/main" id="{F45BA7E9-AFD6-4137-8A35-A70ED9537166}"/>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1">
                    <a:lumMod val="60000"/>
                    <a:lumOff val="40000"/>
                  </a:schemeClr>
                </a:solidFill>
              </a:rPr>
              <a:t>Data Cleaning</a:t>
            </a:r>
            <a:endParaRPr lang="en-IN"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2764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C694817-7A9D-4907-95C7-78CC1EF83BFD}"/>
              </a:ext>
            </a:extLst>
          </p:cNvPr>
          <p:cNvSpPr txBox="1">
            <a:spLocks/>
          </p:cNvSpPr>
          <p:nvPr/>
        </p:nvSpPr>
        <p:spPr>
          <a:xfrm>
            <a:off x="436702" y="1823705"/>
            <a:ext cx="5203702" cy="480220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 </a:t>
            </a:r>
          </a:p>
          <a:p>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We can see the heatmap.</a:t>
            </a:r>
          </a:p>
          <a:p>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Here there is no null value.</a:t>
            </a:r>
          </a:p>
          <a:p>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 this dataset there is no duplicate value. </a:t>
            </a:r>
          </a:p>
          <a:p>
            <a:pPr marL="0" indent="0">
              <a:buNone/>
            </a:pPr>
            <a:endPar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endParaRPr>
          </a:p>
          <a:p>
            <a:endPar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endParaRPr>
          </a:p>
          <a:p>
            <a:pPr marL="0" indent="0">
              <a:buNone/>
            </a:pPr>
            <a:endPar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endParaRPr>
          </a:p>
        </p:txBody>
      </p:sp>
      <p:pic>
        <p:nvPicPr>
          <p:cNvPr id="5" name="Picture 4">
            <a:extLst>
              <a:ext uri="{FF2B5EF4-FFF2-40B4-BE49-F238E27FC236}">
                <a16:creationId xmlns:a16="http://schemas.microsoft.com/office/drawing/2014/main" id="{00A23A5B-7DE9-4ECE-A2B8-F38B1DD67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81440"/>
            <a:ext cx="5761968" cy="4644473"/>
          </a:xfrm>
          <a:prstGeom prst="rect">
            <a:avLst/>
          </a:prstGeom>
        </p:spPr>
      </p:pic>
      <p:sp>
        <p:nvSpPr>
          <p:cNvPr id="6" name="Title 1">
            <a:extLst>
              <a:ext uri="{FF2B5EF4-FFF2-40B4-BE49-F238E27FC236}">
                <a16:creationId xmlns:a16="http://schemas.microsoft.com/office/drawing/2014/main" id="{BAC98428-DE0A-4D4A-B47A-9D8D59BA9DB8}"/>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1">
                    <a:lumMod val="60000"/>
                    <a:lumOff val="40000"/>
                  </a:schemeClr>
                </a:solidFill>
                <a:latin typeface="Times New Roman" panose="02020603050405020304" pitchFamily="18" charset="0"/>
                <a:cs typeface="Times New Roman" panose="02020603050405020304" pitchFamily="18" charset="0"/>
              </a:rPr>
              <a:t>Finding the missing value and Duplicate value</a:t>
            </a:r>
            <a:endParaRPr lang="en-IN"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951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9929A2A-3E1E-4432-A640-80AB761CAE33}"/>
              </a:ext>
            </a:extLst>
          </p:cNvPr>
          <p:cNvSpPr txBox="1">
            <a:spLocks/>
          </p:cNvSpPr>
          <p:nvPr/>
        </p:nvSpPr>
        <p:spPr>
          <a:xfrm>
            <a:off x="638833" y="1756327"/>
            <a:ext cx="5858220" cy="448084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 </a:t>
            </a:r>
          </a:p>
          <a:p>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Descriptive Statistics:</a:t>
            </a:r>
          </a:p>
          <a:p>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Mean is 3.95.</a:t>
            </a:r>
          </a:p>
          <a:p>
            <a:r>
              <a:rPr lang="en-IN" sz="3200" dirty="0">
                <a:solidFill>
                  <a:schemeClr val="accent1">
                    <a:lumMod val="60000"/>
                    <a:lumOff val="40000"/>
                  </a:schemeClr>
                </a:solidFill>
              </a:rPr>
              <a:t>Standard deviation</a:t>
            </a:r>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is 1.23.</a:t>
            </a:r>
          </a:p>
          <a:p>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Min is 1.00.</a:t>
            </a:r>
          </a:p>
          <a:p>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 this summary we can see that 75% and max is 5.00.</a:t>
            </a:r>
          </a:p>
          <a:p>
            <a:pPr marL="0" indent="0">
              <a:buNone/>
            </a:pPr>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a:t>
            </a:r>
          </a:p>
          <a:p>
            <a:pPr marL="0" indent="0">
              <a:buNone/>
            </a:pPr>
            <a:endPar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endParaRPr>
          </a:p>
        </p:txBody>
      </p:sp>
      <p:pic>
        <p:nvPicPr>
          <p:cNvPr id="5" name="Picture 4">
            <a:extLst>
              <a:ext uri="{FF2B5EF4-FFF2-40B4-BE49-F238E27FC236}">
                <a16:creationId xmlns:a16="http://schemas.microsoft.com/office/drawing/2014/main" id="{31C29B87-3BB5-44C7-8A58-CA32EE505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0093" y="1376413"/>
            <a:ext cx="4023360" cy="4985886"/>
          </a:xfrm>
          <a:prstGeom prst="rect">
            <a:avLst/>
          </a:prstGeom>
        </p:spPr>
      </p:pic>
      <p:sp>
        <p:nvSpPr>
          <p:cNvPr id="4" name="Title 1">
            <a:extLst>
              <a:ext uri="{FF2B5EF4-FFF2-40B4-BE49-F238E27FC236}">
                <a16:creationId xmlns:a16="http://schemas.microsoft.com/office/drawing/2014/main" id="{8F50FD84-64E8-4169-9C31-0976EB020A41}"/>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1">
                    <a:lumMod val="60000"/>
                    <a:lumOff val="40000"/>
                  </a:schemeClr>
                </a:solidFill>
                <a:latin typeface="Times New Roman" panose="02020603050405020304" pitchFamily="18" charset="0"/>
                <a:cs typeface="Times New Roman" panose="02020603050405020304" pitchFamily="18" charset="0"/>
              </a:rPr>
              <a:t>Data summary or </a:t>
            </a:r>
            <a:r>
              <a:rPr lang="en-US" sz="3200" b="1"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Descriptive</a:t>
            </a:r>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 </a:t>
            </a:r>
            <a:r>
              <a:rPr lang="en-US" sz="3200" b="1"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Statistics</a:t>
            </a:r>
            <a:r>
              <a:rPr lang="en-IN" sz="3200" b="1" dirty="0">
                <a:solidFill>
                  <a:schemeClr val="accent1">
                    <a:lumMod val="60000"/>
                    <a:lumOff val="40000"/>
                  </a:schemeClr>
                </a:solidFill>
                <a:latin typeface="Times New Roman" panose="02020603050405020304" pitchFamily="18" charset="0"/>
                <a:cs typeface="Times New Roman" panose="02020603050405020304" pitchFamily="18" charset="0"/>
              </a:rPr>
              <a:t> </a:t>
            </a:r>
            <a:endParaRPr lang="en-IN"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539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6707432-9920-4761-BB3A-49EB8B00F2FA}"/>
              </a:ext>
            </a:extLst>
          </p:cNvPr>
          <p:cNvSpPr txBox="1">
            <a:spLocks/>
          </p:cNvSpPr>
          <p:nvPr/>
        </p:nvSpPr>
        <p:spPr>
          <a:xfrm>
            <a:off x="677334" y="2160589"/>
            <a:ext cx="4184035" cy="388077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 from Bar graph</a:t>
            </a:r>
          </a:p>
          <a:p>
            <a:r>
              <a:rPr lang="en-US" sz="24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From Bar graph, we can say that count of ratings for 4, 5 are comparatively much higher than the other rating scores.</a:t>
            </a:r>
          </a:p>
          <a:p>
            <a:r>
              <a:rPr lang="en-US" sz="24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Hence, we can say for our data that most of the users are highly satisfied with their experience at hotels.</a:t>
            </a:r>
          </a:p>
        </p:txBody>
      </p:sp>
      <p:pic>
        <p:nvPicPr>
          <p:cNvPr id="3" name="Picture 2">
            <a:extLst>
              <a:ext uri="{FF2B5EF4-FFF2-40B4-BE49-F238E27FC236}">
                <a16:creationId xmlns:a16="http://schemas.microsoft.com/office/drawing/2014/main" id="{16EB160F-7062-4779-950C-DEB9AEB37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7849" y="1549666"/>
            <a:ext cx="5606817" cy="4187330"/>
          </a:xfrm>
          <a:prstGeom prst="rect">
            <a:avLst/>
          </a:prstGeom>
        </p:spPr>
      </p:pic>
      <p:sp>
        <p:nvSpPr>
          <p:cNvPr id="4" name="Title 1">
            <a:extLst>
              <a:ext uri="{FF2B5EF4-FFF2-40B4-BE49-F238E27FC236}">
                <a16:creationId xmlns:a16="http://schemas.microsoft.com/office/drawing/2014/main" id="{FF0E839A-00DE-44E5-A93D-59B95DB89D6F}"/>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1">
                    <a:lumMod val="60000"/>
                    <a:lumOff val="40000"/>
                  </a:schemeClr>
                </a:solidFill>
              </a:rPr>
              <a:t>Exploratory Data Analysis(EDA)</a:t>
            </a:r>
            <a:r>
              <a:rPr lang="en-IN" b="1" dirty="0">
                <a:solidFill>
                  <a:schemeClr val="accent1">
                    <a:lumMod val="60000"/>
                    <a:lumOff val="40000"/>
                  </a:schemeClr>
                </a:solidFill>
                <a:latin typeface="Times New Roman" panose="02020603050405020304" pitchFamily="18" charset="0"/>
                <a:cs typeface="Times New Roman" panose="02020603050405020304" pitchFamily="18" charset="0"/>
              </a:rPr>
              <a:t> </a:t>
            </a:r>
            <a:endParaRPr lang="en-IN"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39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169C6-8D5D-4FE3-800C-EBB8D710138D}"/>
              </a:ext>
            </a:extLst>
          </p:cNvPr>
          <p:cNvSpPr txBox="1">
            <a:spLocks/>
          </p:cNvSpPr>
          <p:nvPr/>
        </p:nvSpPr>
        <p:spPr>
          <a:xfrm>
            <a:off x="677334" y="2160589"/>
            <a:ext cx="4751314" cy="388077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3200" dirty="0">
                <a:solidFill>
                  <a:schemeClr val="accent1">
                    <a:lumMod val="60000"/>
                    <a:lumOff val="40000"/>
                  </a:schemeClr>
                </a:solidFill>
                <a:latin typeface="Times New Roman" panose="02020603050405020304" pitchFamily="18" charset="0"/>
                <a:ea typeface="+mj-ea"/>
                <a:cs typeface="Times New Roman" panose="02020603050405020304" pitchFamily="18" charset="0"/>
              </a:rPr>
              <a:t>Inference from Pie Chart</a:t>
            </a:r>
          </a:p>
          <a:p>
            <a:r>
              <a:rPr lang="en-IN" sz="3200" dirty="0">
                <a:solidFill>
                  <a:schemeClr val="accent1">
                    <a:lumMod val="60000"/>
                    <a:lumOff val="40000"/>
                  </a:schemeClr>
                </a:solidFill>
              </a:rPr>
              <a:t>5 = 44.19%</a:t>
            </a:r>
          </a:p>
          <a:p>
            <a:r>
              <a:rPr lang="en-IN" sz="3200" dirty="0">
                <a:solidFill>
                  <a:schemeClr val="accent1">
                    <a:lumMod val="60000"/>
                    <a:lumOff val="40000"/>
                  </a:schemeClr>
                </a:solidFill>
              </a:rPr>
              <a:t>4 = 29.47%</a:t>
            </a:r>
          </a:p>
          <a:p>
            <a:r>
              <a:rPr lang="en-IN" sz="3200" dirty="0">
                <a:solidFill>
                  <a:schemeClr val="accent1">
                    <a:lumMod val="60000"/>
                    <a:lumOff val="40000"/>
                  </a:schemeClr>
                </a:solidFill>
              </a:rPr>
              <a:t>3 = 10.66%</a:t>
            </a:r>
          </a:p>
          <a:p>
            <a:r>
              <a:rPr lang="en-IN" sz="3200" dirty="0">
                <a:solidFill>
                  <a:schemeClr val="accent1">
                    <a:lumMod val="60000"/>
                    <a:lumOff val="40000"/>
                  </a:schemeClr>
                </a:solidFill>
              </a:rPr>
              <a:t>2 = 8.75%</a:t>
            </a:r>
          </a:p>
          <a:p>
            <a:r>
              <a:rPr lang="en-IN" sz="3200" dirty="0">
                <a:solidFill>
                  <a:schemeClr val="accent1">
                    <a:lumMod val="60000"/>
                    <a:lumOff val="40000"/>
                  </a:schemeClr>
                </a:solidFill>
              </a:rPr>
              <a:t>1 = 6.93%</a:t>
            </a:r>
          </a:p>
        </p:txBody>
      </p:sp>
      <p:pic>
        <p:nvPicPr>
          <p:cNvPr id="7" name="Picture 6">
            <a:extLst>
              <a:ext uri="{FF2B5EF4-FFF2-40B4-BE49-F238E27FC236}">
                <a16:creationId xmlns:a16="http://schemas.microsoft.com/office/drawing/2014/main" id="{837C27D5-A5A7-4448-A769-F09743313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4395" y="1905803"/>
            <a:ext cx="3860271" cy="4135558"/>
          </a:xfrm>
          <a:prstGeom prst="rect">
            <a:avLst/>
          </a:prstGeom>
        </p:spPr>
      </p:pic>
    </p:spTree>
    <p:extLst>
      <p:ext uri="{BB962C8B-B14F-4D97-AF65-F5344CB8AC3E}">
        <p14:creationId xmlns:p14="http://schemas.microsoft.com/office/powerpoint/2010/main" val="5129897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404</TotalTime>
  <Words>1205</Words>
  <Application>Microsoft Office PowerPoint</Application>
  <PresentationFormat>Widescreen</PresentationFormat>
  <Paragraphs>141</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AngsanaUPC</vt:lpstr>
      <vt:lpstr>Arial</vt:lpstr>
      <vt:lpstr>Arial Narrow</vt:lpstr>
      <vt:lpstr>Courier New</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64</cp:revision>
  <dcterms:created xsi:type="dcterms:W3CDTF">2022-11-21T07:07:35Z</dcterms:created>
  <dcterms:modified xsi:type="dcterms:W3CDTF">2022-12-13T18:12:22Z</dcterms:modified>
</cp:coreProperties>
</file>