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8" r:id="rId1"/>
  </p:sldMasterIdLst>
  <p:notesMasterIdLst>
    <p:notesMasterId r:id="rId37"/>
  </p:notesMasterIdLst>
  <p:sldIdLst>
    <p:sldId id="256" r:id="rId2"/>
    <p:sldId id="257" r:id="rId3"/>
    <p:sldId id="291" r:id="rId4"/>
    <p:sldId id="287" r:id="rId5"/>
    <p:sldId id="258" r:id="rId6"/>
    <p:sldId id="282" r:id="rId7"/>
    <p:sldId id="268" r:id="rId8"/>
    <p:sldId id="292" r:id="rId9"/>
    <p:sldId id="269" r:id="rId10"/>
    <p:sldId id="271" r:id="rId11"/>
    <p:sldId id="259" r:id="rId12"/>
    <p:sldId id="293" r:id="rId13"/>
    <p:sldId id="260" r:id="rId14"/>
    <p:sldId id="283" r:id="rId15"/>
    <p:sldId id="276" r:id="rId16"/>
    <p:sldId id="275" r:id="rId17"/>
    <p:sldId id="273" r:id="rId18"/>
    <p:sldId id="277" r:id="rId19"/>
    <p:sldId id="278" r:id="rId20"/>
    <p:sldId id="279" r:id="rId21"/>
    <p:sldId id="280" r:id="rId22"/>
    <p:sldId id="261" r:id="rId23"/>
    <p:sldId id="288" r:id="rId24"/>
    <p:sldId id="284" r:id="rId25"/>
    <p:sldId id="289" r:id="rId26"/>
    <p:sldId id="294" r:id="rId27"/>
    <p:sldId id="290" r:id="rId28"/>
    <p:sldId id="295" r:id="rId29"/>
    <p:sldId id="296" r:id="rId30"/>
    <p:sldId id="298" r:id="rId31"/>
    <p:sldId id="299" r:id="rId32"/>
    <p:sldId id="301" r:id="rId33"/>
    <p:sldId id="300" r:id="rId34"/>
    <p:sldId id="265" r:id="rId35"/>
    <p:sldId id="26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5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28998-C390-4F61-8AB2-20F2CFEAFCED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C8F70-31F5-42BA-B67E-90E728CE2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3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C8F70-31F5-42BA-B67E-90E728CE2D6A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66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26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2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0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21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4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0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3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7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5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8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us-east-1.console.aws.amazon.com/dynamodbv2/home?region=us-east-1#tabl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us-east-2.console.aws.amazon.com/lambda/home?region=us-east-2#/functions/processEmailSubscrip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us-east-1.console.aws.amazon.com/apigateway/main/apis?api=unselected" TargetMode="External"/><Relationship Id="rId2" Type="http://schemas.openxmlformats.org/officeDocument/2006/relationships/hyperlink" Target="https://aws.amazon.com/api-gatewa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emf"/><Relationship Id="rId2" Type="http://schemas.openxmlformats.org/officeDocument/2006/relationships/hyperlink" Target="https://us-east-1.console.aws.amazon.com/apigateway/main/apis/kt5iffx00c/resources?api=kt5iffx00c&amp;region=us-east-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3.console.aws.amazon.com/s3/object/shobhas3bucketwebsite?region=us-east-1&amp;bucketType=general&amp;prefix=index.html" TargetMode="External"/><Relationship Id="rId2" Type="http://schemas.openxmlformats.org/officeDocument/2006/relationships/hyperlink" Target="file:///F:\1%20SE-655-50%20Cloud%20Computing\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obhas3bucketwebsite.s3.amazonaws.com/index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hobhas3bucketwebsite.s3.amazonaws.com/index.html" TargetMode="External"/><Relationship Id="rId2" Type="http://schemas.openxmlformats.org/officeDocument/2006/relationships/hyperlink" Target="file:///F:\1%20SE-655-50%20Cloud%20Computing\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holding mouse">
            <a:extLst>
              <a:ext uri="{FF2B5EF4-FFF2-40B4-BE49-F238E27FC236}">
                <a16:creationId xmlns:a16="http://schemas.microsoft.com/office/drawing/2014/main" id="{4EEF9FC6-E9B0-53F0-5C7B-1AC559D51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6782" r="4217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solidFill>
                  <a:srgbClr val="FFFFFF"/>
                </a:solidFill>
              </a:rPr>
              <a:t>AWS Digital Marketing Email Subscription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By Shobharani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3F46-B652-3306-066D-6583EE12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D0D0D"/>
                </a:solidFill>
                <a:effectLst/>
                <a:latin typeface="+mn-lt"/>
              </a:rPr>
              <a:t>Result</a:t>
            </a:r>
            <a:r>
              <a:rPr lang="en-US" b="0" i="0" dirty="0">
                <a:solidFill>
                  <a:srgbClr val="0D0D0D"/>
                </a:solidFill>
                <a:effectLst/>
                <a:latin typeface="+mn-lt"/>
              </a:rPr>
              <a:t> of the S3 process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D9060-4593-33C6-2D3C-50948ACAE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37" y="1845734"/>
            <a:ext cx="7904423" cy="402336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Established Infrastructure: </a:t>
            </a:r>
            <a:r>
              <a:rPr lang="en-US" dirty="0">
                <a:solidFill>
                  <a:schemeClr val="tx1"/>
                </a:solidFill>
              </a:rPr>
              <a:t>Implemented Amazon S3 for static website hosting, providing a stable and scalable foundation for the subscription platform.</a:t>
            </a:r>
          </a:p>
          <a:p>
            <a:r>
              <a:rPr lang="en-US" b="1" dirty="0">
                <a:solidFill>
                  <a:schemeClr val="tx1"/>
                </a:solidFill>
              </a:rPr>
              <a:t>Increased Accessibility: </a:t>
            </a:r>
            <a:r>
              <a:rPr lang="en-US" dirty="0">
                <a:solidFill>
                  <a:schemeClr val="tx1"/>
                </a:solidFill>
              </a:rPr>
              <a:t>Static website hosting on S3 </a:t>
            </a:r>
            <a:r>
              <a:rPr lang="en-US" b="1" dirty="0">
                <a:solidFill>
                  <a:schemeClr val="tx1"/>
                </a:solidFill>
              </a:rPr>
              <a:t>enhances accessibility</a:t>
            </a:r>
            <a:r>
              <a:rPr lang="en-US" dirty="0">
                <a:solidFill>
                  <a:schemeClr val="tx1"/>
                </a:solidFill>
              </a:rPr>
              <a:t>, allowing users globally to access the subscription platform with an internet connection.</a:t>
            </a:r>
          </a:p>
          <a:p>
            <a:r>
              <a:rPr lang="en-US" b="1" dirty="0">
                <a:solidFill>
                  <a:schemeClr val="tx1"/>
                </a:solidFill>
              </a:rPr>
              <a:t>Improved Security: </a:t>
            </a:r>
            <a:r>
              <a:rPr lang="en-US" dirty="0">
                <a:solidFill>
                  <a:schemeClr val="tx1"/>
                </a:solidFill>
              </a:rPr>
              <a:t>Configured S3 bucket policies and </a:t>
            </a:r>
            <a:r>
              <a:rPr lang="en-US" b="1" dirty="0">
                <a:solidFill>
                  <a:schemeClr val="tx1"/>
                </a:solidFill>
              </a:rPr>
              <a:t>IAM roles</a:t>
            </a:r>
            <a:r>
              <a:rPr lang="en-US" dirty="0">
                <a:solidFill>
                  <a:schemeClr val="tx1"/>
                </a:solidFill>
              </a:rPr>
              <a:t> to strengthen the security of the static website, safeguarding against unauthorized access.</a:t>
            </a:r>
          </a:p>
          <a:p>
            <a:r>
              <a:rPr lang="en-US" b="1" dirty="0">
                <a:solidFill>
                  <a:schemeClr val="tx1"/>
                </a:solidFill>
              </a:rPr>
              <a:t>Enhanced User Experience: </a:t>
            </a:r>
            <a:r>
              <a:rPr lang="en-US" dirty="0">
                <a:solidFill>
                  <a:schemeClr val="tx1"/>
                </a:solidFill>
              </a:rPr>
              <a:t>Optimized hosting settings for faster content delivery, leading to a more responsive and seamless user experience on the subscription platform.</a:t>
            </a:r>
          </a:p>
          <a:p>
            <a:r>
              <a:rPr lang="en-US" b="1" dirty="0">
                <a:solidFill>
                  <a:schemeClr val="tx1"/>
                </a:solidFill>
              </a:rPr>
              <a:t>Ready for Integration: </a:t>
            </a:r>
            <a:r>
              <a:rPr lang="en-US" dirty="0">
                <a:solidFill>
                  <a:schemeClr val="tx1"/>
                </a:solidFill>
              </a:rPr>
              <a:t>Prepared the S3 environment for integration with AWS services like API Gateway and Lambda, ensuring a cohesive and functional subscription workflow.</a:t>
            </a:r>
          </a:p>
          <a:p>
            <a:r>
              <a:rPr lang="en-US" dirty="0">
                <a:solidFill>
                  <a:schemeClr val="tx1"/>
                </a:solidFill>
              </a:rPr>
              <a:t>These results demonstrate that the S3 hosting solution is well-configured to support the static aspects of the digital marketing platform, </a:t>
            </a:r>
            <a:r>
              <a:rPr lang="en-US" b="1" dirty="0">
                <a:solidFill>
                  <a:schemeClr val="tx1"/>
                </a:solidFill>
              </a:rPr>
              <a:t>contributing to a secure, accessible, and user-friendly experience </a:t>
            </a:r>
            <a:r>
              <a:rPr lang="en-US" dirty="0">
                <a:solidFill>
                  <a:schemeClr val="tx1"/>
                </a:solidFill>
              </a:rPr>
              <a:t>while being primed for backend integration.</a:t>
            </a:r>
          </a:p>
          <a:p>
            <a:pPr marL="0" indent="0" algn="l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5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DynamoDB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 reliable </a:t>
            </a:r>
            <a:r>
              <a:rPr lang="en-US" b="1" dirty="0"/>
              <a:t>database to store subscriber information</a:t>
            </a:r>
            <a:r>
              <a:rPr lang="en-US" dirty="0"/>
              <a:t> securely.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Utilize Amazon DynamoDB,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 fully managed NoSQL database service provided by AWS. This will ensure that our   platform can handle data efficiently and at scale.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Process:</a:t>
            </a:r>
          </a:p>
          <a:p>
            <a:r>
              <a:rPr dirty="0"/>
              <a:t>DynamoDB table</a:t>
            </a:r>
            <a:r>
              <a:rPr lang="en-US" dirty="0"/>
              <a:t>: </a:t>
            </a:r>
            <a:r>
              <a:rPr b="1" dirty="0"/>
              <a:t>'</a:t>
            </a:r>
            <a:r>
              <a:rPr b="1" dirty="0" err="1"/>
              <a:t>EmailSubscribers</a:t>
            </a:r>
            <a:r>
              <a:rPr dirty="0"/>
              <a:t>' for storing subscription data.</a:t>
            </a:r>
            <a:endParaRPr lang="en-US" dirty="0"/>
          </a:p>
          <a:p>
            <a:r>
              <a:rPr lang="en-US" dirty="0"/>
              <a:t>DynamoDB service in the AWS Management Console:</a:t>
            </a:r>
          </a:p>
          <a:p>
            <a:r>
              <a:rPr lang="en-US" dirty="0"/>
              <a:t>a new table:</a:t>
            </a:r>
          </a:p>
          <a:p>
            <a:r>
              <a:rPr lang="en-US" dirty="0"/>
              <a:t>        Table name: </a:t>
            </a:r>
            <a:r>
              <a:rPr lang="en-US" b="1" dirty="0" err="1"/>
              <a:t>EmailSubscribers</a:t>
            </a:r>
            <a:endParaRPr lang="en-US" b="1" dirty="0"/>
          </a:p>
          <a:p>
            <a:r>
              <a:rPr lang="en-US" dirty="0"/>
              <a:t>        Partition key: </a:t>
            </a:r>
            <a:r>
              <a:rPr lang="en-US" b="1" dirty="0"/>
              <a:t>email</a:t>
            </a:r>
            <a:r>
              <a:rPr lang="en-US" dirty="0"/>
              <a:t> (String)</a:t>
            </a:r>
          </a:p>
          <a:p>
            <a:r>
              <a:rPr lang="en-US" dirty="0"/>
              <a:t>        Use default settings for everything else and Create.</a:t>
            </a:r>
          </a:p>
          <a:p>
            <a:r>
              <a:rPr lang="en-IN" dirty="0">
                <a:hlinkClick r:id="rId2"/>
              </a:rPr>
              <a:t>https://us-east-1.console.aws.amazon.com/dynamodbv2/home?region=us-east-1#tables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3D5E-E858-1D6F-18C0-24331F92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EmailSubscribers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2799593-814C-12C5-EAD1-4EBAF254E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989" y="1951531"/>
            <a:ext cx="7543800" cy="31776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C0DAE-3ED2-2789-CFEF-A2E0E3A96332}"/>
              </a:ext>
            </a:extLst>
          </p:cNvPr>
          <p:cNvSpPr txBox="1"/>
          <p:nvPr/>
        </p:nvSpPr>
        <p:spPr>
          <a:xfrm>
            <a:off x="849989" y="5422036"/>
            <a:ext cx="7688031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Storage in Amazon DynamoDB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Subscriber data was stored in a DynamoDB table, showcasing the database's ability to handle high-velocity data and auto-scale with consistent performance.</a:t>
            </a:r>
          </a:p>
        </p:txBody>
      </p:sp>
    </p:spTree>
    <p:extLst>
      <p:ext uri="{BB962C8B-B14F-4D97-AF65-F5344CB8AC3E}">
        <p14:creationId xmlns:p14="http://schemas.microsoft.com/office/powerpoint/2010/main" val="2460100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961444" cy="1450757"/>
          </a:xfrm>
        </p:spPr>
        <p:txBody>
          <a:bodyPr>
            <a:normAutofit/>
          </a:bodyPr>
          <a:lstStyle/>
          <a:p>
            <a:r>
              <a:rPr dirty="0"/>
              <a:t>AWS Lambda and API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133411"/>
            <a:ext cx="754380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 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he backend logic of our platform.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use AWS Lambda, along with API Gateway to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handle incoming subscription requests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,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serverless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compute service.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This serverless architecture allows us to execute code in response to events without the need to manage servers.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/>
              <a:t>Set up a </a:t>
            </a:r>
            <a:r>
              <a:rPr b="1" dirty="0"/>
              <a:t>Lambda function </a:t>
            </a:r>
            <a:r>
              <a:rPr dirty="0"/>
              <a:t>for subscription logic and use API Gateway for form submissions.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Gateway &amp; AWS Lambda for Subscription Handling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1" dirty="0"/>
          </a:p>
          <a:p>
            <a:r>
              <a:rPr lang="en-US" dirty="0"/>
              <a:t>Amazon API Gateway was configured to handle </a:t>
            </a:r>
            <a:r>
              <a:rPr lang="en-US" b="1" u="sng" dirty="0"/>
              <a:t>POST requests </a:t>
            </a:r>
            <a:r>
              <a:rPr lang="en-US" dirty="0"/>
              <a:t>from the subscription form, invoking the corresponding AWS Lambda function. The Lambda function efficiently processed incoming data and handled server-side logic without provisioning servers, demonstrating the power of serverless architecture.</a:t>
            </a:r>
            <a:endParaRPr lang="en-IN" dirty="0"/>
          </a:p>
          <a:p>
            <a:r>
              <a:rPr lang="en-IN" dirty="0"/>
              <a:t>LAMDA name: </a:t>
            </a:r>
            <a:r>
              <a:rPr lang="en-IN" b="0" i="0" dirty="0" err="1">
                <a:effectLst/>
                <a:latin typeface="Amazon Ember"/>
                <a:hlinkClick r:id="rId2"/>
              </a:rPr>
              <a:t>processEmailSubscription</a:t>
            </a:r>
            <a:endParaRPr lang="en-IN" b="0" i="0" dirty="0">
              <a:effectLst/>
              <a:latin typeface="Amazon Ember"/>
            </a:endParaRPr>
          </a:p>
          <a:p>
            <a:r>
              <a:rPr lang="en-IN" dirty="0">
                <a:latin typeface="Amazon Ember"/>
              </a:rPr>
              <a:t>Test code: </a:t>
            </a:r>
          </a:p>
          <a:p>
            <a:r>
              <a:rPr lang="en-IN" b="0" i="0" dirty="0">
                <a:solidFill>
                  <a:srgbClr val="16191F"/>
                </a:solidFill>
                <a:effectLst/>
                <a:latin typeface="Amazon Ember"/>
              </a:rPr>
              <a:t>Event name: myeventname1</a:t>
            </a:r>
            <a:endParaRPr lang="en-IN" dirty="0">
              <a:latin typeface="Amazon Ember"/>
            </a:endParaRPr>
          </a:p>
          <a:p>
            <a:r>
              <a:rPr lang="en-IN" dirty="0"/>
              <a:t>// </a:t>
            </a:r>
            <a:r>
              <a:rPr lang="en-IN" dirty="0" err="1"/>
              <a:t>index.mjsimport</a:t>
            </a:r>
            <a:r>
              <a:rPr lang="en-IN" dirty="0"/>
              <a:t> AWS from '</a:t>
            </a:r>
            <a:r>
              <a:rPr lang="en-IN" dirty="0" err="1"/>
              <a:t>aws-sdk</a:t>
            </a:r>
            <a:r>
              <a:rPr lang="en-IN" dirty="0"/>
              <a:t>';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dynamoDb</a:t>
            </a:r>
            <a:r>
              <a:rPr lang="en-IN" dirty="0"/>
              <a:t> = new </a:t>
            </a:r>
            <a:r>
              <a:rPr lang="en-IN" dirty="0" err="1"/>
              <a:t>AWS.DynamoDB.DocumentClient</a:t>
            </a:r>
            <a:r>
              <a:rPr lang="en-IN" dirty="0"/>
              <a:t>();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ses</a:t>
            </a:r>
            <a:r>
              <a:rPr lang="en-IN" dirty="0"/>
              <a:t> = new AWS.SES();export </a:t>
            </a:r>
            <a:r>
              <a:rPr lang="en-IN" dirty="0" err="1"/>
              <a:t>const</a:t>
            </a:r>
            <a:r>
              <a:rPr lang="en-IN" dirty="0"/>
              <a:t> handler = async (event) =&gt; {  </a:t>
            </a:r>
            <a:r>
              <a:rPr lang="en-IN" dirty="0" err="1"/>
              <a:t>const</a:t>
            </a:r>
            <a:r>
              <a:rPr lang="en-IN" dirty="0"/>
              <a:t> { email } = </a:t>
            </a:r>
            <a:r>
              <a:rPr lang="en-IN" dirty="0" err="1"/>
              <a:t>JSON.parse</a:t>
            </a:r>
            <a:r>
              <a:rPr lang="en-IN" dirty="0"/>
              <a:t>(</a:t>
            </a:r>
            <a:r>
              <a:rPr lang="en-IN" dirty="0" err="1"/>
              <a:t>event.body</a:t>
            </a:r>
            <a:r>
              <a:rPr lang="en-IN" dirty="0"/>
              <a:t>);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dbParams</a:t>
            </a:r>
            <a:r>
              <a:rPr lang="en-IN" dirty="0"/>
              <a:t> = {    </a:t>
            </a:r>
            <a:r>
              <a:rPr lang="en-IN" dirty="0" err="1"/>
              <a:t>TableName</a:t>
            </a:r>
            <a:r>
              <a:rPr lang="en-IN" dirty="0"/>
              <a:t>: '</a:t>
            </a:r>
            <a:r>
              <a:rPr lang="en-IN" dirty="0" err="1"/>
              <a:t>EmailSubscribers</a:t>
            </a:r>
            <a:r>
              <a:rPr lang="en-IN" dirty="0"/>
              <a:t>', // Ensure this table exists in DynamoDB    Item: { email },  };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sesParams</a:t>
            </a:r>
            <a:r>
              <a:rPr lang="en-IN" dirty="0"/>
              <a:t> = {    Source: 'YOUR_VERIFIED_EMAIL_ADDRESS', // Replace with your verified SES email address    Destination: { </a:t>
            </a:r>
            <a:r>
              <a:rPr lang="en-IN" dirty="0" err="1"/>
              <a:t>ToAddresses</a:t>
            </a:r>
            <a:r>
              <a:rPr lang="en-IN" dirty="0"/>
              <a:t>: [email] },    Message: {      Subject: { Data: 'Subscription Confirmation' },      Body: { Text: { Data: </a:t>
            </a:r>
            <a:r>
              <a:rPr lang="en-IN" b="1" dirty="0">
                <a:highlight>
                  <a:srgbClr val="FFFF00"/>
                </a:highlight>
              </a:rPr>
              <a:t>'Thank you for subscribing</a:t>
            </a:r>
            <a:r>
              <a:rPr lang="en-IN" dirty="0"/>
              <a:t>!' } },    },  };  try {    await </a:t>
            </a:r>
            <a:r>
              <a:rPr lang="en-IN" dirty="0" err="1"/>
              <a:t>dynamoDb.put</a:t>
            </a:r>
            <a:r>
              <a:rPr lang="en-IN" dirty="0"/>
              <a:t>(</a:t>
            </a:r>
            <a:r>
              <a:rPr lang="en-IN" dirty="0" err="1"/>
              <a:t>dbParams</a:t>
            </a:r>
            <a:r>
              <a:rPr lang="en-IN" dirty="0"/>
              <a:t>).promise();    await </a:t>
            </a:r>
            <a:r>
              <a:rPr lang="en-IN" dirty="0" err="1"/>
              <a:t>ses.sendEmail</a:t>
            </a:r>
            <a:r>
              <a:rPr lang="en-IN" dirty="0"/>
              <a:t>(</a:t>
            </a:r>
            <a:r>
              <a:rPr lang="en-IN" dirty="0" err="1"/>
              <a:t>sesParams</a:t>
            </a:r>
            <a:r>
              <a:rPr lang="en-IN" dirty="0"/>
              <a:t>).promise();    return { </a:t>
            </a:r>
            <a:r>
              <a:rPr lang="en-IN" dirty="0" err="1"/>
              <a:t>statusCode</a:t>
            </a:r>
            <a:r>
              <a:rPr lang="en-IN" dirty="0"/>
              <a:t>: 200, body: </a:t>
            </a:r>
            <a:r>
              <a:rPr lang="en-IN" dirty="0" err="1"/>
              <a:t>JSON.stringify</a:t>
            </a:r>
            <a:r>
              <a:rPr lang="en-IN" dirty="0"/>
              <a:t>({ message: 'Subscription successful' }) };  } catch (err) {    </a:t>
            </a:r>
            <a:r>
              <a:rPr lang="en-IN" dirty="0" err="1"/>
              <a:t>console.error</a:t>
            </a:r>
            <a:r>
              <a:rPr lang="en-IN" dirty="0"/>
              <a:t>('Error:', err);    return { </a:t>
            </a:r>
            <a:r>
              <a:rPr lang="en-IN" dirty="0" err="1"/>
              <a:t>statusCode</a:t>
            </a:r>
            <a:r>
              <a:rPr lang="en-IN" dirty="0"/>
              <a:t>: 500, body: </a:t>
            </a:r>
            <a:r>
              <a:rPr lang="en-IN" dirty="0" err="1"/>
              <a:t>JSON.stringify</a:t>
            </a:r>
            <a:r>
              <a:rPr lang="en-IN" dirty="0"/>
              <a:t>({ message: 'Error processing subscription' }) };  }};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0748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1DBC-90A3-5B6A-7BFD-18E23441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</a:t>
            </a:r>
            <a:r>
              <a:rPr lang="en-IN" dirty="0" err="1"/>
              <a:t>Javascript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F7960-B24E-46B1-9879-992F6FD8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 err="1"/>
              <a:t>Index.mjs</a:t>
            </a:r>
            <a:endParaRPr lang="en-IN" b="1" dirty="0"/>
          </a:p>
          <a:p>
            <a:r>
              <a:rPr lang="en-IN" dirty="0" err="1"/>
              <a:t>const</a:t>
            </a:r>
            <a:r>
              <a:rPr lang="en-IN" dirty="0"/>
              <a:t> AWS = require('</a:t>
            </a:r>
            <a:r>
              <a:rPr lang="en-IN" dirty="0" err="1"/>
              <a:t>aws-sdk</a:t>
            </a:r>
            <a:r>
              <a:rPr lang="en-IN" dirty="0"/>
              <a:t>');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dynamoDb</a:t>
            </a:r>
            <a:r>
              <a:rPr lang="en-IN" dirty="0"/>
              <a:t> = new </a:t>
            </a:r>
            <a:r>
              <a:rPr lang="en-IN" dirty="0" err="1"/>
              <a:t>AWS.DynamoDB.DocumentClient</a:t>
            </a:r>
            <a:r>
              <a:rPr lang="en-IN" dirty="0"/>
              <a:t>();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ses</a:t>
            </a:r>
            <a:r>
              <a:rPr lang="en-IN" dirty="0"/>
              <a:t> = new AWS.SES();</a:t>
            </a:r>
            <a:r>
              <a:rPr lang="en-IN" dirty="0" err="1"/>
              <a:t>exports.handler</a:t>
            </a:r>
            <a:r>
              <a:rPr lang="en-IN" dirty="0"/>
              <a:t> = async (event) =&gt; {    // Parse the JSON body from the event    </a:t>
            </a:r>
            <a:r>
              <a:rPr lang="en-IN" dirty="0" err="1"/>
              <a:t>const</a:t>
            </a:r>
            <a:r>
              <a:rPr lang="en-IN" dirty="0"/>
              <a:t> { email } = </a:t>
            </a:r>
            <a:r>
              <a:rPr lang="en-IN" dirty="0" err="1"/>
              <a:t>JSON.parse</a:t>
            </a:r>
            <a:r>
              <a:rPr lang="en-IN" dirty="0"/>
              <a:t>(</a:t>
            </a:r>
            <a:r>
              <a:rPr lang="en-IN" dirty="0" err="1"/>
              <a:t>event.body</a:t>
            </a:r>
            <a:r>
              <a:rPr lang="en-IN" dirty="0"/>
              <a:t>);    // Parameters for DynamoDB to store the email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dbParams</a:t>
            </a:r>
            <a:r>
              <a:rPr lang="en-IN" dirty="0"/>
              <a:t> = {        </a:t>
            </a:r>
            <a:r>
              <a:rPr lang="en-IN" dirty="0" err="1"/>
              <a:t>TableName</a:t>
            </a:r>
            <a:r>
              <a:rPr lang="en-IN" dirty="0"/>
              <a:t>: '</a:t>
            </a:r>
            <a:r>
              <a:rPr lang="en-IN" dirty="0" err="1"/>
              <a:t>EmailSubscribers</a:t>
            </a:r>
            <a:r>
              <a:rPr lang="en-IN" dirty="0"/>
              <a:t>', // Replace with your DynamoDB table name        Item: {            email: email, // Assuming 'email' is the primary key            // Add additional fields as necessary        },    };    // Parameters for SES to send confirmation email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sesParams</a:t>
            </a:r>
            <a:r>
              <a:rPr lang="en-IN" dirty="0"/>
              <a:t> = {        Source: 'shobharani1211@gmail.com', // Replace with your verified SES email address        Destination: { </a:t>
            </a:r>
            <a:r>
              <a:rPr lang="en-IN" dirty="0" err="1"/>
              <a:t>ToAddresses</a:t>
            </a:r>
            <a:r>
              <a:rPr lang="en-IN" dirty="0"/>
              <a:t>: [email] }, // Send to the subscribed email        Message: {            Subject: { Data: 'Subscription Confirmation' },            Body: { Text: { Data: 'Thank you for subscribing to our newsletter!' } }        },    };    try {        // Attempt to store the subscription in DynamoDB        await </a:t>
            </a:r>
            <a:r>
              <a:rPr lang="en-IN" dirty="0" err="1"/>
              <a:t>dynamoDb.put</a:t>
            </a:r>
            <a:r>
              <a:rPr lang="en-IN" dirty="0"/>
              <a:t>(</a:t>
            </a:r>
            <a:r>
              <a:rPr lang="en-IN" dirty="0" err="1"/>
              <a:t>dbParams</a:t>
            </a:r>
            <a:r>
              <a:rPr lang="en-IN" dirty="0"/>
              <a:t>).promise();        // Attempt to send a confirmation email        await </a:t>
            </a:r>
            <a:r>
              <a:rPr lang="en-IN" dirty="0" err="1"/>
              <a:t>ses.sendEmail</a:t>
            </a:r>
            <a:r>
              <a:rPr lang="en-IN" dirty="0"/>
              <a:t>(</a:t>
            </a:r>
            <a:r>
              <a:rPr lang="en-IN" dirty="0" err="1"/>
              <a:t>sesParams</a:t>
            </a:r>
            <a:r>
              <a:rPr lang="en-IN" dirty="0"/>
              <a:t>).promise();        // Return a successful response        return {            </a:t>
            </a:r>
            <a:r>
              <a:rPr lang="en-IN" dirty="0" err="1"/>
              <a:t>statusCode</a:t>
            </a:r>
            <a:r>
              <a:rPr lang="en-IN" dirty="0"/>
              <a:t>: 200,            body: </a:t>
            </a:r>
            <a:r>
              <a:rPr lang="en-IN" dirty="0" err="1"/>
              <a:t>JSON.stringify</a:t>
            </a:r>
            <a:r>
              <a:rPr lang="en-IN" dirty="0"/>
              <a:t>({ message: 'Subscription successful' }),        };    } catch (err) {        </a:t>
            </a:r>
            <a:r>
              <a:rPr lang="en-IN" dirty="0" err="1"/>
              <a:t>console.error</a:t>
            </a:r>
            <a:r>
              <a:rPr lang="en-IN" dirty="0"/>
              <a:t>('Error processing subscription:', err);        // Return an error response        return {            </a:t>
            </a:r>
            <a:r>
              <a:rPr lang="en-IN" dirty="0" err="1"/>
              <a:t>statusCode</a:t>
            </a:r>
            <a:r>
              <a:rPr lang="en-IN" dirty="0"/>
              <a:t>: 500,            body: </a:t>
            </a:r>
            <a:r>
              <a:rPr lang="en-IN" dirty="0" err="1"/>
              <a:t>JSON.stringify</a:t>
            </a:r>
            <a:r>
              <a:rPr lang="en-IN" dirty="0"/>
              <a:t>({ message: 'Error processing subscription' }),        };    }};</a:t>
            </a:r>
          </a:p>
        </p:txBody>
      </p:sp>
    </p:spTree>
    <p:extLst>
      <p:ext uri="{BB962C8B-B14F-4D97-AF65-F5344CB8AC3E}">
        <p14:creationId xmlns:p14="http://schemas.microsoft.com/office/powerpoint/2010/main" val="306189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9830-805B-6489-65C2-C46D7F95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JSON for an API Gateway test event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7B30B-D239-0807-299F-3D1C3488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{  "body": "{\"email\":\"test@example.com\"}",  "resource": "/subscription",  "</a:t>
            </a:r>
            <a:r>
              <a:rPr lang="en-IN" dirty="0" err="1"/>
              <a:t>httpMethod</a:t>
            </a:r>
            <a:r>
              <a:rPr lang="en-IN" dirty="0"/>
              <a:t>": "POST",  "isBase64Encoded": false,  "</a:t>
            </a:r>
            <a:r>
              <a:rPr lang="en-IN" dirty="0" err="1"/>
              <a:t>queryStringParameters</a:t>
            </a:r>
            <a:r>
              <a:rPr lang="en-IN" dirty="0"/>
              <a:t>": null,  "</a:t>
            </a:r>
            <a:r>
              <a:rPr lang="en-IN" dirty="0" err="1"/>
              <a:t>pathParameters</a:t>
            </a:r>
            <a:r>
              <a:rPr lang="en-IN" dirty="0"/>
              <a:t>": null,  "</a:t>
            </a:r>
            <a:r>
              <a:rPr lang="en-IN" dirty="0" err="1"/>
              <a:t>stageVariables</a:t>
            </a:r>
            <a:r>
              <a:rPr lang="en-IN" dirty="0"/>
              <a:t>": null,  "headers": {    "Content-Type": "application/</a:t>
            </a:r>
            <a:r>
              <a:rPr lang="en-IN" dirty="0" err="1"/>
              <a:t>json</a:t>
            </a:r>
            <a:r>
              <a:rPr lang="en-IN" dirty="0"/>
              <a:t>"  },  "</a:t>
            </a:r>
            <a:r>
              <a:rPr lang="en-IN" dirty="0" err="1"/>
              <a:t>requestContext</a:t>
            </a:r>
            <a:r>
              <a:rPr lang="en-IN" dirty="0"/>
              <a:t>": {    "</a:t>
            </a:r>
            <a:r>
              <a:rPr lang="en-IN" dirty="0" err="1"/>
              <a:t>resourceId</a:t>
            </a:r>
            <a:r>
              <a:rPr lang="en-IN" dirty="0"/>
              <a:t>": "123456",    "</a:t>
            </a:r>
            <a:r>
              <a:rPr lang="en-IN" dirty="0" err="1"/>
              <a:t>apiId</a:t>
            </a:r>
            <a:r>
              <a:rPr lang="en-IN" dirty="0"/>
              <a:t>": "example123",    "</a:t>
            </a:r>
            <a:r>
              <a:rPr lang="en-IN" dirty="0" err="1"/>
              <a:t>resourcePath</a:t>
            </a:r>
            <a:r>
              <a:rPr lang="en-IN" dirty="0"/>
              <a:t>": "/subscription",    "</a:t>
            </a:r>
            <a:r>
              <a:rPr lang="en-IN" dirty="0" err="1"/>
              <a:t>httpMethod</a:t>
            </a:r>
            <a:r>
              <a:rPr lang="en-IN" dirty="0"/>
              <a:t>": "POST",    "</a:t>
            </a:r>
            <a:r>
              <a:rPr lang="en-IN" dirty="0" err="1"/>
              <a:t>requestId</a:t>
            </a:r>
            <a:r>
              <a:rPr lang="en-IN" dirty="0"/>
              <a:t>": "c6af9ac6-7b61-11e6-9a41-93e288c6a7a7",    "</a:t>
            </a:r>
            <a:r>
              <a:rPr lang="en-IN" dirty="0" err="1"/>
              <a:t>accountId</a:t>
            </a:r>
            <a:r>
              <a:rPr lang="en-IN" dirty="0"/>
              <a:t>": "123456789012",    "stage": "test-invoke-stage",    "identity": {      "</a:t>
            </a:r>
            <a:r>
              <a:rPr lang="en-IN" dirty="0" err="1"/>
              <a:t>apiKey</a:t>
            </a:r>
            <a:r>
              <a:rPr lang="en-IN" dirty="0"/>
              <a:t>": null,      "</a:t>
            </a:r>
            <a:r>
              <a:rPr lang="en-IN" dirty="0" err="1"/>
              <a:t>userArn</a:t>
            </a:r>
            <a:r>
              <a:rPr lang="en-IN" dirty="0"/>
              <a:t>": null,      "</a:t>
            </a:r>
            <a:r>
              <a:rPr lang="en-IN" dirty="0" err="1"/>
              <a:t>cognitoAuthenticationType</a:t>
            </a:r>
            <a:r>
              <a:rPr lang="en-IN" dirty="0"/>
              <a:t>": null,      "caller": null,      "</a:t>
            </a:r>
            <a:r>
              <a:rPr lang="en-IN" dirty="0" err="1"/>
              <a:t>userAgent</a:t>
            </a:r>
            <a:r>
              <a:rPr lang="en-IN" dirty="0"/>
              <a:t>": "Custom User Agent String",      "user": null,      "</a:t>
            </a:r>
            <a:r>
              <a:rPr lang="en-IN" dirty="0" err="1"/>
              <a:t>cognitoIdentityPoolId</a:t>
            </a:r>
            <a:r>
              <a:rPr lang="en-IN" dirty="0"/>
              <a:t>": null,      "</a:t>
            </a:r>
            <a:r>
              <a:rPr lang="en-IN" dirty="0" err="1"/>
              <a:t>cognitoIdentityId</a:t>
            </a:r>
            <a:r>
              <a:rPr lang="en-IN" dirty="0"/>
              <a:t>": null,      "</a:t>
            </a:r>
            <a:r>
              <a:rPr lang="en-IN" dirty="0" err="1"/>
              <a:t>cognitoAuthenticationProvider</a:t>
            </a:r>
            <a:r>
              <a:rPr lang="en-IN" dirty="0"/>
              <a:t>": null,      "</a:t>
            </a:r>
            <a:r>
              <a:rPr lang="en-IN" dirty="0" err="1"/>
              <a:t>sourceIp</a:t>
            </a:r>
            <a:r>
              <a:rPr lang="en-IN" dirty="0"/>
              <a:t>": "127.0.0.1",      "</a:t>
            </a:r>
            <a:r>
              <a:rPr lang="en-IN" dirty="0" err="1"/>
              <a:t>accountId</a:t>
            </a:r>
            <a:r>
              <a:rPr lang="en-IN" dirty="0"/>
              <a:t>": null    },    "</a:t>
            </a:r>
            <a:r>
              <a:rPr lang="en-IN" dirty="0" err="1"/>
              <a:t>extendedRequestId</a:t>
            </a:r>
            <a:r>
              <a:rPr lang="en-IN" dirty="0"/>
              <a:t>": null,    "path": "/subscription"  },  "path": "/subscription"}</a:t>
            </a:r>
          </a:p>
        </p:txBody>
      </p:sp>
    </p:spTree>
    <p:extLst>
      <p:ext uri="{BB962C8B-B14F-4D97-AF65-F5344CB8AC3E}">
        <p14:creationId xmlns:p14="http://schemas.microsoft.com/office/powerpoint/2010/main" val="347225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9CFD-CA09-4474-C6FE-4D63F6CF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Event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5E9000-7EC9-CC6C-7D8C-29127D2CE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232221"/>
            <a:ext cx="7543800" cy="3250808"/>
          </a:xfrm>
        </p:spPr>
      </p:pic>
    </p:spTree>
    <p:extLst>
      <p:ext uri="{BB962C8B-B14F-4D97-AF65-F5344CB8AC3E}">
        <p14:creationId xmlns:p14="http://schemas.microsoft.com/office/powerpoint/2010/main" val="3435774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90BF-BB93-B5B9-E5B7-39F26B06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B6C5-C5D9-1A27-0613-72EF39A2A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API Gateway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 API Gateway service in the AWS Management Console.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Create a New API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IN" sz="1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EmailSubscriptionAPI</a:t>
            </a:r>
            <a:r>
              <a:rPr lang="en-IN" sz="1400" kern="100" dirty="0"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endParaRPr lang="en-IN" sz="1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Create a New Resource and Method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 The "/" resource and click on "Actions" &gt; "Create Resource". Name it subscription</a:t>
            </a:r>
            <a:r>
              <a:rPr lang="en-IN" sz="1400" kern="100" dirty="0">
                <a:ea typeface="Aptos" panose="020B0004020202020204" pitchFamily="34" charset="0"/>
                <a:cs typeface="Times New Roman" panose="02020603050405020304" pitchFamily="18" charset="0"/>
              </a:rPr>
              <a:t>, W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ith the subscription resource selected, click on "Actions" &gt; "Create Method" and select "POST". Configure the POST method integration to invoke your </a:t>
            </a:r>
            <a:r>
              <a:rPr lang="en-IN" sz="1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processEmailSubscription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Lambda function.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Deploy API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 new Deployment by selecting "Actions" &gt; "Deploy API". Choose "[New Stage]" and name it (e.g., prod).</a:t>
            </a:r>
          </a:p>
        </p:txBody>
      </p:sp>
    </p:spTree>
    <p:extLst>
      <p:ext uri="{BB962C8B-B14F-4D97-AF65-F5344CB8AC3E}">
        <p14:creationId xmlns:p14="http://schemas.microsoft.com/office/powerpoint/2010/main" val="3436294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BD50-F4C1-8B95-5E1D-35321DB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Gateway&gt; APIs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9F5190-4765-E6D9-0B10-91D739B7F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896449"/>
            <a:ext cx="7543800" cy="3922353"/>
          </a:xfrm>
        </p:spPr>
      </p:pic>
    </p:spTree>
    <p:extLst>
      <p:ext uri="{BB962C8B-B14F-4D97-AF65-F5344CB8AC3E}">
        <p14:creationId xmlns:p14="http://schemas.microsoft.com/office/powerpoint/2010/main" val="360204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5192468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 AWS System Architecture, Implementation Steps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/>
                </a:solidFill>
              </a:rPr>
              <a:t> Creating a New S3 Bucket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/>
                </a:solidFill>
              </a:rPr>
              <a:t> Creating a DynamoDB Table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/>
                </a:solidFill>
              </a:rPr>
              <a:t> Setting Up AWS Lambda and API Gateway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/>
                </a:solidFill>
              </a:rPr>
              <a:t> Integrating the Subscription Form with the Backend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/>
                </a:solidFill>
              </a:rPr>
              <a:t> Configuring Amazon SES for Email Communications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/>
                </a:solidFill>
              </a:rPr>
              <a:t> Test the Subscription Flow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/>
                </a:solidFill>
              </a:rPr>
              <a:t> Launching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 Demonstration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 Results and Performance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 Challenges and Solutions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 The Business Impact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700" dirty="0">
              <a:solidFill>
                <a:schemeClr val="tx1"/>
              </a:solidFill>
            </a:endParaRPr>
          </a:p>
        </p:txBody>
      </p:sp>
      <p:pic>
        <p:nvPicPr>
          <p:cNvPr id="29" name="Graphic 28" descr="Database">
            <a:extLst>
              <a:ext uri="{FF2B5EF4-FFF2-40B4-BE49-F238E27FC236}">
                <a16:creationId xmlns:a16="http://schemas.microsoft.com/office/drawing/2014/main" id="{9686F4A7-F2DC-E766-34CB-4EBBCE6E9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5427" y="2476158"/>
            <a:ext cx="2351332" cy="235133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2D96-CADB-A253-A6DF-B8825B44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API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84CFA-4A36-6BDE-547F-F0447DBF5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860" y="1993187"/>
            <a:ext cx="4197872" cy="3803882"/>
          </a:xfr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0CDE1096-1AFC-5442-AC69-BABF41CC2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86" y="1538482"/>
            <a:ext cx="4088414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Created Deployment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Clicked on "Actions" and select "Deploy API". Created a new stage, e.g., prod, and deploy your API.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Note the Invocation 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After deployment, </a:t>
            </a:r>
            <a:r>
              <a:rPr lang="en-US" altLang="en-US" sz="1600" dirty="0"/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'll be given an invocation URL. This is what </a:t>
            </a:r>
            <a:r>
              <a:rPr lang="en-US" altLang="en-US" sz="1600" dirty="0"/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'll use as the endpoint </a:t>
            </a:r>
            <a:r>
              <a:rPr lang="en-US" altLang="en-US" sz="1600" dirty="0"/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Created Deployment: Clicked on "Actions" and selected "Deploy API".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Created a new stage, e.g., prod, and deploy your API.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Note the Invocation URL: After deployment, </a:t>
            </a:r>
            <a:r>
              <a:rPr lang="en-US" altLang="en-US" sz="1600" dirty="0"/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'll be given an invocation URL. This is what </a:t>
            </a:r>
            <a:r>
              <a:rPr lang="en-US" altLang="en-US" sz="1600" dirty="0"/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'll use as the endpoint for your subscription form's action attribute.</a:t>
            </a:r>
            <a:r>
              <a:rPr lang="en-US" altLang="en-US" sz="1600" dirty="0"/>
              <a:t> 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have </a:t>
            </a:r>
            <a:r>
              <a:rPr lang="en-US" altLang="en-US" sz="1600" dirty="0"/>
              <a:t>done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subscription form's action attribute.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242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7A3D-69F0-AB34-DB34-7F35BBE7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 Gateway</a:t>
            </a:r>
            <a:r>
              <a:rPr lang="en-US" dirty="0"/>
              <a:t>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APIs</a:t>
            </a:r>
            <a:r>
              <a:rPr lang="en-US" dirty="0"/>
              <a:t> Resources - </a:t>
            </a:r>
            <a:r>
              <a:rPr lang="en-US" dirty="0" err="1"/>
              <a:t>EmailSubscriptionAPI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23B4DE-6C00-007B-13C8-337CF7312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22325" y="2116348"/>
            <a:ext cx="7543800" cy="3482555"/>
          </a:xfrm>
        </p:spPr>
      </p:pic>
    </p:spTree>
    <p:extLst>
      <p:ext uri="{BB962C8B-B14F-4D97-AF65-F5344CB8AC3E}">
        <p14:creationId xmlns:p14="http://schemas.microsoft.com/office/powerpoint/2010/main" val="663382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Form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/>
              <a:t>Integrate</a:t>
            </a:r>
            <a:r>
              <a:rPr lang="en-US" dirty="0"/>
              <a:t>d</a:t>
            </a:r>
            <a:r>
              <a:rPr dirty="0"/>
              <a:t> the subscription form with </a:t>
            </a:r>
            <a:r>
              <a:rPr lang="en-US" dirty="0"/>
              <a:t>the</a:t>
            </a:r>
            <a:r>
              <a:rPr dirty="0"/>
              <a:t> backend through API Gateway.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 Integrate with Your Frontend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Updated the subscription form's JavaScript to use the API Gateway endpoint for form submissions,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Replacing ‘</a:t>
            </a:r>
            <a:r>
              <a:rPr lang="en-IN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usiness_API_GATEWAY_ENDPOINT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with the Invoke URL from API Gateway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AE0E-71F9-E22A-66D0-2BCF3970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0" dirty="0">
                <a:solidFill>
                  <a:srgbClr val="16191F"/>
                </a:solidFill>
                <a:effectLst/>
                <a:highlight>
                  <a:srgbClr val="FAFAFA"/>
                </a:highlight>
                <a:latin typeface="Amazon Ember"/>
              </a:rPr>
              <a:t>/subscribe - POST - Method execution, Deploy API, Testing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832D3B-20ED-2AE9-D8F1-5B4D44DB3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853482"/>
            <a:ext cx="7543800" cy="4008286"/>
          </a:xfrm>
        </p:spPr>
      </p:pic>
    </p:spTree>
    <p:extLst>
      <p:ext uri="{BB962C8B-B14F-4D97-AF65-F5344CB8AC3E}">
        <p14:creationId xmlns:p14="http://schemas.microsoft.com/office/powerpoint/2010/main" val="7702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B4F8-42AB-C37A-4FA5-57DCE41B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IAM Role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8C94E-CA39-8A78-0B40-E9AAB9977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AWS IAM </a:t>
            </a:r>
            <a:r>
              <a:rPr lang="en-US" dirty="0" err="1"/>
              <a:t>console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Myrolename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Attach a policy to this role that grants </a:t>
            </a:r>
            <a:r>
              <a:rPr lang="en-US" dirty="0" err="1"/>
              <a:t>ses:SendEmail</a:t>
            </a:r>
            <a:r>
              <a:rPr lang="en-US" dirty="0"/>
              <a:t> permissions. </a:t>
            </a:r>
          </a:p>
          <a:p>
            <a:pPr marL="0" indent="0">
              <a:buNone/>
            </a:pPr>
            <a:r>
              <a:rPr lang="en-US" dirty="0"/>
              <a:t>https://us-east-1.console.aws.amazon.com/ses/home?region=us-east-1#/account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6261D5-DBFC-C65A-ECA3-05FB175A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67" y="2891085"/>
            <a:ext cx="4049440" cy="297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19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99E7E-3216-C5B0-31FD-E0B7CB8F2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211" y="1846263"/>
            <a:ext cx="7162028" cy="4022725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D851B52-F687-F24B-6608-BFB0D238D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F1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6191F"/>
                </a:solidFill>
                <a:effectLst/>
                <a:latin typeface="Courier New" panose="02070309020205020404" pitchFamily="49" charset="0"/>
              </a:rPr>
              <a:t>{"message": "Subscription successful"}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027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DF2D-8AEE-AE9F-D99B-458E48DA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API </a:t>
            </a:r>
            <a:r>
              <a:rPr lang="en-US" dirty="0" err="1"/>
              <a:t>GateWay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90B5F-AECC-1F0E-5872-B98A0A339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149" y="4874897"/>
            <a:ext cx="6861840" cy="1983345"/>
          </a:xfrm>
        </p:spPr>
        <p:txBody>
          <a:bodyPr>
            <a:normAutofit/>
          </a:bodyPr>
          <a:lstStyle/>
          <a:p>
            <a:r>
              <a:rPr lang="en-US" dirty="0" err="1"/>
              <a:t>userId</a:t>
            </a:r>
            <a:r>
              <a:rPr lang="en-US" dirty="0"/>
              <a:t>=1234</a:t>
            </a:r>
          </a:p>
          <a:p>
            <a:r>
              <a:rPr lang="en-US" dirty="0" err="1"/>
              <a:t>headerName:headerValue</a:t>
            </a:r>
            <a:endParaRPr lang="en-US" dirty="0"/>
          </a:p>
          <a:p>
            <a:r>
              <a:rPr lang="en-US" dirty="0"/>
              <a:t>{  "email": “shobharani123123@gmail.com",  "name": “Shobha"}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CE53BC9-FF08-DD42-60A9-6AFE31AAB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49" y="1803844"/>
            <a:ext cx="5418076" cy="272258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rgbClr val="449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055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7C3A-C450-BE22-9199-A46A2AF6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role, Trust policy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85073E-DE8B-DCFA-CDA6-F9A71FED6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088" y="1861683"/>
            <a:ext cx="5091672" cy="44821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E04A8-51A4-390C-5727-67EEF9746042}"/>
              </a:ext>
            </a:extLst>
          </p:cNvPr>
          <p:cNvSpPr txBox="1"/>
          <p:nvPr/>
        </p:nvSpPr>
        <p:spPr>
          <a:xfrm>
            <a:off x="313362" y="2595099"/>
            <a:ext cx="28510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These results ensure that the backend services for the digital marketing platform operate securely and effectively, with proper permissions and trust relationships in place.</a:t>
            </a:r>
          </a:p>
        </p:txBody>
      </p:sp>
    </p:spTree>
    <p:extLst>
      <p:ext uri="{BB962C8B-B14F-4D97-AF65-F5344CB8AC3E}">
        <p14:creationId xmlns:p14="http://schemas.microsoft.com/office/powerpoint/2010/main" val="50149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0E50-C7AD-637F-523F-02466C32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09" y="286604"/>
            <a:ext cx="8640565" cy="1450757"/>
          </a:xfrm>
        </p:spPr>
        <p:txBody>
          <a:bodyPr>
            <a:normAutofit/>
          </a:bodyPr>
          <a:lstStyle/>
          <a:p>
            <a:r>
              <a:rPr lang="en-US" dirty="0"/>
              <a:t>IAM Role and Trust Policy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819F-5AB1-7F3F-C2F6-0453E630E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09" y="1845734"/>
            <a:ext cx="8722761" cy="4725662"/>
          </a:xfrm>
        </p:spPr>
        <p:txBody>
          <a:bodyPr>
            <a:noAutofit/>
          </a:bodyPr>
          <a:lstStyle/>
          <a:p>
            <a:r>
              <a:rPr lang="en-US" sz="1400" b="1" dirty="0"/>
              <a:t>IAM Role Configuration: </a:t>
            </a:r>
            <a:r>
              <a:rPr lang="en-US" sz="1400" dirty="0"/>
              <a:t>Created an IAM role designated for AWS Lambda to interact securely with other AWS services.</a:t>
            </a:r>
          </a:p>
          <a:p>
            <a:r>
              <a:rPr lang="en-US" sz="1400" b="1" dirty="0"/>
              <a:t>Trust Policy Establishment: </a:t>
            </a:r>
            <a:r>
              <a:rPr lang="en-US" sz="1400" dirty="0"/>
              <a:t>Established a trust policy that allows Lambda to assume the IAM role.</a:t>
            </a:r>
          </a:p>
          <a:p>
            <a:r>
              <a:rPr lang="en-US" sz="1400" b="1" dirty="0"/>
              <a:t>Permissions Assignment: </a:t>
            </a:r>
            <a:r>
              <a:rPr lang="en-US" sz="1400" dirty="0"/>
              <a:t>Assigned necessary permissions to the IAM role to access Amazon DynamoDB &amp; Amazon SES.</a:t>
            </a:r>
          </a:p>
          <a:p>
            <a:r>
              <a:rPr lang="en-US" sz="1400" b="1" dirty="0"/>
              <a:t>Secure Access to AWS Resources: </a:t>
            </a:r>
            <a:r>
              <a:rPr lang="en-US" sz="1400" dirty="0"/>
              <a:t>Configured the IAM role to provide secure access to AWS resources needed for subscription processing and email sending.</a:t>
            </a:r>
          </a:p>
          <a:p>
            <a:r>
              <a:rPr lang="en-US" sz="1400" b="1" dirty="0"/>
              <a:t>Least Privilege Principle: </a:t>
            </a:r>
            <a:r>
              <a:rPr lang="en-US" sz="1400" dirty="0"/>
              <a:t>Applied the principle of least privilege to ensure the IAM role has only the permissions necessary to perform its tasks.</a:t>
            </a:r>
          </a:p>
          <a:p>
            <a:r>
              <a:rPr lang="en-US" sz="1400" b="1" dirty="0"/>
              <a:t>Role Trust Relationship: </a:t>
            </a:r>
            <a:r>
              <a:rPr lang="en-US" sz="1400" dirty="0"/>
              <a:t>Set up the role trust relationship to ensure that the AWS Lambda service can assume IAM role.</a:t>
            </a:r>
          </a:p>
          <a:p>
            <a:r>
              <a:rPr lang="en-US" sz="1400" b="1" dirty="0"/>
              <a:t>Access Testing: </a:t>
            </a:r>
            <a:r>
              <a:rPr lang="en-US" sz="1400" dirty="0"/>
              <a:t>Successfully tested the IAM role to verify that AWS Lambda functions can access DynamoDB and SES without security issues.</a:t>
            </a:r>
          </a:p>
          <a:p>
            <a:r>
              <a:rPr lang="en-US" sz="1400" b="1" dirty="0"/>
              <a:t>Policy Versioning and Audits: </a:t>
            </a:r>
            <a:r>
              <a:rPr lang="en-US" sz="1400" dirty="0"/>
              <a:t>Enabled policy versioning for the IAM role to keep track of changes and facilitate audits.</a:t>
            </a:r>
          </a:p>
          <a:p>
            <a:r>
              <a:rPr lang="en-US" sz="1400" b="1" dirty="0"/>
              <a:t>Automation of Role Deployment: </a:t>
            </a:r>
            <a:r>
              <a:rPr lang="en-US" sz="1400" dirty="0"/>
              <a:t>Utilized infrastructure as code (</a:t>
            </a:r>
            <a:r>
              <a:rPr lang="en-US" sz="1400" dirty="0" err="1"/>
              <a:t>IaC</a:t>
            </a:r>
            <a:r>
              <a:rPr lang="en-US" sz="1400" dirty="0"/>
              <a:t>) practices to automate the deployment of the IAM role and trust policy.</a:t>
            </a:r>
          </a:p>
        </p:txBody>
      </p:sp>
    </p:spTree>
    <p:extLst>
      <p:ext uri="{BB962C8B-B14F-4D97-AF65-F5344CB8AC3E}">
        <p14:creationId xmlns:p14="http://schemas.microsoft.com/office/powerpoint/2010/main" val="16583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C375-446C-2461-2EC5-F7356EA2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Amazon SES 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74DE-408C-838C-3D80-01E79DBD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448974" cy="402336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Configure Amazon SES for email verification and to send subscription confirmations.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Testing and Launch:</a:t>
            </a:r>
          </a:p>
          <a:p>
            <a:r>
              <a:rPr lang="en-US" sz="2000" dirty="0">
                <a:solidFill>
                  <a:schemeClr val="tx1"/>
                </a:solidFill>
              </a:rPr>
              <a:t>Performed end-to-end testing, optimize resources, and launch the marketing platform. </a:t>
            </a:r>
          </a:p>
          <a:p>
            <a:r>
              <a:rPr lang="en-US" b="1" dirty="0"/>
              <a:t>Email Management with Amazon SES</a:t>
            </a:r>
            <a:r>
              <a:rPr lang="en-US" dirty="0"/>
              <a:t>: Amazon SES was used for sending confirmation emails and managing email campaigns. Its reliable deliverability and comprehensive monitoring tools helped maintain high engagement rates.</a:t>
            </a:r>
            <a:endParaRPr lang="en-IN" dirty="0"/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27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F29F-7D0B-841F-7579-CA8DF793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DECAE-4F67-C1FC-29BB-A8F87BD0F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Digital Marketing Email Subscription Platform using AWS services.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 Digital Communication Vital: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b="1" i="0" dirty="0">
                <a:solidFill>
                  <a:schemeClr val="tx1"/>
                </a:solidFill>
                <a:effectLst/>
              </a:rPr>
              <a:t>Effective communication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is crucial for business success, with email marketing playing a pivotal role.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 AWS Platform: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creat</a:t>
            </a:r>
            <a:r>
              <a:rPr lang="en-US" sz="2000" dirty="0">
                <a:solidFill>
                  <a:schemeClr val="tx1"/>
                </a:solidFill>
              </a:rPr>
              <a:t>ing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a Digital Marketing Email Subscription Platform on AWS, utilizing its </a:t>
            </a:r>
            <a:r>
              <a:rPr lang="en-US" sz="2000" b="1" i="0" dirty="0">
                <a:solidFill>
                  <a:schemeClr val="tx1"/>
                </a:solidFill>
                <a:effectLst/>
              </a:rPr>
              <a:t>powerful services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 Project Components: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static website on Amazon S3, implementing a subscription form, backend setup with AWS Lambda and API Gateway, data storage in Amazon DynamoDB, and email management with Amazon 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 Versatile Solution: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P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roject offers a scalable solution to </a:t>
            </a:r>
            <a:r>
              <a:rPr lang="en-US" sz="2000" b="1" i="0" dirty="0">
                <a:solidFill>
                  <a:schemeClr val="tx1"/>
                </a:solidFill>
                <a:effectLst/>
              </a:rPr>
              <a:t>enhance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your email marketing efforts.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 Empowerment Through Knowledge: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Creating a robust Digital Marketing Email Subscription Platform on AWS, driving effective audience engagement and </a:t>
            </a:r>
            <a:r>
              <a:rPr lang="en-US" sz="2000" b="1" i="0" dirty="0">
                <a:solidFill>
                  <a:schemeClr val="tx1"/>
                </a:solidFill>
                <a:effectLst/>
              </a:rPr>
              <a:t>business growth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348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CDE4-DBCF-0B3B-591B-A5CEE475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44" y="263527"/>
            <a:ext cx="7920348" cy="1450757"/>
          </a:xfrm>
        </p:spPr>
        <p:txBody>
          <a:bodyPr>
            <a:normAutofit/>
          </a:bodyPr>
          <a:lstStyle/>
          <a:p>
            <a:r>
              <a:rPr lang="en-US" dirty="0"/>
              <a:t>Integration &amp; Testing</a:t>
            </a:r>
            <a:br>
              <a:rPr lang="en-US" dirty="0"/>
            </a:br>
            <a:r>
              <a:rPr lang="en-IN" dirty="0"/>
              <a:t>Deployment &amp;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84ACA-2B58-D6A6-43A0-18881BB7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Seamless System Integration and Comprehensive Testing</a:t>
            </a:r>
          </a:p>
          <a:p>
            <a:r>
              <a:rPr lang="en-US" dirty="0"/>
              <a:t>Successfully integrated website forms with API Gateway, confirming accurate POST requests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Conducted comprehensive end-to-end tests, simulating user subscription flow from initiation to email confirmation.</a:t>
            </a:r>
          </a:p>
          <a:p>
            <a:r>
              <a:rPr lang="en-US" b="1" dirty="0"/>
              <a:t>Efficient Deployment and Strategic Access Management</a:t>
            </a:r>
          </a:p>
          <a:p>
            <a:r>
              <a:rPr lang="en-US" dirty="0"/>
              <a:t>Deployed the final version of static website content to the S3 bucket, utilizing AWS CLI and management console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Established an optional CloudFront distribution for the S3 bucket, enhancing global access speed and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Implemented CORS settings to manage cross-origin resource sharing accurately, ensuring functionality across multiple domains.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368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F008-3AB6-DD38-3A8F-AAB2B793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Monitoring &amp; Logging</a:t>
            </a:r>
            <a:br>
              <a:rPr lang="en-US" dirty="0"/>
            </a:br>
            <a:r>
              <a:rPr lang="en-US" dirty="0"/>
              <a:t>Launch &amp; Verification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DCDD8-BAA9-0E86-FAFB-4691D6CE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Robust System Monitoring and Proactive Error Logging</a:t>
            </a:r>
          </a:p>
          <a:p>
            <a:r>
              <a:rPr lang="en-US" dirty="0"/>
              <a:t>Activated CloudWatch Logs for API Gateway and Lambda functions, enabling detailed monitoring of requests and system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Configured CloudWatch Alarms to alert on critical issues, such as function errors or unexpected execution patterns.</a:t>
            </a:r>
          </a:p>
          <a:p>
            <a:r>
              <a:rPr lang="en-US" b="1" dirty="0"/>
              <a:t>Successful Platform Launch and Rigorous Functional Verification</a:t>
            </a:r>
          </a:p>
          <a:p>
            <a:r>
              <a:rPr lang="en-US" dirty="0"/>
              <a:t>Verified the live status of the static website hosted on S3, with all components operational.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Validated the subscription process, from data capture on the website to storage in DynamoDB and email dispatch via 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Monitored system performance under operational load, ensuring system reliability and responsiveness.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951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8D32-8B4C-9297-DEDF-91062140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 confirmed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80EB61-1FFE-1A62-DAEA-E5C48ACDE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062129"/>
            <a:ext cx="7543800" cy="3590993"/>
          </a:xfrm>
        </p:spPr>
      </p:pic>
    </p:spTree>
    <p:extLst>
      <p:ext uri="{BB962C8B-B14F-4D97-AF65-F5344CB8AC3E}">
        <p14:creationId xmlns:p14="http://schemas.microsoft.com/office/powerpoint/2010/main" val="620981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EDF6-6A0F-0C8E-44EF-5CA3DE7B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286604"/>
            <a:ext cx="8794679" cy="1450757"/>
          </a:xfrm>
        </p:spPr>
        <p:txBody>
          <a:bodyPr>
            <a:noAutofit/>
          </a:bodyPr>
          <a:lstStyle/>
          <a:p>
            <a:r>
              <a:rPr lang="en-US" dirty="0"/>
              <a:t>Cost Management &amp; Optimization</a:t>
            </a:r>
            <a:br>
              <a:rPr lang="en-US" dirty="0"/>
            </a:br>
            <a:r>
              <a:rPr lang="en-US" dirty="0"/>
              <a:t>Project Achievements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67DB-CB0E-33BD-D52C-A53E9EF04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Strategic Cost Review and Resource Optimization</a:t>
            </a:r>
          </a:p>
          <a:p>
            <a:r>
              <a:rPr lang="en-US" dirty="0"/>
              <a:t>Reviewed AWS resource usage periodically, avoiding unplanned expenses and optimizing budget allocation.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Adjusted resource configurations to balance cost savings with performance needs, ensuring a cost-effective solution without compromising on user experience.</a:t>
            </a:r>
          </a:p>
          <a:p>
            <a:r>
              <a:rPr lang="en-US" b="1" dirty="0"/>
              <a:t>Key Milestones and Strategic Wins Post-Deployment</a:t>
            </a:r>
          </a:p>
          <a:p>
            <a:r>
              <a:rPr lang="en-US" dirty="0"/>
              <a:t>Established a scalable and secure AWS-based email subscription platform, with seamless user subscription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Ensured adherence to AWS best practices for security and compliance, fortifying the platform against potential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Created a robust infrastructure capable of supporting future business growth and marketing endeavors.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211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Business Impact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61" y="1737361"/>
            <a:ext cx="8774130" cy="4581246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D0D0D"/>
                </a:solidFill>
                <a:effectLst/>
              </a:rPr>
              <a:t>This project isn't just about </a:t>
            </a:r>
            <a:r>
              <a:rPr lang="en-US" sz="1400" b="1" i="0" dirty="0">
                <a:solidFill>
                  <a:srgbClr val="0D0D0D"/>
                </a:solidFill>
                <a:effectLst/>
              </a:rPr>
              <a:t>creating a subscription platform</a:t>
            </a:r>
            <a:r>
              <a:rPr lang="en-US" sz="1400" b="0" i="0" dirty="0">
                <a:solidFill>
                  <a:srgbClr val="0D0D0D"/>
                </a:solidFill>
                <a:effectLst/>
              </a:rPr>
              <a:t>; it's about </a:t>
            </a:r>
            <a:r>
              <a:rPr lang="en-US" sz="1400" b="1" i="0" dirty="0">
                <a:solidFill>
                  <a:srgbClr val="0D0D0D"/>
                </a:solidFill>
                <a:effectLst/>
              </a:rPr>
              <a:t>empowering businesses to enhance their email marketing efforts </a:t>
            </a:r>
            <a:r>
              <a:rPr lang="en-US" sz="1400" b="0" i="0" dirty="0">
                <a:solidFill>
                  <a:srgbClr val="0D0D0D"/>
                </a:solidFill>
                <a:effectLst/>
              </a:rPr>
              <a:t>and drive meaningful engagement with their audience. By leveraging AWS services, businesses can achieve greater efficiency, scalability, and ultimately, business growth.</a:t>
            </a:r>
            <a:endParaRPr lang="en-US" sz="1400" b="1" i="0" dirty="0">
              <a:solidFill>
                <a:srgbClr val="0D0D0D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0D0D0D"/>
                </a:solidFill>
                <a:effectLst/>
              </a:rPr>
              <a:t>Improved Audience Engagement:</a:t>
            </a:r>
            <a:r>
              <a:rPr lang="en-US" sz="1400" b="0" i="0" dirty="0">
                <a:solidFill>
                  <a:srgbClr val="0D0D0D"/>
                </a:solidFill>
                <a:effectLst/>
              </a:rPr>
              <a:t> By providing a subscription platform, you can engage with your audience more effectively and build a direct line of communication.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0D0D0D"/>
                </a:solidFill>
                <a:effectLst/>
              </a:rPr>
              <a:t>Targeted Marketing:</a:t>
            </a:r>
            <a:r>
              <a:rPr lang="en-US" sz="1400" b="0" i="0" dirty="0">
                <a:solidFill>
                  <a:srgbClr val="0D0D0D"/>
                </a:solidFill>
                <a:effectLst/>
              </a:rPr>
              <a:t> With email subscriptions, you can tailor your marketing messages to specific subscriber segments, increasing the relevance and effectiveness of your campaigns.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0D0D0D"/>
                </a:solidFill>
                <a:effectLst/>
              </a:rPr>
              <a:t>Data Collection:</a:t>
            </a:r>
            <a:r>
              <a:rPr lang="en-US" sz="1400" b="0" i="0" dirty="0">
                <a:solidFill>
                  <a:srgbClr val="0D0D0D"/>
                </a:solidFill>
                <a:effectLst/>
              </a:rPr>
              <a:t> The subscription form allows you to collect valuable data about your audience, including their email addresses and potentially other demographic information, which can inform your marketing strategies.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0D0D0D"/>
                </a:solidFill>
                <a:effectLst/>
              </a:rPr>
              <a:t>Automation:</a:t>
            </a:r>
            <a:r>
              <a:rPr lang="en-US" sz="1400" b="0" i="0" dirty="0">
                <a:solidFill>
                  <a:srgbClr val="0D0D0D"/>
                </a:solidFill>
                <a:effectLst/>
              </a:rPr>
              <a:t> By integrating AWS services like Lambda and API Gateway, you can automate processes such as sending confirmation emails and managing subscription lists, saving time and resources.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0D0D0D"/>
                </a:solidFill>
                <a:effectLst/>
              </a:rPr>
              <a:t>Scalability:</a:t>
            </a:r>
            <a:r>
              <a:rPr lang="en-US" sz="1400" b="0" i="0" dirty="0">
                <a:solidFill>
                  <a:srgbClr val="0D0D0D"/>
                </a:solidFill>
                <a:effectLst/>
              </a:rPr>
              <a:t> AWS provides scalable infrastructure, allowing your subscription platform to handle a growing number of subscribers without performance issues.</a:t>
            </a:r>
          </a:p>
          <a:p>
            <a:pPr algn="l">
              <a:buFont typeface="+mj-lt"/>
              <a:buAutoNum type="arabicPeriod"/>
            </a:pPr>
            <a:r>
              <a:rPr lang="en-US" sz="1400" dirty="0"/>
              <a:t>By leveraging AWS, the platform ensures high availability, scalability, and cost-effective email marketing solutions, driving increased subscriber engagement and conversion rates.</a:t>
            </a:r>
          </a:p>
          <a:p>
            <a:pPr>
              <a:buFont typeface="+mj-lt"/>
              <a:buAutoNum type="arabicPeriod"/>
            </a:pPr>
            <a:r>
              <a:rPr lang="en-IN" sz="1400" dirty="0"/>
              <a:t>Business Details: </a:t>
            </a:r>
            <a:r>
              <a:rPr lang="en-US" sz="1400" dirty="0"/>
              <a:t>This platform enables efficient email list building, automates subscriber engagement, and lays the foundation for scalable digital marketing campaigns.</a:t>
            </a:r>
            <a:br>
              <a:rPr lang="en-US" sz="1400" dirty="0"/>
            </a:br>
            <a:endParaRPr sz="1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right modern kitchen">
            <a:extLst>
              <a:ext uri="{FF2B5EF4-FFF2-40B4-BE49-F238E27FC236}">
                <a16:creationId xmlns:a16="http://schemas.microsoft.com/office/drawing/2014/main" id="{CECBDFF7-BAA5-3792-C5B5-0C46F4B7B3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9B44F6-0602-39BA-A2B8-8D970F67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rgbClr val="7F9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6D6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334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4572-8D98-1265-22E1-45669078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Project</a:t>
            </a:r>
            <a:r>
              <a:rPr lang="en-IN" b="1" dirty="0"/>
              <a:t> </a:t>
            </a:r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A6A3-BD60-E2C3-7ECB-9EF3B8EF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20394"/>
            <a:ext cx="7543800" cy="42365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</a:rPr>
              <a:t> Static Website Deployment on Amazon S3: </a:t>
            </a:r>
            <a:r>
              <a:rPr lang="en-IN" sz="1800" dirty="0">
                <a:solidFill>
                  <a:schemeClr val="tx1"/>
                </a:solidFill>
              </a:rPr>
              <a:t>Deploy a static website hosting a subscription form on Amazon S3.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</a:rPr>
              <a:t> Subscription Form Integration with API Gateway: </a:t>
            </a:r>
            <a:r>
              <a:rPr lang="en-IN" sz="1800" dirty="0">
                <a:solidFill>
                  <a:schemeClr val="tx1"/>
                </a:solidFill>
              </a:rPr>
              <a:t>subscription form with API Gateway to trigger data processing.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</a:rPr>
              <a:t> Serverless Data Processing with AWS Lambda:</a:t>
            </a:r>
            <a:r>
              <a:rPr lang="en-IN" sz="1800" dirty="0">
                <a:solidFill>
                  <a:schemeClr val="tx1"/>
                </a:solidFill>
              </a:rPr>
              <a:t> AWS Lambda to create serverless functions that respond to API Gateway.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</a:rPr>
              <a:t> Data Storage and Management with Amazon DynamoDB: </a:t>
            </a:r>
            <a:r>
              <a:rPr lang="en-IN" sz="1800" dirty="0">
                <a:solidFill>
                  <a:schemeClr val="tx1"/>
                </a:solidFill>
              </a:rPr>
              <a:t>Store and manage subscriber information in Amazon DynamoDB.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</a:rPr>
              <a:t> Email Subscription Confirmation with Amazon SES: </a:t>
            </a:r>
            <a:r>
              <a:rPr lang="en-IN" sz="1800" dirty="0">
                <a:solidFill>
                  <a:schemeClr val="tx1"/>
                </a:solidFill>
              </a:rPr>
              <a:t>Integrate Amazon Simple Email Service to manage email communications.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</a:rPr>
              <a:t> Ongoing Engagement via Amazon SES Email Campaigns: </a:t>
            </a:r>
            <a:r>
              <a:rPr lang="en-IN" sz="1800" dirty="0">
                <a:solidFill>
                  <a:schemeClr val="tx1"/>
                </a:solidFill>
              </a:rPr>
              <a:t>Utilize Amazon SES for ongoing email marketing efforts.</a:t>
            </a:r>
          </a:p>
        </p:txBody>
      </p:sp>
    </p:spTree>
    <p:extLst>
      <p:ext uri="{BB962C8B-B14F-4D97-AF65-F5344CB8AC3E}">
        <p14:creationId xmlns:p14="http://schemas.microsoft.com/office/powerpoint/2010/main" val="251025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Setting Up Amazon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 A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frontend for our subscription platform.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created a static website hosted on Amazon S3, which will serve as the user interface for subscribing to our email updates.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Let's dive into the AWS Management Console.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/>
              <a:t>S3 bucket for website hosting. </a:t>
            </a:r>
            <a:r>
              <a:rPr lang="en-US" dirty="0"/>
              <a:t>(Region: </a:t>
            </a:r>
            <a:r>
              <a:rPr lang="en-US" b="1" i="0" u="none" strike="noStrike" dirty="0">
                <a:solidFill>
                  <a:srgbClr val="EC7211"/>
                </a:solidFill>
                <a:effectLst/>
                <a:latin typeface="Amazon Ember"/>
                <a:hlinkClick r:id="rId2"/>
              </a:rPr>
              <a:t>US East (N. Virginia)us-east-1</a:t>
            </a:r>
            <a:r>
              <a:rPr lang="en-US" u="none" strike="noStrike" dirty="0">
                <a:solidFill>
                  <a:srgbClr val="000000"/>
                </a:solidFill>
                <a:latin typeface="Amazon Ember"/>
              </a:rPr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 Bucket Name:</a:t>
            </a:r>
            <a:r>
              <a:rPr lang="en-IN" dirty="0"/>
              <a:t> shobhas3bucketwebsite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/>
              <a:t>Upload</a:t>
            </a:r>
            <a:r>
              <a:rPr lang="en-US" dirty="0"/>
              <a:t>ed HTML files: </a:t>
            </a:r>
            <a:r>
              <a:rPr dirty="0"/>
              <a:t> </a:t>
            </a:r>
            <a:r>
              <a:rPr lang="en-US" dirty="0"/>
              <a:t>index.</a:t>
            </a:r>
            <a:r>
              <a:rPr dirty="0"/>
              <a:t>HTML</a:t>
            </a:r>
            <a:r>
              <a:rPr lang="en-US" dirty="0"/>
              <a:t>, subscription-form.html, thankyou.html</a:t>
            </a:r>
          </a:p>
          <a:p>
            <a:endParaRPr lang="en-US" dirty="0"/>
          </a:p>
          <a:p>
            <a:endParaRPr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1C2C840-DDFC-19BA-044E-094FA1A1D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134338"/>
              </p:ext>
            </p:extLst>
          </p:nvPr>
        </p:nvGraphicFramePr>
        <p:xfrm>
          <a:off x="1023100" y="5197539"/>
          <a:ext cx="6540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654186" imgH="526962" progId="Package">
                  <p:embed/>
                </p:oleObj>
              </mc:Choice>
              <mc:Fallback>
                <p:oleObj name="Packager Shell Object" showAsIcon="1" r:id="rId3" imgW="654186" imgH="52696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3100" y="5197539"/>
                        <a:ext cx="6540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F49AA24-7DAF-8D18-843F-BDA3A60D2B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860163"/>
              </p:ext>
            </p:extLst>
          </p:nvPr>
        </p:nvGraphicFramePr>
        <p:xfrm>
          <a:off x="3229357" y="5186080"/>
          <a:ext cx="7366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736649" imgH="526962" progId="Package">
                  <p:embed/>
                </p:oleObj>
              </mc:Choice>
              <mc:Fallback>
                <p:oleObj name="Packager Shell Object" showAsIcon="1" r:id="rId5" imgW="736649" imgH="52696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29357" y="5186080"/>
                        <a:ext cx="73660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BE3442C-1013-71B3-5152-85EDAEA3F3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389548"/>
              </p:ext>
            </p:extLst>
          </p:nvPr>
        </p:nvGraphicFramePr>
        <p:xfrm>
          <a:off x="6258219" y="5186080"/>
          <a:ext cx="9080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7" imgW="907890" imgH="526962" progId="Package">
                  <p:embed/>
                </p:oleObj>
              </mc:Choice>
              <mc:Fallback>
                <p:oleObj name="Packager Shell Object" showAsIcon="1" r:id="rId7" imgW="907890" imgH="52696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58219" y="5186080"/>
                        <a:ext cx="9080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5875F72-A810-317F-4067-76FB18C04E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510"/>
              </p:ext>
            </p:extLst>
          </p:nvPr>
        </p:nvGraphicFramePr>
        <p:xfrm>
          <a:off x="2122497" y="5197539"/>
          <a:ext cx="6540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9" imgW="654186" imgH="526962" progId="Package">
                  <p:embed/>
                </p:oleObj>
              </mc:Choice>
              <mc:Fallback>
                <p:oleObj name="Packager Shell Object" showAsIcon="1" r:id="rId9" imgW="654186" imgH="52696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22497" y="5197539"/>
                        <a:ext cx="6540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DCA3682-A558-DFB5-137B-A48FFAC147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543619"/>
              </p:ext>
            </p:extLst>
          </p:nvPr>
        </p:nvGraphicFramePr>
        <p:xfrm>
          <a:off x="4269733" y="5197539"/>
          <a:ext cx="14033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1" imgW="1403461" imgH="526962" progId="Package">
                  <p:embed/>
                </p:oleObj>
              </mc:Choice>
              <mc:Fallback>
                <p:oleObj name="Packager Shell Object" showAsIcon="1" r:id="rId11" imgW="1403461" imgH="52696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69733" y="5197539"/>
                        <a:ext cx="14033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shobhas3bucketwebsite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359DE-EB4F-CE8A-07FD-8C5F37EB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143165"/>
            <a:ext cx="7670039" cy="329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1A4E-7E25-D417-49F6-C7DDBE5D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buckets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C4DDD-A593-C295-0C9B-6B71D188C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 action="ppaction://hlinkfile"/>
              </a:rPr>
              <a:t>file:///F:/1%20SE-655-50%20Cloud%20Computing/index.html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3"/>
              </a:rPr>
              <a:t>https://s3.console.aws.amazon.com/s3/upload/shobhas3bucketwebsite?region=us-east-1&amp;bucketType=general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3"/>
              </a:rPr>
              <a:t>https://s3.console.aws.amazon.com/s3/object/shobhas3bucketwebsite?region=us-east-1&amp;bucketType=general&amp;prefix=index.html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4"/>
              </a:rPr>
              <a:t> https://shobhas3bucketwebsite.s3.amazonaws.com/index.html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Website Hosting on Amazon S3</a:t>
            </a:r>
            <a:r>
              <a:rPr lang="en-US" dirty="0"/>
              <a:t>: The static website was successfully deployed to an S3 bucket, providing a fast and reliable user experience. The integration with Amazon CloudFront ensured low latency and secure delivery of the content.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11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6A51-B97C-2E94-ADCE-3DE6DF5A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s3://shobhas3bucketwebsite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016121-D788-37CB-3E5A-2781EA0E5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154962"/>
            <a:ext cx="7543800" cy="3405326"/>
          </a:xfrm>
        </p:spPr>
      </p:pic>
    </p:spTree>
    <p:extLst>
      <p:ext uri="{BB962C8B-B14F-4D97-AF65-F5344CB8AC3E}">
        <p14:creationId xmlns:p14="http://schemas.microsoft.com/office/powerpoint/2010/main" val="66495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1625D-356E-DDEB-A9CF-6A1CB48A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7" y="516836"/>
            <a:ext cx="2457311" cy="196023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/>
              <a:t>Digital Marketing Business Improvement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195" y="2633962"/>
            <a:ext cx="2057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7C8E0-1A91-7205-700D-E1C4B2E32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8" y="2790855"/>
            <a:ext cx="2313633" cy="3311766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400" dirty="0">
                <a:hlinkClick r:id="rId2" action="ppaction://hlinkfile"/>
              </a:rPr>
              <a:t>file:///F:/1%20SE-655-50%20Cloud%20Computing/index.html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hlinkClick r:id="rId3"/>
              </a:rPr>
              <a:t>https://shobhas3bucketwebsite.s3.amazonaws.com/index.html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8" name="Picture 7" descr="A screenshot of a website&#10;&#10;Description automatically generated">
            <a:extLst>
              <a:ext uri="{FF2B5EF4-FFF2-40B4-BE49-F238E27FC236}">
                <a16:creationId xmlns:a16="http://schemas.microsoft.com/office/drawing/2014/main" id="{FDA8C79B-CDFD-CD7C-6939-451B1F10F3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2768"/>
          <a:stretch/>
        </p:blipFill>
        <p:spPr>
          <a:xfrm>
            <a:off x="3056282" y="10"/>
            <a:ext cx="608345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771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1843</TotalTime>
  <Words>2934</Words>
  <Application>Microsoft Office PowerPoint</Application>
  <PresentationFormat>On-screen Show (4:3)</PresentationFormat>
  <Paragraphs>174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Amazon Ember</vt:lpstr>
      <vt:lpstr>Aptos</vt:lpstr>
      <vt:lpstr>Arial</vt:lpstr>
      <vt:lpstr>Calibri</vt:lpstr>
      <vt:lpstr>Courier New</vt:lpstr>
      <vt:lpstr>Söhne</vt:lpstr>
      <vt:lpstr>Wingdings</vt:lpstr>
      <vt:lpstr>Retrospect</vt:lpstr>
      <vt:lpstr>Packager Shell Object</vt:lpstr>
      <vt:lpstr>AWS Digital Marketing Email Subscription Platform</vt:lpstr>
      <vt:lpstr>Content</vt:lpstr>
      <vt:lpstr>Introduction</vt:lpstr>
      <vt:lpstr>Project Overview</vt:lpstr>
      <vt:lpstr>Setting Up Amazon S3</vt:lpstr>
      <vt:lpstr>shobhas3bucketwebsite</vt:lpstr>
      <vt:lpstr>S3 buckets</vt:lpstr>
      <vt:lpstr>s3://shobhas3bucketwebsite</vt:lpstr>
      <vt:lpstr>Digital Marketing Business Improvement</vt:lpstr>
      <vt:lpstr>Result of the S3 process</vt:lpstr>
      <vt:lpstr>DynamoDB Table</vt:lpstr>
      <vt:lpstr>EmailSubscribers</vt:lpstr>
      <vt:lpstr>AWS Lambda and API Gateway</vt:lpstr>
      <vt:lpstr>API Gateway &amp; AWS Lambda for Subscription Handling</vt:lpstr>
      <vt:lpstr>CODE (Javascript)</vt:lpstr>
      <vt:lpstr>JSON for an API Gateway test event</vt:lpstr>
      <vt:lpstr>Test Event</vt:lpstr>
      <vt:lpstr>Set Up API Gateway</vt:lpstr>
      <vt:lpstr>API Gateway&gt; APIs</vt:lpstr>
      <vt:lpstr>Deploy API</vt:lpstr>
      <vt:lpstr>API Gateway APIs Resources - EmailSubscriptionAPI</vt:lpstr>
      <vt:lpstr>Form Integration</vt:lpstr>
      <vt:lpstr>/subscribe - POST - Method execution, Deploy API, Testing</vt:lpstr>
      <vt:lpstr>IAM Role</vt:lpstr>
      <vt:lpstr>{"message": "Subscription successful"} </vt:lpstr>
      <vt:lpstr>API GateWay</vt:lpstr>
      <vt:lpstr>IAM role, Trust policy</vt:lpstr>
      <vt:lpstr>IAM Role and Trust Policy Implementation</vt:lpstr>
      <vt:lpstr>Amazon SES Configuration</vt:lpstr>
      <vt:lpstr>Integration &amp; Testing Deployment &amp; Access Control</vt:lpstr>
      <vt:lpstr>Monitoring &amp; Logging Launch &amp; Verification</vt:lpstr>
      <vt:lpstr>Subscription confirmed </vt:lpstr>
      <vt:lpstr>Cost Management &amp; Optimization Project Achievements</vt:lpstr>
      <vt:lpstr>Business Impact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Digital Marketing Email Subscription Platform</dc:title>
  <dc:subject/>
  <dc:creator/>
  <cp:keywords/>
  <dc:description>generated using python-pptx</dc:description>
  <cp:lastModifiedBy>shobharani polasa</cp:lastModifiedBy>
  <cp:revision>52</cp:revision>
  <dcterms:created xsi:type="dcterms:W3CDTF">2013-01-27T09:14:16Z</dcterms:created>
  <dcterms:modified xsi:type="dcterms:W3CDTF">2024-05-04T23:37:46Z</dcterms:modified>
  <cp:category/>
</cp:coreProperties>
</file>