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4" r:id="rId18"/>
    <p:sldId id="265" r:id="rId19"/>
    <p:sldId id="263" r:id="rId20"/>
    <p:sldId id="267" r:id="rId21"/>
    <p:sldId id="266" r:id="rId22"/>
    <p:sldId id="268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6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3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5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7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57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89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6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7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1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4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9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1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1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1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1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2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3D93C610-7FB0-49DD-1CF7-622CB2C40B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0143" r="485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Car prices 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Data Analysis – 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Module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038" y="4455621"/>
            <a:ext cx="7543800" cy="1143000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1"/>
                </a:solidFill>
                <a:latin typeface="+mj-lt"/>
              </a:rPr>
              <a:t>An overview of dataset analysis using </a:t>
            </a:r>
            <a:r>
              <a:rPr lang="en-US" sz="2400" cap="all" spc="200" dirty="0" err="1">
                <a:solidFill>
                  <a:schemeClr val="tx1"/>
                </a:solidFill>
                <a:latin typeface="+mj-lt"/>
              </a:rPr>
              <a:t>Dask</a:t>
            </a:r>
            <a:r>
              <a:rPr lang="en-US" sz="2400" cap="all" spc="2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0" indent="0">
              <a:buNone/>
            </a:pPr>
            <a:endParaRPr lang="en-US" sz="2400" cap="all" spc="2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cap="all" spc="200" dirty="0">
                <a:solidFill>
                  <a:schemeClr val="tx1"/>
                </a:solidFill>
                <a:latin typeface="+mj-lt"/>
              </a:rPr>
              <a:t>By </a:t>
            </a:r>
          </a:p>
          <a:p>
            <a:pPr marL="0" indent="0">
              <a:buNone/>
            </a:pPr>
            <a:r>
              <a:rPr lang="en-US" sz="2400" cap="all" spc="200" dirty="0">
                <a:solidFill>
                  <a:schemeClr val="tx1"/>
                </a:solidFill>
                <a:latin typeface="+mj-lt"/>
              </a:rPr>
              <a:t>Shobharani</a:t>
            </a:r>
          </a:p>
        </p:txBody>
      </p:sp>
    </p:spTree>
    <p:extLst>
      <p:ext uri="{BB962C8B-B14F-4D97-AF65-F5344CB8AC3E}">
        <p14:creationId xmlns:p14="http://schemas.microsoft.com/office/powerpoint/2010/main" val="1816083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3D93C610-7FB0-49DD-1CF7-622CB2C40B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0143" r="485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Car prices 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Data Analysis – </a:t>
            </a:r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>
                <a:solidFill>
                  <a:schemeClr val="tx1"/>
                </a:solidFill>
              </a:rPr>
              <a:t>Module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038" y="4455621"/>
            <a:ext cx="7543800" cy="114300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Module 2 Deliverable</a:t>
            </a:r>
            <a:endParaRPr lang="en-US" sz="2400" cap="all" spc="2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cap="all" spc="200" dirty="0">
                <a:solidFill>
                  <a:schemeClr val="tx1"/>
                </a:solidFill>
                <a:latin typeface="+mj-lt"/>
              </a:rPr>
              <a:t>By </a:t>
            </a:r>
          </a:p>
          <a:p>
            <a:pPr marL="0" indent="0">
              <a:buNone/>
            </a:pPr>
            <a:r>
              <a:rPr lang="en-US" sz="2400" cap="all" spc="200" dirty="0">
                <a:solidFill>
                  <a:schemeClr val="tx1"/>
                </a:solidFill>
                <a:latin typeface="+mj-lt"/>
              </a:rPr>
              <a:t>Shobharani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4037-8BDA-6A0D-3EE1-60877D35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Clean the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7EC9E3-1E80-53F5-4ACD-E717F7928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927" y="2807004"/>
            <a:ext cx="8152145" cy="2134865"/>
          </a:xfrm>
        </p:spPr>
      </p:pic>
    </p:spTree>
    <p:extLst>
      <p:ext uri="{BB962C8B-B14F-4D97-AF65-F5344CB8AC3E}">
        <p14:creationId xmlns:p14="http://schemas.microsoft.com/office/powerpoint/2010/main" val="363547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4037-8BDA-6A0D-3EE1-60877D35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For categorical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26FACC-A68C-3AD9-D87E-45985647F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391" y="2271942"/>
            <a:ext cx="7550935" cy="3983967"/>
          </a:xfrm>
        </p:spPr>
      </p:pic>
    </p:spTree>
    <p:extLst>
      <p:ext uri="{BB962C8B-B14F-4D97-AF65-F5344CB8AC3E}">
        <p14:creationId xmlns:p14="http://schemas.microsoft.com/office/powerpoint/2010/main" val="413878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4037-8BDA-6A0D-3EE1-60877D35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69" y="927098"/>
            <a:ext cx="7579387" cy="709865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to show only columns without any missing values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8CCD83-0733-C029-4E80-2FDC79B5C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73" y="2805641"/>
            <a:ext cx="8739929" cy="2632102"/>
          </a:xfrm>
        </p:spPr>
      </p:pic>
    </p:spTree>
    <p:extLst>
      <p:ext uri="{BB962C8B-B14F-4D97-AF65-F5344CB8AC3E}">
        <p14:creationId xmlns:p14="http://schemas.microsoft.com/office/powerpoint/2010/main" val="265729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4037-8BDA-6A0D-3EE1-60877D35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351745"/>
            <a:ext cx="7867064" cy="2042133"/>
          </a:xfrm>
        </p:spPr>
        <p:txBody>
          <a:bodyPr/>
          <a:lstStyle/>
          <a:p>
            <a:r>
              <a:rPr lang="en-US" dirty="0"/>
              <a:t>2. Feature Engineer Based off of your experiment Transformation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8CDB0-C8A6-73FE-6DA3-D47D1288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Date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49047-AE3D-630C-3DBA-6C974612B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9231"/>
            <a:ext cx="9144000" cy="34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84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4037-8BDA-6A0D-3EE1-60877D35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 before conversion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A39C8-3E36-49F8-4403-0B53922DC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338" y="1636963"/>
            <a:ext cx="6647480" cy="5004832"/>
          </a:xfrm>
        </p:spPr>
      </p:pic>
    </p:spTree>
    <p:extLst>
      <p:ext uri="{BB962C8B-B14F-4D97-AF65-F5344CB8AC3E}">
        <p14:creationId xmlns:p14="http://schemas.microsoft.com/office/powerpoint/2010/main" val="3401685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4037-8BDA-6A0D-3EE1-60877D35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Perform EDA Based off of your Hypotheses</a:t>
            </a:r>
            <a:br>
              <a:rPr lang="en-US" sz="2500" dirty="0"/>
            </a:br>
            <a:endParaRPr lang="en-IN" sz="2500" dirty="0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529D96B3-AD9D-0A62-1047-CF5B0861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39" y="2036212"/>
            <a:ext cx="4908057" cy="449087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9753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40AA-4C9E-6E0D-F441-168B40E7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7117050" cy="709865"/>
          </a:xfrm>
        </p:spPr>
        <p:txBody>
          <a:bodyPr/>
          <a:lstStyle/>
          <a:p>
            <a:r>
              <a:rPr lang="en-US" sz="2300" dirty="0"/>
              <a:t>Hypothesis 2: Luxury vs. Non-Luxury Brand Prices</a:t>
            </a:r>
            <a:br>
              <a:rPr lang="en-US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03338-7633-526E-2C9B-3E76EBCE3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824" y="2489199"/>
            <a:ext cx="4984846" cy="3908935"/>
          </a:xfrm>
        </p:spPr>
      </p:pic>
    </p:spTree>
    <p:extLst>
      <p:ext uri="{BB962C8B-B14F-4D97-AF65-F5344CB8AC3E}">
        <p14:creationId xmlns:p14="http://schemas.microsoft.com/office/powerpoint/2010/main" val="186364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7714-CF32-09D0-A4B2-E907039C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Hypothesis 3: Car Age vs. Price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0CE726-D57D-F951-E5AB-64E2E7441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785" y="2170700"/>
            <a:ext cx="5749857" cy="4229699"/>
          </a:xfrm>
        </p:spPr>
      </p:pic>
    </p:spTree>
    <p:extLst>
      <p:ext uri="{BB962C8B-B14F-4D97-AF65-F5344CB8AC3E}">
        <p14:creationId xmlns:p14="http://schemas.microsoft.com/office/powerpoint/2010/main" val="76042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1164-A865-BA38-68A1-748C85C0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7548320" cy="70696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Have &lt;=10 Visualizations : Visualization 1: Correlation Heatmap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A2A70-A28C-876A-C9A8-9BDEAE59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62" y="1974567"/>
            <a:ext cx="4954445" cy="469433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087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69" y="927098"/>
            <a:ext cx="7528017" cy="709865"/>
          </a:xfrm>
        </p:spPr>
        <p:txBody>
          <a:bodyPr/>
          <a:lstStyle/>
          <a:p>
            <a:r>
              <a:rPr dirty="0"/>
              <a:t>Loading </a:t>
            </a:r>
            <a:r>
              <a:rPr lang="en-US" dirty="0"/>
              <a:t>CSV </a:t>
            </a:r>
            <a:r>
              <a:rPr dirty="0"/>
              <a:t>Data </a:t>
            </a:r>
            <a:r>
              <a:rPr lang="en-US" dirty="0"/>
              <a:t>using </a:t>
            </a:r>
            <a:r>
              <a:rPr dirty="0"/>
              <a:t>with </a:t>
            </a:r>
            <a:r>
              <a:rPr dirty="0" err="1"/>
              <a:t>Dask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379" y="2153959"/>
            <a:ext cx="8946480" cy="4023360"/>
          </a:xfrm>
        </p:spPr>
        <p:txBody>
          <a:bodyPr/>
          <a:lstStyle/>
          <a:p>
            <a:r>
              <a:rPr dirty="0"/>
              <a:t>To load data using </a:t>
            </a:r>
            <a:r>
              <a:rPr dirty="0" err="1"/>
              <a:t>Dask</a:t>
            </a:r>
            <a:r>
              <a:rPr dirty="0"/>
              <a:t>, use the </a:t>
            </a:r>
            <a:r>
              <a:rPr dirty="0" err="1"/>
              <a:t>read_csv</a:t>
            </a:r>
            <a:r>
              <a:rPr dirty="0"/>
              <a:t> method: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dask.dataframe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dd</a:t>
            </a: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Load CSV using </a:t>
            </a:r>
            <a:r>
              <a:rPr lang="en-IN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Dask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dd.read_csv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'car_prices.csv'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94726-3CBC-5044-1BC6-8EFD0093F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" y="3903728"/>
            <a:ext cx="9144000" cy="24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34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2513-F4F9-24EC-C636-E2FEDC61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69" y="927098"/>
            <a:ext cx="7846515" cy="709865"/>
          </a:xfrm>
        </p:spPr>
        <p:txBody>
          <a:bodyPr/>
          <a:lstStyle/>
          <a:p>
            <a:r>
              <a:rPr lang="en-US" dirty="0"/>
              <a:t>Visualization 2: </a:t>
            </a:r>
            <a:br>
              <a:rPr lang="en-US" dirty="0"/>
            </a:br>
            <a:r>
              <a:rPr lang="en-US" dirty="0"/>
              <a:t>Distribution vs Number of Cars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10E18-A686-6075-5ADC-0925D0C9B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231" y="2489200"/>
            <a:ext cx="4941563" cy="3530600"/>
          </a:xfrm>
        </p:spPr>
      </p:pic>
    </p:spTree>
    <p:extLst>
      <p:ext uri="{BB962C8B-B14F-4D97-AF65-F5344CB8AC3E}">
        <p14:creationId xmlns:p14="http://schemas.microsoft.com/office/powerpoint/2010/main" val="377338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EDEB-0DD2-E662-A1A4-3F3C712A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69" y="927098"/>
            <a:ext cx="7661581" cy="709865"/>
          </a:xfrm>
        </p:spPr>
        <p:txBody>
          <a:bodyPr/>
          <a:lstStyle/>
          <a:p>
            <a:r>
              <a:rPr lang="en-US" dirty="0"/>
              <a:t>Visualization 3 : Price vs Condition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CAFD8-8177-5D4B-98C6-5BF24BBA2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426" y="2489200"/>
            <a:ext cx="5051172" cy="3530600"/>
          </a:xfrm>
        </p:spPr>
      </p:pic>
    </p:spTree>
    <p:extLst>
      <p:ext uri="{BB962C8B-B14F-4D97-AF65-F5344CB8AC3E}">
        <p14:creationId xmlns:p14="http://schemas.microsoft.com/office/powerpoint/2010/main" val="2473744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5D3D-75E1-C296-82D4-44162EE9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Export Final Dataset as Parquet and CSV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75441-8073-94D7-2819-C8B93D328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5" y="2816541"/>
            <a:ext cx="7393844" cy="2495422"/>
          </a:xfrm>
        </p:spPr>
      </p:pic>
    </p:spTree>
    <p:extLst>
      <p:ext uri="{BB962C8B-B14F-4D97-AF65-F5344CB8AC3E}">
        <p14:creationId xmlns:p14="http://schemas.microsoft.com/office/powerpoint/2010/main" val="3690339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F3328-7288-9E5C-ED29-5923F85CE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5" y="2603500"/>
            <a:ext cx="4797985" cy="3416300"/>
          </a:xfrm>
        </p:spPr>
        <p:txBody>
          <a:bodyPr anchor="ctr">
            <a:normAutofit/>
          </a:bodyPr>
          <a:lstStyle/>
          <a:p>
            <a:r>
              <a:rPr lang="en-US"/>
              <a:t>Thank you</a:t>
            </a:r>
            <a:endParaRPr lang="en-IN" dirty="0"/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3C89BF05-4C35-E4D7-C590-2CAB9CB4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5428" y="3154514"/>
            <a:ext cx="2310036" cy="231003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31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shape of the dataset can be obtained using df.shape. This provides the number of rows and columns.</a:t>
            </a:r>
          </a:p>
          <a:p>
            <a:r>
              <a:rPr lang="en-US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"Shape of the dataset:"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df.shape[</a:t>
            </a:r>
            <a:r>
              <a:rPr lang="en-US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"rows and"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(df.columns), </a:t>
            </a:r>
            <a:r>
              <a:rPr lang="en-US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"columns"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D456DD-2DA1-C99C-A74B-12FA00F5C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1" y="4783025"/>
            <a:ext cx="9144000" cy="15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0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2206657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solidFill>
                  <a:srgbClr val="EBEBEB"/>
                </a:solidFill>
              </a:rPr>
              <a:t>Data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B27417-41C4-A746-A88E-2D7D58845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76" y="803751"/>
            <a:ext cx="3378008" cy="52504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120900"/>
            <a:ext cx="2350294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types of the dataset can be listed using </a:t>
            </a:r>
            <a:r>
              <a:rPr lang="en-US" dirty="0" err="1">
                <a:solidFill>
                  <a:srgbClr val="FFFFFF"/>
                </a:solidFill>
              </a:rPr>
              <a:t>df.dtypes</a:t>
            </a:r>
            <a:r>
              <a:rPr lang="en-US" dirty="0">
                <a:solidFill>
                  <a:srgbClr val="FFFFFF"/>
                </a:solidFill>
              </a:rPr>
              <a:t>, which shows the type for each column.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838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2206657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solidFill>
                  <a:srgbClr val="EBEBEB"/>
                </a:solidFill>
              </a:rPr>
              <a:t>Top 20 Rows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4E42F-A4A5-DF1E-9A8C-2B796FEDC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955" y="1613405"/>
            <a:ext cx="4793650" cy="36311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120900"/>
            <a:ext cx="2350294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Display the top 20 rows of the dataset using df.head(20).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590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2206657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solidFill>
                  <a:srgbClr val="EBEBEB"/>
                </a:solidFill>
              </a:rPr>
              <a:t>Bottom 20 Rows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BD47D-7017-53CD-B685-AE7D6E0FD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955" y="1439636"/>
            <a:ext cx="4793650" cy="397872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120900"/>
            <a:ext cx="2350294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Display the bottom 20 rows of the dataset using df.tail(20).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771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032" y="2273634"/>
            <a:ext cx="8794678" cy="4023360"/>
          </a:xfrm>
        </p:spPr>
        <p:txBody>
          <a:bodyPr>
            <a:normAutofit/>
          </a:bodyPr>
          <a:lstStyle/>
          <a:p>
            <a:r>
              <a:rPr lang="en-US" sz="1400" dirty="0"/>
              <a:t>Hypothesis 1: Car price correlates positively with the number of cylinders.</a:t>
            </a:r>
          </a:p>
          <a:p>
            <a:r>
              <a:rPr lang="en-US" sz="1400" dirty="0"/>
              <a:t>    Null Hypothesis (H0): There is no correlation between car price and the number of cylinders.</a:t>
            </a:r>
          </a:p>
          <a:p>
            <a:r>
              <a:rPr lang="en-US" sz="1400" dirty="0"/>
              <a:t>    Alternate Hypothesis (H1): There is a positive correlation between car price and the number of cylinders.</a:t>
            </a:r>
          </a:p>
          <a:p>
            <a:r>
              <a:rPr lang="en-US" sz="1400" dirty="0"/>
              <a:t>Hypothesis 2: Cars with higher horsepower tend to have higher prices.</a:t>
            </a:r>
          </a:p>
          <a:p>
            <a:r>
              <a:rPr lang="en-US" sz="1400" dirty="0"/>
              <a:t>    Null Hypothesis (H0): There is no correlation between car price and horsepower.</a:t>
            </a:r>
          </a:p>
          <a:p>
            <a:r>
              <a:rPr lang="en-US" sz="1400" dirty="0"/>
              <a:t>    Alternate Hypothesis (H1): There is a positive correlation between car price and horsepower.</a:t>
            </a:r>
          </a:p>
          <a:p>
            <a:r>
              <a:rPr lang="en-US" sz="1400" dirty="0"/>
              <a:t>Hypothesis 3: Fuel efficiency (mpg) negatively correlates with price.</a:t>
            </a:r>
          </a:p>
          <a:p>
            <a:r>
              <a:rPr lang="en-US" sz="1400" dirty="0"/>
              <a:t>    Null Hypothesis (H0): There is no correlation between car price and fuel efficiency (mpg).</a:t>
            </a:r>
          </a:p>
          <a:p>
            <a:r>
              <a:rPr lang="en-US" sz="1400" dirty="0"/>
              <a:t>    Alternate Hypothesis (H1): There is a negative correlation between car price and fuel efficiency (mpg).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0094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B9CB-762D-7E9E-64E6-E28B36CA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53647-5CF0-C646-43D0-29D2256B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86" y="2503281"/>
            <a:ext cx="8321041" cy="4023360"/>
          </a:xfrm>
        </p:spPr>
        <p:txBody>
          <a:bodyPr>
            <a:noAutofit/>
          </a:bodyPr>
          <a:lstStyle/>
          <a:p>
            <a:r>
              <a:rPr lang="en-US" sz="1400" dirty="0"/>
              <a:t>Hypothesis 4: Cars from certain brands (e.g., luxury brands) have higher average prices.</a:t>
            </a:r>
          </a:p>
          <a:p>
            <a:r>
              <a:rPr lang="en-US" sz="1400" dirty="0"/>
              <a:t>    Null Hypothesis (H0): There is no difference in average prices between luxury and non-luxury car brands.</a:t>
            </a:r>
          </a:p>
          <a:p>
            <a:r>
              <a:rPr lang="en-US" sz="1400" dirty="0"/>
              <a:t>    Alternate Hypothesis (H1): Luxury car brands have a higher average price compared to non-luxury brands.</a:t>
            </a:r>
          </a:p>
          <a:p>
            <a:r>
              <a:rPr lang="en-US" sz="1400" dirty="0"/>
              <a:t>Hypothesis 5: The age of the car (model year) inversely affects the price.</a:t>
            </a:r>
          </a:p>
          <a:p>
            <a:r>
              <a:rPr lang="en-US" sz="1400" dirty="0"/>
              <a:t>    Null Hypothesis (H0): There is no correlation between car price and model year.</a:t>
            </a:r>
          </a:p>
          <a:p>
            <a:r>
              <a:rPr lang="en-US" sz="1400" dirty="0"/>
              <a:t>    Alternate Hypothesis (H1): There is a negative correlation between car price and model year (older cars are cheaper).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4285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27" y="286604"/>
            <a:ext cx="8558373" cy="1450757"/>
          </a:xfrm>
        </p:spPr>
        <p:txBody>
          <a:bodyPr>
            <a:normAutofit/>
          </a:bodyPr>
          <a:lstStyle/>
          <a:p>
            <a:r>
              <a:rPr dirty="0"/>
              <a:t>Classification or Prediction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64" y="2153959"/>
            <a:ext cx="9154273" cy="4023360"/>
          </a:xfrm>
        </p:spPr>
        <p:txBody>
          <a:bodyPr>
            <a:normAutofit/>
          </a:bodyPr>
          <a:lstStyle/>
          <a:p>
            <a:r>
              <a:rPr lang="en-US" sz="1600" dirty="0"/>
              <a:t>Prediction: </a:t>
            </a:r>
          </a:p>
          <a:p>
            <a:r>
              <a:rPr lang="en-US" sz="1600" dirty="0"/>
              <a:t>I would suggest a </a:t>
            </a:r>
            <a:r>
              <a:rPr lang="en-US" sz="1600" b="1" dirty="0"/>
              <a:t>prediction</a:t>
            </a:r>
            <a:r>
              <a:rPr lang="en-US" sz="1600" dirty="0"/>
              <a:t> experiment focusing on car price prediction. </a:t>
            </a:r>
          </a:p>
          <a:p>
            <a:r>
              <a:rPr lang="en-US" sz="1600" dirty="0"/>
              <a:t>Here's why:</a:t>
            </a:r>
          </a:p>
          <a:p>
            <a:r>
              <a:rPr lang="en-US" sz="1600" dirty="0"/>
              <a:t>Reasons for Prediction:    Continuous Target Variable: The target variable you're interested in, "</a:t>
            </a:r>
            <a:r>
              <a:rPr lang="en-US" sz="1600" dirty="0" err="1"/>
              <a:t>sellingprice</a:t>
            </a:r>
            <a:r>
              <a:rPr lang="en-US" sz="1600" dirty="0"/>
              <a:t>," is continuous (numerical values). </a:t>
            </a:r>
          </a:p>
          <a:p>
            <a:r>
              <a:rPr lang="en-US" sz="1600" dirty="0"/>
              <a:t>Classification is typically used for categorical target variables (e.g., predicting if a car is "luxury" or "non-luxury"). </a:t>
            </a:r>
          </a:p>
          <a:p>
            <a:r>
              <a:rPr lang="en-US" sz="1600" dirty="0"/>
              <a:t>Prediction is better suited for estimating continuous values like price.</a:t>
            </a:r>
          </a:p>
          <a:p>
            <a:r>
              <a:rPr lang="en-US" sz="1600" dirty="0"/>
              <a:t>Granular Insights: Predicting the actual selling price provides more granular and actionable insights than simply classifying cars into categories. Knowing the estimated price allows for better decision-making in buying, selling, or pricing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4265660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</TotalTime>
  <Words>671</Words>
  <Application>Microsoft Office PowerPoint</Application>
  <PresentationFormat>On-screen Show (4:3)</PresentationFormat>
  <Paragraphs>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Century Gothic</vt:lpstr>
      <vt:lpstr>Courier New</vt:lpstr>
      <vt:lpstr>Lato</vt:lpstr>
      <vt:lpstr>Wingdings 3</vt:lpstr>
      <vt:lpstr>Ion Boardroom</vt:lpstr>
      <vt:lpstr>Car prices  Data Analysis –  Module 1 </vt:lpstr>
      <vt:lpstr>Loading CSV Data using with Dask</vt:lpstr>
      <vt:lpstr>Data Shape</vt:lpstr>
      <vt:lpstr>Data Types</vt:lpstr>
      <vt:lpstr>Top 20 Rows</vt:lpstr>
      <vt:lpstr>Bottom 20 Rows</vt:lpstr>
      <vt:lpstr>Hypotheses</vt:lpstr>
      <vt:lpstr>Hypothesis</vt:lpstr>
      <vt:lpstr>Classification or Prediction Experiment</vt:lpstr>
      <vt:lpstr>Car prices  Data Analysis –  Module 2 </vt:lpstr>
      <vt:lpstr>1. Clean the Dataset</vt:lpstr>
      <vt:lpstr> For categorical columns</vt:lpstr>
      <vt:lpstr>DataFrame to show only columns without any missing values</vt:lpstr>
      <vt:lpstr>2. Feature Engineer Based off of your experiment Transformation</vt:lpstr>
      <vt:lpstr>Data type before conversion</vt:lpstr>
      <vt:lpstr>Perform EDA Based off of your Hypotheses </vt:lpstr>
      <vt:lpstr>Hypothesis 2: Luxury vs. Non-Luxury Brand Prices </vt:lpstr>
      <vt:lpstr>Hypothesis 3: Car Age vs. Price</vt:lpstr>
      <vt:lpstr>Have &lt;=10 Visualizations : Visualization 1: Correlation Heatmap </vt:lpstr>
      <vt:lpstr>Visualization 2:  Distribution vs Number of Cars</vt:lpstr>
      <vt:lpstr>Visualization 3 : Price vs Condition</vt:lpstr>
      <vt:lpstr>4. Export Final Dataset as Parquet and CSV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Assignment: Module 1 Analysis</dc:title>
  <dc:subject/>
  <dc:creator/>
  <cp:keywords/>
  <dc:description>generated using python-pptx</dc:description>
  <cp:lastModifiedBy>Shobharani Polasa</cp:lastModifiedBy>
  <cp:revision>16</cp:revision>
  <dcterms:created xsi:type="dcterms:W3CDTF">2013-01-27T09:14:16Z</dcterms:created>
  <dcterms:modified xsi:type="dcterms:W3CDTF">2024-04-16T00:53:12Z</dcterms:modified>
  <cp:category/>
</cp:coreProperties>
</file>