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43"/>
  </p:notesMasterIdLst>
  <p:sldIdLst>
    <p:sldId id="270" r:id="rId2"/>
    <p:sldId id="313" r:id="rId3"/>
    <p:sldId id="268" r:id="rId4"/>
    <p:sldId id="273" r:id="rId5"/>
    <p:sldId id="274" r:id="rId6"/>
    <p:sldId id="275" r:id="rId7"/>
    <p:sldId id="283" r:id="rId8"/>
    <p:sldId id="284" r:id="rId9"/>
    <p:sldId id="277" r:id="rId10"/>
    <p:sldId id="278" r:id="rId11"/>
    <p:sldId id="279" r:id="rId12"/>
    <p:sldId id="295" r:id="rId13"/>
    <p:sldId id="296" r:id="rId14"/>
    <p:sldId id="280" r:id="rId15"/>
    <p:sldId id="307" r:id="rId16"/>
    <p:sldId id="308" r:id="rId17"/>
    <p:sldId id="297" r:id="rId18"/>
    <p:sldId id="298" r:id="rId19"/>
    <p:sldId id="286" r:id="rId20"/>
    <p:sldId id="276" r:id="rId21"/>
    <p:sldId id="287" r:id="rId22"/>
    <p:sldId id="288" r:id="rId23"/>
    <p:sldId id="289" r:id="rId24"/>
    <p:sldId id="290" r:id="rId25"/>
    <p:sldId id="291" r:id="rId26"/>
    <p:sldId id="292" r:id="rId27"/>
    <p:sldId id="293" r:id="rId28"/>
    <p:sldId id="294" r:id="rId29"/>
    <p:sldId id="300" r:id="rId30"/>
    <p:sldId id="301" r:id="rId31"/>
    <p:sldId id="302" r:id="rId32"/>
    <p:sldId id="303" r:id="rId33"/>
    <p:sldId id="304" r:id="rId34"/>
    <p:sldId id="312" r:id="rId35"/>
    <p:sldId id="282" r:id="rId36"/>
    <p:sldId id="309" r:id="rId37"/>
    <p:sldId id="310" r:id="rId38"/>
    <p:sldId id="305" r:id="rId39"/>
    <p:sldId id="311" r:id="rId40"/>
    <p:sldId id="306" r:id="rId41"/>
    <p:sldId id="26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snapToGrid="0" snapToObjects="1">
      <p:cViewPr varScale="1">
        <p:scale>
          <a:sx n="62" d="100"/>
          <a:sy n="62" d="100"/>
        </p:scale>
        <p:origin x="170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3.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1.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30.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29.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1.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30.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29.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4D0CD-BF8D-42DF-B8FC-5898303676B2}"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B489E7A-A465-4468-B8FF-0DDCB3279850}">
      <dgm:prSet/>
      <dgm:spPr/>
      <dgm:t>
        <a:bodyPr/>
        <a:lstStyle/>
        <a:p>
          <a:r>
            <a:rPr lang="en-US" dirty="0"/>
            <a:t>Introduction</a:t>
          </a:r>
        </a:p>
      </dgm:t>
    </dgm:pt>
    <dgm:pt modelId="{C1C57742-4C1B-4CE4-BA52-C8AC479C047C}" type="parTrans" cxnId="{CD5D9BC2-3EAA-45B1-9C51-5E67D1F45B45}">
      <dgm:prSet/>
      <dgm:spPr/>
      <dgm:t>
        <a:bodyPr/>
        <a:lstStyle/>
        <a:p>
          <a:endParaRPr lang="en-US"/>
        </a:p>
      </dgm:t>
    </dgm:pt>
    <dgm:pt modelId="{6F0AD484-6151-4A79-A3DA-108110C12CDD}" type="sibTrans" cxnId="{CD5D9BC2-3EAA-45B1-9C51-5E67D1F45B45}">
      <dgm:prSet/>
      <dgm:spPr/>
      <dgm:t>
        <a:bodyPr/>
        <a:lstStyle/>
        <a:p>
          <a:endParaRPr lang="en-US"/>
        </a:p>
      </dgm:t>
    </dgm:pt>
    <dgm:pt modelId="{6C1FA366-D706-4CAD-AA8A-669F5DCF4E50}">
      <dgm:prSet/>
      <dgm:spPr/>
      <dgm:t>
        <a:bodyPr/>
        <a:lstStyle/>
        <a:p>
          <a:r>
            <a:rPr lang="en-US"/>
            <a:t>Data Dictionary</a:t>
          </a:r>
        </a:p>
      </dgm:t>
    </dgm:pt>
    <dgm:pt modelId="{9D933075-C112-4E21-84DB-B0F5975ABD0B}" type="parTrans" cxnId="{2EE4A7C7-8C9D-41C8-BAAA-6C21588FFD18}">
      <dgm:prSet/>
      <dgm:spPr/>
      <dgm:t>
        <a:bodyPr/>
        <a:lstStyle/>
        <a:p>
          <a:endParaRPr lang="en-US"/>
        </a:p>
      </dgm:t>
    </dgm:pt>
    <dgm:pt modelId="{5175A00F-9689-4B15-B71B-4FC4E6D91C3B}" type="sibTrans" cxnId="{2EE4A7C7-8C9D-41C8-BAAA-6C21588FFD18}">
      <dgm:prSet/>
      <dgm:spPr/>
      <dgm:t>
        <a:bodyPr/>
        <a:lstStyle/>
        <a:p>
          <a:endParaRPr lang="en-US"/>
        </a:p>
      </dgm:t>
    </dgm:pt>
    <dgm:pt modelId="{D6BCB1F6-8A6C-4CBC-A8F6-72F3E8F8477C}">
      <dgm:prSet/>
      <dgm:spPr/>
      <dgm:t>
        <a:bodyPr/>
        <a:lstStyle/>
        <a:p>
          <a:r>
            <a:rPr lang="en-US"/>
            <a:t>Shape</a:t>
          </a:r>
        </a:p>
      </dgm:t>
    </dgm:pt>
    <dgm:pt modelId="{01B1E665-FC47-4240-B66C-1E240BDF866E}" type="parTrans" cxnId="{2D5762DF-C12B-486A-B741-0C921EA7FE87}">
      <dgm:prSet/>
      <dgm:spPr/>
      <dgm:t>
        <a:bodyPr/>
        <a:lstStyle/>
        <a:p>
          <a:endParaRPr lang="en-US"/>
        </a:p>
      </dgm:t>
    </dgm:pt>
    <dgm:pt modelId="{50989AFD-AF7A-4128-BED7-47A157249F7F}" type="sibTrans" cxnId="{2D5762DF-C12B-486A-B741-0C921EA7FE87}">
      <dgm:prSet/>
      <dgm:spPr/>
      <dgm:t>
        <a:bodyPr/>
        <a:lstStyle/>
        <a:p>
          <a:endParaRPr lang="en-US"/>
        </a:p>
      </dgm:t>
    </dgm:pt>
    <dgm:pt modelId="{865B04AB-0930-49F8-A88C-46707AAFB5E1}">
      <dgm:prSet/>
      <dgm:spPr/>
      <dgm:t>
        <a:bodyPr/>
        <a:lstStyle/>
        <a:p>
          <a:r>
            <a:rPr lang="en-US"/>
            <a:t>Hypotheses</a:t>
          </a:r>
        </a:p>
      </dgm:t>
    </dgm:pt>
    <dgm:pt modelId="{1A5D6549-02D5-45C5-8B22-4518CDBC14EE}" type="parTrans" cxnId="{DAD04302-A9F5-40D5-B560-74D8F3CD0202}">
      <dgm:prSet/>
      <dgm:spPr/>
      <dgm:t>
        <a:bodyPr/>
        <a:lstStyle/>
        <a:p>
          <a:endParaRPr lang="en-US"/>
        </a:p>
      </dgm:t>
    </dgm:pt>
    <dgm:pt modelId="{9FC50D5D-5A49-4CED-A7A3-885E25E64943}" type="sibTrans" cxnId="{DAD04302-A9F5-40D5-B560-74D8F3CD0202}">
      <dgm:prSet/>
      <dgm:spPr/>
      <dgm:t>
        <a:bodyPr/>
        <a:lstStyle/>
        <a:p>
          <a:endParaRPr lang="en-US"/>
        </a:p>
      </dgm:t>
    </dgm:pt>
    <dgm:pt modelId="{5CA61086-22A4-43A8-A283-E74D8105C20A}">
      <dgm:prSet/>
      <dgm:spPr/>
      <dgm:t>
        <a:bodyPr/>
        <a:lstStyle/>
        <a:p>
          <a:r>
            <a:rPr lang="en-US"/>
            <a:t>Type of ML algorithm </a:t>
          </a:r>
        </a:p>
      </dgm:t>
    </dgm:pt>
    <dgm:pt modelId="{27C27EC1-F407-493D-9AD2-AE1E1184DCD7}" type="parTrans" cxnId="{554DF05C-3C58-4F11-BFC9-3E43DB3AD40C}">
      <dgm:prSet/>
      <dgm:spPr/>
      <dgm:t>
        <a:bodyPr/>
        <a:lstStyle/>
        <a:p>
          <a:endParaRPr lang="en-US"/>
        </a:p>
      </dgm:t>
    </dgm:pt>
    <dgm:pt modelId="{1D219A2E-FD59-4907-A459-45EF530087DB}" type="sibTrans" cxnId="{554DF05C-3C58-4F11-BFC9-3E43DB3AD40C}">
      <dgm:prSet/>
      <dgm:spPr/>
      <dgm:t>
        <a:bodyPr/>
        <a:lstStyle/>
        <a:p>
          <a:endParaRPr lang="en-US"/>
        </a:p>
      </dgm:t>
    </dgm:pt>
    <dgm:pt modelId="{12ABC5EF-91A8-4C28-8F3F-B95218BF9517}">
      <dgm:prSet/>
      <dgm:spPr/>
      <dgm:t>
        <a:bodyPr/>
        <a:lstStyle/>
        <a:p>
          <a:r>
            <a:rPr lang="en-US"/>
            <a:t>EDA (Exploratory Data Analysis)</a:t>
          </a:r>
        </a:p>
      </dgm:t>
    </dgm:pt>
    <dgm:pt modelId="{48F3061C-35BD-4D19-BD94-2E6C20FB110B}" type="parTrans" cxnId="{BE03102B-9E14-4DAD-877B-11D0A4C2AF34}">
      <dgm:prSet/>
      <dgm:spPr/>
      <dgm:t>
        <a:bodyPr/>
        <a:lstStyle/>
        <a:p>
          <a:endParaRPr lang="en-US"/>
        </a:p>
      </dgm:t>
    </dgm:pt>
    <dgm:pt modelId="{D019748B-C282-42BC-ABB9-02C28AF5FB1C}" type="sibTrans" cxnId="{BE03102B-9E14-4DAD-877B-11D0A4C2AF34}">
      <dgm:prSet/>
      <dgm:spPr/>
      <dgm:t>
        <a:bodyPr/>
        <a:lstStyle/>
        <a:p>
          <a:endParaRPr lang="en-US"/>
        </a:p>
      </dgm:t>
    </dgm:pt>
    <dgm:pt modelId="{B416A419-B5C9-4668-B866-678B162DEB8A}">
      <dgm:prSet/>
      <dgm:spPr/>
      <dgm:t>
        <a:bodyPr/>
        <a:lstStyle/>
        <a:p>
          <a:r>
            <a:rPr lang="en-US"/>
            <a:t>Features engineering</a:t>
          </a:r>
        </a:p>
      </dgm:t>
    </dgm:pt>
    <dgm:pt modelId="{E4ED7EBF-8F42-4932-91BD-E4593C79EB57}" type="parTrans" cxnId="{D21707E8-2D58-49E4-A1D1-8AB149613A26}">
      <dgm:prSet/>
      <dgm:spPr/>
      <dgm:t>
        <a:bodyPr/>
        <a:lstStyle/>
        <a:p>
          <a:endParaRPr lang="en-US"/>
        </a:p>
      </dgm:t>
    </dgm:pt>
    <dgm:pt modelId="{6E090FF3-AAA2-4642-8318-25714692EDB9}" type="sibTrans" cxnId="{D21707E8-2D58-49E4-A1D1-8AB149613A26}">
      <dgm:prSet/>
      <dgm:spPr/>
      <dgm:t>
        <a:bodyPr/>
        <a:lstStyle/>
        <a:p>
          <a:endParaRPr lang="en-US"/>
        </a:p>
      </dgm:t>
    </dgm:pt>
    <dgm:pt modelId="{2DD34DFE-F9FC-4FF0-A302-E7373776FB32}">
      <dgm:prSet/>
      <dgm:spPr/>
      <dgm:t>
        <a:bodyPr/>
        <a:lstStyle/>
        <a:p>
          <a:r>
            <a:rPr lang="en-US"/>
            <a:t>All Data Exploration and Analyses</a:t>
          </a:r>
        </a:p>
      </dgm:t>
    </dgm:pt>
    <dgm:pt modelId="{153963C8-BCB0-4CDF-8DA6-D37220280598}" type="parTrans" cxnId="{12921CF1-E5B7-4D3C-A7D4-6752A9DC0CA9}">
      <dgm:prSet/>
      <dgm:spPr/>
      <dgm:t>
        <a:bodyPr/>
        <a:lstStyle/>
        <a:p>
          <a:endParaRPr lang="en-US"/>
        </a:p>
      </dgm:t>
    </dgm:pt>
    <dgm:pt modelId="{88785EA4-44CA-4250-B5B6-603531DF7F41}" type="sibTrans" cxnId="{12921CF1-E5B7-4D3C-A7D4-6752A9DC0CA9}">
      <dgm:prSet/>
      <dgm:spPr/>
      <dgm:t>
        <a:bodyPr/>
        <a:lstStyle/>
        <a:p>
          <a:endParaRPr lang="en-US"/>
        </a:p>
      </dgm:t>
    </dgm:pt>
    <dgm:pt modelId="{B84E9BDC-86C4-4023-AC4E-BB755D281943}">
      <dgm:prSet/>
      <dgm:spPr/>
      <dgm:t>
        <a:bodyPr/>
        <a:lstStyle/>
        <a:p>
          <a:r>
            <a:rPr lang="en-US"/>
            <a:t>ML Algorithm, Results, Evaluation Metrics - Regression</a:t>
          </a:r>
        </a:p>
      </dgm:t>
    </dgm:pt>
    <dgm:pt modelId="{702DFEA5-FE33-44B7-AC61-E276369387C3}" type="parTrans" cxnId="{F0DF60C8-1F56-4EF0-8607-22A543528D41}">
      <dgm:prSet/>
      <dgm:spPr/>
      <dgm:t>
        <a:bodyPr/>
        <a:lstStyle/>
        <a:p>
          <a:endParaRPr lang="en-US"/>
        </a:p>
      </dgm:t>
    </dgm:pt>
    <dgm:pt modelId="{34E63B80-3EA8-46C1-8200-062DC00445C8}" type="sibTrans" cxnId="{F0DF60C8-1F56-4EF0-8607-22A543528D41}">
      <dgm:prSet/>
      <dgm:spPr/>
      <dgm:t>
        <a:bodyPr/>
        <a:lstStyle/>
        <a:p>
          <a:endParaRPr lang="en-US"/>
        </a:p>
      </dgm:t>
    </dgm:pt>
    <dgm:pt modelId="{8E87736F-EC72-4302-AE14-B2848D766F21}">
      <dgm:prSet/>
      <dgm:spPr/>
      <dgm:t>
        <a:bodyPr/>
        <a:lstStyle/>
        <a:p>
          <a:r>
            <a:rPr lang="en-US"/>
            <a:t>MAE (Mean Absolute Error)</a:t>
          </a:r>
        </a:p>
      </dgm:t>
    </dgm:pt>
    <dgm:pt modelId="{9E91213C-E9A9-47DB-A2DA-917B02F4545B}" type="parTrans" cxnId="{2F50353C-1C31-4A09-A993-3A9BFA58EECA}">
      <dgm:prSet/>
      <dgm:spPr/>
      <dgm:t>
        <a:bodyPr/>
        <a:lstStyle/>
        <a:p>
          <a:endParaRPr lang="en-US"/>
        </a:p>
      </dgm:t>
    </dgm:pt>
    <dgm:pt modelId="{C955E2CB-9525-4013-BBBA-AEF9BC65A4D1}" type="sibTrans" cxnId="{2F50353C-1C31-4A09-A993-3A9BFA58EECA}">
      <dgm:prSet/>
      <dgm:spPr/>
      <dgm:t>
        <a:bodyPr/>
        <a:lstStyle/>
        <a:p>
          <a:endParaRPr lang="en-US"/>
        </a:p>
      </dgm:t>
    </dgm:pt>
    <dgm:pt modelId="{003C9CF9-3ED4-423B-8625-FB19D238303C}">
      <dgm:prSet/>
      <dgm:spPr/>
      <dgm:t>
        <a:bodyPr/>
        <a:lstStyle/>
        <a:p>
          <a:r>
            <a:rPr lang="en-US"/>
            <a:t>MSE (Mean Squared Error)</a:t>
          </a:r>
        </a:p>
      </dgm:t>
    </dgm:pt>
    <dgm:pt modelId="{6758D389-FDA2-434B-8593-0D2F75AA24E6}" type="parTrans" cxnId="{42538ABD-DC00-4271-A9F7-C4E4835E7738}">
      <dgm:prSet/>
      <dgm:spPr/>
      <dgm:t>
        <a:bodyPr/>
        <a:lstStyle/>
        <a:p>
          <a:endParaRPr lang="en-US"/>
        </a:p>
      </dgm:t>
    </dgm:pt>
    <dgm:pt modelId="{710562A1-867A-4399-8CD9-8B89F9FB9020}" type="sibTrans" cxnId="{42538ABD-DC00-4271-A9F7-C4E4835E7738}">
      <dgm:prSet/>
      <dgm:spPr/>
      <dgm:t>
        <a:bodyPr/>
        <a:lstStyle/>
        <a:p>
          <a:endParaRPr lang="en-US"/>
        </a:p>
      </dgm:t>
    </dgm:pt>
    <dgm:pt modelId="{3ADE13F6-E247-462F-8499-17FBDC13B176}">
      <dgm:prSet/>
      <dgm:spPr/>
      <dgm:t>
        <a:bodyPr/>
        <a:lstStyle/>
        <a:p>
          <a:r>
            <a:rPr lang="en-US"/>
            <a:t>Evaluation - Classification</a:t>
          </a:r>
        </a:p>
      </dgm:t>
    </dgm:pt>
    <dgm:pt modelId="{2BDE45CD-2690-4B12-B12A-15E591CE954B}" type="parTrans" cxnId="{6D658C67-2DA1-4304-955B-06D53AFE90C8}">
      <dgm:prSet/>
      <dgm:spPr/>
      <dgm:t>
        <a:bodyPr/>
        <a:lstStyle/>
        <a:p>
          <a:endParaRPr lang="en-US"/>
        </a:p>
      </dgm:t>
    </dgm:pt>
    <dgm:pt modelId="{D731A1A7-B13B-4EEA-81CF-B5CAC2DB7CB2}" type="sibTrans" cxnId="{6D658C67-2DA1-4304-955B-06D53AFE90C8}">
      <dgm:prSet/>
      <dgm:spPr/>
      <dgm:t>
        <a:bodyPr/>
        <a:lstStyle/>
        <a:p>
          <a:endParaRPr lang="en-US"/>
        </a:p>
      </dgm:t>
    </dgm:pt>
    <dgm:pt modelId="{8C836D10-784B-4021-B053-D26E81BB3BF8}">
      <dgm:prSet/>
      <dgm:spPr/>
      <dgm:t>
        <a:bodyPr/>
        <a:lstStyle/>
        <a:p>
          <a:r>
            <a:rPr lang="en-US"/>
            <a:t>Confusion Matrix</a:t>
          </a:r>
        </a:p>
      </dgm:t>
    </dgm:pt>
    <dgm:pt modelId="{DC3E6EA1-28AF-4E2C-B027-58AA0268A50C}" type="parTrans" cxnId="{64A9D320-5FF0-491F-A1DA-9EF85C70CA0F}">
      <dgm:prSet/>
      <dgm:spPr/>
      <dgm:t>
        <a:bodyPr/>
        <a:lstStyle/>
        <a:p>
          <a:endParaRPr lang="en-US"/>
        </a:p>
      </dgm:t>
    </dgm:pt>
    <dgm:pt modelId="{3DA57001-9ED1-42BE-BBD3-5B618E5C7A1D}" type="sibTrans" cxnId="{64A9D320-5FF0-491F-A1DA-9EF85C70CA0F}">
      <dgm:prSet/>
      <dgm:spPr/>
      <dgm:t>
        <a:bodyPr/>
        <a:lstStyle/>
        <a:p>
          <a:endParaRPr lang="en-US"/>
        </a:p>
      </dgm:t>
    </dgm:pt>
    <dgm:pt modelId="{1BCF366B-884A-45DF-90E1-9AF7B6B86864}">
      <dgm:prSet/>
      <dgm:spPr/>
      <dgm:t>
        <a:bodyPr/>
        <a:lstStyle/>
        <a:p>
          <a:r>
            <a:rPr lang="en-US"/>
            <a:t>Precision and Recall</a:t>
          </a:r>
        </a:p>
      </dgm:t>
    </dgm:pt>
    <dgm:pt modelId="{CE543FA5-F06B-41BF-8482-154168126E47}" type="parTrans" cxnId="{D88DC679-CA77-4B6F-A0F0-D000B69C2668}">
      <dgm:prSet/>
      <dgm:spPr/>
      <dgm:t>
        <a:bodyPr/>
        <a:lstStyle/>
        <a:p>
          <a:endParaRPr lang="en-US"/>
        </a:p>
      </dgm:t>
    </dgm:pt>
    <dgm:pt modelId="{D22C8F64-51B2-44BF-B2C1-088FCF3AB63C}" type="sibTrans" cxnId="{D88DC679-CA77-4B6F-A0F0-D000B69C2668}">
      <dgm:prSet/>
      <dgm:spPr/>
      <dgm:t>
        <a:bodyPr/>
        <a:lstStyle/>
        <a:p>
          <a:endParaRPr lang="en-US"/>
        </a:p>
      </dgm:t>
    </dgm:pt>
    <dgm:pt modelId="{1FC0CFDA-B600-4778-8ACA-46138F628001}" type="pres">
      <dgm:prSet presAssocID="{AF44D0CD-BF8D-42DF-B8FC-5898303676B2}" presName="vert0" presStyleCnt="0">
        <dgm:presLayoutVars>
          <dgm:dir/>
          <dgm:animOne val="branch"/>
          <dgm:animLvl val="lvl"/>
        </dgm:presLayoutVars>
      </dgm:prSet>
      <dgm:spPr/>
    </dgm:pt>
    <dgm:pt modelId="{E6B8864E-4B0D-4BF0-9D79-828CE5BFE395}" type="pres">
      <dgm:prSet presAssocID="{4B489E7A-A465-4468-B8FF-0DDCB3279850}" presName="thickLine" presStyleLbl="alignNode1" presStyleIdx="0" presStyleCnt="14"/>
      <dgm:spPr/>
    </dgm:pt>
    <dgm:pt modelId="{6AFA209D-1E13-498D-AF35-F7A1FEA11224}" type="pres">
      <dgm:prSet presAssocID="{4B489E7A-A465-4468-B8FF-0DDCB3279850}" presName="horz1" presStyleCnt="0"/>
      <dgm:spPr/>
    </dgm:pt>
    <dgm:pt modelId="{08C3F951-673B-41E5-BCA9-0D31E025FACF}" type="pres">
      <dgm:prSet presAssocID="{4B489E7A-A465-4468-B8FF-0DDCB3279850}" presName="tx1" presStyleLbl="revTx" presStyleIdx="0" presStyleCnt="14"/>
      <dgm:spPr/>
    </dgm:pt>
    <dgm:pt modelId="{5AF5BF6C-77B5-4CB1-9F37-6D6D97B3BFD1}" type="pres">
      <dgm:prSet presAssocID="{4B489E7A-A465-4468-B8FF-0DDCB3279850}" presName="vert1" presStyleCnt="0"/>
      <dgm:spPr/>
    </dgm:pt>
    <dgm:pt modelId="{2D21FCEA-AA34-48FA-804D-83ED1C534864}" type="pres">
      <dgm:prSet presAssocID="{6C1FA366-D706-4CAD-AA8A-669F5DCF4E50}" presName="thickLine" presStyleLbl="alignNode1" presStyleIdx="1" presStyleCnt="14"/>
      <dgm:spPr/>
    </dgm:pt>
    <dgm:pt modelId="{54ED69F4-AA71-4333-B8FC-ADAB08CCB16B}" type="pres">
      <dgm:prSet presAssocID="{6C1FA366-D706-4CAD-AA8A-669F5DCF4E50}" presName="horz1" presStyleCnt="0"/>
      <dgm:spPr/>
    </dgm:pt>
    <dgm:pt modelId="{5ADC5089-5380-4C7A-8FDF-5B750786CF10}" type="pres">
      <dgm:prSet presAssocID="{6C1FA366-D706-4CAD-AA8A-669F5DCF4E50}" presName="tx1" presStyleLbl="revTx" presStyleIdx="1" presStyleCnt="14"/>
      <dgm:spPr/>
    </dgm:pt>
    <dgm:pt modelId="{BFE9E0CD-4F2F-4C5D-9E25-1FD485341865}" type="pres">
      <dgm:prSet presAssocID="{6C1FA366-D706-4CAD-AA8A-669F5DCF4E50}" presName="vert1" presStyleCnt="0"/>
      <dgm:spPr/>
    </dgm:pt>
    <dgm:pt modelId="{18497E45-A1AB-4194-84CF-CA6DA997D99C}" type="pres">
      <dgm:prSet presAssocID="{D6BCB1F6-8A6C-4CBC-A8F6-72F3E8F8477C}" presName="thickLine" presStyleLbl="alignNode1" presStyleIdx="2" presStyleCnt="14"/>
      <dgm:spPr/>
    </dgm:pt>
    <dgm:pt modelId="{3AFE3693-F634-40AC-9EEF-D5C41634A41F}" type="pres">
      <dgm:prSet presAssocID="{D6BCB1F6-8A6C-4CBC-A8F6-72F3E8F8477C}" presName="horz1" presStyleCnt="0"/>
      <dgm:spPr/>
    </dgm:pt>
    <dgm:pt modelId="{8F8156F7-F108-4ED8-AB9C-8D6865A6ED18}" type="pres">
      <dgm:prSet presAssocID="{D6BCB1F6-8A6C-4CBC-A8F6-72F3E8F8477C}" presName="tx1" presStyleLbl="revTx" presStyleIdx="2" presStyleCnt="14"/>
      <dgm:spPr/>
    </dgm:pt>
    <dgm:pt modelId="{5A6013FD-8E03-401F-8D2D-2B99F6717B94}" type="pres">
      <dgm:prSet presAssocID="{D6BCB1F6-8A6C-4CBC-A8F6-72F3E8F8477C}" presName="vert1" presStyleCnt="0"/>
      <dgm:spPr/>
    </dgm:pt>
    <dgm:pt modelId="{2E6DC289-3B2B-4638-895B-57CC3435CEB1}" type="pres">
      <dgm:prSet presAssocID="{865B04AB-0930-49F8-A88C-46707AAFB5E1}" presName="thickLine" presStyleLbl="alignNode1" presStyleIdx="3" presStyleCnt="14"/>
      <dgm:spPr/>
    </dgm:pt>
    <dgm:pt modelId="{BD35CDE5-AABF-407F-A5C1-F38696DA57DE}" type="pres">
      <dgm:prSet presAssocID="{865B04AB-0930-49F8-A88C-46707AAFB5E1}" presName="horz1" presStyleCnt="0"/>
      <dgm:spPr/>
    </dgm:pt>
    <dgm:pt modelId="{E5024999-5109-45B8-BAE4-5E6667B5A3C3}" type="pres">
      <dgm:prSet presAssocID="{865B04AB-0930-49F8-A88C-46707AAFB5E1}" presName="tx1" presStyleLbl="revTx" presStyleIdx="3" presStyleCnt="14"/>
      <dgm:spPr/>
    </dgm:pt>
    <dgm:pt modelId="{6C8EE916-DC4B-4A84-8DAA-7CCD3EB171A1}" type="pres">
      <dgm:prSet presAssocID="{865B04AB-0930-49F8-A88C-46707AAFB5E1}" presName="vert1" presStyleCnt="0"/>
      <dgm:spPr/>
    </dgm:pt>
    <dgm:pt modelId="{BFF2C3ED-3C61-4645-ACFB-7590DAC355DB}" type="pres">
      <dgm:prSet presAssocID="{5CA61086-22A4-43A8-A283-E74D8105C20A}" presName="thickLine" presStyleLbl="alignNode1" presStyleIdx="4" presStyleCnt="14"/>
      <dgm:spPr/>
    </dgm:pt>
    <dgm:pt modelId="{C1E22B62-D60A-44CE-A774-C838F139551E}" type="pres">
      <dgm:prSet presAssocID="{5CA61086-22A4-43A8-A283-E74D8105C20A}" presName="horz1" presStyleCnt="0"/>
      <dgm:spPr/>
    </dgm:pt>
    <dgm:pt modelId="{99068F16-0102-4D96-8974-F97B2A205293}" type="pres">
      <dgm:prSet presAssocID="{5CA61086-22A4-43A8-A283-E74D8105C20A}" presName="tx1" presStyleLbl="revTx" presStyleIdx="4" presStyleCnt="14"/>
      <dgm:spPr/>
    </dgm:pt>
    <dgm:pt modelId="{310FD325-9D06-4B27-ACAE-BFF7AF14473A}" type="pres">
      <dgm:prSet presAssocID="{5CA61086-22A4-43A8-A283-E74D8105C20A}" presName="vert1" presStyleCnt="0"/>
      <dgm:spPr/>
    </dgm:pt>
    <dgm:pt modelId="{10A0B5FC-687B-4E46-BCD8-26A1088FE898}" type="pres">
      <dgm:prSet presAssocID="{12ABC5EF-91A8-4C28-8F3F-B95218BF9517}" presName="thickLine" presStyleLbl="alignNode1" presStyleIdx="5" presStyleCnt="14"/>
      <dgm:spPr/>
    </dgm:pt>
    <dgm:pt modelId="{D6BB3B42-8E2F-4858-B0B5-AA73A5A59BA0}" type="pres">
      <dgm:prSet presAssocID="{12ABC5EF-91A8-4C28-8F3F-B95218BF9517}" presName="horz1" presStyleCnt="0"/>
      <dgm:spPr/>
    </dgm:pt>
    <dgm:pt modelId="{8CF23D83-B245-4732-BD5C-C31AF6E1774E}" type="pres">
      <dgm:prSet presAssocID="{12ABC5EF-91A8-4C28-8F3F-B95218BF9517}" presName="tx1" presStyleLbl="revTx" presStyleIdx="5" presStyleCnt="14"/>
      <dgm:spPr/>
    </dgm:pt>
    <dgm:pt modelId="{A99AE16D-3B9E-48AC-AF9F-485E913FBF5C}" type="pres">
      <dgm:prSet presAssocID="{12ABC5EF-91A8-4C28-8F3F-B95218BF9517}" presName="vert1" presStyleCnt="0"/>
      <dgm:spPr/>
    </dgm:pt>
    <dgm:pt modelId="{D61D511F-99F1-455E-821D-F48737DEE833}" type="pres">
      <dgm:prSet presAssocID="{B416A419-B5C9-4668-B866-678B162DEB8A}" presName="thickLine" presStyleLbl="alignNode1" presStyleIdx="6" presStyleCnt="14"/>
      <dgm:spPr/>
    </dgm:pt>
    <dgm:pt modelId="{ECE09C39-C274-4D25-80FF-3CD66DF0DE40}" type="pres">
      <dgm:prSet presAssocID="{B416A419-B5C9-4668-B866-678B162DEB8A}" presName="horz1" presStyleCnt="0"/>
      <dgm:spPr/>
    </dgm:pt>
    <dgm:pt modelId="{15B1C257-2ADE-4CC6-820B-521126E4E44D}" type="pres">
      <dgm:prSet presAssocID="{B416A419-B5C9-4668-B866-678B162DEB8A}" presName="tx1" presStyleLbl="revTx" presStyleIdx="6" presStyleCnt="14"/>
      <dgm:spPr/>
    </dgm:pt>
    <dgm:pt modelId="{9879013C-5A03-4BA8-B89A-DD8BA5BE5B5C}" type="pres">
      <dgm:prSet presAssocID="{B416A419-B5C9-4668-B866-678B162DEB8A}" presName="vert1" presStyleCnt="0"/>
      <dgm:spPr/>
    </dgm:pt>
    <dgm:pt modelId="{5774FE11-95DB-4176-BE25-26565CAFE3E0}" type="pres">
      <dgm:prSet presAssocID="{2DD34DFE-F9FC-4FF0-A302-E7373776FB32}" presName="thickLine" presStyleLbl="alignNode1" presStyleIdx="7" presStyleCnt="14"/>
      <dgm:spPr/>
    </dgm:pt>
    <dgm:pt modelId="{137C8EAA-7982-4462-B70F-5E7D663F9030}" type="pres">
      <dgm:prSet presAssocID="{2DD34DFE-F9FC-4FF0-A302-E7373776FB32}" presName="horz1" presStyleCnt="0"/>
      <dgm:spPr/>
    </dgm:pt>
    <dgm:pt modelId="{9C94ED99-AF6C-4939-9189-3CEBF8A50AF0}" type="pres">
      <dgm:prSet presAssocID="{2DD34DFE-F9FC-4FF0-A302-E7373776FB32}" presName="tx1" presStyleLbl="revTx" presStyleIdx="7" presStyleCnt="14"/>
      <dgm:spPr/>
    </dgm:pt>
    <dgm:pt modelId="{CE3CFD0F-2D73-41C8-89FC-10B2D2598571}" type="pres">
      <dgm:prSet presAssocID="{2DD34DFE-F9FC-4FF0-A302-E7373776FB32}" presName="vert1" presStyleCnt="0"/>
      <dgm:spPr/>
    </dgm:pt>
    <dgm:pt modelId="{5A4181A4-44B7-44B8-A022-C1860D570D54}" type="pres">
      <dgm:prSet presAssocID="{B84E9BDC-86C4-4023-AC4E-BB755D281943}" presName="thickLine" presStyleLbl="alignNode1" presStyleIdx="8" presStyleCnt="14"/>
      <dgm:spPr/>
    </dgm:pt>
    <dgm:pt modelId="{57E9A47D-D01C-4ACB-8346-E2AAA8013A56}" type="pres">
      <dgm:prSet presAssocID="{B84E9BDC-86C4-4023-AC4E-BB755D281943}" presName="horz1" presStyleCnt="0"/>
      <dgm:spPr/>
    </dgm:pt>
    <dgm:pt modelId="{8B027C40-CC23-4881-8DFD-57F2AB29E4B0}" type="pres">
      <dgm:prSet presAssocID="{B84E9BDC-86C4-4023-AC4E-BB755D281943}" presName="tx1" presStyleLbl="revTx" presStyleIdx="8" presStyleCnt="14"/>
      <dgm:spPr/>
    </dgm:pt>
    <dgm:pt modelId="{4184A258-FB94-4E91-B738-D64F5B6024BD}" type="pres">
      <dgm:prSet presAssocID="{B84E9BDC-86C4-4023-AC4E-BB755D281943}" presName="vert1" presStyleCnt="0"/>
      <dgm:spPr/>
    </dgm:pt>
    <dgm:pt modelId="{9B819941-8444-4B46-A8BB-A61EEC6A70CD}" type="pres">
      <dgm:prSet presAssocID="{8E87736F-EC72-4302-AE14-B2848D766F21}" presName="thickLine" presStyleLbl="alignNode1" presStyleIdx="9" presStyleCnt="14"/>
      <dgm:spPr/>
    </dgm:pt>
    <dgm:pt modelId="{B36217D8-18AB-4FFE-AD18-3B63FB599970}" type="pres">
      <dgm:prSet presAssocID="{8E87736F-EC72-4302-AE14-B2848D766F21}" presName="horz1" presStyleCnt="0"/>
      <dgm:spPr/>
    </dgm:pt>
    <dgm:pt modelId="{399215E2-C141-4BEC-91E0-E6E16F5E889D}" type="pres">
      <dgm:prSet presAssocID="{8E87736F-EC72-4302-AE14-B2848D766F21}" presName="tx1" presStyleLbl="revTx" presStyleIdx="9" presStyleCnt="14"/>
      <dgm:spPr/>
    </dgm:pt>
    <dgm:pt modelId="{DBE45959-B0E1-4467-85C3-3F2E95453465}" type="pres">
      <dgm:prSet presAssocID="{8E87736F-EC72-4302-AE14-B2848D766F21}" presName="vert1" presStyleCnt="0"/>
      <dgm:spPr/>
    </dgm:pt>
    <dgm:pt modelId="{D3C65F92-804D-43E8-B687-7DEC8AF3ECF6}" type="pres">
      <dgm:prSet presAssocID="{003C9CF9-3ED4-423B-8625-FB19D238303C}" presName="thickLine" presStyleLbl="alignNode1" presStyleIdx="10" presStyleCnt="14"/>
      <dgm:spPr/>
    </dgm:pt>
    <dgm:pt modelId="{4959910C-D4F1-4D2D-912A-6A99569DD50A}" type="pres">
      <dgm:prSet presAssocID="{003C9CF9-3ED4-423B-8625-FB19D238303C}" presName="horz1" presStyleCnt="0"/>
      <dgm:spPr/>
    </dgm:pt>
    <dgm:pt modelId="{5CA17011-20E2-4E4F-8F13-D605D0E010FB}" type="pres">
      <dgm:prSet presAssocID="{003C9CF9-3ED4-423B-8625-FB19D238303C}" presName="tx1" presStyleLbl="revTx" presStyleIdx="10" presStyleCnt="14"/>
      <dgm:spPr/>
    </dgm:pt>
    <dgm:pt modelId="{CC1D5940-17CC-4A77-9011-A407850AF606}" type="pres">
      <dgm:prSet presAssocID="{003C9CF9-3ED4-423B-8625-FB19D238303C}" presName="vert1" presStyleCnt="0"/>
      <dgm:spPr/>
    </dgm:pt>
    <dgm:pt modelId="{B67AC256-B2F7-4331-96C2-A13D0577783C}" type="pres">
      <dgm:prSet presAssocID="{3ADE13F6-E247-462F-8499-17FBDC13B176}" presName="thickLine" presStyleLbl="alignNode1" presStyleIdx="11" presStyleCnt="14"/>
      <dgm:spPr/>
    </dgm:pt>
    <dgm:pt modelId="{476C077B-D1C6-4021-9B23-8CBDE1B07114}" type="pres">
      <dgm:prSet presAssocID="{3ADE13F6-E247-462F-8499-17FBDC13B176}" presName="horz1" presStyleCnt="0"/>
      <dgm:spPr/>
    </dgm:pt>
    <dgm:pt modelId="{377C5E7B-3E07-485A-9AEC-77CDBD58A002}" type="pres">
      <dgm:prSet presAssocID="{3ADE13F6-E247-462F-8499-17FBDC13B176}" presName="tx1" presStyleLbl="revTx" presStyleIdx="11" presStyleCnt="14"/>
      <dgm:spPr/>
    </dgm:pt>
    <dgm:pt modelId="{B122526C-7784-44D9-AC13-509596560536}" type="pres">
      <dgm:prSet presAssocID="{3ADE13F6-E247-462F-8499-17FBDC13B176}" presName="vert1" presStyleCnt="0"/>
      <dgm:spPr/>
    </dgm:pt>
    <dgm:pt modelId="{7E54583A-D092-4D39-B952-7E920866FA04}" type="pres">
      <dgm:prSet presAssocID="{8C836D10-784B-4021-B053-D26E81BB3BF8}" presName="thickLine" presStyleLbl="alignNode1" presStyleIdx="12" presStyleCnt="14"/>
      <dgm:spPr/>
    </dgm:pt>
    <dgm:pt modelId="{C6DD7588-410F-4F8F-8AD5-4A760481C1CD}" type="pres">
      <dgm:prSet presAssocID="{8C836D10-784B-4021-B053-D26E81BB3BF8}" presName="horz1" presStyleCnt="0"/>
      <dgm:spPr/>
    </dgm:pt>
    <dgm:pt modelId="{7596759B-8B58-4524-885A-BFC9D670DC19}" type="pres">
      <dgm:prSet presAssocID="{8C836D10-784B-4021-B053-D26E81BB3BF8}" presName="tx1" presStyleLbl="revTx" presStyleIdx="12" presStyleCnt="14"/>
      <dgm:spPr/>
    </dgm:pt>
    <dgm:pt modelId="{0D44026C-339E-4E9A-B4FF-E061AF11BBB9}" type="pres">
      <dgm:prSet presAssocID="{8C836D10-784B-4021-B053-D26E81BB3BF8}" presName="vert1" presStyleCnt="0"/>
      <dgm:spPr/>
    </dgm:pt>
    <dgm:pt modelId="{7D7CF3C9-64AB-441F-BC95-7C594262B03C}" type="pres">
      <dgm:prSet presAssocID="{1BCF366B-884A-45DF-90E1-9AF7B6B86864}" presName="thickLine" presStyleLbl="alignNode1" presStyleIdx="13" presStyleCnt="14"/>
      <dgm:spPr/>
    </dgm:pt>
    <dgm:pt modelId="{1505D89F-247D-4539-884C-05371090A7A4}" type="pres">
      <dgm:prSet presAssocID="{1BCF366B-884A-45DF-90E1-9AF7B6B86864}" presName="horz1" presStyleCnt="0"/>
      <dgm:spPr/>
    </dgm:pt>
    <dgm:pt modelId="{4B0FE66E-45E9-4222-A742-6DA18E4A2455}" type="pres">
      <dgm:prSet presAssocID="{1BCF366B-884A-45DF-90E1-9AF7B6B86864}" presName="tx1" presStyleLbl="revTx" presStyleIdx="13" presStyleCnt="14"/>
      <dgm:spPr/>
    </dgm:pt>
    <dgm:pt modelId="{5EA42A40-5EFE-4927-B481-BD9F85AF13F3}" type="pres">
      <dgm:prSet presAssocID="{1BCF366B-884A-45DF-90E1-9AF7B6B86864}" presName="vert1" presStyleCnt="0"/>
      <dgm:spPr/>
    </dgm:pt>
  </dgm:ptLst>
  <dgm:cxnLst>
    <dgm:cxn modelId="{DAD04302-A9F5-40D5-B560-74D8F3CD0202}" srcId="{AF44D0CD-BF8D-42DF-B8FC-5898303676B2}" destId="{865B04AB-0930-49F8-A88C-46707AAFB5E1}" srcOrd="3" destOrd="0" parTransId="{1A5D6549-02D5-45C5-8B22-4518CDBC14EE}" sibTransId="{9FC50D5D-5A49-4CED-A7A3-885E25E64943}"/>
    <dgm:cxn modelId="{1A677F14-3FA0-44C2-A099-B6003926F5A7}" type="presOf" srcId="{B416A419-B5C9-4668-B866-678B162DEB8A}" destId="{15B1C257-2ADE-4CC6-820B-521126E4E44D}" srcOrd="0" destOrd="0" presId="urn:microsoft.com/office/officeart/2008/layout/LinedList"/>
    <dgm:cxn modelId="{CA11C61F-7928-4778-A337-676F021407FD}" type="presOf" srcId="{AF44D0CD-BF8D-42DF-B8FC-5898303676B2}" destId="{1FC0CFDA-B600-4778-8ACA-46138F628001}" srcOrd="0" destOrd="0" presId="urn:microsoft.com/office/officeart/2008/layout/LinedList"/>
    <dgm:cxn modelId="{64A9D320-5FF0-491F-A1DA-9EF85C70CA0F}" srcId="{AF44D0CD-BF8D-42DF-B8FC-5898303676B2}" destId="{8C836D10-784B-4021-B053-D26E81BB3BF8}" srcOrd="12" destOrd="0" parTransId="{DC3E6EA1-28AF-4E2C-B027-58AA0268A50C}" sibTransId="{3DA57001-9ED1-42BE-BBD3-5B618E5C7A1D}"/>
    <dgm:cxn modelId="{BE03102B-9E14-4DAD-877B-11D0A4C2AF34}" srcId="{AF44D0CD-BF8D-42DF-B8FC-5898303676B2}" destId="{12ABC5EF-91A8-4C28-8F3F-B95218BF9517}" srcOrd="5" destOrd="0" parTransId="{48F3061C-35BD-4D19-BD94-2E6C20FB110B}" sibTransId="{D019748B-C282-42BC-ABB9-02C28AF5FB1C}"/>
    <dgm:cxn modelId="{E006152E-7075-4B80-A9C3-30EE701DF685}" type="presOf" srcId="{1BCF366B-884A-45DF-90E1-9AF7B6B86864}" destId="{4B0FE66E-45E9-4222-A742-6DA18E4A2455}" srcOrd="0" destOrd="0" presId="urn:microsoft.com/office/officeart/2008/layout/LinedList"/>
    <dgm:cxn modelId="{6DD5EA38-33F9-4BCD-B11C-D5938FCB5C85}" type="presOf" srcId="{003C9CF9-3ED4-423B-8625-FB19D238303C}" destId="{5CA17011-20E2-4E4F-8F13-D605D0E010FB}" srcOrd="0" destOrd="0" presId="urn:microsoft.com/office/officeart/2008/layout/LinedList"/>
    <dgm:cxn modelId="{2F50353C-1C31-4A09-A993-3A9BFA58EECA}" srcId="{AF44D0CD-BF8D-42DF-B8FC-5898303676B2}" destId="{8E87736F-EC72-4302-AE14-B2848D766F21}" srcOrd="9" destOrd="0" parTransId="{9E91213C-E9A9-47DB-A2DA-917B02F4545B}" sibTransId="{C955E2CB-9525-4013-BBBA-AEF9BC65A4D1}"/>
    <dgm:cxn modelId="{554DF05C-3C58-4F11-BFC9-3E43DB3AD40C}" srcId="{AF44D0CD-BF8D-42DF-B8FC-5898303676B2}" destId="{5CA61086-22A4-43A8-A283-E74D8105C20A}" srcOrd="4" destOrd="0" parTransId="{27C27EC1-F407-493D-9AD2-AE1E1184DCD7}" sibTransId="{1D219A2E-FD59-4907-A459-45EF530087DB}"/>
    <dgm:cxn modelId="{6D658C67-2DA1-4304-955B-06D53AFE90C8}" srcId="{AF44D0CD-BF8D-42DF-B8FC-5898303676B2}" destId="{3ADE13F6-E247-462F-8499-17FBDC13B176}" srcOrd="11" destOrd="0" parTransId="{2BDE45CD-2690-4B12-B12A-15E591CE954B}" sibTransId="{D731A1A7-B13B-4EEA-81CF-B5CAC2DB7CB2}"/>
    <dgm:cxn modelId="{3711334A-0052-45E3-BEA6-29110EA265BA}" type="presOf" srcId="{3ADE13F6-E247-462F-8499-17FBDC13B176}" destId="{377C5E7B-3E07-485A-9AEC-77CDBD58A002}" srcOrd="0" destOrd="0" presId="urn:microsoft.com/office/officeart/2008/layout/LinedList"/>
    <dgm:cxn modelId="{E692B44E-BB71-4F2D-9296-D6E74431B678}" type="presOf" srcId="{4B489E7A-A465-4468-B8FF-0DDCB3279850}" destId="{08C3F951-673B-41E5-BCA9-0D31E025FACF}" srcOrd="0" destOrd="0" presId="urn:microsoft.com/office/officeart/2008/layout/LinedList"/>
    <dgm:cxn modelId="{D88DC679-CA77-4B6F-A0F0-D000B69C2668}" srcId="{AF44D0CD-BF8D-42DF-B8FC-5898303676B2}" destId="{1BCF366B-884A-45DF-90E1-9AF7B6B86864}" srcOrd="13" destOrd="0" parTransId="{CE543FA5-F06B-41BF-8482-154168126E47}" sibTransId="{D22C8F64-51B2-44BF-B2C1-088FCF3AB63C}"/>
    <dgm:cxn modelId="{D62B7A90-F1D0-4CB4-AC40-5C39F2BB80DC}" type="presOf" srcId="{B84E9BDC-86C4-4023-AC4E-BB755D281943}" destId="{8B027C40-CC23-4881-8DFD-57F2AB29E4B0}" srcOrd="0" destOrd="0" presId="urn:microsoft.com/office/officeart/2008/layout/LinedList"/>
    <dgm:cxn modelId="{90C8A7A8-793D-4428-9C4F-31735B3A4EB7}" type="presOf" srcId="{8C836D10-784B-4021-B053-D26E81BB3BF8}" destId="{7596759B-8B58-4524-885A-BFC9D670DC19}" srcOrd="0" destOrd="0" presId="urn:microsoft.com/office/officeart/2008/layout/LinedList"/>
    <dgm:cxn modelId="{D90DF7B9-2DB7-4C7F-9460-9C1E5B95C4F2}" type="presOf" srcId="{5CA61086-22A4-43A8-A283-E74D8105C20A}" destId="{99068F16-0102-4D96-8974-F97B2A205293}" srcOrd="0" destOrd="0" presId="urn:microsoft.com/office/officeart/2008/layout/LinedList"/>
    <dgm:cxn modelId="{42538ABD-DC00-4271-A9F7-C4E4835E7738}" srcId="{AF44D0CD-BF8D-42DF-B8FC-5898303676B2}" destId="{003C9CF9-3ED4-423B-8625-FB19D238303C}" srcOrd="10" destOrd="0" parTransId="{6758D389-FDA2-434B-8593-0D2F75AA24E6}" sibTransId="{710562A1-867A-4399-8CD9-8B89F9FB9020}"/>
    <dgm:cxn modelId="{CD5D9BC2-3EAA-45B1-9C51-5E67D1F45B45}" srcId="{AF44D0CD-BF8D-42DF-B8FC-5898303676B2}" destId="{4B489E7A-A465-4468-B8FF-0DDCB3279850}" srcOrd="0" destOrd="0" parTransId="{C1C57742-4C1B-4CE4-BA52-C8AC479C047C}" sibTransId="{6F0AD484-6151-4A79-A3DA-108110C12CDD}"/>
    <dgm:cxn modelId="{37F201C7-B8A1-47C7-A03D-E75666C8A6A6}" type="presOf" srcId="{6C1FA366-D706-4CAD-AA8A-669F5DCF4E50}" destId="{5ADC5089-5380-4C7A-8FDF-5B750786CF10}" srcOrd="0" destOrd="0" presId="urn:microsoft.com/office/officeart/2008/layout/LinedList"/>
    <dgm:cxn modelId="{2EE4A7C7-8C9D-41C8-BAAA-6C21588FFD18}" srcId="{AF44D0CD-BF8D-42DF-B8FC-5898303676B2}" destId="{6C1FA366-D706-4CAD-AA8A-669F5DCF4E50}" srcOrd="1" destOrd="0" parTransId="{9D933075-C112-4E21-84DB-B0F5975ABD0B}" sibTransId="{5175A00F-9689-4B15-B71B-4FC4E6D91C3B}"/>
    <dgm:cxn modelId="{F0DF60C8-1F56-4EF0-8607-22A543528D41}" srcId="{AF44D0CD-BF8D-42DF-B8FC-5898303676B2}" destId="{B84E9BDC-86C4-4023-AC4E-BB755D281943}" srcOrd="8" destOrd="0" parTransId="{702DFEA5-FE33-44B7-AC61-E276369387C3}" sibTransId="{34E63B80-3EA8-46C1-8200-062DC00445C8}"/>
    <dgm:cxn modelId="{BCC3BED8-F63D-4EA3-8116-ED5DED5BE7DC}" type="presOf" srcId="{8E87736F-EC72-4302-AE14-B2848D766F21}" destId="{399215E2-C141-4BEC-91E0-E6E16F5E889D}" srcOrd="0" destOrd="0" presId="urn:microsoft.com/office/officeart/2008/layout/LinedList"/>
    <dgm:cxn modelId="{2D5762DF-C12B-486A-B741-0C921EA7FE87}" srcId="{AF44D0CD-BF8D-42DF-B8FC-5898303676B2}" destId="{D6BCB1F6-8A6C-4CBC-A8F6-72F3E8F8477C}" srcOrd="2" destOrd="0" parTransId="{01B1E665-FC47-4240-B66C-1E240BDF866E}" sibTransId="{50989AFD-AF7A-4128-BED7-47A157249F7F}"/>
    <dgm:cxn modelId="{D21707E8-2D58-49E4-A1D1-8AB149613A26}" srcId="{AF44D0CD-BF8D-42DF-B8FC-5898303676B2}" destId="{B416A419-B5C9-4668-B866-678B162DEB8A}" srcOrd="6" destOrd="0" parTransId="{E4ED7EBF-8F42-4932-91BD-E4593C79EB57}" sibTransId="{6E090FF3-AAA2-4642-8318-25714692EDB9}"/>
    <dgm:cxn modelId="{6EF4FEEF-B713-47D4-AB9C-90B994CBE723}" type="presOf" srcId="{2DD34DFE-F9FC-4FF0-A302-E7373776FB32}" destId="{9C94ED99-AF6C-4939-9189-3CEBF8A50AF0}" srcOrd="0" destOrd="0" presId="urn:microsoft.com/office/officeart/2008/layout/LinedList"/>
    <dgm:cxn modelId="{12921CF1-E5B7-4D3C-A7D4-6752A9DC0CA9}" srcId="{AF44D0CD-BF8D-42DF-B8FC-5898303676B2}" destId="{2DD34DFE-F9FC-4FF0-A302-E7373776FB32}" srcOrd="7" destOrd="0" parTransId="{153963C8-BCB0-4CDF-8DA6-D37220280598}" sibTransId="{88785EA4-44CA-4250-B5B6-603531DF7F41}"/>
    <dgm:cxn modelId="{4CF617F5-897B-4D30-A780-A2EE245AA8F2}" type="presOf" srcId="{D6BCB1F6-8A6C-4CBC-A8F6-72F3E8F8477C}" destId="{8F8156F7-F108-4ED8-AB9C-8D6865A6ED18}" srcOrd="0" destOrd="0" presId="urn:microsoft.com/office/officeart/2008/layout/LinedList"/>
    <dgm:cxn modelId="{308A8DFC-7D4C-40F4-960A-FEEDD6A74CBA}" type="presOf" srcId="{865B04AB-0930-49F8-A88C-46707AAFB5E1}" destId="{E5024999-5109-45B8-BAE4-5E6667B5A3C3}" srcOrd="0" destOrd="0" presId="urn:microsoft.com/office/officeart/2008/layout/LinedList"/>
    <dgm:cxn modelId="{D759A3FF-C978-40C2-89B0-3C48974B1429}" type="presOf" srcId="{12ABC5EF-91A8-4C28-8F3F-B95218BF9517}" destId="{8CF23D83-B245-4732-BD5C-C31AF6E1774E}" srcOrd="0" destOrd="0" presId="urn:microsoft.com/office/officeart/2008/layout/LinedList"/>
    <dgm:cxn modelId="{3561D5BF-C7D4-4662-A581-4837BE703E66}" type="presParOf" srcId="{1FC0CFDA-B600-4778-8ACA-46138F628001}" destId="{E6B8864E-4B0D-4BF0-9D79-828CE5BFE395}" srcOrd="0" destOrd="0" presId="urn:microsoft.com/office/officeart/2008/layout/LinedList"/>
    <dgm:cxn modelId="{2D26B5A5-051D-4F12-93F7-4AEDABDC9EC5}" type="presParOf" srcId="{1FC0CFDA-B600-4778-8ACA-46138F628001}" destId="{6AFA209D-1E13-498D-AF35-F7A1FEA11224}" srcOrd="1" destOrd="0" presId="urn:microsoft.com/office/officeart/2008/layout/LinedList"/>
    <dgm:cxn modelId="{D1C1975C-E040-4CB6-B26F-4EADDEEBD9CB}" type="presParOf" srcId="{6AFA209D-1E13-498D-AF35-F7A1FEA11224}" destId="{08C3F951-673B-41E5-BCA9-0D31E025FACF}" srcOrd="0" destOrd="0" presId="urn:microsoft.com/office/officeart/2008/layout/LinedList"/>
    <dgm:cxn modelId="{2A0C9FC2-0D38-47D7-82EA-41FA5329D850}" type="presParOf" srcId="{6AFA209D-1E13-498D-AF35-F7A1FEA11224}" destId="{5AF5BF6C-77B5-4CB1-9F37-6D6D97B3BFD1}" srcOrd="1" destOrd="0" presId="urn:microsoft.com/office/officeart/2008/layout/LinedList"/>
    <dgm:cxn modelId="{C4742DE7-EE0E-4466-9D0D-252BAF9C7D17}" type="presParOf" srcId="{1FC0CFDA-B600-4778-8ACA-46138F628001}" destId="{2D21FCEA-AA34-48FA-804D-83ED1C534864}" srcOrd="2" destOrd="0" presId="urn:microsoft.com/office/officeart/2008/layout/LinedList"/>
    <dgm:cxn modelId="{F552C949-8E39-4D9D-AA28-94258BCD20A1}" type="presParOf" srcId="{1FC0CFDA-B600-4778-8ACA-46138F628001}" destId="{54ED69F4-AA71-4333-B8FC-ADAB08CCB16B}" srcOrd="3" destOrd="0" presId="urn:microsoft.com/office/officeart/2008/layout/LinedList"/>
    <dgm:cxn modelId="{8C59EC75-E301-4445-8DA9-8908543FD25B}" type="presParOf" srcId="{54ED69F4-AA71-4333-B8FC-ADAB08CCB16B}" destId="{5ADC5089-5380-4C7A-8FDF-5B750786CF10}" srcOrd="0" destOrd="0" presId="urn:microsoft.com/office/officeart/2008/layout/LinedList"/>
    <dgm:cxn modelId="{BCD67C2F-F1DD-43C5-9D0F-698DB5AFE320}" type="presParOf" srcId="{54ED69F4-AA71-4333-B8FC-ADAB08CCB16B}" destId="{BFE9E0CD-4F2F-4C5D-9E25-1FD485341865}" srcOrd="1" destOrd="0" presId="urn:microsoft.com/office/officeart/2008/layout/LinedList"/>
    <dgm:cxn modelId="{DD8C7BF0-0964-42B8-8CC8-1C6D7AB6A8EE}" type="presParOf" srcId="{1FC0CFDA-B600-4778-8ACA-46138F628001}" destId="{18497E45-A1AB-4194-84CF-CA6DA997D99C}" srcOrd="4" destOrd="0" presId="urn:microsoft.com/office/officeart/2008/layout/LinedList"/>
    <dgm:cxn modelId="{2AE19473-1D1C-4414-9E5A-CA753D7ACEAA}" type="presParOf" srcId="{1FC0CFDA-B600-4778-8ACA-46138F628001}" destId="{3AFE3693-F634-40AC-9EEF-D5C41634A41F}" srcOrd="5" destOrd="0" presId="urn:microsoft.com/office/officeart/2008/layout/LinedList"/>
    <dgm:cxn modelId="{ECB45282-68B0-4F4E-988F-75195CAA66A3}" type="presParOf" srcId="{3AFE3693-F634-40AC-9EEF-D5C41634A41F}" destId="{8F8156F7-F108-4ED8-AB9C-8D6865A6ED18}" srcOrd="0" destOrd="0" presId="urn:microsoft.com/office/officeart/2008/layout/LinedList"/>
    <dgm:cxn modelId="{E25B6C59-2062-4E7C-93FE-DD59EC1033E3}" type="presParOf" srcId="{3AFE3693-F634-40AC-9EEF-D5C41634A41F}" destId="{5A6013FD-8E03-401F-8D2D-2B99F6717B94}" srcOrd="1" destOrd="0" presId="urn:microsoft.com/office/officeart/2008/layout/LinedList"/>
    <dgm:cxn modelId="{6D777844-C67C-400F-8191-B7167A6BEACA}" type="presParOf" srcId="{1FC0CFDA-B600-4778-8ACA-46138F628001}" destId="{2E6DC289-3B2B-4638-895B-57CC3435CEB1}" srcOrd="6" destOrd="0" presId="urn:microsoft.com/office/officeart/2008/layout/LinedList"/>
    <dgm:cxn modelId="{86D277AA-6810-4BC1-91EF-F2DA10037091}" type="presParOf" srcId="{1FC0CFDA-B600-4778-8ACA-46138F628001}" destId="{BD35CDE5-AABF-407F-A5C1-F38696DA57DE}" srcOrd="7" destOrd="0" presId="urn:microsoft.com/office/officeart/2008/layout/LinedList"/>
    <dgm:cxn modelId="{180CFA8C-B0C6-4920-9461-61BCB6CD5146}" type="presParOf" srcId="{BD35CDE5-AABF-407F-A5C1-F38696DA57DE}" destId="{E5024999-5109-45B8-BAE4-5E6667B5A3C3}" srcOrd="0" destOrd="0" presId="urn:microsoft.com/office/officeart/2008/layout/LinedList"/>
    <dgm:cxn modelId="{0AB792AA-933C-4A43-B764-5F6DFEEEF2C3}" type="presParOf" srcId="{BD35CDE5-AABF-407F-A5C1-F38696DA57DE}" destId="{6C8EE916-DC4B-4A84-8DAA-7CCD3EB171A1}" srcOrd="1" destOrd="0" presId="urn:microsoft.com/office/officeart/2008/layout/LinedList"/>
    <dgm:cxn modelId="{0760AEBB-2395-450A-BF14-6152ACDECDA3}" type="presParOf" srcId="{1FC0CFDA-B600-4778-8ACA-46138F628001}" destId="{BFF2C3ED-3C61-4645-ACFB-7590DAC355DB}" srcOrd="8" destOrd="0" presId="urn:microsoft.com/office/officeart/2008/layout/LinedList"/>
    <dgm:cxn modelId="{AD307631-DB32-4E85-9DB2-A022289D7545}" type="presParOf" srcId="{1FC0CFDA-B600-4778-8ACA-46138F628001}" destId="{C1E22B62-D60A-44CE-A774-C838F139551E}" srcOrd="9" destOrd="0" presId="urn:microsoft.com/office/officeart/2008/layout/LinedList"/>
    <dgm:cxn modelId="{AE6D9C18-013C-4843-B53F-3A8169C9BF6A}" type="presParOf" srcId="{C1E22B62-D60A-44CE-A774-C838F139551E}" destId="{99068F16-0102-4D96-8974-F97B2A205293}" srcOrd="0" destOrd="0" presId="urn:microsoft.com/office/officeart/2008/layout/LinedList"/>
    <dgm:cxn modelId="{71FF640C-F11B-41A9-8C47-D587A6030533}" type="presParOf" srcId="{C1E22B62-D60A-44CE-A774-C838F139551E}" destId="{310FD325-9D06-4B27-ACAE-BFF7AF14473A}" srcOrd="1" destOrd="0" presId="urn:microsoft.com/office/officeart/2008/layout/LinedList"/>
    <dgm:cxn modelId="{C0EA2D59-318D-4444-8214-F8E08629CC40}" type="presParOf" srcId="{1FC0CFDA-B600-4778-8ACA-46138F628001}" destId="{10A0B5FC-687B-4E46-BCD8-26A1088FE898}" srcOrd="10" destOrd="0" presId="urn:microsoft.com/office/officeart/2008/layout/LinedList"/>
    <dgm:cxn modelId="{74553565-2281-4CD7-852D-9AC980847702}" type="presParOf" srcId="{1FC0CFDA-B600-4778-8ACA-46138F628001}" destId="{D6BB3B42-8E2F-4858-B0B5-AA73A5A59BA0}" srcOrd="11" destOrd="0" presId="urn:microsoft.com/office/officeart/2008/layout/LinedList"/>
    <dgm:cxn modelId="{7D723197-9BD7-4C91-913D-4B35BA63C52B}" type="presParOf" srcId="{D6BB3B42-8E2F-4858-B0B5-AA73A5A59BA0}" destId="{8CF23D83-B245-4732-BD5C-C31AF6E1774E}" srcOrd="0" destOrd="0" presId="urn:microsoft.com/office/officeart/2008/layout/LinedList"/>
    <dgm:cxn modelId="{49ACC902-DCE0-4FBA-BA0E-875241F57CA0}" type="presParOf" srcId="{D6BB3B42-8E2F-4858-B0B5-AA73A5A59BA0}" destId="{A99AE16D-3B9E-48AC-AF9F-485E913FBF5C}" srcOrd="1" destOrd="0" presId="urn:microsoft.com/office/officeart/2008/layout/LinedList"/>
    <dgm:cxn modelId="{E151BE59-7091-4CEA-BD18-1338559F4902}" type="presParOf" srcId="{1FC0CFDA-B600-4778-8ACA-46138F628001}" destId="{D61D511F-99F1-455E-821D-F48737DEE833}" srcOrd="12" destOrd="0" presId="urn:microsoft.com/office/officeart/2008/layout/LinedList"/>
    <dgm:cxn modelId="{9EC2C711-7034-44E2-B076-180390CA2464}" type="presParOf" srcId="{1FC0CFDA-B600-4778-8ACA-46138F628001}" destId="{ECE09C39-C274-4D25-80FF-3CD66DF0DE40}" srcOrd="13" destOrd="0" presId="urn:microsoft.com/office/officeart/2008/layout/LinedList"/>
    <dgm:cxn modelId="{0DC2D502-ED99-47BE-BECD-ED355660DCD2}" type="presParOf" srcId="{ECE09C39-C274-4D25-80FF-3CD66DF0DE40}" destId="{15B1C257-2ADE-4CC6-820B-521126E4E44D}" srcOrd="0" destOrd="0" presId="urn:microsoft.com/office/officeart/2008/layout/LinedList"/>
    <dgm:cxn modelId="{1D1AF74E-C7E8-4C43-917B-10D772C09331}" type="presParOf" srcId="{ECE09C39-C274-4D25-80FF-3CD66DF0DE40}" destId="{9879013C-5A03-4BA8-B89A-DD8BA5BE5B5C}" srcOrd="1" destOrd="0" presId="urn:microsoft.com/office/officeart/2008/layout/LinedList"/>
    <dgm:cxn modelId="{446077EB-F8CB-4DA4-998D-93679F5B4D2C}" type="presParOf" srcId="{1FC0CFDA-B600-4778-8ACA-46138F628001}" destId="{5774FE11-95DB-4176-BE25-26565CAFE3E0}" srcOrd="14" destOrd="0" presId="urn:microsoft.com/office/officeart/2008/layout/LinedList"/>
    <dgm:cxn modelId="{F1A40197-13A1-4CE6-8AA4-7AA9987303AF}" type="presParOf" srcId="{1FC0CFDA-B600-4778-8ACA-46138F628001}" destId="{137C8EAA-7982-4462-B70F-5E7D663F9030}" srcOrd="15" destOrd="0" presId="urn:microsoft.com/office/officeart/2008/layout/LinedList"/>
    <dgm:cxn modelId="{B5E44A01-DE3B-4A5D-BFF4-19339B6488A3}" type="presParOf" srcId="{137C8EAA-7982-4462-B70F-5E7D663F9030}" destId="{9C94ED99-AF6C-4939-9189-3CEBF8A50AF0}" srcOrd="0" destOrd="0" presId="urn:microsoft.com/office/officeart/2008/layout/LinedList"/>
    <dgm:cxn modelId="{7D507BFF-113C-4A31-BF58-7E637780B8A9}" type="presParOf" srcId="{137C8EAA-7982-4462-B70F-5E7D663F9030}" destId="{CE3CFD0F-2D73-41C8-89FC-10B2D2598571}" srcOrd="1" destOrd="0" presId="urn:microsoft.com/office/officeart/2008/layout/LinedList"/>
    <dgm:cxn modelId="{F8AF45E7-87FB-4097-B73D-8CCD60F0EA2E}" type="presParOf" srcId="{1FC0CFDA-B600-4778-8ACA-46138F628001}" destId="{5A4181A4-44B7-44B8-A022-C1860D570D54}" srcOrd="16" destOrd="0" presId="urn:microsoft.com/office/officeart/2008/layout/LinedList"/>
    <dgm:cxn modelId="{8E7E74F2-5088-4FFA-9765-44DB13C97CA0}" type="presParOf" srcId="{1FC0CFDA-B600-4778-8ACA-46138F628001}" destId="{57E9A47D-D01C-4ACB-8346-E2AAA8013A56}" srcOrd="17" destOrd="0" presId="urn:microsoft.com/office/officeart/2008/layout/LinedList"/>
    <dgm:cxn modelId="{EA0A860C-BE1B-43ED-89CF-6C7E3A12D046}" type="presParOf" srcId="{57E9A47D-D01C-4ACB-8346-E2AAA8013A56}" destId="{8B027C40-CC23-4881-8DFD-57F2AB29E4B0}" srcOrd="0" destOrd="0" presId="urn:microsoft.com/office/officeart/2008/layout/LinedList"/>
    <dgm:cxn modelId="{A6FAFE18-54F5-452F-B769-0AD9E23E6754}" type="presParOf" srcId="{57E9A47D-D01C-4ACB-8346-E2AAA8013A56}" destId="{4184A258-FB94-4E91-B738-D64F5B6024BD}" srcOrd="1" destOrd="0" presId="urn:microsoft.com/office/officeart/2008/layout/LinedList"/>
    <dgm:cxn modelId="{46D6E2BD-AA54-4871-AA6D-44DE05A8E789}" type="presParOf" srcId="{1FC0CFDA-B600-4778-8ACA-46138F628001}" destId="{9B819941-8444-4B46-A8BB-A61EEC6A70CD}" srcOrd="18" destOrd="0" presId="urn:microsoft.com/office/officeart/2008/layout/LinedList"/>
    <dgm:cxn modelId="{AB7A767A-731C-4305-ACD9-F03474CCEEF8}" type="presParOf" srcId="{1FC0CFDA-B600-4778-8ACA-46138F628001}" destId="{B36217D8-18AB-4FFE-AD18-3B63FB599970}" srcOrd="19" destOrd="0" presId="urn:microsoft.com/office/officeart/2008/layout/LinedList"/>
    <dgm:cxn modelId="{2CDC60FA-6E09-4FC1-9A09-73B5A33E7AFA}" type="presParOf" srcId="{B36217D8-18AB-4FFE-AD18-3B63FB599970}" destId="{399215E2-C141-4BEC-91E0-E6E16F5E889D}" srcOrd="0" destOrd="0" presId="urn:microsoft.com/office/officeart/2008/layout/LinedList"/>
    <dgm:cxn modelId="{6FBA30C1-5DB4-435A-BA83-DCAC623170B9}" type="presParOf" srcId="{B36217D8-18AB-4FFE-AD18-3B63FB599970}" destId="{DBE45959-B0E1-4467-85C3-3F2E95453465}" srcOrd="1" destOrd="0" presId="urn:microsoft.com/office/officeart/2008/layout/LinedList"/>
    <dgm:cxn modelId="{9268BD71-6FBA-4BC1-949D-AF3013B6C707}" type="presParOf" srcId="{1FC0CFDA-B600-4778-8ACA-46138F628001}" destId="{D3C65F92-804D-43E8-B687-7DEC8AF3ECF6}" srcOrd="20" destOrd="0" presId="urn:microsoft.com/office/officeart/2008/layout/LinedList"/>
    <dgm:cxn modelId="{92EC90DE-FDA2-41FE-9033-961D4233D1DD}" type="presParOf" srcId="{1FC0CFDA-B600-4778-8ACA-46138F628001}" destId="{4959910C-D4F1-4D2D-912A-6A99569DD50A}" srcOrd="21" destOrd="0" presId="urn:microsoft.com/office/officeart/2008/layout/LinedList"/>
    <dgm:cxn modelId="{3D219D6F-823C-42D1-8A3B-CF6CAA0502B8}" type="presParOf" srcId="{4959910C-D4F1-4D2D-912A-6A99569DD50A}" destId="{5CA17011-20E2-4E4F-8F13-D605D0E010FB}" srcOrd="0" destOrd="0" presId="urn:microsoft.com/office/officeart/2008/layout/LinedList"/>
    <dgm:cxn modelId="{CAD23405-7ACD-4421-A7D7-2B22F5740918}" type="presParOf" srcId="{4959910C-D4F1-4D2D-912A-6A99569DD50A}" destId="{CC1D5940-17CC-4A77-9011-A407850AF606}" srcOrd="1" destOrd="0" presId="urn:microsoft.com/office/officeart/2008/layout/LinedList"/>
    <dgm:cxn modelId="{EC54E5EA-6499-4BA8-B2B3-F6028BE5F85E}" type="presParOf" srcId="{1FC0CFDA-B600-4778-8ACA-46138F628001}" destId="{B67AC256-B2F7-4331-96C2-A13D0577783C}" srcOrd="22" destOrd="0" presId="urn:microsoft.com/office/officeart/2008/layout/LinedList"/>
    <dgm:cxn modelId="{1D2F248F-9048-4CF4-98FB-1A94D51119BB}" type="presParOf" srcId="{1FC0CFDA-B600-4778-8ACA-46138F628001}" destId="{476C077B-D1C6-4021-9B23-8CBDE1B07114}" srcOrd="23" destOrd="0" presId="urn:microsoft.com/office/officeart/2008/layout/LinedList"/>
    <dgm:cxn modelId="{FC728349-C9F0-4282-9C53-225DB91A869C}" type="presParOf" srcId="{476C077B-D1C6-4021-9B23-8CBDE1B07114}" destId="{377C5E7B-3E07-485A-9AEC-77CDBD58A002}" srcOrd="0" destOrd="0" presId="urn:microsoft.com/office/officeart/2008/layout/LinedList"/>
    <dgm:cxn modelId="{39300CC1-B05C-4B76-B324-B187551EA3C8}" type="presParOf" srcId="{476C077B-D1C6-4021-9B23-8CBDE1B07114}" destId="{B122526C-7784-44D9-AC13-509596560536}" srcOrd="1" destOrd="0" presId="urn:microsoft.com/office/officeart/2008/layout/LinedList"/>
    <dgm:cxn modelId="{741BE5E2-DEF9-408E-8B19-696218BF3610}" type="presParOf" srcId="{1FC0CFDA-B600-4778-8ACA-46138F628001}" destId="{7E54583A-D092-4D39-B952-7E920866FA04}" srcOrd="24" destOrd="0" presId="urn:microsoft.com/office/officeart/2008/layout/LinedList"/>
    <dgm:cxn modelId="{540902CF-3B54-4AAE-9055-4BFE00CA54A4}" type="presParOf" srcId="{1FC0CFDA-B600-4778-8ACA-46138F628001}" destId="{C6DD7588-410F-4F8F-8AD5-4A760481C1CD}" srcOrd="25" destOrd="0" presId="urn:microsoft.com/office/officeart/2008/layout/LinedList"/>
    <dgm:cxn modelId="{1B2F84D0-0382-45BB-88F6-A05A25E86617}" type="presParOf" srcId="{C6DD7588-410F-4F8F-8AD5-4A760481C1CD}" destId="{7596759B-8B58-4524-885A-BFC9D670DC19}" srcOrd="0" destOrd="0" presId="urn:microsoft.com/office/officeart/2008/layout/LinedList"/>
    <dgm:cxn modelId="{DC5BA3A0-7855-4891-9A7F-230089AD9CB2}" type="presParOf" srcId="{C6DD7588-410F-4F8F-8AD5-4A760481C1CD}" destId="{0D44026C-339E-4E9A-B4FF-E061AF11BBB9}" srcOrd="1" destOrd="0" presId="urn:microsoft.com/office/officeart/2008/layout/LinedList"/>
    <dgm:cxn modelId="{08207E45-FFF6-45B4-91F1-B70A22C034BC}" type="presParOf" srcId="{1FC0CFDA-B600-4778-8ACA-46138F628001}" destId="{7D7CF3C9-64AB-441F-BC95-7C594262B03C}" srcOrd="26" destOrd="0" presId="urn:microsoft.com/office/officeart/2008/layout/LinedList"/>
    <dgm:cxn modelId="{C30B61CB-8483-4EA8-91BD-269B298BA9C2}" type="presParOf" srcId="{1FC0CFDA-B600-4778-8ACA-46138F628001}" destId="{1505D89F-247D-4539-884C-05371090A7A4}" srcOrd="27" destOrd="0" presId="urn:microsoft.com/office/officeart/2008/layout/LinedList"/>
    <dgm:cxn modelId="{9F92143E-DDF4-4C5C-9BA4-1DD43D572583}" type="presParOf" srcId="{1505D89F-247D-4539-884C-05371090A7A4}" destId="{4B0FE66E-45E9-4222-A742-6DA18E4A2455}" srcOrd="0" destOrd="0" presId="urn:microsoft.com/office/officeart/2008/layout/LinedList"/>
    <dgm:cxn modelId="{6E15034A-E4C2-40D5-9A13-6E29D400941F}" type="presParOf" srcId="{1505D89F-247D-4539-884C-05371090A7A4}" destId="{5EA42A40-5EFE-4927-B481-BD9F85AF13F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B5575-8995-412D-8E3F-788F1452EF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B83A3D1-7F43-449B-B5F1-F009ACCAEA22}">
      <dgm:prSet/>
      <dgm:spPr/>
      <dgm:t>
        <a:bodyPr/>
        <a:lstStyle/>
        <a:p>
          <a:pPr>
            <a:lnSpc>
              <a:spcPct val="100000"/>
            </a:lnSpc>
          </a:pPr>
          <a:r>
            <a:rPr lang="en-US" b="1"/>
            <a:t>Linear Regression</a:t>
          </a:r>
          <a:r>
            <a:rPr lang="en-US"/>
            <a:t>: Predicts the dependent variable (y) as a linear function of the independent variables (X). It assumes a linear relationship between inputs and the target.</a:t>
          </a:r>
        </a:p>
      </dgm:t>
    </dgm:pt>
    <dgm:pt modelId="{D5546B04-3D05-425C-ACBF-F628E231446E}" type="parTrans" cxnId="{C007C539-41D5-4921-A0C2-2D502F80B838}">
      <dgm:prSet/>
      <dgm:spPr/>
      <dgm:t>
        <a:bodyPr/>
        <a:lstStyle/>
        <a:p>
          <a:endParaRPr lang="en-US"/>
        </a:p>
      </dgm:t>
    </dgm:pt>
    <dgm:pt modelId="{38A78FDE-C023-4947-8BB0-7312CDF73D01}" type="sibTrans" cxnId="{C007C539-41D5-4921-A0C2-2D502F80B838}">
      <dgm:prSet/>
      <dgm:spPr/>
      <dgm:t>
        <a:bodyPr/>
        <a:lstStyle/>
        <a:p>
          <a:endParaRPr lang="en-US"/>
        </a:p>
      </dgm:t>
    </dgm:pt>
    <dgm:pt modelId="{6615F71A-AE8B-43AF-808B-3677F65C0F90}">
      <dgm:prSet/>
      <dgm:spPr/>
      <dgm:t>
        <a:bodyPr/>
        <a:lstStyle/>
        <a:p>
          <a:pPr>
            <a:lnSpc>
              <a:spcPct val="100000"/>
            </a:lnSpc>
          </a:pPr>
          <a:r>
            <a:rPr lang="en-US" b="1"/>
            <a:t>Ridge Regression</a:t>
          </a:r>
          <a:r>
            <a:rPr lang="en-US"/>
            <a:t>: A regularization technique (also called L2 regularization) that adds a penalty equal to the square of the magnitude of coefficients to the loss function to prevent overfitting.</a:t>
          </a:r>
        </a:p>
      </dgm:t>
    </dgm:pt>
    <dgm:pt modelId="{1EF7D33B-354D-44B0-806C-260C03367290}" type="parTrans" cxnId="{567D81FE-7147-49CB-B765-7D94C3AB677A}">
      <dgm:prSet/>
      <dgm:spPr/>
      <dgm:t>
        <a:bodyPr/>
        <a:lstStyle/>
        <a:p>
          <a:endParaRPr lang="en-US"/>
        </a:p>
      </dgm:t>
    </dgm:pt>
    <dgm:pt modelId="{00F701EF-34B4-4CF8-884A-5699346E0627}" type="sibTrans" cxnId="{567D81FE-7147-49CB-B765-7D94C3AB677A}">
      <dgm:prSet/>
      <dgm:spPr/>
      <dgm:t>
        <a:bodyPr/>
        <a:lstStyle/>
        <a:p>
          <a:endParaRPr lang="en-US"/>
        </a:p>
      </dgm:t>
    </dgm:pt>
    <dgm:pt modelId="{7B9DE7E5-6FFE-4FF5-8D68-03FD3B190CAA}">
      <dgm:prSet/>
      <dgm:spPr/>
      <dgm:t>
        <a:bodyPr/>
        <a:lstStyle/>
        <a:p>
          <a:pPr>
            <a:lnSpc>
              <a:spcPct val="100000"/>
            </a:lnSpc>
          </a:pPr>
          <a:r>
            <a:rPr lang="en-US" b="1"/>
            <a:t>Lasso Regression</a:t>
          </a:r>
          <a:r>
            <a:rPr lang="en-US"/>
            <a:t>: Similar to Ridge, it adds an L1 penalty (the absolute value of the magnitude of coefficients) to the loss function to not only prevent overfitting but also to perform feature selection.</a:t>
          </a:r>
        </a:p>
      </dgm:t>
    </dgm:pt>
    <dgm:pt modelId="{328824D1-1E4E-4F5B-B239-2E042FD7A042}" type="parTrans" cxnId="{127D94D4-53FE-4641-82B4-7DF9AB89A914}">
      <dgm:prSet/>
      <dgm:spPr/>
      <dgm:t>
        <a:bodyPr/>
        <a:lstStyle/>
        <a:p>
          <a:endParaRPr lang="en-US"/>
        </a:p>
      </dgm:t>
    </dgm:pt>
    <dgm:pt modelId="{D95E9378-242A-48E9-A997-B72561D509E2}" type="sibTrans" cxnId="{127D94D4-53FE-4641-82B4-7DF9AB89A914}">
      <dgm:prSet/>
      <dgm:spPr/>
      <dgm:t>
        <a:bodyPr/>
        <a:lstStyle/>
        <a:p>
          <a:endParaRPr lang="en-US"/>
        </a:p>
      </dgm:t>
    </dgm:pt>
    <dgm:pt modelId="{2877748D-A6A7-43B3-AC84-904C1F770BD1}">
      <dgm:prSet/>
      <dgm:spPr/>
      <dgm:t>
        <a:bodyPr/>
        <a:lstStyle/>
        <a:p>
          <a:pPr>
            <a:lnSpc>
              <a:spcPct val="100000"/>
            </a:lnSpc>
          </a:pPr>
          <a:r>
            <a:rPr lang="en-US" b="1"/>
            <a:t>Random Forest Regressor</a:t>
          </a:r>
          <a:r>
            <a:rPr lang="en-US"/>
            <a:t>: An ensemble learning method that operates by constructing multiple decision trees during training and outputs the mean prediction of the individual trees.</a:t>
          </a:r>
        </a:p>
      </dgm:t>
    </dgm:pt>
    <dgm:pt modelId="{899CDF34-8528-4E9F-9852-EF959DFF4BA9}" type="parTrans" cxnId="{439F24B2-1FD6-4A8A-8D15-FCCF177F25CB}">
      <dgm:prSet/>
      <dgm:spPr/>
      <dgm:t>
        <a:bodyPr/>
        <a:lstStyle/>
        <a:p>
          <a:endParaRPr lang="en-US"/>
        </a:p>
      </dgm:t>
    </dgm:pt>
    <dgm:pt modelId="{85532E44-BA5C-4648-B79F-301803C02413}" type="sibTrans" cxnId="{439F24B2-1FD6-4A8A-8D15-FCCF177F25CB}">
      <dgm:prSet/>
      <dgm:spPr/>
      <dgm:t>
        <a:bodyPr/>
        <a:lstStyle/>
        <a:p>
          <a:endParaRPr lang="en-US"/>
        </a:p>
      </dgm:t>
    </dgm:pt>
    <dgm:pt modelId="{657ADF20-2E5C-4F9C-9D27-06B8B0250AB1}">
      <dgm:prSet/>
      <dgm:spPr/>
      <dgm:t>
        <a:bodyPr/>
        <a:lstStyle/>
        <a:p>
          <a:pPr>
            <a:lnSpc>
              <a:spcPct val="100000"/>
            </a:lnSpc>
          </a:pPr>
          <a:r>
            <a:rPr lang="en-US" b="1"/>
            <a:t>Gradient Boosting Regressor</a:t>
          </a:r>
          <a:r>
            <a:rPr lang="en-US"/>
            <a:t>: Another ensemble technique that builds trees sequentially; each tree tries to correct the errors made by the previous one.</a:t>
          </a:r>
        </a:p>
      </dgm:t>
    </dgm:pt>
    <dgm:pt modelId="{FDF5BF5C-C387-41A1-85ED-83AE2EC80A83}" type="parTrans" cxnId="{57740D04-3F46-48A3-A3E5-4E74D22B4AC5}">
      <dgm:prSet/>
      <dgm:spPr/>
      <dgm:t>
        <a:bodyPr/>
        <a:lstStyle/>
        <a:p>
          <a:endParaRPr lang="en-US"/>
        </a:p>
      </dgm:t>
    </dgm:pt>
    <dgm:pt modelId="{F398A8A4-B7A9-4F6C-A7D3-AE2320646DCE}" type="sibTrans" cxnId="{57740D04-3F46-48A3-A3E5-4E74D22B4AC5}">
      <dgm:prSet/>
      <dgm:spPr/>
      <dgm:t>
        <a:bodyPr/>
        <a:lstStyle/>
        <a:p>
          <a:endParaRPr lang="en-US"/>
        </a:p>
      </dgm:t>
    </dgm:pt>
    <dgm:pt modelId="{7B021B05-131D-4143-908D-222FB550D39E}">
      <dgm:prSet/>
      <dgm:spPr/>
      <dgm:t>
        <a:bodyPr/>
        <a:lstStyle/>
        <a:p>
          <a:pPr>
            <a:lnSpc>
              <a:spcPct val="100000"/>
            </a:lnSpc>
          </a:pPr>
          <a:r>
            <a:rPr lang="en-US" b="1"/>
            <a:t>Support Vector Regressor (SVR)</a:t>
          </a:r>
          <a:r>
            <a:rPr lang="en-US"/>
            <a:t>: Uses the principles of support vector machines for regression, finding the hyperplane that best fits the data and considers the epsilon margin of tolerance.</a:t>
          </a:r>
        </a:p>
      </dgm:t>
    </dgm:pt>
    <dgm:pt modelId="{8EC5FEFC-1F2C-4232-9A8D-432F7C2169B2}" type="parTrans" cxnId="{9DE73F19-5838-4F2D-B0D3-523A448AF5D7}">
      <dgm:prSet/>
      <dgm:spPr/>
      <dgm:t>
        <a:bodyPr/>
        <a:lstStyle/>
        <a:p>
          <a:endParaRPr lang="en-US"/>
        </a:p>
      </dgm:t>
    </dgm:pt>
    <dgm:pt modelId="{A442FC6F-7B99-4F12-A3C3-E5DDC02AF8D1}" type="sibTrans" cxnId="{9DE73F19-5838-4F2D-B0D3-523A448AF5D7}">
      <dgm:prSet/>
      <dgm:spPr/>
      <dgm:t>
        <a:bodyPr/>
        <a:lstStyle/>
        <a:p>
          <a:endParaRPr lang="en-US"/>
        </a:p>
      </dgm:t>
    </dgm:pt>
    <dgm:pt modelId="{8680071E-5155-4037-907D-EE8413480D00}" type="pres">
      <dgm:prSet presAssocID="{27BB5575-8995-412D-8E3F-788F1452EF0D}" presName="root" presStyleCnt="0">
        <dgm:presLayoutVars>
          <dgm:dir/>
          <dgm:resizeHandles val="exact"/>
        </dgm:presLayoutVars>
      </dgm:prSet>
      <dgm:spPr/>
    </dgm:pt>
    <dgm:pt modelId="{FB55528F-A7DE-487F-A612-30266374B009}" type="pres">
      <dgm:prSet presAssocID="{3B83A3D1-7F43-449B-B5F1-F009ACCAEA22}" presName="compNode" presStyleCnt="0"/>
      <dgm:spPr/>
    </dgm:pt>
    <dgm:pt modelId="{4D893EE7-A593-4292-98BC-12624F88F0C5}" type="pres">
      <dgm:prSet presAssocID="{3B83A3D1-7F43-449B-B5F1-F009ACCAEA22}" presName="bgRect" presStyleLbl="bgShp" presStyleIdx="0" presStyleCnt="6"/>
      <dgm:spPr/>
    </dgm:pt>
    <dgm:pt modelId="{A7C57B81-C16C-4363-982F-903FD01D2D27}" type="pres">
      <dgm:prSet presAssocID="{3B83A3D1-7F43-449B-B5F1-F009ACCAEA2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thematics"/>
        </a:ext>
      </dgm:extLst>
    </dgm:pt>
    <dgm:pt modelId="{77B4F555-CE11-498D-BF2B-4405FCE97646}" type="pres">
      <dgm:prSet presAssocID="{3B83A3D1-7F43-449B-B5F1-F009ACCAEA22}" presName="spaceRect" presStyleCnt="0"/>
      <dgm:spPr/>
    </dgm:pt>
    <dgm:pt modelId="{58769391-3BF2-494B-B47E-D0D7227CACAE}" type="pres">
      <dgm:prSet presAssocID="{3B83A3D1-7F43-449B-B5F1-F009ACCAEA22}" presName="parTx" presStyleLbl="revTx" presStyleIdx="0" presStyleCnt="6">
        <dgm:presLayoutVars>
          <dgm:chMax val="0"/>
          <dgm:chPref val="0"/>
        </dgm:presLayoutVars>
      </dgm:prSet>
      <dgm:spPr/>
    </dgm:pt>
    <dgm:pt modelId="{CB89F05D-CC15-49CE-A512-1CD7A376B000}" type="pres">
      <dgm:prSet presAssocID="{38A78FDE-C023-4947-8BB0-7312CDF73D01}" presName="sibTrans" presStyleCnt="0"/>
      <dgm:spPr/>
    </dgm:pt>
    <dgm:pt modelId="{1CB94712-F8A2-42A0-BC56-3A494D3AC409}" type="pres">
      <dgm:prSet presAssocID="{6615F71A-AE8B-43AF-808B-3677F65C0F90}" presName="compNode" presStyleCnt="0"/>
      <dgm:spPr/>
    </dgm:pt>
    <dgm:pt modelId="{553BC7FA-7F2B-4D13-81F7-6DA32B38D1D6}" type="pres">
      <dgm:prSet presAssocID="{6615F71A-AE8B-43AF-808B-3677F65C0F90}" presName="bgRect" presStyleLbl="bgShp" presStyleIdx="1" presStyleCnt="6"/>
      <dgm:spPr/>
    </dgm:pt>
    <dgm:pt modelId="{50DED82C-EC5B-4D26-A849-519BF26B80F6}" type="pres">
      <dgm:prSet presAssocID="{6615F71A-AE8B-43AF-808B-3677F65C0F9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D1A21ED2-9A3A-426B-9D91-2E56F45AA153}" type="pres">
      <dgm:prSet presAssocID="{6615F71A-AE8B-43AF-808B-3677F65C0F90}" presName="spaceRect" presStyleCnt="0"/>
      <dgm:spPr/>
    </dgm:pt>
    <dgm:pt modelId="{E8C43AD7-4674-4ED8-8FEF-56452CB93769}" type="pres">
      <dgm:prSet presAssocID="{6615F71A-AE8B-43AF-808B-3677F65C0F90}" presName="parTx" presStyleLbl="revTx" presStyleIdx="1" presStyleCnt="6">
        <dgm:presLayoutVars>
          <dgm:chMax val="0"/>
          <dgm:chPref val="0"/>
        </dgm:presLayoutVars>
      </dgm:prSet>
      <dgm:spPr/>
    </dgm:pt>
    <dgm:pt modelId="{795A33B7-2955-4456-86D6-ADD761E305FE}" type="pres">
      <dgm:prSet presAssocID="{00F701EF-34B4-4CF8-884A-5699346E0627}" presName="sibTrans" presStyleCnt="0"/>
      <dgm:spPr/>
    </dgm:pt>
    <dgm:pt modelId="{347D032B-2A04-41C0-9013-F85E00C6553F}" type="pres">
      <dgm:prSet presAssocID="{7B9DE7E5-6FFE-4FF5-8D68-03FD3B190CAA}" presName="compNode" presStyleCnt="0"/>
      <dgm:spPr/>
    </dgm:pt>
    <dgm:pt modelId="{4DD3EED3-CD32-4D2B-B4C2-E03BE35307F4}" type="pres">
      <dgm:prSet presAssocID="{7B9DE7E5-6FFE-4FF5-8D68-03FD3B190CAA}" presName="bgRect" presStyleLbl="bgShp" presStyleIdx="2" presStyleCnt="6"/>
      <dgm:spPr/>
    </dgm:pt>
    <dgm:pt modelId="{1DE53D30-1295-457B-891A-918570A98E69}" type="pres">
      <dgm:prSet presAssocID="{7B9DE7E5-6FFE-4FF5-8D68-03FD3B190C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ne"/>
        </a:ext>
      </dgm:extLst>
    </dgm:pt>
    <dgm:pt modelId="{F825FF23-2961-488B-A511-22818AFB87A0}" type="pres">
      <dgm:prSet presAssocID="{7B9DE7E5-6FFE-4FF5-8D68-03FD3B190CAA}" presName="spaceRect" presStyleCnt="0"/>
      <dgm:spPr/>
    </dgm:pt>
    <dgm:pt modelId="{CFB1ACFD-E0E9-4B24-BC75-B4632D1BFBB0}" type="pres">
      <dgm:prSet presAssocID="{7B9DE7E5-6FFE-4FF5-8D68-03FD3B190CAA}" presName="parTx" presStyleLbl="revTx" presStyleIdx="2" presStyleCnt="6">
        <dgm:presLayoutVars>
          <dgm:chMax val="0"/>
          <dgm:chPref val="0"/>
        </dgm:presLayoutVars>
      </dgm:prSet>
      <dgm:spPr/>
    </dgm:pt>
    <dgm:pt modelId="{41A416E2-7375-48D3-8EB8-375DF2BDE85F}" type="pres">
      <dgm:prSet presAssocID="{D95E9378-242A-48E9-A997-B72561D509E2}" presName="sibTrans" presStyleCnt="0"/>
      <dgm:spPr/>
    </dgm:pt>
    <dgm:pt modelId="{091B4E03-B8DE-426D-B390-4599C300CB6D}" type="pres">
      <dgm:prSet presAssocID="{2877748D-A6A7-43B3-AC84-904C1F770BD1}" presName="compNode" presStyleCnt="0"/>
      <dgm:spPr/>
    </dgm:pt>
    <dgm:pt modelId="{A0483EB9-520F-4CCA-8A4F-5FC91FB2F9F4}" type="pres">
      <dgm:prSet presAssocID="{2877748D-A6A7-43B3-AC84-904C1F770BD1}" presName="bgRect" presStyleLbl="bgShp" presStyleIdx="3" presStyleCnt="6"/>
      <dgm:spPr/>
    </dgm:pt>
    <dgm:pt modelId="{840A0CC6-882B-449D-BFB7-343FBB6A77EE}" type="pres">
      <dgm:prSet presAssocID="{2877748D-A6A7-43B3-AC84-904C1F770B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2A565839-E352-4727-938E-A9A84E252B93}" type="pres">
      <dgm:prSet presAssocID="{2877748D-A6A7-43B3-AC84-904C1F770BD1}" presName="spaceRect" presStyleCnt="0"/>
      <dgm:spPr/>
    </dgm:pt>
    <dgm:pt modelId="{BDE45DB9-7171-4D78-979C-1C94B2BA689A}" type="pres">
      <dgm:prSet presAssocID="{2877748D-A6A7-43B3-AC84-904C1F770BD1}" presName="parTx" presStyleLbl="revTx" presStyleIdx="3" presStyleCnt="6">
        <dgm:presLayoutVars>
          <dgm:chMax val="0"/>
          <dgm:chPref val="0"/>
        </dgm:presLayoutVars>
      </dgm:prSet>
      <dgm:spPr/>
    </dgm:pt>
    <dgm:pt modelId="{AF9D2436-45D6-4C0F-88ED-5284965A16F6}" type="pres">
      <dgm:prSet presAssocID="{85532E44-BA5C-4648-B79F-301803C02413}" presName="sibTrans" presStyleCnt="0"/>
      <dgm:spPr/>
    </dgm:pt>
    <dgm:pt modelId="{640AEDED-C1E2-465F-A677-A1DE18A8DA2B}" type="pres">
      <dgm:prSet presAssocID="{657ADF20-2E5C-4F9C-9D27-06B8B0250AB1}" presName="compNode" presStyleCnt="0"/>
      <dgm:spPr/>
    </dgm:pt>
    <dgm:pt modelId="{4438EE22-BECF-4BDD-A8C4-F9B500AABA95}" type="pres">
      <dgm:prSet presAssocID="{657ADF20-2E5C-4F9C-9D27-06B8B0250AB1}" presName="bgRect" presStyleLbl="bgShp" presStyleIdx="4" presStyleCnt="6"/>
      <dgm:spPr/>
    </dgm:pt>
    <dgm:pt modelId="{46575EDB-CE05-4DA7-8D8C-6D84DFE5170F}" type="pres">
      <dgm:prSet presAssocID="{657ADF20-2E5C-4F9C-9D27-06B8B0250AB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35EF6598-8448-4731-AAEB-2634765ADF4D}" type="pres">
      <dgm:prSet presAssocID="{657ADF20-2E5C-4F9C-9D27-06B8B0250AB1}" presName="spaceRect" presStyleCnt="0"/>
      <dgm:spPr/>
    </dgm:pt>
    <dgm:pt modelId="{4D798064-E8E2-4184-9525-5E4F0AD9EAB9}" type="pres">
      <dgm:prSet presAssocID="{657ADF20-2E5C-4F9C-9D27-06B8B0250AB1}" presName="parTx" presStyleLbl="revTx" presStyleIdx="4" presStyleCnt="6">
        <dgm:presLayoutVars>
          <dgm:chMax val="0"/>
          <dgm:chPref val="0"/>
        </dgm:presLayoutVars>
      </dgm:prSet>
      <dgm:spPr/>
    </dgm:pt>
    <dgm:pt modelId="{C7760B8B-137C-48EE-97F4-06AF962B894B}" type="pres">
      <dgm:prSet presAssocID="{F398A8A4-B7A9-4F6C-A7D3-AE2320646DCE}" presName="sibTrans" presStyleCnt="0"/>
      <dgm:spPr/>
    </dgm:pt>
    <dgm:pt modelId="{93DCCAFD-5703-4382-99CF-66B61457AD61}" type="pres">
      <dgm:prSet presAssocID="{7B021B05-131D-4143-908D-222FB550D39E}" presName="compNode" presStyleCnt="0"/>
      <dgm:spPr/>
    </dgm:pt>
    <dgm:pt modelId="{290A8818-F463-445B-A230-C23E5791E693}" type="pres">
      <dgm:prSet presAssocID="{7B021B05-131D-4143-908D-222FB550D39E}" presName="bgRect" presStyleLbl="bgShp" presStyleIdx="5" presStyleCnt="6"/>
      <dgm:spPr/>
    </dgm:pt>
    <dgm:pt modelId="{5FE1B2A9-7212-4212-AFC6-EA19B9528865}" type="pres">
      <dgm:prSet presAssocID="{7B021B05-131D-4143-908D-222FB550D3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rawing Compass"/>
        </a:ext>
      </dgm:extLst>
    </dgm:pt>
    <dgm:pt modelId="{AC9039C6-9480-43E8-A0E6-31D8AB065550}" type="pres">
      <dgm:prSet presAssocID="{7B021B05-131D-4143-908D-222FB550D39E}" presName="spaceRect" presStyleCnt="0"/>
      <dgm:spPr/>
    </dgm:pt>
    <dgm:pt modelId="{F9ABB506-7D25-48CA-852E-7007169FCF24}" type="pres">
      <dgm:prSet presAssocID="{7B021B05-131D-4143-908D-222FB550D39E}" presName="parTx" presStyleLbl="revTx" presStyleIdx="5" presStyleCnt="6">
        <dgm:presLayoutVars>
          <dgm:chMax val="0"/>
          <dgm:chPref val="0"/>
        </dgm:presLayoutVars>
      </dgm:prSet>
      <dgm:spPr/>
    </dgm:pt>
  </dgm:ptLst>
  <dgm:cxnLst>
    <dgm:cxn modelId="{57740D04-3F46-48A3-A3E5-4E74D22B4AC5}" srcId="{27BB5575-8995-412D-8E3F-788F1452EF0D}" destId="{657ADF20-2E5C-4F9C-9D27-06B8B0250AB1}" srcOrd="4" destOrd="0" parTransId="{FDF5BF5C-C387-41A1-85ED-83AE2EC80A83}" sibTransId="{F398A8A4-B7A9-4F6C-A7D3-AE2320646DCE}"/>
    <dgm:cxn modelId="{9DE73F19-5838-4F2D-B0D3-523A448AF5D7}" srcId="{27BB5575-8995-412D-8E3F-788F1452EF0D}" destId="{7B021B05-131D-4143-908D-222FB550D39E}" srcOrd="5" destOrd="0" parTransId="{8EC5FEFC-1F2C-4232-9A8D-432F7C2169B2}" sibTransId="{A442FC6F-7B99-4F12-A3C3-E5DDC02AF8D1}"/>
    <dgm:cxn modelId="{8CE4B022-D4A7-46F0-9A83-A6F5EBCA5D10}" type="presOf" srcId="{27BB5575-8995-412D-8E3F-788F1452EF0D}" destId="{8680071E-5155-4037-907D-EE8413480D00}" srcOrd="0" destOrd="0" presId="urn:microsoft.com/office/officeart/2018/2/layout/IconVerticalSolidList"/>
    <dgm:cxn modelId="{A3023B26-8B65-4BEB-8365-EBBB91571803}" type="presOf" srcId="{7B021B05-131D-4143-908D-222FB550D39E}" destId="{F9ABB506-7D25-48CA-852E-7007169FCF24}" srcOrd="0" destOrd="0" presId="urn:microsoft.com/office/officeart/2018/2/layout/IconVerticalSolidList"/>
    <dgm:cxn modelId="{C007C539-41D5-4921-A0C2-2D502F80B838}" srcId="{27BB5575-8995-412D-8E3F-788F1452EF0D}" destId="{3B83A3D1-7F43-449B-B5F1-F009ACCAEA22}" srcOrd="0" destOrd="0" parTransId="{D5546B04-3D05-425C-ACBF-F628E231446E}" sibTransId="{38A78FDE-C023-4947-8BB0-7312CDF73D01}"/>
    <dgm:cxn modelId="{7E26FA69-533B-4095-A9F8-72DDC4830E4C}" type="presOf" srcId="{2877748D-A6A7-43B3-AC84-904C1F770BD1}" destId="{BDE45DB9-7171-4D78-979C-1C94B2BA689A}" srcOrd="0" destOrd="0" presId="urn:microsoft.com/office/officeart/2018/2/layout/IconVerticalSolidList"/>
    <dgm:cxn modelId="{482DE36B-35E8-45B7-BEBE-89E7CD563789}" type="presOf" srcId="{6615F71A-AE8B-43AF-808B-3677F65C0F90}" destId="{E8C43AD7-4674-4ED8-8FEF-56452CB93769}" srcOrd="0" destOrd="0" presId="urn:microsoft.com/office/officeart/2018/2/layout/IconVerticalSolidList"/>
    <dgm:cxn modelId="{EBF1C480-55CA-448E-A687-5B73873969AA}" type="presOf" srcId="{7B9DE7E5-6FFE-4FF5-8D68-03FD3B190CAA}" destId="{CFB1ACFD-E0E9-4B24-BC75-B4632D1BFBB0}" srcOrd="0" destOrd="0" presId="urn:microsoft.com/office/officeart/2018/2/layout/IconVerticalSolidList"/>
    <dgm:cxn modelId="{7A35219F-E82B-4358-84A1-BDFC1D98F274}" type="presOf" srcId="{657ADF20-2E5C-4F9C-9D27-06B8B0250AB1}" destId="{4D798064-E8E2-4184-9525-5E4F0AD9EAB9}" srcOrd="0" destOrd="0" presId="urn:microsoft.com/office/officeart/2018/2/layout/IconVerticalSolidList"/>
    <dgm:cxn modelId="{83A6E3AB-A9E3-43AE-BD6F-CA798E200C3C}" type="presOf" srcId="{3B83A3D1-7F43-449B-B5F1-F009ACCAEA22}" destId="{58769391-3BF2-494B-B47E-D0D7227CACAE}" srcOrd="0" destOrd="0" presId="urn:microsoft.com/office/officeart/2018/2/layout/IconVerticalSolidList"/>
    <dgm:cxn modelId="{439F24B2-1FD6-4A8A-8D15-FCCF177F25CB}" srcId="{27BB5575-8995-412D-8E3F-788F1452EF0D}" destId="{2877748D-A6A7-43B3-AC84-904C1F770BD1}" srcOrd="3" destOrd="0" parTransId="{899CDF34-8528-4E9F-9852-EF959DFF4BA9}" sibTransId="{85532E44-BA5C-4648-B79F-301803C02413}"/>
    <dgm:cxn modelId="{127D94D4-53FE-4641-82B4-7DF9AB89A914}" srcId="{27BB5575-8995-412D-8E3F-788F1452EF0D}" destId="{7B9DE7E5-6FFE-4FF5-8D68-03FD3B190CAA}" srcOrd="2" destOrd="0" parTransId="{328824D1-1E4E-4F5B-B239-2E042FD7A042}" sibTransId="{D95E9378-242A-48E9-A997-B72561D509E2}"/>
    <dgm:cxn modelId="{567D81FE-7147-49CB-B765-7D94C3AB677A}" srcId="{27BB5575-8995-412D-8E3F-788F1452EF0D}" destId="{6615F71A-AE8B-43AF-808B-3677F65C0F90}" srcOrd="1" destOrd="0" parTransId="{1EF7D33B-354D-44B0-806C-260C03367290}" sibTransId="{00F701EF-34B4-4CF8-884A-5699346E0627}"/>
    <dgm:cxn modelId="{6E3AD29F-70FC-4B8D-9D78-3ADD2264095C}" type="presParOf" srcId="{8680071E-5155-4037-907D-EE8413480D00}" destId="{FB55528F-A7DE-487F-A612-30266374B009}" srcOrd="0" destOrd="0" presId="urn:microsoft.com/office/officeart/2018/2/layout/IconVerticalSolidList"/>
    <dgm:cxn modelId="{E6B1E310-786F-4596-9404-369A90C04928}" type="presParOf" srcId="{FB55528F-A7DE-487F-A612-30266374B009}" destId="{4D893EE7-A593-4292-98BC-12624F88F0C5}" srcOrd="0" destOrd="0" presId="urn:microsoft.com/office/officeart/2018/2/layout/IconVerticalSolidList"/>
    <dgm:cxn modelId="{8C0531AC-BE61-41E3-A2C8-840ECB1883B4}" type="presParOf" srcId="{FB55528F-A7DE-487F-A612-30266374B009}" destId="{A7C57B81-C16C-4363-982F-903FD01D2D27}" srcOrd="1" destOrd="0" presId="urn:microsoft.com/office/officeart/2018/2/layout/IconVerticalSolidList"/>
    <dgm:cxn modelId="{4F4BD4C4-5742-4CC2-AF35-2537AB5CCB80}" type="presParOf" srcId="{FB55528F-A7DE-487F-A612-30266374B009}" destId="{77B4F555-CE11-498D-BF2B-4405FCE97646}" srcOrd="2" destOrd="0" presId="urn:microsoft.com/office/officeart/2018/2/layout/IconVerticalSolidList"/>
    <dgm:cxn modelId="{28FE7337-18EC-4F3D-A3E5-2955F715EDD8}" type="presParOf" srcId="{FB55528F-A7DE-487F-A612-30266374B009}" destId="{58769391-3BF2-494B-B47E-D0D7227CACAE}" srcOrd="3" destOrd="0" presId="urn:microsoft.com/office/officeart/2018/2/layout/IconVerticalSolidList"/>
    <dgm:cxn modelId="{9A362A9F-0A57-4DCB-BF2F-DB53326BFE12}" type="presParOf" srcId="{8680071E-5155-4037-907D-EE8413480D00}" destId="{CB89F05D-CC15-49CE-A512-1CD7A376B000}" srcOrd="1" destOrd="0" presId="urn:microsoft.com/office/officeart/2018/2/layout/IconVerticalSolidList"/>
    <dgm:cxn modelId="{B0D1E69F-0ACB-4938-8561-5B59F363A037}" type="presParOf" srcId="{8680071E-5155-4037-907D-EE8413480D00}" destId="{1CB94712-F8A2-42A0-BC56-3A494D3AC409}" srcOrd="2" destOrd="0" presId="urn:microsoft.com/office/officeart/2018/2/layout/IconVerticalSolidList"/>
    <dgm:cxn modelId="{BBFD0C63-BBEB-4CAA-8715-D72A1275984F}" type="presParOf" srcId="{1CB94712-F8A2-42A0-BC56-3A494D3AC409}" destId="{553BC7FA-7F2B-4D13-81F7-6DA32B38D1D6}" srcOrd="0" destOrd="0" presId="urn:microsoft.com/office/officeart/2018/2/layout/IconVerticalSolidList"/>
    <dgm:cxn modelId="{2BCA542E-5437-4DE1-8968-CA975C3375B7}" type="presParOf" srcId="{1CB94712-F8A2-42A0-BC56-3A494D3AC409}" destId="{50DED82C-EC5B-4D26-A849-519BF26B80F6}" srcOrd="1" destOrd="0" presId="urn:microsoft.com/office/officeart/2018/2/layout/IconVerticalSolidList"/>
    <dgm:cxn modelId="{6CC7E5EE-E7DC-438F-B63D-FB51D97384D2}" type="presParOf" srcId="{1CB94712-F8A2-42A0-BC56-3A494D3AC409}" destId="{D1A21ED2-9A3A-426B-9D91-2E56F45AA153}" srcOrd="2" destOrd="0" presId="urn:microsoft.com/office/officeart/2018/2/layout/IconVerticalSolidList"/>
    <dgm:cxn modelId="{6181713B-AAAF-4A6E-81F9-21097EAB7604}" type="presParOf" srcId="{1CB94712-F8A2-42A0-BC56-3A494D3AC409}" destId="{E8C43AD7-4674-4ED8-8FEF-56452CB93769}" srcOrd="3" destOrd="0" presId="urn:microsoft.com/office/officeart/2018/2/layout/IconVerticalSolidList"/>
    <dgm:cxn modelId="{DEFB509C-7F47-44A1-9AF8-241A34FC5C69}" type="presParOf" srcId="{8680071E-5155-4037-907D-EE8413480D00}" destId="{795A33B7-2955-4456-86D6-ADD761E305FE}" srcOrd="3" destOrd="0" presId="urn:microsoft.com/office/officeart/2018/2/layout/IconVerticalSolidList"/>
    <dgm:cxn modelId="{2D8A242B-0311-4049-8FB0-F5DFCC2234AD}" type="presParOf" srcId="{8680071E-5155-4037-907D-EE8413480D00}" destId="{347D032B-2A04-41C0-9013-F85E00C6553F}" srcOrd="4" destOrd="0" presId="urn:microsoft.com/office/officeart/2018/2/layout/IconVerticalSolidList"/>
    <dgm:cxn modelId="{16BB36F9-9743-47C5-B66B-B4240A92F1D3}" type="presParOf" srcId="{347D032B-2A04-41C0-9013-F85E00C6553F}" destId="{4DD3EED3-CD32-4D2B-B4C2-E03BE35307F4}" srcOrd="0" destOrd="0" presId="urn:microsoft.com/office/officeart/2018/2/layout/IconVerticalSolidList"/>
    <dgm:cxn modelId="{7043B8CA-6AD0-4ADF-A63E-0D284CD87635}" type="presParOf" srcId="{347D032B-2A04-41C0-9013-F85E00C6553F}" destId="{1DE53D30-1295-457B-891A-918570A98E69}" srcOrd="1" destOrd="0" presId="urn:microsoft.com/office/officeart/2018/2/layout/IconVerticalSolidList"/>
    <dgm:cxn modelId="{26AEFD49-0D8D-4E19-9E5F-A4B5D5489CFB}" type="presParOf" srcId="{347D032B-2A04-41C0-9013-F85E00C6553F}" destId="{F825FF23-2961-488B-A511-22818AFB87A0}" srcOrd="2" destOrd="0" presId="urn:microsoft.com/office/officeart/2018/2/layout/IconVerticalSolidList"/>
    <dgm:cxn modelId="{86658231-E0D2-4AE5-AB6F-4C24BA17EF6A}" type="presParOf" srcId="{347D032B-2A04-41C0-9013-F85E00C6553F}" destId="{CFB1ACFD-E0E9-4B24-BC75-B4632D1BFBB0}" srcOrd="3" destOrd="0" presId="urn:microsoft.com/office/officeart/2018/2/layout/IconVerticalSolidList"/>
    <dgm:cxn modelId="{9FCA9A25-FC50-41FC-B52B-E0C12C3ADC3F}" type="presParOf" srcId="{8680071E-5155-4037-907D-EE8413480D00}" destId="{41A416E2-7375-48D3-8EB8-375DF2BDE85F}" srcOrd="5" destOrd="0" presId="urn:microsoft.com/office/officeart/2018/2/layout/IconVerticalSolidList"/>
    <dgm:cxn modelId="{65DD7ED6-E05A-4305-B730-A35D0D7E73A9}" type="presParOf" srcId="{8680071E-5155-4037-907D-EE8413480D00}" destId="{091B4E03-B8DE-426D-B390-4599C300CB6D}" srcOrd="6" destOrd="0" presId="urn:microsoft.com/office/officeart/2018/2/layout/IconVerticalSolidList"/>
    <dgm:cxn modelId="{22DB717F-656C-428B-A3F6-CC48EE798570}" type="presParOf" srcId="{091B4E03-B8DE-426D-B390-4599C300CB6D}" destId="{A0483EB9-520F-4CCA-8A4F-5FC91FB2F9F4}" srcOrd="0" destOrd="0" presId="urn:microsoft.com/office/officeart/2018/2/layout/IconVerticalSolidList"/>
    <dgm:cxn modelId="{2C51B454-6011-4E40-AC16-3D89ABB14BA6}" type="presParOf" srcId="{091B4E03-B8DE-426D-B390-4599C300CB6D}" destId="{840A0CC6-882B-449D-BFB7-343FBB6A77EE}" srcOrd="1" destOrd="0" presId="urn:microsoft.com/office/officeart/2018/2/layout/IconVerticalSolidList"/>
    <dgm:cxn modelId="{EFD9DA25-591C-4108-A86B-D6E2C687CED7}" type="presParOf" srcId="{091B4E03-B8DE-426D-B390-4599C300CB6D}" destId="{2A565839-E352-4727-938E-A9A84E252B93}" srcOrd="2" destOrd="0" presId="urn:microsoft.com/office/officeart/2018/2/layout/IconVerticalSolidList"/>
    <dgm:cxn modelId="{62860069-4784-409B-82CC-ADDBF3DEFCC1}" type="presParOf" srcId="{091B4E03-B8DE-426D-B390-4599C300CB6D}" destId="{BDE45DB9-7171-4D78-979C-1C94B2BA689A}" srcOrd="3" destOrd="0" presId="urn:microsoft.com/office/officeart/2018/2/layout/IconVerticalSolidList"/>
    <dgm:cxn modelId="{CD9D7815-C293-43C5-B008-212D51B84146}" type="presParOf" srcId="{8680071E-5155-4037-907D-EE8413480D00}" destId="{AF9D2436-45D6-4C0F-88ED-5284965A16F6}" srcOrd="7" destOrd="0" presId="urn:microsoft.com/office/officeart/2018/2/layout/IconVerticalSolidList"/>
    <dgm:cxn modelId="{D38E7259-5D6E-4656-9A44-D4F6EFD89AFA}" type="presParOf" srcId="{8680071E-5155-4037-907D-EE8413480D00}" destId="{640AEDED-C1E2-465F-A677-A1DE18A8DA2B}" srcOrd="8" destOrd="0" presId="urn:microsoft.com/office/officeart/2018/2/layout/IconVerticalSolidList"/>
    <dgm:cxn modelId="{F1275C2F-18BE-485B-93C0-E0D954BEC91B}" type="presParOf" srcId="{640AEDED-C1E2-465F-A677-A1DE18A8DA2B}" destId="{4438EE22-BECF-4BDD-A8C4-F9B500AABA95}" srcOrd="0" destOrd="0" presId="urn:microsoft.com/office/officeart/2018/2/layout/IconVerticalSolidList"/>
    <dgm:cxn modelId="{2114264F-7F91-4F72-B1B8-0F5A81FFD048}" type="presParOf" srcId="{640AEDED-C1E2-465F-A677-A1DE18A8DA2B}" destId="{46575EDB-CE05-4DA7-8D8C-6D84DFE5170F}" srcOrd="1" destOrd="0" presId="urn:microsoft.com/office/officeart/2018/2/layout/IconVerticalSolidList"/>
    <dgm:cxn modelId="{ACF369C8-BDBA-40A8-A1D2-37D8AB684CEA}" type="presParOf" srcId="{640AEDED-C1E2-465F-A677-A1DE18A8DA2B}" destId="{35EF6598-8448-4731-AAEB-2634765ADF4D}" srcOrd="2" destOrd="0" presId="urn:microsoft.com/office/officeart/2018/2/layout/IconVerticalSolidList"/>
    <dgm:cxn modelId="{AF5290DA-FDA9-498E-BC9E-9C2567572F65}" type="presParOf" srcId="{640AEDED-C1E2-465F-A677-A1DE18A8DA2B}" destId="{4D798064-E8E2-4184-9525-5E4F0AD9EAB9}" srcOrd="3" destOrd="0" presId="urn:microsoft.com/office/officeart/2018/2/layout/IconVerticalSolidList"/>
    <dgm:cxn modelId="{D6579B1C-51C9-4541-A077-A6FDD0CB9DF5}" type="presParOf" srcId="{8680071E-5155-4037-907D-EE8413480D00}" destId="{C7760B8B-137C-48EE-97F4-06AF962B894B}" srcOrd="9" destOrd="0" presId="urn:microsoft.com/office/officeart/2018/2/layout/IconVerticalSolidList"/>
    <dgm:cxn modelId="{A1CC0E8C-346F-4DF3-B512-328CD07D1EC2}" type="presParOf" srcId="{8680071E-5155-4037-907D-EE8413480D00}" destId="{93DCCAFD-5703-4382-99CF-66B61457AD61}" srcOrd="10" destOrd="0" presId="urn:microsoft.com/office/officeart/2018/2/layout/IconVerticalSolidList"/>
    <dgm:cxn modelId="{8619389A-C3AD-49D3-89E2-84E282C86203}" type="presParOf" srcId="{93DCCAFD-5703-4382-99CF-66B61457AD61}" destId="{290A8818-F463-445B-A230-C23E5791E693}" srcOrd="0" destOrd="0" presId="urn:microsoft.com/office/officeart/2018/2/layout/IconVerticalSolidList"/>
    <dgm:cxn modelId="{B8F0D661-464F-4DAF-A514-62EDE571E19D}" type="presParOf" srcId="{93DCCAFD-5703-4382-99CF-66B61457AD61}" destId="{5FE1B2A9-7212-4212-AFC6-EA19B9528865}" srcOrd="1" destOrd="0" presId="urn:microsoft.com/office/officeart/2018/2/layout/IconVerticalSolidList"/>
    <dgm:cxn modelId="{10E5D288-3591-4071-812F-B35FC255563C}" type="presParOf" srcId="{93DCCAFD-5703-4382-99CF-66B61457AD61}" destId="{AC9039C6-9480-43E8-A0E6-31D8AB065550}" srcOrd="2" destOrd="0" presId="urn:microsoft.com/office/officeart/2018/2/layout/IconVerticalSolidList"/>
    <dgm:cxn modelId="{45CCCE9C-FFF2-4A3D-B26D-ED4F05AACC38}" type="presParOf" srcId="{93DCCAFD-5703-4382-99CF-66B61457AD61}" destId="{F9ABB506-7D25-48CA-852E-7007169FCF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A0AE66-0A2B-426F-A970-BDD4EDB4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C08A32-990A-4C2D-BF62-87476125463C}">
      <dgm:prSet/>
      <dgm:spPr/>
      <dgm:t>
        <a:bodyPr/>
        <a:lstStyle/>
        <a:p>
          <a:pPr>
            <a:lnSpc>
              <a:spcPct val="100000"/>
            </a:lnSpc>
          </a:pPr>
          <a:r>
            <a:rPr lang="en-US"/>
            <a:t>Each model is fitted to the training data (X_train, y_train), and predictions are made on the test set (X_test). The results are as follows:</a:t>
          </a:r>
        </a:p>
      </dgm:t>
    </dgm:pt>
    <dgm:pt modelId="{9363948C-5441-4BF1-B0BF-F5F27391582B}" type="parTrans" cxnId="{C3B8CA3D-5F56-49C6-83DE-90E24ADB4FF9}">
      <dgm:prSet/>
      <dgm:spPr/>
      <dgm:t>
        <a:bodyPr/>
        <a:lstStyle/>
        <a:p>
          <a:endParaRPr lang="en-US"/>
        </a:p>
      </dgm:t>
    </dgm:pt>
    <dgm:pt modelId="{3C9D1A43-6B5D-404A-B673-68BE69D2995B}" type="sibTrans" cxnId="{C3B8CA3D-5F56-49C6-83DE-90E24ADB4FF9}">
      <dgm:prSet/>
      <dgm:spPr/>
      <dgm:t>
        <a:bodyPr/>
        <a:lstStyle/>
        <a:p>
          <a:endParaRPr lang="en-US"/>
        </a:p>
      </dgm:t>
    </dgm:pt>
    <dgm:pt modelId="{A47CED50-4932-48CF-9D57-5049FA41066E}">
      <dgm:prSet/>
      <dgm:spPr/>
      <dgm:t>
        <a:bodyPr/>
        <a:lstStyle/>
        <a:p>
          <a:pPr>
            <a:lnSpc>
              <a:spcPct val="100000"/>
            </a:lnSpc>
          </a:pPr>
          <a:r>
            <a:rPr lang="en-US" b="1"/>
            <a:t>Linear Regression: </a:t>
          </a:r>
          <a:r>
            <a:rPr lang="en-US"/>
            <a:t>Exhibits almost perfect predictive ability with an R2 score close to 1. The minimal MAE and MSE suggest high accuracy with negligible errors, which might indicate overfitting or perfect prediction under certain circumstances.</a:t>
          </a:r>
        </a:p>
      </dgm:t>
    </dgm:pt>
    <dgm:pt modelId="{EB6F37CA-4CEF-4DCE-9BE6-DC47ACB05C10}" type="parTrans" cxnId="{69443FC3-1DEE-4EFB-A591-28FC1B55AA53}">
      <dgm:prSet/>
      <dgm:spPr/>
      <dgm:t>
        <a:bodyPr/>
        <a:lstStyle/>
        <a:p>
          <a:endParaRPr lang="en-US"/>
        </a:p>
      </dgm:t>
    </dgm:pt>
    <dgm:pt modelId="{15A2A746-BA67-4EBE-B426-E33D69A87E72}" type="sibTrans" cxnId="{69443FC3-1DEE-4EFB-A591-28FC1B55AA53}">
      <dgm:prSet/>
      <dgm:spPr/>
      <dgm:t>
        <a:bodyPr/>
        <a:lstStyle/>
        <a:p>
          <a:endParaRPr lang="en-US"/>
        </a:p>
      </dgm:t>
    </dgm:pt>
    <dgm:pt modelId="{E49DF0B4-6412-490A-8FF1-E5D684861C9A}">
      <dgm:prSet/>
      <dgm:spPr/>
      <dgm:t>
        <a:bodyPr/>
        <a:lstStyle/>
        <a:p>
          <a:pPr>
            <a:lnSpc>
              <a:spcPct val="100000"/>
            </a:lnSpc>
          </a:pPr>
          <a:r>
            <a:rPr lang="en-US" b="1"/>
            <a:t>Ridge Regression: </a:t>
          </a:r>
          <a:r>
            <a:rPr lang="en-US"/>
            <a:t>Shows a slight increase in errors (MAE and MSE) compared to Linear Regression, which could be due to its regularization property balancing the bias-variance tradeoff.</a:t>
          </a:r>
        </a:p>
      </dgm:t>
    </dgm:pt>
    <dgm:pt modelId="{C26D72D4-6582-4AED-8D1A-11627B1F6C31}" type="parTrans" cxnId="{29D0A867-A875-4BD4-99FD-4C086C1B83A3}">
      <dgm:prSet/>
      <dgm:spPr/>
      <dgm:t>
        <a:bodyPr/>
        <a:lstStyle/>
        <a:p>
          <a:endParaRPr lang="en-US"/>
        </a:p>
      </dgm:t>
    </dgm:pt>
    <dgm:pt modelId="{F9D7F0FB-8FF1-42BD-A34C-3F2C1A6F0AE7}" type="sibTrans" cxnId="{29D0A867-A875-4BD4-99FD-4C086C1B83A3}">
      <dgm:prSet/>
      <dgm:spPr/>
      <dgm:t>
        <a:bodyPr/>
        <a:lstStyle/>
        <a:p>
          <a:endParaRPr lang="en-US"/>
        </a:p>
      </dgm:t>
    </dgm:pt>
    <dgm:pt modelId="{6F0D8B19-0B4E-4862-BC0A-12798C76B17E}">
      <dgm:prSet/>
      <dgm:spPr/>
      <dgm:t>
        <a:bodyPr/>
        <a:lstStyle/>
        <a:p>
          <a:pPr>
            <a:lnSpc>
              <a:spcPct val="100000"/>
            </a:lnSpc>
          </a:pPr>
          <a:r>
            <a:rPr lang="en-US" b="1"/>
            <a:t>Lasso Regression: </a:t>
          </a:r>
          <a:r>
            <a:rPr lang="en-US"/>
            <a:t>Has a significantly higher MAE and MSE, implying that the penalty on the size of the coefficients might be too strong, causing underfitting.</a:t>
          </a:r>
        </a:p>
      </dgm:t>
    </dgm:pt>
    <dgm:pt modelId="{D418CC76-D45D-4CC2-A9B5-FBE011A9F889}" type="parTrans" cxnId="{77A6614D-DB29-443B-A305-4D08B6F70C92}">
      <dgm:prSet/>
      <dgm:spPr/>
      <dgm:t>
        <a:bodyPr/>
        <a:lstStyle/>
        <a:p>
          <a:endParaRPr lang="en-US"/>
        </a:p>
      </dgm:t>
    </dgm:pt>
    <dgm:pt modelId="{FE1838AE-7BD3-42C2-B07D-6513F4D3716A}" type="sibTrans" cxnId="{77A6614D-DB29-443B-A305-4D08B6F70C92}">
      <dgm:prSet/>
      <dgm:spPr/>
      <dgm:t>
        <a:bodyPr/>
        <a:lstStyle/>
        <a:p>
          <a:endParaRPr lang="en-US"/>
        </a:p>
      </dgm:t>
    </dgm:pt>
    <dgm:pt modelId="{1A8AC64F-4F2A-4B1C-85FB-D517AEFEA08A}">
      <dgm:prSet/>
      <dgm:spPr/>
      <dgm:t>
        <a:bodyPr/>
        <a:lstStyle/>
        <a:p>
          <a:pPr>
            <a:lnSpc>
              <a:spcPct val="100000"/>
            </a:lnSpc>
          </a:pPr>
          <a:r>
            <a:rPr lang="en-US" b="1" dirty="0"/>
            <a:t>Random Forest Regressor: </a:t>
          </a:r>
          <a:r>
            <a:rPr lang="en-US" dirty="0"/>
            <a:t>Although the MAE and MSE are higher compared to linear models, its R2 is still respectable, which could mean it’s capturing the data's complexity without overfitting.</a:t>
          </a:r>
        </a:p>
      </dgm:t>
    </dgm:pt>
    <dgm:pt modelId="{63DF32D3-1850-4E27-A805-0C4BB5A6E216}" type="parTrans" cxnId="{3E94EFF0-D9EB-4C96-A502-F0C563DF4CE2}">
      <dgm:prSet/>
      <dgm:spPr/>
      <dgm:t>
        <a:bodyPr/>
        <a:lstStyle/>
        <a:p>
          <a:endParaRPr lang="en-US"/>
        </a:p>
      </dgm:t>
    </dgm:pt>
    <dgm:pt modelId="{6760AC6F-B5EB-4C9A-B586-BEF1BF973B37}" type="sibTrans" cxnId="{3E94EFF0-D9EB-4C96-A502-F0C563DF4CE2}">
      <dgm:prSet/>
      <dgm:spPr/>
      <dgm:t>
        <a:bodyPr/>
        <a:lstStyle/>
        <a:p>
          <a:endParaRPr lang="en-US"/>
        </a:p>
      </dgm:t>
    </dgm:pt>
    <dgm:pt modelId="{77574FBB-1F76-4B79-A9C4-A0A3FA8EAA8D}">
      <dgm:prSet/>
      <dgm:spPr/>
      <dgm:t>
        <a:bodyPr/>
        <a:lstStyle/>
        <a:p>
          <a:pPr>
            <a:lnSpc>
              <a:spcPct val="100000"/>
            </a:lnSpc>
          </a:pPr>
          <a:r>
            <a:rPr lang="en-US" b="1"/>
            <a:t>Gradient Boosting Regressor: </a:t>
          </a:r>
          <a:r>
            <a:rPr lang="en-US"/>
            <a:t>Strikes a balance with its error metrics and R2 score, indicating strong predictive performance without being as susceptible to overfitting.</a:t>
          </a:r>
        </a:p>
      </dgm:t>
    </dgm:pt>
    <dgm:pt modelId="{8EA5C8D6-F420-4CED-B2D9-9FDAB8B1D56A}" type="parTrans" cxnId="{CF66B955-B21C-4C08-9ECC-88721D770883}">
      <dgm:prSet/>
      <dgm:spPr/>
      <dgm:t>
        <a:bodyPr/>
        <a:lstStyle/>
        <a:p>
          <a:endParaRPr lang="en-US"/>
        </a:p>
      </dgm:t>
    </dgm:pt>
    <dgm:pt modelId="{A7D3E3BB-C37D-430A-ACF6-C74D358B5FAD}" type="sibTrans" cxnId="{CF66B955-B21C-4C08-9ECC-88721D770883}">
      <dgm:prSet/>
      <dgm:spPr/>
      <dgm:t>
        <a:bodyPr/>
        <a:lstStyle/>
        <a:p>
          <a:endParaRPr lang="en-US"/>
        </a:p>
      </dgm:t>
    </dgm:pt>
    <dgm:pt modelId="{6EC79741-F935-4A36-AF0C-0FF8D2619CB4}">
      <dgm:prSet/>
      <dgm:spPr/>
      <dgm:t>
        <a:bodyPr/>
        <a:lstStyle/>
        <a:p>
          <a:pPr>
            <a:lnSpc>
              <a:spcPct val="100000"/>
            </a:lnSpc>
          </a:pPr>
          <a:r>
            <a:rPr lang="en-US" b="1"/>
            <a:t>Support Vector Regressor: </a:t>
          </a:r>
          <a:r>
            <a:rPr lang="en-US"/>
            <a:t>The highest MAE and MSE among all models, combined with the lowest R2, suggests that the SVR might not capture the dataset's structure as effectively as the other models.</a:t>
          </a:r>
        </a:p>
      </dgm:t>
    </dgm:pt>
    <dgm:pt modelId="{809D0003-39D3-4756-8062-AD2A0E4B5A67}" type="parTrans" cxnId="{CB2F1988-4661-46F6-AEB1-7C15C78E1FF7}">
      <dgm:prSet/>
      <dgm:spPr/>
      <dgm:t>
        <a:bodyPr/>
        <a:lstStyle/>
        <a:p>
          <a:endParaRPr lang="en-US"/>
        </a:p>
      </dgm:t>
    </dgm:pt>
    <dgm:pt modelId="{F77C8C70-CC99-46D8-A784-23DAC415A98B}" type="sibTrans" cxnId="{CB2F1988-4661-46F6-AEB1-7C15C78E1FF7}">
      <dgm:prSet/>
      <dgm:spPr/>
      <dgm:t>
        <a:bodyPr/>
        <a:lstStyle/>
        <a:p>
          <a:endParaRPr lang="en-US"/>
        </a:p>
      </dgm:t>
    </dgm:pt>
    <dgm:pt modelId="{4FB46A40-8CD2-4D34-A4A0-9746B94FEB9C}" type="pres">
      <dgm:prSet presAssocID="{2FA0AE66-0A2B-426F-A970-BDD4EDB4992F}" presName="root" presStyleCnt="0">
        <dgm:presLayoutVars>
          <dgm:dir/>
          <dgm:resizeHandles val="exact"/>
        </dgm:presLayoutVars>
      </dgm:prSet>
      <dgm:spPr/>
    </dgm:pt>
    <dgm:pt modelId="{518F3557-B67C-4D23-A958-0A1E0D15606B}" type="pres">
      <dgm:prSet presAssocID="{95C08A32-990A-4C2D-BF62-87476125463C}" presName="compNode" presStyleCnt="0"/>
      <dgm:spPr/>
    </dgm:pt>
    <dgm:pt modelId="{A3324B3A-9564-431D-A66B-27153673F2D3}" type="pres">
      <dgm:prSet presAssocID="{95C08A32-990A-4C2D-BF62-87476125463C}" presName="bgRect" presStyleLbl="bgShp" presStyleIdx="0" presStyleCnt="7"/>
      <dgm:spPr/>
    </dgm:pt>
    <dgm:pt modelId="{F3FBC8BC-F213-47F9-9D61-2DBEB97FFFF9}" type="pres">
      <dgm:prSet presAssocID="{95C08A32-990A-4C2D-BF62-87476125463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0B7AB75E-0249-4F05-B2D7-24EFADB1E220}" type="pres">
      <dgm:prSet presAssocID="{95C08A32-990A-4C2D-BF62-87476125463C}" presName="spaceRect" presStyleCnt="0"/>
      <dgm:spPr/>
    </dgm:pt>
    <dgm:pt modelId="{61E22291-14ED-48C0-BBBB-5E8C65F7D709}" type="pres">
      <dgm:prSet presAssocID="{95C08A32-990A-4C2D-BF62-87476125463C}" presName="parTx" presStyleLbl="revTx" presStyleIdx="0" presStyleCnt="7">
        <dgm:presLayoutVars>
          <dgm:chMax val="0"/>
          <dgm:chPref val="0"/>
        </dgm:presLayoutVars>
      </dgm:prSet>
      <dgm:spPr/>
    </dgm:pt>
    <dgm:pt modelId="{A7EAEE76-E198-4782-B1D1-35DFD546F25E}" type="pres">
      <dgm:prSet presAssocID="{3C9D1A43-6B5D-404A-B673-68BE69D2995B}" presName="sibTrans" presStyleCnt="0"/>
      <dgm:spPr/>
    </dgm:pt>
    <dgm:pt modelId="{29ADC903-2299-4A6E-A2C7-733C69FE4E33}" type="pres">
      <dgm:prSet presAssocID="{A47CED50-4932-48CF-9D57-5049FA41066E}" presName="compNode" presStyleCnt="0"/>
      <dgm:spPr/>
    </dgm:pt>
    <dgm:pt modelId="{7352ABB0-6B7B-404D-9312-C7C1E41CEE95}" type="pres">
      <dgm:prSet presAssocID="{A47CED50-4932-48CF-9D57-5049FA41066E}" presName="bgRect" presStyleLbl="bgShp" presStyleIdx="1" presStyleCnt="7"/>
      <dgm:spPr/>
    </dgm:pt>
    <dgm:pt modelId="{31CC3740-6E02-4262-953F-BA0867A90B22}" type="pres">
      <dgm:prSet presAssocID="{A47CED50-4932-48CF-9D57-5049FA41066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68B5141-86E6-4F18-98D6-F56CE983B1B6}" type="pres">
      <dgm:prSet presAssocID="{A47CED50-4932-48CF-9D57-5049FA41066E}" presName="spaceRect" presStyleCnt="0"/>
      <dgm:spPr/>
    </dgm:pt>
    <dgm:pt modelId="{863A25A7-2075-4FFE-8C43-64920897DD13}" type="pres">
      <dgm:prSet presAssocID="{A47CED50-4932-48CF-9D57-5049FA41066E}" presName="parTx" presStyleLbl="revTx" presStyleIdx="1" presStyleCnt="7">
        <dgm:presLayoutVars>
          <dgm:chMax val="0"/>
          <dgm:chPref val="0"/>
        </dgm:presLayoutVars>
      </dgm:prSet>
      <dgm:spPr/>
    </dgm:pt>
    <dgm:pt modelId="{2F760AD9-6DDF-47DF-A347-C7490A31B0C1}" type="pres">
      <dgm:prSet presAssocID="{15A2A746-BA67-4EBE-B426-E33D69A87E72}" presName="sibTrans" presStyleCnt="0"/>
      <dgm:spPr/>
    </dgm:pt>
    <dgm:pt modelId="{D5CD8434-5FE9-4385-92A1-DA9CB263862B}" type="pres">
      <dgm:prSet presAssocID="{E49DF0B4-6412-490A-8FF1-E5D684861C9A}" presName="compNode" presStyleCnt="0"/>
      <dgm:spPr/>
    </dgm:pt>
    <dgm:pt modelId="{6640FD7B-1918-4433-B9FC-1EA4207FFC89}" type="pres">
      <dgm:prSet presAssocID="{E49DF0B4-6412-490A-8FF1-E5D684861C9A}" presName="bgRect" presStyleLbl="bgShp" presStyleIdx="2" presStyleCnt="7"/>
      <dgm:spPr/>
    </dgm:pt>
    <dgm:pt modelId="{3E2D1FB8-BE69-4593-A725-E0A754DEC0C1}" type="pres">
      <dgm:prSet presAssocID="{E49DF0B4-6412-490A-8FF1-E5D684861C9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BC662860-EC5E-45CB-9DF0-6E04D152CF39}" type="pres">
      <dgm:prSet presAssocID="{E49DF0B4-6412-490A-8FF1-E5D684861C9A}" presName="spaceRect" presStyleCnt="0"/>
      <dgm:spPr/>
    </dgm:pt>
    <dgm:pt modelId="{AFA58C61-6A03-40C4-B7CF-4459226BEEE4}" type="pres">
      <dgm:prSet presAssocID="{E49DF0B4-6412-490A-8FF1-E5D684861C9A}" presName="parTx" presStyleLbl="revTx" presStyleIdx="2" presStyleCnt="7">
        <dgm:presLayoutVars>
          <dgm:chMax val="0"/>
          <dgm:chPref val="0"/>
        </dgm:presLayoutVars>
      </dgm:prSet>
      <dgm:spPr/>
    </dgm:pt>
    <dgm:pt modelId="{93C556E4-5CC2-4BC1-B9C6-FE2EED1E1540}" type="pres">
      <dgm:prSet presAssocID="{F9D7F0FB-8FF1-42BD-A34C-3F2C1A6F0AE7}" presName="sibTrans" presStyleCnt="0"/>
      <dgm:spPr/>
    </dgm:pt>
    <dgm:pt modelId="{2DCFD67F-36D6-4CEF-A4E7-87782C5674E8}" type="pres">
      <dgm:prSet presAssocID="{6F0D8B19-0B4E-4862-BC0A-12798C76B17E}" presName="compNode" presStyleCnt="0"/>
      <dgm:spPr/>
    </dgm:pt>
    <dgm:pt modelId="{91E15959-CC88-4DAD-8364-99E60F2BFCC6}" type="pres">
      <dgm:prSet presAssocID="{6F0D8B19-0B4E-4862-BC0A-12798C76B17E}" presName="bgRect" presStyleLbl="bgShp" presStyleIdx="3" presStyleCnt="7"/>
      <dgm:spPr/>
    </dgm:pt>
    <dgm:pt modelId="{3D7BEE08-E07E-47AA-86B8-908CE740DD79}" type="pres">
      <dgm:prSet presAssocID="{6F0D8B19-0B4E-4862-BC0A-12798C76B17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w"/>
        </a:ext>
      </dgm:extLst>
    </dgm:pt>
    <dgm:pt modelId="{316FD4BC-2AE9-4807-A166-C48E8B181D34}" type="pres">
      <dgm:prSet presAssocID="{6F0D8B19-0B4E-4862-BC0A-12798C76B17E}" presName="spaceRect" presStyleCnt="0"/>
      <dgm:spPr/>
    </dgm:pt>
    <dgm:pt modelId="{EDF7114D-8D96-41CA-B711-3AA1C33CD319}" type="pres">
      <dgm:prSet presAssocID="{6F0D8B19-0B4E-4862-BC0A-12798C76B17E}" presName="parTx" presStyleLbl="revTx" presStyleIdx="3" presStyleCnt="7">
        <dgm:presLayoutVars>
          <dgm:chMax val="0"/>
          <dgm:chPref val="0"/>
        </dgm:presLayoutVars>
      </dgm:prSet>
      <dgm:spPr/>
    </dgm:pt>
    <dgm:pt modelId="{4CAC5D2E-D9FA-486C-A107-22BCF29FE1B9}" type="pres">
      <dgm:prSet presAssocID="{FE1838AE-7BD3-42C2-B07D-6513F4D3716A}" presName="sibTrans" presStyleCnt="0"/>
      <dgm:spPr/>
    </dgm:pt>
    <dgm:pt modelId="{2D5F142C-26EC-4D5B-B6C2-5321EA020EC9}" type="pres">
      <dgm:prSet presAssocID="{1A8AC64F-4F2A-4B1C-85FB-D517AEFEA08A}" presName="compNode" presStyleCnt="0"/>
      <dgm:spPr/>
    </dgm:pt>
    <dgm:pt modelId="{0722813A-A29E-42E3-ABDE-055A51AA4AD6}" type="pres">
      <dgm:prSet presAssocID="{1A8AC64F-4F2A-4B1C-85FB-D517AEFEA08A}" presName="bgRect" presStyleLbl="bgShp" presStyleIdx="4" presStyleCnt="7"/>
      <dgm:spPr/>
    </dgm:pt>
    <dgm:pt modelId="{2125BA4E-D76C-457A-998B-F6637AA5F29E}" type="pres">
      <dgm:prSet presAssocID="{1A8AC64F-4F2A-4B1C-85FB-D517AEFEA08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rest scene"/>
        </a:ext>
      </dgm:extLst>
    </dgm:pt>
    <dgm:pt modelId="{169FE3D5-2260-47E1-ACF3-092E882E68B3}" type="pres">
      <dgm:prSet presAssocID="{1A8AC64F-4F2A-4B1C-85FB-D517AEFEA08A}" presName="spaceRect" presStyleCnt="0"/>
      <dgm:spPr/>
    </dgm:pt>
    <dgm:pt modelId="{8B3C26AB-34A4-4FD7-AD2A-48B7DCF1F27E}" type="pres">
      <dgm:prSet presAssocID="{1A8AC64F-4F2A-4B1C-85FB-D517AEFEA08A}" presName="parTx" presStyleLbl="revTx" presStyleIdx="4" presStyleCnt="7">
        <dgm:presLayoutVars>
          <dgm:chMax val="0"/>
          <dgm:chPref val="0"/>
        </dgm:presLayoutVars>
      </dgm:prSet>
      <dgm:spPr/>
    </dgm:pt>
    <dgm:pt modelId="{F9E437C8-5FCC-4F3B-BD19-CEF5CFDF274A}" type="pres">
      <dgm:prSet presAssocID="{6760AC6F-B5EB-4C9A-B586-BEF1BF973B37}" presName="sibTrans" presStyleCnt="0"/>
      <dgm:spPr/>
    </dgm:pt>
    <dgm:pt modelId="{B52617C7-0BF9-4771-AD67-63474E3531DC}" type="pres">
      <dgm:prSet presAssocID="{77574FBB-1F76-4B79-A9C4-A0A3FA8EAA8D}" presName="compNode" presStyleCnt="0"/>
      <dgm:spPr/>
    </dgm:pt>
    <dgm:pt modelId="{6B0A01CF-2144-4F62-B9C9-3AC044F73BB6}" type="pres">
      <dgm:prSet presAssocID="{77574FBB-1F76-4B79-A9C4-A0A3FA8EAA8D}" presName="bgRect" presStyleLbl="bgShp" presStyleIdx="5" presStyleCnt="7"/>
      <dgm:spPr/>
    </dgm:pt>
    <dgm:pt modelId="{56A2AF1B-D7C7-4D46-B159-09D759C24A7B}" type="pres">
      <dgm:prSet presAssocID="{77574FBB-1F76-4B79-A9C4-A0A3FA8EAA8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peed Bump"/>
        </a:ext>
      </dgm:extLst>
    </dgm:pt>
    <dgm:pt modelId="{E56C8DD6-D06F-4801-86DE-B29FBCE19D38}" type="pres">
      <dgm:prSet presAssocID="{77574FBB-1F76-4B79-A9C4-A0A3FA8EAA8D}" presName="spaceRect" presStyleCnt="0"/>
      <dgm:spPr/>
    </dgm:pt>
    <dgm:pt modelId="{B600F79A-A7A0-4DB9-B65B-6303FC236162}" type="pres">
      <dgm:prSet presAssocID="{77574FBB-1F76-4B79-A9C4-A0A3FA8EAA8D}" presName="parTx" presStyleLbl="revTx" presStyleIdx="5" presStyleCnt="7">
        <dgm:presLayoutVars>
          <dgm:chMax val="0"/>
          <dgm:chPref val="0"/>
        </dgm:presLayoutVars>
      </dgm:prSet>
      <dgm:spPr/>
    </dgm:pt>
    <dgm:pt modelId="{F5583976-F1FA-4718-952E-39185FA49F08}" type="pres">
      <dgm:prSet presAssocID="{A7D3E3BB-C37D-430A-ACF6-C74D358B5FAD}" presName="sibTrans" presStyleCnt="0"/>
      <dgm:spPr/>
    </dgm:pt>
    <dgm:pt modelId="{418A434A-A3FE-4A89-B2F4-B5732DC74C75}" type="pres">
      <dgm:prSet presAssocID="{6EC79741-F935-4A36-AF0C-0FF8D2619CB4}" presName="compNode" presStyleCnt="0"/>
      <dgm:spPr/>
    </dgm:pt>
    <dgm:pt modelId="{F72CAB1B-70AD-4747-9AB2-13FE55BFA808}" type="pres">
      <dgm:prSet presAssocID="{6EC79741-F935-4A36-AF0C-0FF8D2619CB4}" presName="bgRect" presStyleLbl="bgShp" presStyleIdx="6" presStyleCnt="7"/>
      <dgm:spPr/>
    </dgm:pt>
    <dgm:pt modelId="{98F4CDB8-6DC8-4155-8C3A-AD3237BBEAED}" type="pres">
      <dgm:prSet presAssocID="{6EC79741-F935-4A36-AF0C-0FF8D2619CB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chart"/>
        </a:ext>
      </dgm:extLst>
    </dgm:pt>
    <dgm:pt modelId="{BBA5468B-5E86-457E-BBCF-8C60CD39A5D2}" type="pres">
      <dgm:prSet presAssocID="{6EC79741-F935-4A36-AF0C-0FF8D2619CB4}" presName="spaceRect" presStyleCnt="0"/>
      <dgm:spPr/>
    </dgm:pt>
    <dgm:pt modelId="{90105927-C07E-4307-9F21-ECC1CB506DFA}" type="pres">
      <dgm:prSet presAssocID="{6EC79741-F935-4A36-AF0C-0FF8D2619CB4}" presName="parTx" presStyleLbl="revTx" presStyleIdx="6" presStyleCnt="7">
        <dgm:presLayoutVars>
          <dgm:chMax val="0"/>
          <dgm:chPref val="0"/>
        </dgm:presLayoutVars>
      </dgm:prSet>
      <dgm:spPr/>
    </dgm:pt>
  </dgm:ptLst>
  <dgm:cxnLst>
    <dgm:cxn modelId="{C5E99712-DE29-44B2-A599-3DD25941BE9E}" type="presOf" srcId="{6EC79741-F935-4A36-AF0C-0FF8D2619CB4}" destId="{90105927-C07E-4307-9F21-ECC1CB506DFA}" srcOrd="0" destOrd="0" presId="urn:microsoft.com/office/officeart/2018/2/layout/IconVerticalSolidList"/>
    <dgm:cxn modelId="{D8DF2D1B-6A22-448B-A33F-CCFB1A453C09}" type="presOf" srcId="{77574FBB-1F76-4B79-A9C4-A0A3FA8EAA8D}" destId="{B600F79A-A7A0-4DB9-B65B-6303FC236162}" srcOrd="0" destOrd="0" presId="urn:microsoft.com/office/officeart/2018/2/layout/IconVerticalSolidList"/>
    <dgm:cxn modelId="{F3DEE926-7A84-4FA3-8089-79AD42E9E1B2}" type="presOf" srcId="{95C08A32-990A-4C2D-BF62-87476125463C}" destId="{61E22291-14ED-48C0-BBBB-5E8C65F7D709}" srcOrd="0" destOrd="0" presId="urn:microsoft.com/office/officeart/2018/2/layout/IconVerticalSolidList"/>
    <dgm:cxn modelId="{C3B8CA3D-5F56-49C6-83DE-90E24ADB4FF9}" srcId="{2FA0AE66-0A2B-426F-A970-BDD4EDB4992F}" destId="{95C08A32-990A-4C2D-BF62-87476125463C}" srcOrd="0" destOrd="0" parTransId="{9363948C-5441-4BF1-B0BF-F5F27391582B}" sibTransId="{3C9D1A43-6B5D-404A-B673-68BE69D2995B}"/>
    <dgm:cxn modelId="{29D0A867-A875-4BD4-99FD-4C086C1B83A3}" srcId="{2FA0AE66-0A2B-426F-A970-BDD4EDB4992F}" destId="{E49DF0B4-6412-490A-8FF1-E5D684861C9A}" srcOrd="2" destOrd="0" parTransId="{C26D72D4-6582-4AED-8D1A-11627B1F6C31}" sibTransId="{F9D7F0FB-8FF1-42BD-A34C-3F2C1A6F0AE7}"/>
    <dgm:cxn modelId="{77A6614D-DB29-443B-A305-4D08B6F70C92}" srcId="{2FA0AE66-0A2B-426F-A970-BDD4EDB4992F}" destId="{6F0D8B19-0B4E-4862-BC0A-12798C76B17E}" srcOrd="3" destOrd="0" parTransId="{D418CC76-D45D-4CC2-A9B5-FBE011A9F889}" sibTransId="{FE1838AE-7BD3-42C2-B07D-6513F4D3716A}"/>
    <dgm:cxn modelId="{CF66B955-B21C-4C08-9ECC-88721D770883}" srcId="{2FA0AE66-0A2B-426F-A970-BDD4EDB4992F}" destId="{77574FBB-1F76-4B79-A9C4-A0A3FA8EAA8D}" srcOrd="5" destOrd="0" parTransId="{8EA5C8D6-F420-4CED-B2D9-9FDAB8B1D56A}" sibTransId="{A7D3E3BB-C37D-430A-ACF6-C74D358B5FAD}"/>
    <dgm:cxn modelId="{5DB2A77E-44EE-448D-9189-CE4B22AFB658}" type="presOf" srcId="{A47CED50-4932-48CF-9D57-5049FA41066E}" destId="{863A25A7-2075-4FFE-8C43-64920897DD13}" srcOrd="0" destOrd="0" presId="urn:microsoft.com/office/officeart/2018/2/layout/IconVerticalSolidList"/>
    <dgm:cxn modelId="{CB2F1988-4661-46F6-AEB1-7C15C78E1FF7}" srcId="{2FA0AE66-0A2B-426F-A970-BDD4EDB4992F}" destId="{6EC79741-F935-4A36-AF0C-0FF8D2619CB4}" srcOrd="6" destOrd="0" parTransId="{809D0003-39D3-4756-8062-AD2A0E4B5A67}" sibTransId="{F77C8C70-CC99-46D8-A784-23DAC415A98B}"/>
    <dgm:cxn modelId="{69443FC3-1DEE-4EFB-A591-28FC1B55AA53}" srcId="{2FA0AE66-0A2B-426F-A970-BDD4EDB4992F}" destId="{A47CED50-4932-48CF-9D57-5049FA41066E}" srcOrd="1" destOrd="0" parTransId="{EB6F37CA-4CEF-4DCE-9BE6-DC47ACB05C10}" sibTransId="{15A2A746-BA67-4EBE-B426-E33D69A87E72}"/>
    <dgm:cxn modelId="{5465C7C8-D68B-4915-B8E6-18B7F7285FC4}" type="presOf" srcId="{E49DF0B4-6412-490A-8FF1-E5D684861C9A}" destId="{AFA58C61-6A03-40C4-B7CF-4459226BEEE4}" srcOrd="0" destOrd="0" presId="urn:microsoft.com/office/officeart/2018/2/layout/IconVerticalSolidList"/>
    <dgm:cxn modelId="{E87B66DC-81AC-472C-96B2-FB871A1D491B}" type="presOf" srcId="{2FA0AE66-0A2B-426F-A970-BDD4EDB4992F}" destId="{4FB46A40-8CD2-4D34-A4A0-9746B94FEB9C}" srcOrd="0" destOrd="0" presId="urn:microsoft.com/office/officeart/2018/2/layout/IconVerticalSolidList"/>
    <dgm:cxn modelId="{91C256DD-6CD3-4422-88E4-AD6D355DB492}" type="presOf" srcId="{6F0D8B19-0B4E-4862-BC0A-12798C76B17E}" destId="{EDF7114D-8D96-41CA-B711-3AA1C33CD319}" srcOrd="0" destOrd="0" presId="urn:microsoft.com/office/officeart/2018/2/layout/IconVerticalSolidList"/>
    <dgm:cxn modelId="{3E94EFF0-D9EB-4C96-A502-F0C563DF4CE2}" srcId="{2FA0AE66-0A2B-426F-A970-BDD4EDB4992F}" destId="{1A8AC64F-4F2A-4B1C-85FB-D517AEFEA08A}" srcOrd="4" destOrd="0" parTransId="{63DF32D3-1850-4E27-A805-0C4BB5A6E216}" sibTransId="{6760AC6F-B5EB-4C9A-B586-BEF1BF973B37}"/>
    <dgm:cxn modelId="{A731B7F5-9B35-477F-A68C-D187E328D3BB}" type="presOf" srcId="{1A8AC64F-4F2A-4B1C-85FB-D517AEFEA08A}" destId="{8B3C26AB-34A4-4FD7-AD2A-48B7DCF1F27E}" srcOrd="0" destOrd="0" presId="urn:microsoft.com/office/officeart/2018/2/layout/IconVerticalSolidList"/>
    <dgm:cxn modelId="{9CD24921-AD95-4D7A-924C-23AAD9946307}" type="presParOf" srcId="{4FB46A40-8CD2-4D34-A4A0-9746B94FEB9C}" destId="{518F3557-B67C-4D23-A958-0A1E0D15606B}" srcOrd="0" destOrd="0" presId="urn:microsoft.com/office/officeart/2018/2/layout/IconVerticalSolidList"/>
    <dgm:cxn modelId="{632FE6BD-ADB1-4523-B455-D2F5D966513C}" type="presParOf" srcId="{518F3557-B67C-4D23-A958-0A1E0D15606B}" destId="{A3324B3A-9564-431D-A66B-27153673F2D3}" srcOrd="0" destOrd="0" presId="urn:microsoft.com/office/officeart/2018/2/layout/IconVerticalSolidList"/>
    <dgm:cxn modelId="{9EF9FE5C-0CFC-49D6-968A-3FB46A8A3357}" type="presParOf" srcId="{518F3557-B67C-4D23-A958-0A1E0D15606B}" destId="{F3FBC8BC-F213-47F9-9D61-2DBEB97FFFF9}" srcOrd="1" destOrd="0" presId="urn:microsoft.com/office/officeart/2018/2/layout/IconVerticalSolidList"/>
    <dgm:cxn modelId="{104EE6BB-0F73-491F-BB5A-23CB1E420BFD}" type="presParOf" srcId="{518F3557-B67C-4D23-A958-0A1E0D15606B}" destId="{0B7AB75E-0249-4F05-B2D7-24EFADB1E220}" srcOrd="2" destOrd="0" presId="urn:microsoft.com/office/officeart/2018/2/layout/IconVerticalSolidList"/>
    <dgm:cxn modelId="{224E1294-5DD2-41B7-8215-E74E3A545AFA}" type="presParOf" srcId="{518F3557-B67C-4D23-A958-0A1E0D15606B}" destId="{61E22291-14ED-48C0-BBBB-5E8C65F7D709}" srcOrd="3" destOrd="0" presId="urn:microsoft.com/office/officeart/2018/2/layout/IconVerticalSolidList"/>
    <dgm:cxn modelId="{0F45A9A9-1E12-4532-BC42-A79D6CBC2AAA}" type="presParOf" srcId="{4FB46A40-8CD2-4D34-A4A0-9746B94FEB9C}" destId="{A7EAEE76-E198-4782-B1D1-35DFD546F25E}" srcOrd="1" destOrd="0" presId="urn:microsoft.com/office/officeart/2018/2/layout/IconVerticalSolidList"/>
    <dgm:cxn modelId="{EAB19EB4-DF91-4F5E-9676-190C7CE22338}" type="presParOf" srcId="{4FB46A40-8CD2-4D34-A4A0-9746B94FEB9C}" destId="{29ADC903-2299-4A6E-A2C7-733C69FE4E33}" srcOrd="2" destOrd="0" presId="urn:microsoft.com/office/officeart/2018/2/layout/IconVerticalSolidList"/>
    <dgm:cxn modelId="{B6C52D6E-AB8D-47DC-BDC7-1C8B8E37CCE6}" type="presParOf" srcId="{29ADC903-2299-4A6E-A2C7-733C69FE4E33}" destId="{7352ABB0-6B7B-404D-9312-C7C1E41CEE95}" srcOrd="0" destOrd="0" presId="urn:microsoft.com/office/officeart/2018/2/layout/IconVerticalSolidList"/>
    <dgm:cxn modelId="{A21D4BD9-F8C4-4EFB-ADE7-908E7AD0E276}" type="presParOf" srcId="{29ADC903-2299-4A6E-A2C7-733C69FE4E33}" destId="{31CC3740-6E02-4262-953F-BA0867A90B22}" srcOrd="1" destOrd="0" presId="urn:microsoft.com/office/officeart/2018/2/layout/IconVerticalSolidList"/>
    <dgm:cxn modelId="{5BE90527-07D6-4A11-81CA-9C297E0CF8C5}" type="presParOf" srcId="{29ADC903-2299-4A6E-A2C7-733C69FE4E33}" destId="{168B5141-86E6-4F18-98D6-F56CE983B1B6}" srcOrd="2" destOrd="0" presId="urn:microsoft.com/office/officeart/2018/2/layout/IconVerticalSolidList"/>
    <dgm:cxn modelId="{53310838-3228-4493-96FE-BCBDA951B430}" type="presParOf" srcId="{29ADC903-2299-4A6E-A2C7-733C69FE4E33}" destId="{863A25A7-2075-4FFE-8C43-64920897DD13}" srcOrd="3" destOrd="0" presId="urn:microsoft.com/office/officeart/2018/2/layout/IconVerticalSolidList"/>
    <dgm:cxn modelId="{78BE9277-72FF-4BC5-A3A7-4517691B5912}" type="presParOf" srcId="{4FB46A40-8CD2-4D34-A4A0-9746B94FEB9C}" destId="{2F760AD9-6DDF-47DF-A347-C7490A31B0C1}" srcOrd="3" destOrd="0" presId="urn:microsoft.com/office/officeart/2018/2/layout/IconVerticalSolidList"/>
    <dgm:cxn modelId="{B203DAFD-2668-42D1-8E76-EAFE2B29AE63}" type="presParOf" srcId="{4FB46A40-8CD2-4D34-A4A0-9746B94FEB9C}" destId="{D5CD8434-5FE9-4385-92A1-DA9CB263862B}" srcOrd="4" destOrd="0" presId="urn:microsoft.com/office/officeart/2018/2/layout/IconVerticalSolidList"/>
    <dgm:cxn modelId="{F6053E83-FA21-45FA-B116-AC57917BACFF}" type="presParOf" srcId="{D5CD8434-5FE9-4385-92A1-DA9CB263862B}" destId="{6640FD7B-1918-4433-B9FC-1EA4207FFC89}" srcOrd="0" destOrd="0" presId="urn:microsoft.com/office/officeart/2018/2/layout/IconVerticalSolidList"/>
    <dgm:cxn modelId="{FFCBE63F-894E-4273-9F08-6AD7EAE70FDF}" type="presParOf" srcId="{D5CD8434-5FE9-4385-92A1-DA9CB263862B}" destId="{3E2D1FB8-BE69-4593-A725-E0A754DEC0C1}" srcOrd="1" destOrd="0" presId="urn:microsoft.com/office/officeart/2018/2/layout/IconVerticalSolidList"/>
    <dgm:cxn modelId="{3399729C-A162-4869-9EAB-FF40900C8488}" type="presParOf" srcId="{D5CD8434-5FE9-4385-92A1-DA9CB263862B}" destId="{BC662860-EC5E-45CB-9DF0-6E04D152CF39}" srcOrd="2" destOrd="0" presId="urn:microsoft.com/office/officeart/2018/2/layout/IconVerticalSolidList"/>
    <dgm:cxn modelId="{E0CA1770-9E63-4904-AE2F-ED0C172ABC07}" type="presParOf" srcId="{D5CD8434-5FE9-4385-92A1-DA9CB263862B}" destId="{AFA58C61-6A03-40C4-B7CF-4459226BEEE4}" srcOrd="3" destOrd="0" presId="urn:microsoft.com/office/officeart/2018/2/layout/IconVerticalSolidList"/>
    <dgm:cxn modelId="{6E0A9920-E642-44BD-9117-A7480C070682}" type="presParOf" srcId="{4FB46A40-8CD2-4D34-A4A0-9746B94FEB9C}" destId="{93C556E4-5CC2-4BC1-B9C6-FE2EED1E1540}" srcOrd="5" destOrd="0" presId="urn:microsoft.com/office/officeart/2018/2/layout/IconVerticalSolidList"/>
    <dgm:cxn modelId="{CCA6122F-5687-4765-8A7A-7D85B27406C9}" type="presParOf" srcId="{4FB46A40-8CD2-4D34-A4A0-9746B94FEB9C}" destId="{2DCFD67F-36D6-4CEF-A4E7-87782C5674E8}" srcOrd="6" destOrd="0" presId="urn:microsoft.com/office/officeart/2018/2/layout/IconVerticalSolidList"/>
    <dgm:cxn modelId="{74DDE9E2-57FF-4B77-B4F1-6AAE358949F6}" type="presParOf" srcId="{2DCFD67F-36D6-4CEF-A4E7-87782C5674E8}" destId="{91E15959-CC88-4DAD-8364-99E60F2BFCC6}" srcOrd="0" destOrd="0" presId="urn:microsoft.com/office/officeart/2018/2/layout/IconVerticalSolidList"/>
    <dgm:cxn modelId="{97CE99CA-AA25-4548-9025-5010CFB46C73}" type="presParOf" srcId="{2DCFD67F-36D6-4CEF-A4E7-87782C5674E8}" destId="{3D7BEE08-E07E-47AA-86B8-908CE740DD79}" srcOrd="1" destOrd="0" presId="urn:microsoft.com/office/officeart/2018/2/layout/IconVerticalSolidList"/>
    <dgm:cxn modelId="{8964295B-A467-4512-B317-961B594DDAED}" type="presParOf" srcId="{2DCFD67F-36D6-4CEF-A4E7-87782C5674E8}" destId="{316FD4BC-2AE9-4807-A166-C48E8B181D34}" srcOrd="2" destOrd="0" presId="urn:microsoft.com/office/officeart/2018/2/layout/IconVerticalSolidList"/>
    <dgm:cxn modelId="{267E5664-E00B-4270-8377-BA68613DC665}" type="presParOf" srcId="{2DCFD67F-36D6-4CEF-A4E7-87782C5674E8}" destId="{EDF7114D-8D96-41CA-B711-3AA1C33CD319}" srcOrd="3" destOrd="0" presId="urn:microsoft.com/office/officeart/2018/2/layout/IconVerticalSolidList"/>
    <dgm:cxn modelId="{60BBC78B-83B6-43CE-9FC5-6E08CF74D776}" type="presParOf" srcId="{4FB46A40-8CD2-4D34-A4A0-9746B94FEB9C}" destId="{4CAC5D2E-D9FA-486C-A107-22BCF29FE1B9}" srcOrd="7" destOrd="0" presId="urn:microsoft.com/office/officeart/2018/2/layout/IconVerticalSolidList"/>
    <dgm:cxn modelId="{55B78E7E-7D8F-4E75-9A14-6DE59BEDC122}" type="presParOf" srcId="{4FB46A40-8CD2-4D34-A4A0-9746B94FEB9C}" destId="{2D5F142C-26EC-4D5B-B6C2-5321EA020EC9}" srcOrd="8" destOrd="0" presId="urn:microsoft.com/office/officeart/2018/2/layout/IconVerticalSolidList"/>
    <dgm:cxn modelId="{ABF10012-9ECF-4265-86FD-1912C025E4A8}" type="presParOf" srcId="{2D5F142C-26EC-4D5B-B6C2-5321EA020EC9}" destId="{0722813A-A29E-42E3-ABDE-055A51AA4AD6}" srcOrd="0" destOrd="0" presId="urn:microsoft.com/office/officeart/2018/2/layout/IconVerticalSolidList"/>
    <dgm:cxn modelId="{6C4C166C-B014-4A9C-81E0-ADAEEC563BCB}" type="presParOf" srcId="{2D5F142C-26EC-4D5B-B6C2-5321EA020EC9}" destId="{2125BA4E-D76C-457A-998B-F6637AA5F29E}" srcOrd="1" destOrd="0" presId="urn:microsoft.com/office/officeart/2018/2/layout/IconVerticalSolidList"/>
    <dgm:cxn modelId="{39C49985-24D9-4925-9971-613912D74115}" type="presParOf" srcId="{2D5F142C-26EC-4D5B-B6C2-5321EA020EC9}" destId="{169FE3D5-2260-47E1-ACF3-092E882E68B3}" srcOrd="2" destOrd="0" presId="urn:microsoft.com/office/officeart/2018/2/layout/IconVerticalSolidList"/>
    <dgm:cxn modelId="{CEC0470E-659A-4F3A-8A26-C258B844A299}" type="presParOf" srcId="{2D5F142C-26EC-4D5B-B6C2-5321EA020EC9}" destId="{8B3C26AB-34A4-4FD7-AD2A-48B7DCF1F27E}" srcOrd="3" destOrd="0" presId="urn:microsoft.com/office/officeart/2018/2/layout/IconVerticalSolidList"/>
    <dgm:cxn modelId="{B2CCDABE-24C5-4F49-8301-E74AA00A14B3}" type="presParOf" srcId="{4FB46A40-8CD2-4D34-A4A0-9746B94FEB9C}" destId="{F9E437C8-5FCC-4F3B-BD19-CEF5CFDF274A}" srcOrd="9" destOrd="0" presId="urn:microsoft.com/office/officeart/2018/2/layout/IconVerticalSolidList"/>
    <dgm:cxn modelId="{F62056EF-A194-4743-BA9D-1A24F443ADEF}" type="presParOf" srcId="{4FB46A40-8CD2-4D34-A4A0-9746B94FEB9C}" destId="{B52617C7-0BF9-4771-AD67-63474E3531DC}" srcOrd="10" destOrd="0" presId="urn:microsoft.com/office/officeart/2018/2/layout/IconVerticalSolidList"/>
    <dgm:cxn modelId="{8FBB7E18-C8E7-445D-9EDE-F359B1617A9F}" type="presParOf" srcId="{B52617C7-0BF9-4771-AD67-63474E3531DC}" destId="{6B0A01CF-2144-4F62-B9C9-3AC044F73BB6}" srcOrd="0" destOrd="0" presId="urn:microsoft.com/office/officeart/2018/2/layout/IconVerticalSolidList"/>
    <dgm:cxn modelId="{EB49FA69-87E4-4A5B-83C5-E43C638FF9EE}" type="presParOf" srcId="{B52617C7-0BF9-4771-AD67-63474E3531DC}" destId="{56A2AF1B-D7C7-4D46-B159-09D759C24A7B}" srcOrd="1" destOrd="0" presId="urn:microsoft.com/office/officeart/2018/2/layout/IconVerticalSolidList"/>
    <dgm:cxn modelId="{55920CEE-2A5B-435C-80DB-6D326259741A}" type="presParOf" srcId="{B52617C7-0BF9-4771-AD67-63474E3531DC}" destId="{E56C8DD6-D06F-4801-86DE-B29FBCE19D38}" srcOrd="2" destOrd="0" presId="urn:microsoft.com/office/officeart/2018/2/layout/IconVerticalSolidList"/>
    <dgm:cxn modelId="{76FFC3C4-69D2-4C5D-B3C2-44E862DD3BB7}" type="presParOf" srcId="{B52617C7-0BF9-4771-AD67-63474E3531DC}" destId="{B600F79A-A7A0-4DB9-B65B-6303FC236162}" srcOrd="3" destOrd="0" presId="urn:microsoft.com/office/officeart/2018/2/layout/IconVerticalSolidList"/>
    <dgm:cxn modelId="{81CDF768-AF3B-454F-93B8-D6F0ACB2A3E6}" type="presParOf" srcId="{4FB46A40-8CD2-4D34-A4A0-9746B94FEB9C}" destId="{F5583976-F1FA-4718-952E-39185FA49F08}" srcOrd="11" destOrd="0" presId="urn:microsoft.com/office/officeart/2018/2/layout/IconVerticalSolidList"/>
    <dgm:cxn modelId="{54C87A5A-8963-4FE8-8C7F-9A0B0EA335CC}" type="presParOf" srcId="{4FB46A40-8CD2-4D34-A4A0-9746B94FEB9C}" destId="{418A434A-A3FE-4A89-B2F4-B5732DC74C75}" srcOrd="12" destOrd="0" presId="urn:microsoft.com/office/officeart/2018/2/layout/IconVerticalSolidList"/>
    <dgm:cxn modelId="{1BC42C12-A2DD-4E6D-8093-24F491D8ECDD}" type="presParOf" srcId="{418A434A-A3FE-4A89-B2F4-B5732DC74C75}" destId="{F72CAB1B-70AD-4747-9AB2-13FE55BFA808}" srcOrd="0" destOrd="0" presId="urn:microsoft.com/office/officeart/2018/2/layout/IconVerticalSolidList"/>
    <dgm:cxn modelId="{AE22AECB-C220-46D9-B399-8255C3D63A28}" type="presParOf" srcId="{418A434A-A3FE-4A89-B2F4-B5732DC74C75}" destId="{98F4CDB8-6DC8-4155-8C3A-AD3237BBEAED}" srcOrd="1" destOrd="0" presId="urn:microsoft.com/office/officeart/2018/2/layout/IconVerticalSolidList"/>
    <dgm:cxn modelId="{D36917A9-71BB-4AA8-A95A-566F6D29A64A}" type="presParOf" srcId="{418A434A-A3FE-4A89-B2F4-B5732DC74C75}" destId="{BBA5468B-5E86-457E-BBCF-8C60CD39A5D2}" srcOrd="2" destOrd="0" presId="urn:microsoft.com/office/officeart/2018/2/layout/IconVerticalSolidList"/>
    <dgm:cxn modelId="{B5BF2379-60D6-462D-96E6-5A99BEC2A763}" type="presParOf" srcId="{418A434A-A3FE-4A89-B2F4-B5732DC74C75}" destId="{90105927-C07E-4307-9F21-ECC1CB506D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864E-4B0D-4BF0-9D79-828CE5BFE395}">
      <dsp:nvSpPr>
        <dsp:cNvPr id="0" name=""/>
        <dsp:cNvSpPr/>
      </dsp:nvSpPr>
      <dsp:spPr>
        <a:xfrm>
          <a:off x="0" y="566"/>
          <a:ext cx="443507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8C3F951-673B-41E5-BCA9-0D31E025FACF}">
      <dsp:nvSpPr>
        <dsp:cNvPr id="0" name=""/>
        <dsp:cNvSpPr/>
      </dsp:nvSpPr>
      <dsp:spPr>
        <a:xfrm>
          <a:off x="0" y="566"/>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Introduction</a:t>
          </a:r>
        </a:p>
      </dsp:txBody>
      <dsp:txXfrm>
        <a:off x="0" y="566"/>
        <a:ext cx="4435078" cy="331139"/>
      </dsp:txXfrm>
    </dsp:sp>
    <dsp:sp modelId="{2D21FCEA-AA34-48FA-804D-83ED1C534864}">
      <dsp:nvSpPr>
        <dsp:cNvPr id="0" name=""/>
        <dsp:cNvSpPr/>
      </dsp:nvSpPr>
      <dsp:spPr>
        <a:xfrm>
          <a:off x="0" y="331705"/>
          <a:ext cx="4435078" cy="0"/>
        </a:xfrm>
        <a:prstGeom prst="line">
          <a:avLst/>
        </a:prstGeom>
        <a:gradFill rotWithShape="0">
          <a:gsLst>
            <a:gs pos="0">
              <a:schemeClr val="accent2">
                <a:hueOff val="0"/>
                <a:satOff val="0"/>
                <a:lumOff val="-845"/>
                <a:alphaOff val="0"/>
                <a:tint val="98000"/>
                <a:satMod val="110000"/>
                <a:lumMod val="104000"/>
              </a:schemeClr>
            </a:gs>
            <a:gs pos="69000">
              <a:schemeClr val="accent2">
                <a:hueOff val="0"/>
                <a:satOff val="0"/>
                <a:lumOff val="-845"/>
                <a:alphaOff val="0"/>
                <a:shade val="88000"/>
                <a:satMod val="130000"/>
                <a:lumMod val="92000"/>
              </a:schemeClr>
            </a:gs>
            <a:gs pos="100000">
              <a:schemeClr val="accent2">
                <a:hueOff val="0"/>
                <a:satOff val="0"/>
                <a:lumOff val="-845"/>
                <a:alphaOff val="0"/>
                <a:shade val="78000"/>
                <a:satMod val="130000"/>
                <a:lumMod val="92000"/>
              </a:schemeClr>
            </a:gs>
          </a:gsLst>
          <a:lin ang="5400000" scaled="0"/>
        </a:gradFill>
        <a:ln w="9525" cap="flat" cmpd="sng" algn="ctr">
          <a:solidFill>
            <a:schemeClr val="accent2">
              <a:hueOff val="0"/>
              <a:satOff val="0"/>
              <a:lumOff val="-84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ADC5089-5380-4C7A-8FDF-5B750786CF10}">
      <dsp:nvSpPr>
        <dsp:cNvPr id="0" name=""/>
        <dsp:cNvSpPr/>
      </dsp:nvSpPr>
      <dsp:spPr>
        <a:xfrm>
          <a:off x="0" y="331705"/>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Data Dictionary</a:t>
          </a:r>
        </a:p>
      </dsp:txBody>
      <dsp:txXfrm>
        <a:off x="0" y="331705"/>
        <a:ext cx="4435078" cy="331139"/>
      </dsp:txXfrm>
    </dsp:sp>
    <dsp:sp modelId="{18497E45-A1AB-4194-84CF-CA6DA997D99C}">
      <dsp:nvSpPr>
        <dsp:cNvPr id="0" name=""/>
        <dsp:cNvSpPr/>
      </dsp:nvSpPr>
      <dsp:spPr>
        <a:xfrm>
          <a:off x="0" y="662845"/>
          <a:ext cx="4435078" cy="0"/>
        </a:xfrm>
        <a:prstGeom prst="line">
          <a:avLst/>
        </a:prstGeom>
        <a:gradFill rotWithShape="0">
          <a:gsLst>
            <a:gs pos="0">
              <a:schemeClr val="accent2">
                <a:hueOff val="0"/>
                <a:satOff val="0"/>
                <a:lumOff val="-1689"/>
                <a:alphaOff val="0"/>
                <a:tint val="98000"/>
                <a:satMod val="110000"/>
                <a:lumMod val="104000"/>
              </a:schemeClr>
            </a:gs>
            <a:gs pos="69000">
              <a:schemeClr val="accent2">
                <a:hueOff val="0"/>
                <a:satOff val="0"/>
                <a:lumOff val="-1689"/>
                <a:alphaOff val="0"/>
                <a:shade val="88000"/>
                <a:satMod val="130000"/>
                <a:lumMod val="92000"/>
              </a:schemeClr>
            </a:gs>
            <a:gs pos="100000">
              <a:schemeClr val="accent2">
                <a:hueOff val="0"/>
                <a:satOff val="0"/>
                <a:lumOff val="-1689"/>
                <a:alphaOff val="0"/>
                <a:shade val="78000"/>
                <a:satMod val="130000"/>
                <a:lumMod val="92000"/>
              </a:schemeClr>
            </a:gs>
          </a:gsLst>
          <a:lin ang="5400000" scaled="0"/>
        </a:gradFill>
        <a:ln w="9525" cap="flat" cmpd="sng" algn="ctr">
          <a:solidFill>
            <a:schemeClr val="accent2">
              <a:hueOff val="0"/>
              <a:satOff val="0"/>
              <a:lumOff val="-168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F8156F7-F108-4ED8-AB9C-8D6865A6ED18}">
      <dsp:nvSpPr>
        <dsp:cNvPr id="0" name=""/>
        <dsp:cNvSpPr/>
      </dsp:nvSpPr>
      <dsp:spPr>
        <a:xfrm>
          <a:off x="0" y="662845"/>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Shape</a:t>
          </a:r>
        </a:p>
      </dsp:txBody>
      <dsp:txXfrm>
        <a:off x="0" y="662845"/>
        <a:ext cx="4435078" cy="331139"/>
      </dsp:txXfrm>
    </dsp:sp>
    <dsp:sp modelId="{2E6DC289-3B2B-4638-895B-57CC3435CEB1}">
      <dsp:nvSpPr>
        <dsp:cNvPr id="0" name=""/>
        <dsp:cNvSpPr/>
      </dsp:nvSpPr>
      <dsp:spPr>
        <a:xfrm>
          <a:off x="0" y="993985"/>
          <a:ext cx="4435078" cy="0"/>
        </a:xfrm>
        <a:prstGeom prst="line">
          <a:avLst/>
        </a:prstGeom>
        <a:gradFill rotWithShape="0">
          <a:gsLst>
            <a:gs pos="0">
              <a:schemeClr val="accent2">
                <a:hueOff val="0"/>
                <a:satOff val="0"/>
                <a:lumOff val="-2534"/>
                <a:alphaOff val="0"/>
                <a:tint val="98000"/>
                <a:satMod val="110000"/>
                <a:lumMod val="104000"/>
              </a:schemeClr>
            </a:gs>
            <a:gs pos="69000">
              <a:schemeClr val="accent2">
                <a:hueOff val="0"/>
                <a:satOff val="0"/>
                <a:lumOff val="-2534"/>
                <a:alphaOff val="0"/>
                <a:shade val="88000"/>
                <a:satMod val="130000"/>
                <a:lumMod val="92000"/>
              </a:schemeClr>
            </a:gs>
            <a:gs pos="100000">
              <a:schemeClr val="accent2">
                <a:hueOff val="0"/>
                <a:satOff val="0"/>
                <a:lumOff val="-2534"/>
                <a:alphaOff val="0"/>
                <a:shade val="78000"/>
                <a:satMod val="130000"/>
                <a:lumMod val="92000"/>
              </a:schemeClr>
            </a:gs>
          </a:gsLst>
          <a:lin ang="5400000" scaled="0"/>
        </a:gradFill>
        <a:ln w="9525" cap="flat" cmpd="sng" algn="ctr">
          <a:solidFill>
            <a:schemeClr val="accent2">
              <a:hueOff val="0"/>
              <a:satOff val="0"/>
              <a:lumOff val="-253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4999-5109-45B8-BAE4-5E6667B5A3C3}">
      <dsp:nvSpPr>
        <dsp:cNvPr id="0" name=""/>
        <dsp:cNvSpPr/>
      </dsp:nvSpPr>
      <dsp:spPr>
        <a:xfrm>
          <a:off x="0" y="993985"/>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Hypotheses</a:t>
          </a:r>
        </a:p>
      </dsp:txBody>
      <dsp:txXfrm>
        <a:off x="0" y="993985"/>
        <a:ext cx="4435078" cy="331139"/>
      </dsp:txXfrm>
    </dsp:sp>
    <dsp:sp modelId="{BFF2C3ED-3C61-4645-ACFB-7590DAC355DB}">
      <dsp:nvSpPr>
        <dsp:cNvPr id="0" name=""/>
        <dsp:cNvSpPr/>
      </dsp:nvSpPr>
      <dsp:spPr>
        <a:xfrm>
          <a:off x="0" y="1325124"/>
          <a:ext cx="4435078" cy="0"/>
        </a:xfrm>
        <a:prstGeom prst="line">
          <a:avLst/>
        </a:prstGeom>
        <a:gradFill rotWithShape="0">
          <a:gsLst>
            <a:gs pos="0">
              <a:schemeClr val="accent2">
                <a:hueOff val="0"/>
                <a:satOff val="0"/>
                <a:lumOff val="-3378"/>
                <a:alphaOff val="0"/>
                <a:tint val="98000"/>
                <a:satMod val="110000"/>
                <a:lumMod val="104000"/>
              </a:schemeClr>
            </a:gs>
            <a:gs pos="69000">
              <a:schemeClr val="accent2">
                <a:hueOff val="0"/>
                <a:satOff val="0"/>
                <a:lumOff val="-3378"/>
                <a:alphaOff val="0"/>
                <a:shade val="88000"/>
                <a:satMod val="130000"/>
                <a:lumMod val="92000"/>
              </a:schemeClr>
            </a:gs>
            <a:gs pos="100000">
              <a:schemeClr val="accent2">
                <a:hueOff val="0"/>
                <a:satOff val="0"/>
                <a:lumOff val="-3378"/>
                <a:alphaOff val="0"/>
                <a:shade val="78000"/>
                <a:satMod val="130000"/>
                <a:lumMod val="92000"/>
              </a:schemeClr>
            </a:gs>
          </a:gsLst>
          <a:lin ang="5400000" scaled="0"/>
        </a:gradFill>
        <a:ln w="9525" cap="flat" cmpd="sng" algn="ctr">
          <a:solidFill>
            <a:schemeClr val="accent2">
              <a:hueOff val="0"/>
              <a:satOff val="0"/>
              <a:lumOff val="-337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9068F16-0102-4D96-8974-F97B2A205293}">
      <dsp:nvSpPr>
        <dsp:cNvPr id="0" name=""/>
        <dsp:cNvSpPr/>
      </dsp:nvSpPr>
      <dsp:spPr>
        <a:xfrm>
          <a:off x="0" y="1325124"/>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Type of ML algorithm </a:t>
          </a:r>
        </a:p>
      </dsp:txBody>
      <dsp:txXfrm>
        <a:off x="0" y="1325124"/>
        <a:ext cx="4435078" cy="331139"/>
      </dsp:txXfrm>
    </dsp:sp>
    <dsp:sp modelId="{10A0B5FC-687B-4E46-BCD8-26A1088FE898}">
      <dsp:nvSpPr>
        <dsp:cNvPr id="0" name=""/>
        <dsp:cNvSpPr/>
      </dsp:nvSpPr>
      <dsp:spPr>
        <a:xfrm>
          <a:off x="0" y="1656264"/>
          <a:ext cx="4435078" cy="0"/>
        </a:xfrm>
        <a:prstGeom prst="line">
          <a:avLst/>
        </a:prstGeom>
        <a:gradFill rotWithShape="0">
          <a:gsLst>
            <a:gs pos="0">
              <a:schemeClr val="accent2">
                <a:hueOff val="0"/>
                <a:satOff val="0"/>
                <a:lumOff val="-4223"/>
                <a:alphaOff val="0"/>
                <a:tint val="98000"/>
                <a:satMod val="110000"/>
                <a:lumMod val="104000"/>
              </a:schemeClr>
            </a:gs>
            <a:gs pos="69000">
              <a:schemeClr val="accent2">
                <a:hueOff val="0"/>
                <a:satOff val="0"/>
                <a:lumOff val="-4223"/>
                <a:alphaOff val="0"/>
                <a:shade val="88000"/>
                <a:satMod val="130000"/>
                <a:lumMod val="92000"/>
              </a:schemeClr>
            </a:gs>
            <a:gs pos="100000">
              <a:schemeClr val="accent2">
                <a:hueOff val="0"/>
                <a:satOff val="0"/>
                <a:lumOff val="-4223"/>
                <a:alphaOff val="0"/>
                <a:shade val="78000"/>
                <a:satMod val="130000"/>
                <a:lumMod val="92000"/>
              </a:schemeClr>
            </a:gs>
          </a:gsLst>
          <a:lin ang="5400000" scaled="0"/>
        </a:gradFill>
        <a:ln w="9525" cap="flat" cmpd="sng" algn="ctr">
          <a:solidFill>
            <a:schemeClr val="accent2">
              <a:hueOff val="0"/>
              <a:satOff val="0"/>
              <a:lumOff val="-422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CF23D83-B245-4732-BD5C-C31AF6E1774E}">
      <dsp:nvSpPr>
        <dsp:cNvPr id="0" name=""/>
        <dsp:cNvSpPr/>
      </dsp:nvSpPr>
      <dsp:spPr>
        <a:xfrm>
          <a:off x="0" y="1656264"/>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EDA (Exploratory Data Analysis)</a:t>
          </a:r>
        </a:p>
      </dsp:txBody>
      <dsp:txXfrm>
        <a:off x="0" y="1656264"/>
        <a:ext cx="4435078" cy="331139"/>
      </dsp:txXfrm>
    </dsp:sp>
    <dsp:sp modelId="{D61D511F-99F1-455E-821D-F48737DEE833}">
      <dsp:nvSpPr>
        <dsp:cNvPr id="0" name=""/>
        <dsp:cNvSpPr/>
      </dsp:nvSpPr>
      <dsp:spPr>
        <a:xfrm>
          <a:off x="0" y="1987404"/>
          <a:ext cx="4435078" cy="0"/>
        </a:xfrm>
        <a:prstGeom prst="line">
          <a:avLst/>
        </a:prstGeom>
        <a:gradFill rotWithShape="0">
          <a:gsLst>
            <a:gs pos="0">
              <a:schemeClr val="accent2">
                <a:hueOff val="0"/>
                <a:satOff val="0"/>
                <a:lumOff val="-5068"/>
                <a:alphaOff val="0"/>
                <a:tint val="98000"/>
                <a:satMod val="110000"/>
                <a:lumMod val="104000"/>
              </a:schemeClr>
            </a:gs>
            <a:gs pos="69000">
              <a:schemeClr val="accent2">
                <a:hueOff val="0"/>
                <a:satOff val="0"/>
                <a:lumOff val="-5068"/>
                <a:alphaOff val="0"/>
                <a:shade val="88000"/>
                <a:satMod val="130000"/>
                <a:lumMod val="92000"/>
              </a:schemeClr>
            </a:gs>
            <a:gs pos="100000">
              <a:schemeClr val="accent2">
                <a:hueOff val="0"/>
                <a:satOff val="0"/>
                <a:lumOff val="-5068"/>
                <a:alphaOff val="0"/>
                <a:shade val="78000"/>
                <a:satMod val="130000"/>
                <a:lumMod val="92000"/>
              </a:schemeClr>
            </a:gs>
          </a:gsLst>
          <a:lin ang="5400000" scaled="0"/>
        </a:gradFill>
        <a:ln w="9525" cap="flat" cmpd="sng" algn="ctr">
          <a:solidFill>
            <a:schemeClr val="accent2">
              <a:hueOff val="0"/>
              <a:satOff val="0"/>
              <a:lumOff val="-506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5B1C257-2ADE-4CC6-820B-521126E4E44D}">
      <dsp:nvSpPr>
        <dsp:cNvPr id="0" name=""/>
        <dsp:cNvSpPr/>
      </dsp:nvSpPr>
      <dsp:spPr>
        <a:xfrm>
          <a:off x="0" y="1987404"/>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Features engineering</a:t>
          </a:r>
        </a:p>
      </dsp:txBody>
      <dsp:txXfrm>
        <a:off x="0" y="1987404"/>
        <a:ext cx="4435078" cy="331139"/>
      </dsp:txXfrm>
    </dsp:sp>
    <dsp:sp modelId="{5774FE11-95DB-4176-BE25-26565CAFE3E0}">
      <dsp:nvSpPr>
        <dsp:cNvPr id="0" name=""/>
        <dsp:cNvSpPr/>
      </dsp:nvSpPr>
      <dsp:spPr>
        <a:xfrm>
          <a:off x="0" y="2318544"/>
          <a:ext cx="4435078" cy="0"/>
        </a:xfrm>
        <a:prstGeom prst="line">
          <a:avLst/>
        </a:prstGeom>
        <a:gradFill rotWithShape="0">
          <a:gsLst>
            <a:gs pos="0">
              <a:schemeClr val="accent2">
                <a:hueOff val="0"/>
                <a:satOff val="0"/>
                <a:lumOff val="-5912"/>
                <a:alphaOff val="0"/>
                <a:tint val="98000"/>
                <a:satMod val="110000"/>
                <a:lumMod val="104000"/>
              </a:schemeClr>
            </a:gs>
            <a:gs pos="69000">
              <a:schemeClr val="accent2">
                <a:hueOff val="0"/>
                <a:satOff val="0"/>
                <a:lumOff val="-5912"/>
                <a:alphaOff val="0"/>
                <a:shade val="88000"/>
                <a:satMod val="130000"/>
                <a:lumMod val="92000"/>
              </a:schemeClr>
            </a:gs>
            <a:gs pos="100000">
              <a:schemeClr val="accent2">
                <a:hueOff val="0"/>
                <a:satOff val="0"/>
                <a:lumOff val="-5912"/>
                <a:alphaOff val="0"/>
                <a:shade val="78000"/>
                <a:satMod val="130000"/>
                <a:lumMod val="92000"/>
              </a:schemeClr>
            </a:gs>
          </a:gsLst>
          <a:lin ang="5400000" scaled="0"/>
        </a:gradFill>
        <a:ln w="9525" cap="flat" cmpd="sng" algn="ctr">
          <a:solidFill>
            <a:schemeClr val="accent2">
              <a:hueOff val="0"/>
              <a:satOff val="0"/>
              <a:lumOff val="-591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C94ED99-AF6C-4939-9189-3CEBF8A50AF0}">
      <dsp:nvSpPr>
        <dsp:cNvPr id="0" name=""/>
        <dsp:cNvSpPr/>
      </dsp:nvSpPr>
      <dsp:spPr>
        <a:xfrm>
          <a:off x="0" y="2318544"/>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All Data Exploration and Analyses</a:t>
          </a:r>
        </a:p>
      </dsp:txBody>
      <dsp:txXfrm>
        <a:off x="0" y="2318544"/>
        <a:ext cx="4435078" cy="331139"/>
      </dsp:txXfrm>
    </dsp:sp>
    <dsp:sp modelId="{5A4181A4-44B7-44B8-A022-C1860D570D54}">
      <dsp:nvSpPr>
        <dsp:cNvPr id="0" name=""/>
        <dsp:cNvSpPr/>
      </dsp:nvSpPr>
      <dsp:spPr>
        <a:xfrm>
          <a:off x="0" y="2649683"/>
          <a:ext cx="4435078" cy="0"/>
        </a:xfrm>
        <a:prstGeom prst="line">
          <a:avLst/>
        </a:prstGeom>
        <a:gradFill rotWithShape="0">
          <a:gsLst>
            <a:gs pos="0">
              <a:schemeClr val="accent2">
                <a:hueOff val="0"/>
                <a:satOff val="0"/>
                <a:lumOff val="-6757"/>
                <a:alphaOff val="0"/>
                <a:tint val="98000"/>
                <a:satMod val="110000"/>
                <a:lumMod val="104000"/>
              </a:schemeClr>
            </a:gs>
            <a:gs pos="69000">
              <a:schemeClr val="accent2">
                <a:hueOff val="0"/>
                <a:satOff val="0"/>
                <a:lumOff val="-6757"/>
                <a:alphaOff val="0"/>
                <a:shade val="88000"/>
                <a:satMod val="130000"/>
                <a:lumMod val="92000"/>
              </a:schemeClr>
            </a:gs>
            <a:gs pos="100000">
              <a:schemeClr val="accent2">
                <a:hueOff val="0"/>
                <a:satOff val="0"/>
                <a:lumOff val="-6757"/>
                <a:alphaOff val="0"/>
                <a:shade val="78000"/>
                <a:satMod val="130000"/>
                <a:lumMod val="92000"/>
              </a:schemeClr>
            </a:gs>
          </a:gsLst>
          <a:lin ang="5400000" scaled="0"/>
        </a:gradFill>
        <a:ln w="9525" cap="flat" cmpd="sng" algn="ctr">
          <a:solidFill>
            <a:schemeClr val="accent2">
              <a:hueOff val="0"/>
              <a:satOff val="0"/>
              <a:lumOff val="-675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B027C40-CC23-4881-8DFD-57F2AB29E4B0}">
      <dsp:nvSpPr>
        <dsp:cNvPr id="0" name=""/>
        <dsp:cNvSpPr/>
      </dsp:nvSpPr>
      <dsp:spPr>
        <a:xfrm>
          <a:off x="0" y="2649683"/>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ML Algorithm, Results, Evaluation Metrics - Regression</a:t>
          </a:r>
        </a:p>
      </dsp:txBody>
      <dsp:txXfrm>
        <a:off x="0" y="2649683"/>
        <a:ext cx="4435078" cy="331139"/>
      </dsp:txXfrm>
    </dsp:sp>
    <dsp:sp modelId="{9B819941-8444-4B46-A8BB-A61EEC6A70CD}">
      <dsp:nvSpPr>
        <dsp:cNvPr id="0" name=""/>
        <dsp:cNvSpPr/>
      </dsp:nvSpPr>
      <dsp:spPr>
        <a:xfrm>
          <a:off x="0" y="2980823"/>
          <a:ext cx="4435078" cy="0"/>
        </a:xfrm>
        <a:prstGeom prst="line">
          <a:avLst/>
        </a:prstGeom>
        <a:gradFill rotWithShape="0">
          <a:gsLst>
            <a:gs pos="0">
              <a:schemeClr val="accent2">
                <a:hueOff val="0"/>
                <a:satOff val="0"/>
                <a:lumOff val="-7602"/>
                <a:alphaOff val="0"/>
                <a:tint val="98000"/>
                <a:satMod val="110000"/>
                <a:lumMod val="104000"/>
              </a:schemeClr>
            </a:gs>
            <a:gs pos="69000">
              <a:schemeClr val="accent2">
                <a:hueOff val="0"/>
                <a:satOff val="0"/>
                <a:lumOff val="-7602"/>
                <a:alphaOff val="0"/>
                <a:shade val="88000"/>
                <a:satMod val="130000"/>
                <a:lumMod val="92000"/>
              </a:schemeClr>
            </a:gs>
            <a:gs pos="100000">
              <a:schemeClr val="accent2">
                <a:hueOff val="0"/>
                <a:satOff val="0"/>
                <a:lumOff val="-7602"/>
                <a:alphaOff val="0"/>
                <a:shade val="78000"/>
                <a:satMod val="130000"/>
                <a:lumMod val="92000"/>
              </a:schemeClr>
            </a:gs>
          </a:gsLst>
          <a:lin ang="5400000" scaled="0"/>
        </a:gradFill>
        <a:ln w="9525" cap="flat" cmpd="sng" algn="ctr">
          <a:solidFill>
            <a:schemeClr val="accent2">
              <a:hueOff val="0"/>
              <a:satOff val="0"/>
              <a:lumOff val="-760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99215E2-C141-4BEC-91E0-E6E16F5E889D}">
      <dsp:nvSpPr>
        <dsp:cNvPr id="0" name=""/>
        <dsp:cNvSpPr/>
      </dsp:nvSpPr>
      <dsp:spPr>
        <a:xfrm>
          <a:off x="0" y="2980823"/>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MAE (Mean Absolute Error)</a:t>
          </a:r>
        </a:p>
      </dsp:txBody>
      <dsp:txXfrm>
        <a:off x="0" y="2980823"/>
        <a:ext cx="4435078" cy="331139"/>
      </dsp:txXfrm>
    </dsp:sp>
    <dsp:sp modelId="{D3C65F92-804D-43E8-B687-7DEC8AF3ECF6}">
      <dsp:nvSpPr>
        <dsp:cNvPr id="0" name=""/>
        <dsp:cNvSpPr/>
      </dsp:nvSpPr>
      <dsp:spPr>
        <a:xfrm>
          <a:off x="0" y="3311963"/>
          <a:ext cx="4435078" cy="0"/>
        </a:xfrm>
        <a:prstGeom prst="line">
          <a:avLst/>
        </a:prstGeom>
        <a:gradFill rotWithShape="0">
          <a:gsLst>
            <a:gs pos="0">
              <a:schemeClr val="accent2">
                <a:hueOff val="0"/>
                <a:satOff val="0"/>
                <a:lumOff val="-8446"/>
                <a:alphaOff val="0"/>
                <a:tint val="98000"/>
                <a:satMod val="110000"/>
                <a:lumMod val="104000"/>
              </a:schemeClr>
            </a:gs>
            <a:gs pos="69000">
              <a:schemeClr val="accent2">
                <a:hueOff val="0"/>
                <a:satOff val="0"/>
                <a:lumOff val="-8446"/>
                <a:alphaOff val="0"/>
                <a:shade val="88000"/>
                <a:satMod val="130000"/>
                <a:lumMod val="92000"/>
              </a:schemeClr>
            </a:gs>
            <a:gs pos="100000">
              <a:schemeClr val="accent2">
                <a:hueOff val="0"/>
                <a:satOff val="0"/>
                <a:lumOff val="-8446"/>
                <a:alphaOff val="0"/>
                <a:shade val="78000"/>
                <a:satMod val="130000"/>
                <a:lumMod val="92000"/>
              </a:schemeClr>
            </a:gs>
          </a:gsLst>
          <a:lin ang="5400000" scaled="0"/>
        </a:gradFill>
        <a:ln w="9525" cap="flat" cmpd="sng" algn="ctr">
          <a:solidFill>
            <a:schemeClr val="accent2">
              <a:hueOff val="0"/>
              <a:satOff val="0"/>
              <a:lumOff val="-844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CA17011-20E2-4E4F-8F13-D605D0E010FB}">
      <dsp:nvSpPr>
        <dsp:cNvPr id="0" name=""/>
        <dsp:cNvSpPr/>
      </dsp:nvSpPr>
      <dsp:spPr>
        <a:xfrm>
          <a:off x="0" y="3311963"/>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MSE (Mean Squared Error)</a:t>
          </a:r>
        </a:p>
      </dsp:txBody>
      <dsp:txXfrm>
        <a:off x="0" y="3311963"/>
        <a:ext cx="4435078" cy="331139"/>
      </dsp:txXfrm>
    </dsp:sp>
    <dsp:sp modelId="{B67AC256-B2F7-4331-96C2-A13D0577783C}">
      <dsp:nvSpPr>
        <dsp:cNvPr id="0" name=""/>
        <dsp:cNvSpPr/>
      </dsp:nvSpPr>
      <dsp:spPr>
        <a:xfrm>
          <a:off x="0" y="3643102"/>
          <a:ext cx="4435078" cy="0"/>
        </a:xfrm>
        <a:prstGeom prst="line">
          <a:avLst/>
        </a:prstGeom>
        <a:gradFill rotWithShape="0">
          <a:gsLst>
            <a:gs pos="0">
              <a:schemeClr val="accent2">
                <a:hueOff val="0"/>
                <a:satOff val="0"/>
                <a:lumOff val="-9291"/>
                <a:alphaOff val="0"/>
                <a:tint val="98000"/>
                <a:satMod val="110000"/>
                <a:lumMod val="104000"/>
              </a:schemeClr>
            </a:gs>
            <a:gs pos="69000">
              <a:schemeClr val="accent2">
                <a:hueOff val="0"/>
                <a:satOff val="0"/>
                <a:lumOff val="-9291"/>
                <a:alphaOff val="0"/>
                <a:shade val="88000"/>
                <a:satMod val="130000"/>
                <a:lumMod val="92000"/>
              </a:schemeClr>
            </a:gs>
            <a:gs pos="100000">
              <a:schemeClr val="accent2">
                <a:hueOff val="0"/>
                <a:satOff val="0"/>
                <a:lumOff val="-9291"/>
                <a:alphaOff val="0"/>
                <a:shade val="78000"/>
                <a:satMod val="130000"/>
                <a:lumMod val="92000"/>
              </a:schemeClr>
            </a:gs>
          </a:gsLst>
          <a:lin ang="5400000" scaled="0"/>
        </a:gradFill>
        <a:ln w="9525" cap="flat" cmpd="sng" algn="ctr">
          <a:solidFill>
            <a:schemeClr val="accent2">
              <a:hueOff val="0"/>
              <a:satOff val="0"/>
              <a:lumOff val="-929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77C5E7B-3E07-485A-9AEC-77CDBD58A002}">
      <dsp:nvSpPr>
        <dsp:cNvPr id="0" name=""/>
        <dsp:cNvSpPr/>
      </dsp:nvSpPr>
      <dsp:spPr>
        <a:xfrm>
          <a:off x="0" y="3643102"/>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Evaluation - Classification</a:t>
          </a:r>
        </a:p>
      </dsp:txBody>
      <dsp:txXfrm>
        <a:off x="0" y="3643102"/>
        <a:ext cx="4435078" cy="331139"/>
      </dsp:txXfrm>
    </dsp:sp>
    <dsp:sp modelId="{7E54583A-D092-4D39-B952-7E920866FA04}">
      <dsp:nvSpPr>
        <dsp:cNvPr id="0" name=""/>
        <dsp:cNvSpPr/>
      </dsp:nvSpPr>
      <dsp:spPr>
        <a:xfrm>
          <a:off x="0" y="3974242"/>
          <a:ext cx="4435078" cy="0"/>
        </a:xfrm>
        <a:prstGeom prst="line">
          <a:avLst/>
        </a:prstGeom>
        <a:gradFill rotWithShape="0">
          <a:gsLst>
            <a:gs pos="0">
              <a:schemeClr val="accent2">
                <a:hueOff val="0"/>
                <a:satOff val="0"/>
                <a:lumOff val="-10135"/>
                <a:alphaOff val="0"/>
                <a:tint val="98000"/>
                <a:satMod val="110000"/>
                <a:lumMod val="104000"/>
              </a:schemeClr>
            </a:gs>
            <a:gs pos="69000">
              <a:schemeClr val="accent2">
                <a:hueOff val="0"/>
                <a:satOff val="0"/>
                <a:lumOff val="-10135"/>
                <a:alphaOff val="0"/>
                <a:shade val="88000"/>
                <a:satMod val="130000"/>
                <a:lumMod val="92000"/>
              </a:schemeClr>
            </a:gs>
            <a:gs pos="100000">
              <a:schemeClr val="accent2">
                <a:hueOff val="0"/>
                <a:satOff val="0"/>
                <a:lumOff val="-10135"/>
                <a:alphaOff val="0"/>
                <a:shade val="78000"/>
                <a:satMod val="130000"/>
                <a:lumMod val="92000"/>
              </a:schemeClr>
            </a:gs>
          </a:gsLst>
          <a:lin ang="5400000" scaled="0"/>
        </a:gradFill>
        <a:ln w="9525" cap="flat" cmpd="sng" algn="ctr">
          <a:solidFill>
            <a:schemeClr val="accent2">
              <a:hueOff val="0"/>
              <a:satOff val="0"/>
              <a:lumOff val="-101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96759B-8B58-4524-885A-BFC9D670DC19}">
      <dsp:nvSpPr>
        <dsp:cNvPr id="0" name=""/>
        <dsp:cNvSpPr/>
      </dsp:nvSpPr>
      <dsp:spPr>
        <a:xfrm>
          <a:off x="0" y="3974242"/>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Confusion Matrix</a:t>
          </a:r>
        </a:p>
      </dsp:txBody>
      <dsp:txXfrm>
        <a:off x="0" y="3974242"/>
        <a:ext cx="4435078" cy="331139"/>
      </dsp:txXfrm>
    </dsp:sp>
    <dsp:sp modelId="{7D7CF3C9-64AB-441F-BC95-7C594262B03C}">
      <dsp:nvSpPr>
        <dsp:cNvPr id="0" name=""/>
        <dsp:cNvSpPr/>
      </dsp:nvSpPr>
      <dsp:spPr>
        <a:xfrm>
          <a:off x="0" y="4305382"/>
          <a:ext cx="4435078" cy="0"/>
        </a:xfrm>
        <a:prstGeom prst="line">
          <a:avLst/>
        </a:prstGeom>
        <a:gradFill rotWithShape="0">
          <a:gsLst>
            <a:gs pos="0">
              <a:schemeClr val="accent2">
                <a:hueOff val="0"/>
                <a:satOff val="0"/>
                <a:lumOff val="-10980"/>
                <a:alphaOff val="0"/>
                <a:tint val="98000"/>
                <a:satMod val="110000"/>
                <a:lumMod val="104000"/>
              </a:schemeClr>
            </a:gs>
            <a:gs pos="69000">
              <a:schemeClr val="accent2">
                <a:hueOff val="0"/>
                <a:satOff val="0"/>
                <a:lumOff val="-10980"/>
                <a:alphaOff val="0"/>
                <a:shade val="88000"/>
                <a:satMod val="130000"/>
                <a:lumMod val="92000"/>
              </a:schemeClr>
            </a:gs>
            <a:gs pos="100000">
              <a:schemeClr val="accent2">
                <a:hueOff val="0"/>
                <a:satOff val="0"/>
                <a:lumOff val="-10980"/>
                <a:alphaOff val="0"/>
                <a:shade val="78000"/>
                <a:satMod val="130000"/>
                <a:lumMod val="92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B0FE66E-45E9-4222-A742-6DA18E4A2455}">
      <dsp:nvSpPr>
        <dsp:cNvPr id="0" name=""/>
        <dsp:cNvSpPr/>
      </dsp:nvSpPr>
      <dsp:spPr>
        <a:xfrm>
          <a:off x="0" y="4305382"/>
          <a:ext cx="4435078" cy="33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Precision and Recall</a:t>
          </a:r>
        </a:p>
      </dsp:txBody>
      <dsp:txXfrm>
        <a:off x="0" y="4305382"/>
        <a:ext cx="4435078" cy="33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93EE7-A593-4292-98BC-12624F88F0C5}">
      <dsp:nvSpPr>
        <dsp:cNvPr id="0" name=""/>
        <dsp:cNvSpPr/>
      </dsp:nvSpPr>
      <dsp:spPr>
        <a:xfrm>
          <a:off x="0" y="2800"/>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57B81-C16C-4363-982F-903FD01D2D27}">
      <dsp:nvSpPr>
        <dsp:cNvPr id="0" name=""/>
        <dsp:cNvSpPr/>
      </dsp:nvSpPr>
      <dsp:spPr>
        <a:xfrm>
          <a:off x="131419" y="100550"/>
          <a:ext cx="239178" cy="2389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69391-3BF2-494B-B47E-D0D7227CACAE}">
      <dsp:nvSpPr>
        <dsp:cNvPr id="0" name=""/>
        <dsp:cNvSpPr/>
      </dsp:nvSpPr>
      <dsp:spPr>
        <a:xfrm>
          <a:off x="502017" y="2800"/>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Linear Regression</a:t>
          </a:r>
          <a:r>
            <a:rPr lang="en-US" sz="1400" kern="1200"/>
            <a:t>: Predicts the dependent variable (y) as a linear function of the independent variables (X). It assumes a linear relationship between inputs and the target.</a:t>
          </a:r>
        </a:p>
      </dsp:txBody>
      <dsp:txXfrm>
        <a:off x="502017" y="2800"/>
        <a:ext cx="8085045" cy="475174"/>
      </dsp:txXfrm>
    </dsp:sp>
    <dsp:sp modelId="{553BC7FA-7F2B-4D13-81F7-6DA32B38D1D6}">
      <dsp:nvSpPr>
        <dsp:cNvPr id="0" name=""/>
        <dsp:cNvSpPr/>
      </dsp:nvSpPr>
      <dsp:spPr>
        <a:xfrm>
          <a:off x="0" y="596767"/>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ED82C-EC5B-4D26-A849-519BF26B80F6}">
      <dsp:nvSpPr>
        <dsp:cNvPr id="0" name=""/>
        <dsp:cNvSpPr/>
      </dsp:nvSpPr>
      <dsp:spPr>
        <a:xfrm>
          <a:off x="131419" y="694517"/>
          <a:ext cx="239178" cy="2389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43AD7-4674-4ED8-8FEF-56452CB93769}">
      <dsp:nvSpPr>
        <dsp:cNvPr id="0" name=""/>
        <dsp:cNvSpPr/>
      </dsp:nvSpPr>
      <dsp:spPr>
        <a:xfrm>
          <a:off x="502017" y="596767"/>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Ridge Regression</a:t>
          </a:r>
          <a:r>
            <a:rPr lang="en-US" sz="1400" kern="1200"/>
            <a:t>: A regularization technique (also called L2 regularization) that adds a penalty equal to the square of the magnitude of coefficients to the loss function to prevent overfitting.</a:t>
          </a:r>
        </a:p>
      </dsp:txBody>
      <dsp:txXfrm>
        <a:off x="502017" y="596767"/>
        <a:ext cx="8085045" cy="475174"/>
      </dsp:txXfrm>
    </dsp:sp>
    <dsp:sp modelId="{4DD3EED3-CD32-4D2B-B4C2-E03BE35307F4}">
      <dsp:nvSpPr>
        <dsp:cNvPr id="0" name=""/>
        <dsp:cNvSpPr/>
      </dsp:nvSpPr>
      <dsp:spPr>
        <a:xfrm>
          <a:off x="0" y="1190735"/>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53D30-1295-457B-891A-918570A98E69}">
      <dsp:nvSpPr>
        <dsp:cNvPr id="0" name=""/>
        <dsp:cNvSpPr/>
      </dsp:nvSpPr>
      <dsp:spPr>
        <a:xfrm>
          <a:off x="131419" y="1288485"/>
          <a:ext cx="239178" cy="2389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ACFD-E0E9-4B24-BC75-B4632D1BFBB0}">
      <dsp:nvSpPr>
        <dsp:cNvPr id="0" name=""/>
        <dsp:cNvSpPr/>
      </dsp:nvSpPr>
      <dsp:spPr>
        <a:xfrm>
          <a:off x="502017" y="1190735"/>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Lasso Regression</a:t>
          </a:r>
          <a:r>
            <a:rPr lang="en-US" sz="1400" kern="1200"/>
            <a:t>: Similar to Ridge, it adds an L1 penalty (the absolute value of the magnitude of coefficients) to the loss function to not only prevent overfitting but also to perform feature selection.</a:t>
          </a:r>
        </a:p>
      </dsp:txBody>
      <dsp:txXfrm>
        <a:off x="502017" y="1190735"/>
        <a:ext cx="8085045" cy="475174"/>
      </dsp:txXfrm>
    </dsp:sp>
    <dsp:sp modelId="{A0483EB9-520F-4CCA-8A4F-5FC91FB2F9F4}">
      <dsp:nvSpPr>
        <dsp:cNvPr id="0" name=""/>
        <dsp:cNvSpPr/>
      </dsp:nvSpPr>
      <dsp:spPr>
        <a:xfrm>
          <a:off x="0" y="1784703"/>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A0CC6-882B-449D-BFB7-343FBB6A77EE}">
      <dsp:nvSpPr>
        <dsp:cNvPr id="0" name=""/>
        <dsp:cNvSpPr/>
      </dsp:nvSpPr>
      <dsp:spPr>
        <a:xfrm>
          <a:off x="131419" y="1882453"/>
          <a:ext cx="239178" cy="2389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E45DB9-7171-4D78-979C-1C94B2BA689A}">
      <dsp:nvSpPr>
        <dsp:cNvPr id="0" name=""/>
        <dsp:cNvSpPr/>
      </dsp:nvSpPr>
      <dsp:spPr>
        <a:xfrm>
          <a:off x="502017" y="1784703"/>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Random Forest Regressor</a:t>
          </a:r>
          <a:r>
            <a:rPr lang="en-US" sz="1400" kern="1200"/>
            <a:t>: An ensemble learning method that operates by constructing multiple decision trees during training and outputs the mean prediction of the individual trees.</a:t>
          </a:r>
        </a:p>
      </dsp:txBody>
      <dsp:txXfrm>
        <a:off x="502017" y="1784703"/>
        <a:ext cx="8085045" cy="475174"/>
      </dsp:txXfrm>
    </dsp:sp>
    <dsp:sp modelId="{4438EE22-BECF-4BDD-A8C4-F9B500AABA95}">
      <dsp:nvSpPr>
        <dsp:cNvPr id="0" name=""/>
        <dsp:cNvSpPr/>
      </dsp:nvSpPr>
      <dsp:spPr>
        <a:xfrm>
          <a:off x="0" y="2378671"/>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75EDB-CE05-4DA7-8D8C-6D84DFE5170F}">
      <dsp:nvSpPr>
        <dsp:cNvPr id="0" name=""/>
        <dsp:cNvSpPr/>
      </dsp:nvSpPr>
      <dsp:spPr>
        <a:xfrm>
          <a:off x="131419" y="2476421"/>
          <a:ext cx="239178" cy="2389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98064-E8E2-4184-9525-5E4F0AD9EAB9}">
      <dsp:nvSpPr>
        <dsp:cNvPr id="0" name=""/>
        <dsp:cNvSpPr/>
      </dsp:nvSpPr>
      <dsp:spPr>
        <a:xfrm>
          <a:off x="502017" y="2378671"/>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Gradient Boosting Regressor</a:t>
          </a:r>
          <a:r>
            <a:rPr lang="en-US" sz="1400" kern="1200"/>
            <a:t>: Another ensemble technique that builds trees sequentially; each tree tries to correct the errors made by the previous one.</a:t>
          </a:r>
        </a:p>
      </dsp:txBody>
      <dsp:txXfrm>
        <a:off x="502017" y="2378671"/>
        <a:ext cx="8085045" cy="475174"/>
      </dsp:txXfrm>
    </dsp:sp>
    <dsp:sp modelId="{290A8818-F463-445B-A230-C23E5791E693}">
      <dsp:nvSpPr>
        <dsp:cNvPr id="0" name=""/>
        <dsp:cNvSpPr/>
      </dsp:nvSpPr>
      <dsp:spPr>
        <a:xfrm>
          <a:off x="0" y="2972638"/>
          <a:ext cx="8609743" cy="4344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1B2A9-7212-4212-AFC6-EA19B9528865}">
      <dsp:nvSpPr>
        <dsp:cNvPr id="0" name=""/>
        <dsp:cNvSpPr/>
      </dsp:nvSpPr>
      <dsp:spPr>
        <a:xfrm>
          <a:off x="131419" y="3070388"/>
          <a:ext cx="239178" cy="2389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BB506-7D25-48CA-852E-7007169FCF24}">
      <dsp:nvSpPr>
        <dsp:cNvPr id="0" name=""/>
        <dsp:cNvSpPr/>
      </dsp:nvSpPr>
      <dsp:spPr>
        <a:xfrm>
          <a:off x="502017" y="2972638"/>
          <a:ext cx="8085045" cy="47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289" tIns="50289" rIns="50289" bIns="50289" numCol="1" spcCol="1270" anchor="ctr" anchorCtr="0">
          <a:noAutofit/>
        </a:bodyPr>
        <a:lstStyle/>
        <a:p>
          <a:pPr marL="0" lvl="0" indent="0" algn="l" defTabSz="622300">
            <a:lnSpc>
              <a:spcPct val="100000"/>
            </a:lnSpc>
            <a:spcBef>
              <a:spcPct val="0"/>
            </a:spcBef>
            <a:spcAft>
              <a:spcPct val="35000"/>
            </a:spcAft>
            <a:buNone/>
          </a:pPr>
          <a:r>
            <a:rPr lang="en-US" sz="1400" b="1" kern="1200"/>
            <a:t>Support Vector Regressor (SVR)</a:t>
          </a:r>
          <a:r>
            <a:rPr lang="en-US" sz="1400" kern="1200"/>
            <a:t>: Uses the principles of support vector machines for regression, finding the hyperplane that best fits the data and considers the epsilon margin of tolerance.</a:t>
          </a:r>
        </a:p>
      </dsp:txBody>
      <dsp:txXfrm>
        <a:off x="502017" y="2972638"/>
        <a:ext cx="8085045" cy="4751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24B3A-9564-431D-A66B-27153673F2D3}">
      <dsp:nvSpPr>
        <dsp:cNvPr id="0" name=""/>
        <dsp:cNvSpPr/>
      </dsp:nvSpPr>
      <dsp:spPr>
        <a:xfrm>
          <a:off x="0" y="2374"/>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BC8BC-F213-47F9-9D61-2DBEB97FFFF9}">
      <dsp:nvSpPr>
        <dsp:cNvPr id="0" name=""/>
        <dsp:cNvSpPr/>
      </dsp:nvSpPr>
      <dsp:spPr>
        <a:xfrm>
          <a:off x="134502" y="102417"/>
          <a:ext cx="244789" cy="244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22291-14ED-48C0-BBBB-5E8C65F7D709}">
      <dsp:nvSpPr>
        <dsp:cNvPr id="0" name=""/>
        <dsp:cNvSpPr/>
      </dsp:nvSpPr>
      <dsp:spPr>
        <a:xfrm>
          <a:off x="513795" y="2374"/>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kern="1200"/>
            <a:t>Each model is fitted to the training data (X_train, y_train), and predictions are made on the test set (X_test). The results are as follows:</a:t>
          </a:r>
        </a:p>
      </dsp:txBody>
      <dsp:txXfrm>
        <a:off x="513795" y="2374"/>
        <a:ext cx="8165203" cy="486322"/>
      </dsp:txXfrm>
    </dsp:sp>
    <dsp:sp modelId="{7352ABB0-6B7B-404D-9312-C7C1E41CEE95}">
      <dsp:nvSpPr>
        <dsp:cNvPr id="0" name=""/>
        <dsp:cNvSpPr/>
      </dsp:nvSpPr>
      <dsp:spPr>
        <a:xfrm>
          <a:off x="0" y="610276"/>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C3740-6E02-4262-953F-BA0867A90B22}">
      <dsp:nvSpPr>
        <dsp:cNvPr id="0" name=""/>
        <dsp:cNvSpPr/>
      </dsp:nvSpPr>
      <dsp:spPr>
        <a:xfrm>
          <a:off x="134502" y="710320"/>
          <a:ext cx="244789" cy="244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A25A7-2075-4FFE-8C43-64920897DD13}">
      <dsp:nvSpPr>
        <dsp:cNvPr id="0" name=""/>
        <dsp:cNvSpPr/>
      </dsp:nvSpPr>
      <dsp:spPr>
        <a:xfrm>
          <a:off x="513795" y="610276"/>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a:t>Linear Regression: </a:t>
          </a:r>
          <a:r>
            <a:rPr lang="en-US" sz="1400" kern="1200"/>
            <a:t>Exhibits almost perfect predictive ability with an R2 score close to 1. The minimal MAE and MSE suggest high accuracy with negligible errors, which might indicate overfitting or perfect prediction under certain circumstances.</a:t>
          </a:r>
        </a:p>
      </dsp:txBody>
      <dsp:txXfrm>
        <a:off x="513795" y="610276"/>
        <a:ext cx="8165203" cy="486322"/>
      </dsp:txXfrm>
    </dsp:sp>
    <dsp:sp modelId="{6640FD7B-1918-4433-B9FC-1EA4207FFC89}">
      <dsp:nvSpPr>
        <dsp:cNvPr id="0" name=""/>
        <dsp:cNvSpPr/>
      </dsp:nvSpPr>
      <dsp:spPr>
        <a:xfrm>
          <a:off x="0" y="1218179"/>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D1FB8-BE69-4593-A725-E0A754DEC0C1}">
      <dsp:nvSpPr>
        <dsp:cNvPr id="0" name=""/>
        <dsp:cNvSpPr/>
      </dsp:nvSpPr>
      <dsp:spPr>
        <a:xfrm>
          <a:off x="134502" y="1318223"/>
          <a:ext cx="244789" cy="244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58C61-6A03-40C4-B7CF-4459226BEEE4}">
      <dsp:nvSpPr>
        <dsp:cNvPr id="0" name=""/>
        <dsp:cNvSpPr/>
      </dsp:nvSpPr>
      <dsp:spPr>
        <a:xfrm>
          <a:off x="513795" y="1218179"/>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a:t>Ridge Regression: </a:t>
          </a:r>
          <a:r>
            <a:rPr lang="en-US" sz="1400" kern="1200"/>
            <a:t>Shows a slight increase in errors (MAE and MSE) compared to Linear Regression, which could be due to its regularization property balancing the bias-variance tradeoff.</a:t>
          </a:r>
        </a:p>
      </dsp:txBody>
      <dsp:txXfrm>
        <a:off x="513795" y="1218179"/>
        <a:ext cx="8165203" cy="486322"/>
      </dsp:txXfrm>
    </dsp:sp>
    <dsp:sp modelId="{91E15959-CC88-4DAD-8364-99E60F2BFCC6}">
      <dsp:nvSpPr>
        <dsp:cNvPr id="0" name=""/>
        <dsp:cNvSpPr/>
      </dsp:nvSpPr>
      <dsp:spPr>
        <a:xfrm>
          <a:off x="0" y="1826082"/>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BEE08-E07E-47AA-86B8-908CE740DD79}">
      <dsp:nvSpPr>
        <dsp:cNvPr id="0" name=""/>
        <dsp:cNvSpPr/>
      </dsp:nvSpPr>
      <dsp:spPr>
        <a:xfrm>
          <a:off x="134502" y="1926125"/>
          <a:ext cx="244789" cy="244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7114D-8D96-41CA-B711-3AA1C33CD319}">
      <dsp:nvSpPr>
        <dsp:cNvPr id="0" name=""/>
        <dsp:cNvSpPr/>
      </dsp:nvSpPr>
      <dsp:spPr>
        <a:xfrm>
          <a:off x="513795" y="1826082"/>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a:t>Lasso Regression: </a:t>
          </a:r>
          <a:r>
            <a:rPr lang="en-US" sz="1400" kern="1200"/>
            <a:t>Has a significantly higher MAE and MSE, implying that the penalty on the size of the coefficients might be too strong, causing underfitting.</a:t>
          </a:r>
        </a:p>
      </dsp:txBody>
      <dsp:txXfrm>
        <a:off x="513795" y="1826082"/>
        <a:ext cx="8165203" cy="486322"/>
      </dsp:txXfrm>
    </dsp:sp>
    <dsp:sp modelId="{0722813A-A29E-42E3-ABDE-055A51AA4AD6}">
      <dsp:nvSpPr>
        <dsp:cNvPr id="0" name=""/>
        <dsp:cNvSpPr/>
      </dsp:nvSpPr>
      <dsp:spPr>
        <a:xfrm>
          <a:off x="0" y="2433985"/>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5BA4E-D76C-457A-998B-F6637AA5F29E}">
      <dsp:nvSpPr>
        <dsp:cNvPr id="0" name=""/>
        <dsp:cNvSpPr/>
      </dsp:nvSpPr>
      <dsp:spPr>
        <a:xfrm>
          <a:off x="134502" y="2534028"/>
          <a:ext cx="244789" cy="2445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C26AB-34A4-4FD7-AD2A-48B7DCF1F27E}">
      <dsp:nvSpPr>
        <dsp:cNvPr id="0" name=""/>
        <dsp:cNvSpPr/>
      </dsp:nvSpPr>
      <dsp:spPr>
        <a:xfrm>
          <a:off x="513795" y="2433985"/>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dirty="0"/>
            <a:t>Random Forest Regressor: </a:t>
          </a:r>
          <a:r>
            <a:rPr lang="en-US" sz="1400" kern="1200" dirty="0"/>
            <a:t>Although the MAE and MSE are higher compared to linear models, its R2 is still respectable, which could mean it’s capturing the data's complexity without overfitting.</a:t>
          </a:r>
        </a:p>
      </dsp:txBody>
      <dsp:txXfrm>
        <a:off x="513795" y="2433985"/>
        <a:ext cx="8165203" cy="486322"/>
      </dsp:txXfrm>
    </dsp:sp>
    <dsp:sp modelId="{6B0A01CF-2144-4F62-B9C9-3AC044F73BB6}">
      <dsp:nvSpPr>
        <dsp:cNvPr id="0" name=""/>
        <dsp:cNvSpPr/>
      </dsp:nvSpPr>
      <dsp:spPr>
        <a:xfrm>
          <a:off x="0" y="3041887"/>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2AF1B-D7C7-4D46-B159-09D759C24A7B}">
      <dsp:nvSpPr>
        <dsp:cNvPr id="0" name=""/>
        <dsp:cNvSpPr/>
      </dsp:nvSpPr>
      <dsp:spPr>
        <a:xfrm>
          <a:off x="134502" y="3141931"/>
          <a:ext cx="244789" cy="2445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00F79A-A7A0-4DB9-B65B-6303FC236162}">
      <dsp:nvSpPr>
        <dsp:cNvPr id="0" name=""/>
        <dsp:cNvSpPr/>
      </dsp:nvSpPr>
      <dsp:spPr>
        <a:xfrm>
          <a:off x="513795" y="3041887"/>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a:t>Gradient Boosting Regressor: </a:t>
          </a:r>
          <a:r>
            <a:rPr lang="en-US" sz="1400" kern="1200"/>
            <a:t>Strikes a balance with its error metrics and R2 score, indicating strong predictive performance without being as susceptible to overfitting.</a:t>
          </a:r>
        </a:p>
      </dsp:txBody>
      <dsp:txXfrm>
        <a:off x="513795" y="3041887"/>
        <a:ext cx="8165203" cy="486322"/>
      </dsp:txXfrm>
    </dsp:sp>
    <dsp:sp modelId="{F72CAB1B-70AD-4747-9AB2-13FE55BFA808}">
      <dsp:nvSpPr>
        <dsp:cNvPr id="0" name=""/>
        <dsp:cNvSpPr/>
      </dsp:nvSpPr>
      <dsp:spPr>
        <a:xfrm>
          <a:off x="0" y="3649790"/>
          <a:ext cx="8702211" cy="444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4CDB8-6DC8-4155-8C3A-AD3237BBEAED}">
      <dsp:nvSpPr>
        <dsp:cNvPr id="0" name=""/>
        <dsp:cNvSpPr/>
      </dsp:nvSpPr>
      <dsp:spPr>
        <a:xfrm>
          <a:off x="134502" y="3749834"/>
          <a:ext cx="244789" cy="24455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05927-C07E-4307-9F21-ECC1CB506DFA}">
      <dsp:nvSpPr>
        <dsp:cNvPr id="0" name=""/>
        <dsp:cNvSpPr/>
      </dsp:nvSpPr>
      <dsp:spPr>
        <a:xfrm>
          <a:off x="513795" y="3649790"/>
          <a:ext cx="8165203" cy="48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69" tIns="51469" rIns="51469" bIns="51469" numCol="1" spcCol="1270" anchor="ctr" anchorCtr="0">
          <a:noAutofit/>
        </a:bodyPr>
        <a:lstStyle/>
        <a:p>
          <a:pPr marL="0" lvl="0" indent="0" algn="l" defTabSz="622300">
            <a:lnSpc>
              <a:spcPct val="100000"/>
            </a:lnSpc>
            <a:spcBef>
              <a:spcPct val="0"/>
            </a:spcBef>
            <a:spcAft>
              <a:spcPct val="35000"/>
            </a:spcAft>
            <a:buNone/>
          </a:pPr>
          <a:r>
            <a:rPr lang="en-US" sz="1400" b="1" kern="1200"/>
            <a:t>Support Vector Regressor: </a:t>
          </a:r>
          <a:r>
            <a:rPr lang="en-US" sz="1400" kern="1200"/>
            <a:t>The highest MAE and MSE among all models, combined with the lowest R2, suggests that the SVR might not capture the dataset's structure as effectively as the other models.</a:t>
          </a:r>
        </a:p>
      </dsp:txBody>
      <dsp:txXfrm>
        <a:off x="513795" y="3649790"/>
        <a:ext cx="8165203" cy="4863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A1B0D-6B3A-4C9D-8B16-D67D859DF621}" type="datetimeFigureOut">
              <a:rPr lang="en-IN" smtClean="0"/>
              <a:t>25-04-2024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DD96B-905D-460A-AC9A-9CAFA785DA4A}" type="slidenum">
              <a:rPr lang="en-IN" smtClean="0"/>
              <a:t>‹#›</a:t>
            </a:fld>
            <a:endParaRPr lang="en-IN"/>
          </a:p>
        </p:txBody>
      </p:sp>
    </p:spTree>
    <p:extLst>
      <p:ext uri="{BB962C8B-B14F-4D97-AF65-F5344CB8AC3E}">
        <p14:creationId xmlns:p14="http://schemas.microsoft.com/office/powerpoint/2010/main" val="163058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299"/>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2" y="3531205"/>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a:xfrm>
            <a:off x="2478181" y="329308"/>
            <a:ext cx="3004429"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8" name="Straight Connector 7"/>
          <p:cNvCxnSpPr/>
          <p:nvPr/>
        </p:nvCxnSpPr>
        <p:spPr>
          <a:xfrm>
            <a:off x="2316514" y="798973"/>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2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12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86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25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1"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2" y="3806196"/>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60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890"/>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3" y="2013936"/>
            <a:ext cx="3079690"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10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164"/>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3" y="2019550"/>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535413" y="2824270"/>
            <a:ext cx="3079690"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2" y="2023004"/>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35142" y="2821491"/>
            <a:ext cx="3079691"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67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37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105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6"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2"/>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6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1"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2"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535412" y="5469857"/>
            <a:ext cx="3153672" cy="320123"/>
          </a:xfrm>
        </p:spPr>
        <p:txBody>
          <a:bodyPr/>
          <a:lstStyle>
            <a:lvl1pPr algn="l">
              <a:defRPr/>
            </a:lvl1p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a:xfrm>
            <a:off x="1536252" y="318641"/>
            <a:ext cx="3152831"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528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3" y="804520"/>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3" y="2015733"/>
            <a:ext cx="6479421"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4/25/2024</a:t>
            </a:fld>
            <a:endParaRPr lang="en-US"/>
          </a:p>
        </p:txBody>
      </p:sp>
      <p:sp>
        <p:nvSpPr>
          <p:cNvPr id="5" name="Footer Placeholder 4"/>
          <p:cNvSpPr>
            <a:spLocks noGrp="1"/>
          </p:cNvSpPr>
          <p:nvPr>
            <p:ph type="ftr" sz="quarter" idx="3"/>
          </p:nvPr>
        </p:nvSpPr>
        <p:spPr>
          <a:xfrm>
            <a:off x="1535413" y="329308"/>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0581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1.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085" y="804520"/>
            <a:ext cx="6451790" cy="1049235"/>
          </a:xfrm>
        </p:spPr>
        <p:txBody>
          <a:bodyPr vert="horz" lIns="91440" tIns="45720" rIns="91440" bIns="45720" rtlCol="0">
            <a:normAutofit/>
          </a:bodyPr>
          <a:lstStyle/>
          <a:p>
            <a:r>
              <a:rPr lang="en-US" sz="2200" dirty="0"/>
              <a:t>Car prices Data Analysis – Final Slide deck</a:t>
            </a:r>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1151021" y="2015732"/>
            <a:ext cx="6451790" cy="3450613"/>
          </a:xfrm>
        </p:spPr>
        <p:txBody>
          <a:bodyPr vert="horz" lIns="91440" tIns="45720" rIns="91440" bIns="45720" rtlCol="0">
            <a:normAutofit/>
          </a:bodyPr>
          <a:lstStyle/>
          <a:p>
            <a:pPr marL="0" indent="0">
              <a:buNone/>
            </a:pPr>
            <a:r>
              <a:rPr lang="en-US" cap="all" spc="200" dirty="0">
                <a:latin typeface="+mj-lt"/>
              </a:rPr>
              <a:t>Big data analysis using </a:t>
            </a:r>
            <a:r>
              <a:rPr lang="en-US" cap="all" spc="200" dirty="0" err="1">
                <a:latin typeface="+mj-lt"/>
              </a:rPr>
              <a:t>Dask</a:t>
            </a:r>
            <a:r>
              <a:rPr lang="en-US" cap="all" spc="200" dirty="0">
                <a:latin typeface="+mj-lt"/>
              </a:rPr>
              <a:t>.</a:t>
            </a:r>
          </a:p>
          <a:p>
            <a:pPr marL="0" indent="0">
              <a:buNone/>
            </a:pPr>
            <a:endParaRPr lang="en-US" cap="all" spc="200" dirty="0">
              <a:latin typeface="+mj-lt"/>
            </a:endParaRPr>
          </a:p>
          <a:p>
            <a:pPr marL="0" indent="0">
              <a:buNone/>
            </a:pPr>
            <a:endParaRPr lang="en-US" cap="all" spc="200" dirty="0">
              <a:latin typeface="+mj-lt"/>
            </a:endParaRPr>
          </a:p>
          <a:p>
            <a:pPr marL="0" indent="0">
              <a:buNone/>
            </a:pPr>
            <a:endParaRPr lang="en-US" cap="all" spc="200" dirty="0">
              <a:latin typeface="+mj-lt"/>
            </a:endParaRPr>
          </a:p>
          <a:p>
            <a:pPr marL="0" indent="0">
              <a:buNone/>
            </a:pPr>
            <a:endParaRPr lang="en-US" cap="all" spc="200" dirty="0">
              <a:latin typeface="+mj-lt"/>
            </a:endParaRPr>
          </a:p>
          <a:p>
            <a:pPr marL="0" indent="0">
              <a:buNone/>
            </a:pPr>
            <a:r>
              <a:rPr lang="en-US" cap="all" spc="200" dirty="0">
                <a:latin typeface="+mj-lt"/>
              </a:rPr>
              <a:t>By </a:t>
            </a:r>
          </a:p>
          <a:p>
            <a:pPr marL="0" indent="0">
              <a:buNone/>
            </a:pPr>
            <a:r>
              <a:rPr lang="en-US" cap="all" spc="200" dirty="0">
                <a:latin typeface="+mj-lt"/>
              </a:rPr>
              <a:t>Shobharani</a:t>
            </a:r>
          </a:p>
        </p:txBody>
      </p:sp>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08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p:txBody>
          <a:bodyPr/>
          <a:lstStyle/>
          <a:p>
            <a:r>
              <a:rPr lang="en-IN" dirty="0"/>
              <a:t>EDA (Exploratory Data Analysis)</a:t>
            </a:r>
          </a:p>
        </p:txBody>
      </p:sp>
      <p:sp>
        <p:nvSpPr>
          <p:cNvPr id="3" name="Content Placeholder 2">
            <a:extLst>
              <a:ext uri="{FF2B5EF4-FFF2-40B4-BE49-F238E27FC236}">
                <a16:creationId xmlns:a16="http://schemas.microsoft.com/office/drawing/2014/main" id="{70504A4E-408B-4E6C-83B1-5D1235F6625A}"/>
              </a:ext>
            </a:extLst>
          </p:cNvPr>
          <p:cNvSpPr>
            <a:spLocks noGrp="1"/>
          </p:cNvSpPr>
          <p:nvPr>
            <p:ph idx="1"/>
          </p:nvPr>
        </p:nvSpPr>
        <p:spPr>
          <a:xfrm>
            <a:off x="1376736" y="2329059"/>
            <a:ext cx="7212459" cy="3013503"/>
          </a:xfrm>
        </p:spPr>
        <p:txBody>
          <a:bodyPr>
            <a:normAutofit fontScale="92500" lnSpcReduction="20000"/>
          </a:bodyPr>
          <a:lstStyle/>
          <a:p>
            <a:pPr marL="0" indent="0">
              <a:buNone/>
            </a:pPr>
            <a:r>
              <a:rPr lang="en-US" sz="1600" dirty="0"/>
              <a:t>I have explained the techniques that I have use (columns you have dropped, features </a:t>
            </a:r>
            <a:r>
              <a:rPr lang="en-US" sz="1600" dirty="0" err="1"/>
              <a:t>i</a:t>
            </a:r>
            <a:r>
              <a:rPr lang="en-US" sz="1600" dirty="0"/>
              <a:t> have engineered), Why did I create or removed a featured</a:t>
            </a:r>
          </a:p>
          <a:p>
            <a:pPr marL="0" indent="0">
              <a:buNone/>
            </a:pPr>
            <a:r>
              <a:rPr lang="en-US" sz="1600" b="1" dirty="0"/>
              <a:t>Visualization of Selling Prices</a:t>
            </a:r>
            <a:r>
              <a:rPr lang="en-US" sz="1600" dirty="0"/>
              <a:t>: Understanding the distribution of selling prices through histograms or density plots helps identify the range and common selling prices.</a:t>
            </a:r>
          </a:p>
          <a:p>
            <a:pPr marL="0" indent="0">
              <a:buNone/>
            </a:pPr>
            <a:r>
              <a:rPr lang="en-US" sz="1600" b="1" dirty="0"/>
              <a:t>Mileage vs. Selling Price Relationship</a:t>
            </a:r>
            <a:r>
              <a:rPr lang="en-US" sz="1600" dirty="0"/>
              <a:t>: Scatter plots can be used to visualize how the mileage on a car affects its selling price, expecting a downward trend as mileage increases.</a:t>
            </a:r>
          </a:p>
          <a:p>
            <a:pPr marL="0" indent="0">
              <a:buNone/>
            </a:pPr>
            <a:r>
              <a:rPr lang="en-US" sz="1600" b="1" dirty="0"/>
              <a:t>Correlation Heatmaps</a:t>
            </a:r>
            <a:r>
              <a:rPr lang="en-US" sz="1600" dirty="0"/>
              <a:t>: These are useful for visualizing the strength and direction of relationships between multiple variables simultaneously, helping to identify which factors are most strongly associated with the selling price.</a:t>
            </a:r>
            <a:endParaRPr lang="en-IN" sz="1600" dirty="0"/>
          </a:p>
        </p:txBody>
      </p:sp>
    </p:spTree>
    <p:extLst>
      <p:ext uri="{BB962C8B-B14F-4D97-AF65-F5344CB8AC3E}">
        <p14:creationId xmlns:p14="http://schemas.microsoft.com/office/powerpoint/2010/main" val="128856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432672" y="449676"/>
            <a:ext cx="6479421" cy="1049235"/>
          </a:xfrm>
        </p:spPr>
        <p:txBody>
          <a:bodyPr/>
          <a:lstStyle/>
          <a:p>
            <a:r>
              <a:rPr lang="en-IN" dirty="0"/>
              <a:t>Techniques Used</a:t>
            </a:r>
          </a:p>
        </p:txBody>
      </p:sp>
      <p:sp>
        <p:nvSpPr>
          <p:cNvPr id="3" name="Content Placeholder 2">
            <a:extLst>
              <a:ext uri="{FF2B5EF4-FFF2-40B4-BE49-F238E27FC236}">
                <a16:creationId xmlns:a16="http://schemas.microsoft.com/office/drawing/2014/main" id="{70504A4E-408B-4E6C-83B1-5D1235F6625A}"/>
              </a:ext>
            </a:extLst>
          </p:cNvPr>
          <p:cNvSpPr>
            <a:spLocks noGrp="1"/>
          </p:cNvSpPr>
          <p:nvPr>
            <p:ph idx="1"/>
          </p:nvPr>
        </p:nvSpPr>
        <p:spPr>
          <a:xfrm>
            <a:off x="1309383" y="1844211"/>
            <a:ext cx="7665093" cy="4361379"/>
          </a:xfrm>
        </p:spPr>
        <p:txBody>
          <a:bodyPr>
            <a:noAutofit/>
          </a:bodyPr>
          <a:lstStyle/>
          <a:p>
            <a:pPr marL="0" indent="0">
              <a:lnSpc>
                <a:spcPct val="100000"/>
              </a:lnSpc>
              <a:buNone/>
            </a:pPr>
            <a:r>
              <a:rPr lang="en-US" sz="1200" b="1" dirty="0"/>
              <a:t>Handling Missing Values</a:t>
            </a:r>
            <a:r>
              <a:rPr lang="en-US" sz="1200" dirty="0"/>
              <a:t>: Identified missing values in various columns such as 'make', 'model', 'trim', etc.</a:t>
            </a:r>
          </a:p>
          <a:p>
            <a:pPr marL="457200" lvl="1" indent="0">
              <a:lnSpc>
                <a:spcPct val="100000"/>
              </a:lnSpc>
              <a:buNone/>
            </a:pPr>
            <a:r>
              <a:rPr lang="en-US" sz="1200" dirty="0"/>
              <a:t>Applied different strategies to fill missing values based on the data type of the column:</a:t>
            </a:r>
          </a:p>
          <a:p>
            <a:pPr marL="914400" lvl="2" indent="0">
              <a:lnSpc>
                <a:spcPct val="100000"/>
              </a:lnSpc>
              <a:buNone/>
            </a:pPr>
            <a:r>
              <a:rPr lang="en-US" sz="1200" dirty="0"/>
              <a:t>Filled missing values in categorical columns ('make', 'transmission') with the mode (most common value).</a:t>
            </a:r>
          </a:p>
          <a:p>
            <a:pPr marL="914400" lvl="2" indent="0">
              <a:lnSpc>
                <a:spcPct val="100000"/>
              </a:lnSpc>
              <a:buNone/>
            </a:pPr>
            <a:r>
              <a:rPr lang="en-US" sz="1200" dirty="0"/>
              <a:t>Used linear interpolation to fill missing values in numerical column 'odometer (mileage)'.</a:t>
            </a:r>
          </a:p>
          <a:p>
            <a:pPr marL="914400" lvl="2" indent="0">
              <a:lnSpc>
                <a:spcPct val="100000"/>
              </a:lnSpc>
              <a:buNone/>
            </a:pPr>
            <a:r>
              <a:rPr lang="en-US" sz="1200" dirty="0"/>
              <a:t>For categorical columns ('model', 'trim', 'body', 'color', 'interior'), filled missing values with the mode.</a:t>
            </a:r>
          </a:p>
          <a:p>
            <a:pPr marL="0" indent="0">
              <a:lnSpc>
                <a:spcPct val="100000"/>
              </a:lnSpc>
              <a:buNone/>
            </a:pPr>
            <a:r>
              <a:rPr lang="en-US" sz="1200" b="1" dirty="0"/>
              <a:t>Non-Missing Values vs. Missing Values</a:t>
            </a:r>
            <a:r>
              <a:rPr lang="en-US" sz="1200" dirty="0"/>
              <a:t>: Analyzed the distribution of missing values across different columns. Identified the number of missing values for each column and categorized them into non-missing and missing values.</a:t>
            </a:r>
          </a:p>
          <a:p>
            <a:pPr marL="0" indent="0">
              <a:lnSpc>
                <a:spcPct val="100000"/>
              </a:lnSpc>
              <a:buNone/>
            </a:pPr>
            <a:r>
              <a:rPr lang="en-US" sz="1200" b="1" dirty="0"/>
              <a:t>Feature Engineering</a:t>
            </a:r>
            <a:r>
              <a:rPr lang="en-US" sz="1200" dirty="0"/>
              <a:t>: Preprocessed the '</a:t>
            </a:r>
            <a:r>
              <a:rPr lang="en-US" sz="1200" dirty="0" err="1"/>
              <a:t>saledate</a:t>
            </a:r>
            <a:r>
              <a:rPr lang="en-US" sz="1200" dirty="0"/>
              <a:t>' column to remove </a:t>
            </a:r>
            <a:r>
              <a:rPr lang="en-US" sz="1200" dirty="0" err="1"/>
              <a:t>timezone</a:t>
            </a:r>
            <a:r>
              <a:rPr lang="en-US" sz="1200" dirty="0"/>
              <a:t> information inconsistency.</a:t>
            </a:r>
          </a:p>
          <a:p>
            <a:pPr marL="457200" lvl="1" indent="0">
              <a:lnSpc>
                <a:spcPct val="100000"/>
              </a:lnSpc>
              <a:buNone/>
            </a:pPr>
            <a:r>
              <a:rPr lang="en-US" sz="1200" dirty="0"/>
              <a:t>Converted the '</a:t>
            </a:r>
            <a:r>
              <a:rPr lang="en-US" sz="1200" dirty="0" err="1"/>
              <a:t>saledate</a:t>
            </a:r>
            <a:r>
              <a:rPr lang="en-US" sz="1200" dirty="0"/>
              <a:t>' column to datetime format and extracted additional features like year, month, and day of the week.</a:t>
            </a:r>
          </a:p>
          <a:p>
            <a:pPr marL="457200" lvl="1" indent="0">
              <a:lnSpc>
                <a:spcPct val="100000"/>
              </a:lnSpc>
              <a:buNone/>
            </a:pPr>
            <a:r>
              <a:rPr lang="en-US" sz="1200" dirty="0"/>
              <a:t>Ensured consistency in data type by converting '</a:t>
            </a:r>
            <a:r>
              <a:rPr lang="en-US" sz="1200" dirty="0" err="1"/>
              <a:t>saledate</a:t>
            </a:r>
            <a:r>
              <a:rPr lang="en-US" sz="1200" dirty="0"/>
              <a:t>' to string if it was not already of string type.</a:t>
            </a:r>
          </a:p>
          <a:p>
            <a:pPr marL="0" indent="0">
              <a:lnSpc>
                <a:spcPct val="100000"/>
              </a:lnSpc>
              <a:buNone/>
            </a:pPr>
            <a:r>
              <a:rPr lang="en-US" sz="1200" b="1" dirty="0"/>
              <a:t>Result Summary</a:t>
            </a:r>
            <a:r>
              <a:rPr lang="en-US" sz="1200" dirty="0"/>
              <a:t>: Successfully filled missing values in categorical and numerical columns using appropriate </a:t>
            </a:r>
            <a:r>
              <a:rPr lang="en-US" sz="1200" dirty="0" err="1"/>
              <a:t>techniques.Ensured</a:t>
            </a:r>
            <a:r>
              <a:rPr lang="en-US" sz="1200" dirty="0"/>
              <a:t> that all columns are free from missing values after data preprocessing. Transformed the '</a:t>
            </a:r>
            <a:r>
              <a:rPr lang="en-US" sz="1200" dirty="0" err="1"/>
              <a:t>saledate</a:t>
            </a:r>
            <a:r>
              <a:rPr lang="en-US" sz="1200" dirty="0"/>
              <a:t>' column to datetime format and extracted useful temporal features for further analysis.</a:t>
            </a:r>
          </a:p>
          <a:p>
            <a:pPr marL="0" indent="0">
              <a:lnSpc>
                <a:spcPct val="100000"/>
              </a:lnSpc>
              <a:buNone/>
            </a:pPr>
            <a:endParaRPr lang="en-IN" sz="1200" dirty="0"/>
          </a:p>
        </p:txBody>
      </p:sp>
    </p:spTree>
    <p:extLst>
      <p:ext uri="{BB962C8B-B14F-4D97-AF65-F5344CB8AC3E}">
        <p14:creationId xmlns:p14="http://schemas.microsoft.com/office/powerpoint/2010/main" val="278814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9F73-FFC1-59F4-1064-764A15015839}"/>
              </a:ext>
            </a:extLst>
          </p:cNvPr>
          <p:cNvSpPr>
            <a:spLocks noGrp="1"/>
          </p:cNvSpPr>
          <p:nvPr>
            <p:ph type="title"/>
          </p:nvPr>
        </p:nvSpPr>
        <p:spPr>
          <a:xfrm>
            <a:off x="1520575" y="85849"/>
            <a:ext cx="6789292" cy="1325563"/>
          </a:xfrm>
        </p:spPr>
        <p:txBody>
          <a:bodyPr>
            <a:normAutofit/>
          </a:bodyPr>
          <a:lstStyle/>
          <a:p>
            <a:r>
              <a:rPr lang="en-US" dirty="0"/>
              <a:t>Data Preprocessing</a:t>
            </a:r>
            <a:endParaRPr lang="en-IN" dirty="0"/>
          </a:p>
        </p:txBody>
      </p:sp>
      <p:sp>
        <p:nvSpPr>
          <p:cNvPr id="4" name="TextBox 3">
            <a:extLst>
              <a:ext uri="{FF2B5EF4-FFF2-40B4-BE49-F238E27FC236}">
                <a16:creationId xmlns:a16="http://schemas.microsoft.com/office/drawing/2014/main" id="{445D7D44-F73A-FDEA-A4BC-3E9191EE96F0}"/>
              </a:ext>
            </a:extLst>
          </p:cNvPr>
          <p:cNvSpPr txBox="1"/>
          <p:nvPr/>
        </p:nvSpPr>
        <p:spPr>
          <a:xfrm>
            <a:off x="1438381" y="1935394"/>
            <a:ext cx="7479587" cy="3539430"/>
          </a:xfrm>
          <a:prstGeom prst="rect">
            <a:avLst/>
          </a:prstGeom>
          <a:noFill/>
        </p:spPr>
        <p:txBody>
          <a:bodyPr wrap="square">
            <a:spAutoFit/>
          </a:bodyPr>
          <a:lstStyle/>
          <a:p>
            <a:pPr>
              <a:buFont typeface="+mj-lt"/>
              <a:buAutoNum type="arabicPeriod"/>
            </a:pPr>
            <a:r>
              <a:rPr lang="en-US" sz="1600" b="1" dirty="0"/>
              <a:t>Imputing with Mode for 'Make'</a:t>
            </a:r>
            <a:r>
              <a:rPr lang="en-US" sz="1600" dirty="0"/>
              <a:t>:</a:t>
            </a:r>
          </a:p>
          <a:p>
            <a:pPr lvl="1"/>
            <a:r>
              <a:rPr lang="en-US" sz="1600" dirty="0"/>
              <a:t>Filling missing values with the most common value assumes that missing data is random and that the most frequent category is a reasonable substitute. This is practical for maintaining data integrity when the missing proportion is small.</a:t>
            </a:r>
          </a:p>
          <a:p>
            <a:pPr>
              <a:buFont typeface="+mj-lt"/>
              <a:buAutoNum type="arabicPeriod"/>
            </a:pPr>
            <a:r>
              <a:rPr lang="en-US" sz="1600" b="1" dirty="0"/>
              <a:t>Common Value Replacement for 'Transmission'</a:t>
            </a:r>
            <a:r>
              <a:rPr lang="en-US" sz="1600" dirty="0"/>
              <a:t>:</a:t>
            </a:r>
          </a:p>
          <a:p>
            <a:pPr lvl="1"/>
            <a:r>
              <a:rPr lang="en-US" sz="1600" dirty="0"/>
              <a:t>Imputing missing values with the most common transmission type is a straightforward approach. However, it's critical to validate that this assumption doesn't introduce bias, especially if missingness is systematic.</a:t>
            </a:r>
          </a:p>
          <a:p>
            <a:pPr>
              <a:buFont typeface="+mj-lt"/>
              <a:buAutoNum type="arabicPeriod"/>
            </a:pPr>
            <a:r>
              <a:rPr lang="en-US" sz="1600" b="1" dirty="0"/>
              <a:t>Linear Interpolation for 'Odometer (Mileage)'</a:t>
            </a:r>
            <a:r>
              <a:rPr lang="en-US" sz="1600" dirty="0"/>
              <a:t>:</a:t>
            </a:r>
          </a:p>
          <a:p>
            <a:pPr lvl="1"/>
            <a:r>
              <a:rPr lang="en-US" sz="1600" dirty="0"/>
              <a:t>Linear interpolation is effective when the data points have an inherent sequence and when values are expected to change linearly. This preserves trends and can be more accurate than simple mean imputation for time-series or mileage-related data.</a:t>
            </a:r>
          </a:p>
        </p:txBody>
      </p:sp>
    </p:spTree>
    <p:extLst>
      <p:ext uri="{BB962C8B-B14F-4D97-AF65-F5344CB8AC3E}">
        <p14:creationId xmlns:p14="http://schemas.microsoft.com/office/powerpoint/2010/main" val="6085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C5E3B-B536-00BD-B3B1-B4646A61D10A}"/>
              </a:ext>
            </a:extLst>
          </p:cNvPr>
          <p:cNvSpPr>
            <a:spLocks noGrp="1"/>
          </p:cNvSpPr>
          <p:nvPr>
            <p:ph type="title"/>
          </p:nvPr>
        </p:nvSpPr>
        <p:spPr>
          <a:xfrm>
            <a:off x="1151085" y="804520"/>
            <a:ext cx="7674415" cy="1049235"/>
          </a:xfrm>
        </p:spPr>
        <p:txBody>
          <a:bodyPr vert="horz" lIns="91440" tIns="45720" rIns="91440" bIns="45720" rtlCol="0" anchor="b">
            <a:normAutofit/>
          </a:bodyPr>
          <a:lstStyle/>
          <a:p>
            <a:pPr defTabSz="914400"/>
            <a:r>
              <a:rPr lang="en-US" dirty="0"/>
              <a:t>A new Data Frame without any columns that have missing values</a:t>
            </a:r>
          </a:p>
        </p:txBody>
      </p:sp>
      <p:cxnSp>
        <p:nvCxnSpPr>
          <p:cNvPr id="42" name="Straight Connector 4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extBox 8">
            <a:extLst>
              <a:ext uri="{FF2B5EF4-FFF2-40B4-BE49-F238E27FC236}">
                <a16:creationId xmlns:a16="http://schemas.microsoft.com/office/drawing/2014/main" id="{65E9E727-6CC1-1CD2-4755-A15B9720B8F4}"/>
              </a:ext>
            </a:extLst>
          </p:cNvPr>
          <p:cNvSpPr txBox="1"/>
          <p:nvPr/>
        </p:nvSpPr>
        <p:spPr>
          <a:xfrm>
            <a:off x="1151021" y="2015732"/>
            <a:ext cx="3066823" cy="3450613"/>
          </a:xfrm>
          <a:prstGeom prst="rect">
            <a:avLst/>
          </a:prstGeom>
        </p:spPr>
        <p:txBody>
          <a:bodyPr vert="horz" lIns="91440" tIns="45720" rIns="91440" bIns="45720" rtlCol="0" anchor="t">
            <a:normAutofit/>
          </a:bodyPr>
          <a:lstStyle/>
          <a:p>
            <a:pPr marL="22860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300" b="0" i="0" u="none" strike="noStrike" cap="none" normalizeH="0" baseline="0">
                <a:ln>
                  <a:noFill/>
                </a:ln>
              </a:rPr>
              <a:t>Identified missing data across the dataset, vital for maintaining the integrity and accuracy of the machine learning model.</a:t>
            </a:r>
          </a:p>
          <a:p>
            <a:pPr marL="22860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300" b="0" i="0" u="none" strike="noStrike" cap="none" normalizeH="0" baseline="0">
                <a:ln>
                  <a:noFill/>
                </a:ln>
              </a:rPr>
              <a:t>Focused on 'make', 'transmission', and 'odometer (mileage)' columns, which initially contained missing values, as evident in the data analysis.</a:t>
            </a:r>
          </a:p>
          <a:p>
            <a:pPr marL="22860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300" b="0" i="0" u="none" strike="noStrike" cap="none" normalizeH="0" baseline="0">
                <a:ln>
                  <a:noFill/>
                </a:ln>
              </a:rPr>
              <a:t>Utilized the mode (the most common value in a dataset) to fill missing values in the 'make' column, ensuring the most likely categorical data point was used.</a:t>
            </a:r>
            <a:endParaRPr kumimoji="0" lang="en-US" altLang="en-US" sz="1300" b="0" i="0" u="none" strike="noStrike" cap="none" normalizeH="0" baseline="0" dirty="0">
              <a:ln>
                <a:noFill/>
              </a:ln>
            </a:endParaRPr>
          </a:p>
        </p:txBody>
      </p:sp>
      <p:pic>
        <p:nvPicPr>
          <p:cNvPr id="7" name="Content Placeholder 6">
            <a:extLst>
              <a:ext uri="{FF2B5EF4-FFF2-40B4-BE49-F238E27FC236}">
                <a16:creationId xmlns:a16="http://schemas.microsoft.com/office/drawing/2014/main" id="{D819E740-14D5-0289-5C3D-437659B75666}"/>
              </a:ext>
            </a:extLst>
          </p:cNvPr>
          <p:cNvPicPr>
            <a:picLocks noGrp="1" noChangeAspect="1"/>
          </p:cNvPicPr>
          <p:nvPr>
            <p:ph idx="1"/>
          </p:nvPr>
        </p:nvPicPr>
        <p:blipFill>
          <a:blip r:embed="rId2"/>
          <a:stretch>
            <a:fillRect/>
          </a:stretch>
        </p:blipFill>
        <p:spPr>
          <a:xfrm>
            <a:off x="4570808" y="2015732"/>
            <a:ext cx="3720331" cy="2836751"/>
          </a:xfrm>
          <a:prstGeom prst="rect">
            <a:avLst/>
          </a:prstGeom>
        </p:spPr>
      </p:pic>
      <p:pic>
        <p:nvPicPr>
          <p:cNvPr id="46" name="Picture 4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48" name="Straight Connector 4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1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151085" y="804520"/>
            <a:ext cx="3069983" cy="1049235"/>
          </a:xfrm>
        </p:spPr>
        <p:txBody>
          <a:bodyPr vert="horz" lIns="91440" tIns="45720" rIns="91440" bIns="45720" rtlCol="0" anchor="b">
            <a:normAutofit/>
          </a:bodyPr>
          <a:lstStyle/>
          <a:p>
            <a:pPr defTabSz="914400"/>
            <a:r>
              <a:rPr lang="en-US" dirty="0"/>
              <a:t>Data Updates</a:t>
            </a:r>
          </a:p>
        </p:txBody>
      </p:sp>
      <p:cxnSp>
        <p:nvCxnSpPr>
          <p:cNvPr id="19" name="Straight Connector 18">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4">
            <a:extLst>
              <a:ext uri="{FF2B5EF4-FFF2-40B4-BE49-F238E27FC236}">
                <a16:creationId xmlns:a16="http://schemas.microsoft.com/office/drawing/2014/main" id="{BC5B66CF-84F0-C55A-1500-8024AACC0894}"/>
              </a:ext>
            </a:extLst>
          </p:cNvPr>
          <p:cNvSpPr>
            <a:spLocks noChangeArrowheads="1"/>
          </p:cNvSpPr>
          <p:nvPr/>
        </p:nvSpPr>
        <p:spPr bwMode="auto">
          <a:xfrm>
            <a:off x="1151021" y="2015732"/>
            <a:ext cx="7520368" cy="34506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defTabSz="914400" fontAlgn="base">
              <a:lnSpc>
                <a:spcPct val="110000"/>
              </a:lnSpc>
              <a:spcBef>
                <a:spcPct val="0"/>
              </a:spcBef>
              <a:spcAft>
                <a:spcPts val="600"/>
              </a:spcAft>
              <a:buClr>
                <a:schemeClr val="accent1"/>
              </a:buClr>
              <a:buSzPct val="100000"/>
            </a:pPr>
            <a:r>
              <a:rPr lang="en-US" altLang="en-US" sz="1400" dirty="0"/>
              <a:t>Implemented a placeholder value '</a:t>
            </a:r>
            <a:r>
              <a:rPr lang="en-US" altLang="en-US" sz="1400" dirty="0" err="1"/>
              <a:t>most_common_transmission</a:t>
            </a:r>
            <a:r>
              <a:rPr lang="en-US" altLang="en-US" sz="1400" dirty="0"/>
              <a:t>' to fill gaps in the 'transmission' column, likely deduced from a priori knowledge or further statistical analysis.</a:t>
            </a:r>
          </a:p>
          <a:p>
            <a:pPr defTabSz="914400" fontAlgn="base">
              <a:lnSpc>
                <a:spcPct val="110000"/>
              </a:lnSpc>
              <a:spcBef>
                <a:spcPct val="0"/>
              </a:spcBef>
              <a:spcAft>
                <a:spcPts val="600"/>
              </a:spcAft>
              <a:buClr>
                <a:schemeClr val="accent1"/>
              </a:buClr>
              <a:buSzPct val="100000"/>
            </a:pPr>
            <a:r>
              <a:rPr lang="en-US" altLang="en-US" sz="1400" dirty="0"/>
              <a:t>Applied linear interpolation to fill missing numerical data in 'odometer (mileage)’, a method that assumes a linear progression between existing values.</a:t>
            </a:r>
          </a:p>
          <a:p>
            <a:pPr marR="0" lvl="0" defTabSz="914400" fontAlgn="base">
              <a:lnSpc>
                <a:spcPct val="110000"/>
              </a:lnSpc>
              <a:spcBef>
                <a:spcPct val="0"/>
              </a:spcBef>
              <a:spcAft>
                <a:spcPts val="600"/>
              </a:spcAft>
              <a:buClr>
                <a:schemeClr val="accent1"/>
              </a:buClr>
              <a:buSzPct val="100000"/>
              <a:tabLst/>
            </a:pPr>
            <a:r>
              <a:rPr kumimoji="0" lang="en-US" altLang="en-US" sz="1400" b="0" i="0" u="none" strike="noStrike" cap="none" normalizeH="0" baseline="0" dirty="0">
                <a:ln>
                  <a:noFill/>
                </a:ln>
              </a:rPr>
              <a:t>Printed out confirmation messages after each column was addressed, ensuring no remaining null values were present.</a:t>
            </a:r>
          </a:p>
          <a:p>
            <a:pPr marR="0" lvl="0" defTabSz="914400" fontAlgn="base">
              <a:lnSpc>
                <a:spcPct val="110000"/>
              </a:lnSpc>
              <a:spcBef>
                <a:spcPct val="0"/>
              </a:spcBef>
              <a:spcAft>
                <a:spcPts val="600"/>
              </a:spcAft>
              <a:buClr>
                <a:schemeClr val="accent1"/>
              </a:buClr>
              <a:buSzPct val="100000"/>
              <a:tabLst/>
            </a:pPr>
            <a:r>
              <a:rPr kumimoji="0" lang="en-US" altLang="en-US" sz="1400" b="0" i="0" u="none" strike="noStrike" cap="none" normalizeH="0" baseline="0" dirty="0">
                <a:ln>
                  <a:noFill/>
                </a:ln>
              </a:rPr>
              <a:t>Handled additional categorical columns ('model', 'trim', 'body', 'color', 'interior') using a mode-based strategy for consistency and methodological soundness.</a:t>
            </a:r>
          </a:p>
          <a:p>
            <a:pPr marR="0" lvl="0" defTabSz="914400" fontAlgn="base">
              <a:lnSpc>
                <a:spcPct val="110000"/>
              </a:lnSpc>
              <a:spcBef>
                <a:spcPct val="0"/>
              </a:spcBef>
              <a:spcAft>
                <a:spcPts val="600"/>
              </a:spcAft>
              <a:buClr>
                <a:schemeClr val="accent1"/>
              </a:buClr>
              <a:buSzPct val="100000"/>
              <a:tabLst/>
            </a:pPr>
            <a:r>
              <a:rPr kumimoji="0" lang="en-US" altLang="en-US" sz="1400" b="0" i="0" u="none" strike="noStrike" cap="none" normalizeH="0" baseline="0" dirty="0">
                <a:ln>
                  <a:noFill/>
                </a:ln>
              </a:rPr>
              <a:t>Created a streamlined </a:t>
            </a:r>
            <a:r>
              <a:rPr kumimoji="0" lang="en-US" altLang="en-US" sz="1400" b="0" i="0" u="none" strike="noStrike" cap="none" normalizeH="0" baseline="0" dirty="0" err="1">
                <a:ln>
                  <a:noFill/>
                </a:ln>
              </a:rPr>
              <a:t>DataFrame</a:t>
            </a:r>
            <a:r>
              <a:rPr kumimoji="0" lang="en-US" altLang="en-US" sz="1400" b="0" i="0" u="none" strike="noStrike" cap="none" normalizeH="0" baseline="0" dirty="0">
                <a:ln>
                  <a:noFill/>
                </a:ln>
              </a:rPr>
              <a:t>, '</a:t>
            </a:r>
            <a:r>
              <a:rPr kumimoji="0" lang="en-US" altLang="en-US" sz="1400" b="0" i="0" u="none" strike="noStrike" cap="none" normalizeH="0" baseline="0" dirty="0" err="1">
                <a:ln>
                  <a:noFill/>
                </a:ln>
              </a:rPr>
              <a:t>df_no_missing_values</a:t>
            </a:r>
            <a:r>
              <a:rPr kumimoji="0" lang="en-US" altLang="en-US" sz="1400" b="0" i="0" u="none" strike="noStrike" cap="none" normalizeH="0" baseline="0" dirty="0">
                <a:ln>
                  <a:noFill/>
                </a:ln>
              </a:rPr>
              <a:t>', which excluded any columns that still contained missing values after the initial cleaning.</a:t>
            </a:r>
          </a:p>
          <a:p>
            <a:pPr marR="0" lvl="0" defTabSz="914400" fontAlgn="base">
              <a:lnSpc>
                <a:spcPct val="110000"/>
              </a:lnSpc>
              <a:spcBef>
                <a:spcPct val="0"/>
              </a:spcBef>
              <a:spcAft>
                <a:spcPts val="600"/>
              </a:spcAft>
              <a:buClr>
                <a:schemeClr val="accent1"/>
              </a:buClr>
              <a:buSzPct val="100000"/>
              <a:tabLst/>
            </a:pPr>
            <a:r>
              <a:rPr kumimoji="0" lang="en-US" altLang="en-US" sz="1400" b="0" i="0" u="none" strike="noStrike" cap="none" normalizeH="0" baseline="0" dirty="0">
                <a:ln>
                  <a:noFill/>
                </a:ln>
              </a:rPr>
              <a:t>Generated a list, '</a:t>
            </a:r>
            <a:r>
              <a:rPr kumimoji="0" lang="en-US" altLang="en-US" sz="1400" b="0" i="0" u="none" strike="noStrike" cap="none" normalizeH="0" baseline="0" dirty="0" err="1">
                <a:ln>
                  <a:noFill/>
                </a:ln>
              </a:rPr>
              <a:t>columns_without_missing_values</a:t>
            </a:r>
            <a:r>
              <a:rPr kumimoji="0" lang="en-US" altLang="en-US" sz="1400" b="0" i="0" u="none" strike="noStrike" cap="none" normalizeH="0" baseline="0" dirty="0">
                <a:ln>
                  <a:noFill/>
                </a:ln>
              </a:rPr>
              <a:t>', to track columns that were successfully cleansed of null entries.</a:t>
            </a:r>
          </a:p>
          <a:p>
            <a:pPr marR="0" lvl="0" defTabSz="914400" fontAlgn="base">
              <a:lnSpc>
                <a:spcPct val="110000"/>
              </a:lnSpc>
              <a:spcBef>
                <a:spcPct val="0"/>
              </a:spcBef>
              <a:spcAft>
                <a:spcPts val="600"/>
              </a:spcAft>
              <a:buClr>
                <a:schemeClr val="accent1"/>
              </a:buClr>
              <a:buSzPct val="100000"/>
              <a:tabLst/>
            </a:pPr>
            <a:r>
              <a:rPr kumimoji="0" lang="en-US" altLang="en-US" sz="1400" b="0" i="0" u="none" strike="noStrike" cap="none" normalizeH="0" baseline="0" dirty="0">
                <a:ln>
                  <a:noFill/>
                </a:ln>
              </a:rPr>
              <a:t>Double-checked for remaining missing values with 'missing_values1', ensuring that previously identified missing data was indeed filled.</a:t>
            </a:r>
          </a:p>
        </p:txBody>
      </p:sp>
      <p:pic>
        <p:nvPicPr>
          <p:cNvPr id="23" name="Picture 22">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cxnSp>
        <p:nvCxnSpPr>
          <p:cNvPr id="25" name="Straight Connector 24">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00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499AC-6CEC-4EFA-137B-F95D45F6F07E}"/>
              </a:ext>
            </a:extLst>
          </p:cNvPr>
          <p:cNvSpPr>
            <a:spLocks noGrp="1"/>
          </p:cNvSpPr>
          <p:nvPr>
            <p:ph type="title"/>
          </p:nvPr>
        </p:nvSpPr>
        <p:spPr>
          <a:xfrm>
            <a:off x="1151085" y="804520"/>
            <a:ext cx="3069983" cy="1049235"/>
          </a:xfrm>
        </p:spPr>
        <p:txBody>
          <a:bodyPr>
            <a:normAutofit/>
          </a:bodyPr>
          <a:lstStyle/>
          <a:p>
            <a:r>
              <a:rPr lang="en-IN" dirty="0"/>
              <a:t>Data Updates..</a:t>
            </a:r>
          </a:p>
        </p:txBody>
      </p:sp>
      <p:cxnSp>
        <p:nvCxnSpPr>
          <p:cNvPr id="51" name="Straight Connector 50">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53" name="Rectangle 52">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278F6BD-4BFD-2411-8057-1ECB77F99150}"/>
              </a:ext>
            </a:extLst>
          </p:cNvPr>
          <p:cNvSpPr>
            <a:spLocks noGrp="1"/>
          </p:cNvSpPr>
          <p:nvPr>
            <p:ph idx="1"/>
          </p:nvPr>
        </p:nvSpPr>
        <p:spPr>
          <a:xfrm>
            <a:off x="1151021" y="2015732"/>
            <a:ext cx="4950759" cy="3450613"/>
          </a:xfrm>
        </p:spPr>
        <p:txBody>
          <a:bodyPr>
            <a:noAutofit/>
          </a:bodyPr>
          <a:lstStyle/>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Confirmed the successful data cleansing by filtering for columns with zero missing values and outputting them for validation.</a:t>
            </a:r>
          </a:p>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The cleaning process maintained the dataset's structure by not dropping any rows or columns, preserving the data's integrity.</a:t>
            </a:r>
          </a:p>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Addressed the issue of potential data type mismatches post-filling, ensuring that modes inserted matched the original data type.</a:t>
            </a:r>
          </a:p>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Considered the implications of adding the mode to the 'make' column, which might introduce bias if the mode was not representative of the missing data's true distribution.</a:t>
            </a:r>
          </a:p>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Chose linear interpolation for 'odometer (mileage)', which is typically a strong assumption for vehicle data, as mileage often increases linearly over time.</a:t>
            </a:r>
          </a:p>
          <a:p>
            <a:pPr defTabSz="914400" eaLnBrk="0" fontAlgn="base" hangingPunct="0">
              <a:lnSpc>
                <a:spcPct val="110000"/>
              </a:lnSpc>
              <a:spcBef>
                <a:spcPct val="0"/>
              </a:spcBef>
              <a:spcAft>
                <a:spcPts val="600"/>
              </a:spcAft>
              <a:buClrTx/>
              <a:buSzTx/>
            </a:pPr>
            <a:r>
              <a:rPr lang="en-US" sz="1200" dirty="0">
                <a:latin typeface="Arial" panose="020B0604020202020204" pitchFamily="34" charset="0"/>
              </a:rPr>
              <a:t>By filling 'transmission' with the most common transmission type, acknowledged the assumption that the most common type was the best representative fill.</a:t>
            </a:r>
          </a:p>
        </p:txBody>
      </p:sp>
      <p:pic>
        <p:nvPicPr>
          <p:cNvPr id="5" name="Picture 4" descr="A screenshot of a computer code&#10;&#10;Description automatically generated">
            <a:extLst>
              <a:ext uri="{FF2B5EF4-FFF2-40B4-BE49-F238E27FC236}">
                <a16:creationId xmlns:a16="http://schemas.microsoft.com/office/drawing/2014/main" id="{88ED9AB2-6C10-B715-12CA-3304BB526E4F}"/>
              </a:ext>
            </a:extLst>
          </p:cNvPr>
          <p:cNvPicPr>
            <a:picLocks noChangeAspect="1"/>
          </p:cNvPicPr>
          <p:nvPr/>
        </p:nvPicPr>
        <p:blipFill>
          <a:blip r:embed="rId2"/>
          <a:stretch>
            <a:fillRect/>
          </a:stretch>
        </p:blipFill>
        <p:spPr>
          <a:xfrm>
            <a:off x="6344396" y="1098619"/>
            <a:ext cx="2556760" cy="4660762"/>
          </a:xfrm>
          <a:prstGeom prst="rect">
            <a:avLst/>
          </a:prstGeom>
        </p:spPr>
      </p:pic>
      <p:pic>
        <p:nvPicPr>
          <p:cNvPr id="55" name="Picture 54">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57" name="Straight Connector 56">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26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aming object">
            <a:extLst>
              <a:ext uri="{FF2B5EF4-FFF2-40B4-BE49-F238E27FC236}">
                <a16:creationId xmlns:a16="http://schemas.microsoft.com/office/drawing/2014/main" id="{B577C90F-C719-CF50-0A15-73E7AAF226CE}"/>
              </a:ext>
            </a:extLst>
          </p:cNvPr>
          <p:cNvPicPr>
            <a:picLocks noChangeAspect="1"/>
          </p:cNvPicPr>
          <p:nvPr/>
        </p:nvPicPr>
        <p:blipFill rotWithShape="1">
          <a:blip r:embed="rId2">
            <a:duotone>
              <a:schemeClr val="bg2">
                <a:shade val="45000"/>
                <a:satMod val="135000"/>
              </a:schemeClr>
              <a:prstClr val="white"/>
            </a:duotone>
            <a:alphaModFix amt="50000"/>
          </a:blip>
          <a:srcRect l="9727" r="1941" b="-1"/>
          <a:stretch/>
        </p:blipFill>
        <p:spPr>
          <a:xfrm>
            <a:off x="228" y="10"/>
            <a:ext cx="9143772" cy="6857990"/>
          </a:xfrm>
          <a:prstGeom prst="rect">
            <a:avLst/>
          </a:prstGeom>
        </p:spPr>
      </p:pic>
      <p:sp>
        <p:nvSpPr>
          <p:cNvPr id="2" name="Title 1">
            <a:extLst>
              <a:ext uri="{FF2B5EF4-FFF2-40B4-BE49-F238E27FC236}">
                <a16:creationId xmlns:a16="http://schemas.microsoft.com/office/drawing/2014/main" id="{FBEC5E3B-B536-00BD-B3B1-B4646A61D10A}"/>
              </a:ext>
            </a:extLst>
          </p:cNvPr>
          <p:cNvSpPr>
            <a:spLocks noGrp="1"/>
          </p:cNvSpPr>
          <p:nvPr>
            <p:ph type="title"/>
          </p:nvPr>
        </p:nvSpPr>
        <p:spPr>
          <a:xfrm>
            <a:off x="1151022" y="804519"/>
            <a:ext cx="7140118" cy="1049235"/>
          </a:xfrm>
        </p:spPr>
        <p:txBody>
          <a:bodyPr>
            <a:normAutofit/>
          </a:bodyPr>
          <a:lstStyle/>
          <a:p>
            <a:r>
              <a:rPr lang="en-US" dirty="0"/>
              <a:t>Create a new Data Frame without any columns that have missing values</a:t>
            </a:r>
            <a:endParaRPr lang="en-IN" dirty="0"/>
          </a:p>
        </p:txBody>
      </p:sp>
      <p:cxnSp>
        <p:nvCxnSpPr>
          <p:cNvPr id="12" name="Straight Connector 11">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8DDE84ED-01B2-2A4B-D4DE-925E0FE01047}"/>
              </a:ext>
            </a:extLst>
          </p:cNvPr>
          <p:cNvSpPr>
            <a:spLocks noGrp="1"/>
          </p:cNvSpPr>
          <p:nvPr>
            <p:ph idx="1"/>
          </p:nvPr>
        </p:nvSpPr>
        <p:spPr>
          <a:xfrm>
            <a:off x="1151022" y="2015732"/>
            <a:ext cx="7140118" cy="3450613"/>
          </a:xfrm>
        </p:spPr>
        <p:txBody>
          <a:bodyPr>
            <a:normAutofit/>
          </a:bodyPr>
          <a:lstStyle/>
          <a:p>
            <a:pPr defTabSz="914400" eaLnBrk="0" fontAlgn="base" hangingPunct="0">
              <a:lnSpc>
                <a:spcPct val="110000"/>
              </a:lnSpc>
              <a:spcBef>
                <a:spcPct val="0"/>
              </a:spcBef>
              <a:spcAft>
                <a:spcPts val="600"/>
              </a:spcAft>
              <a:buClrTx/>
              <a:buSzTx/>
            </a:pPr>
            <a:r>
              <a:rPr lang="en-US" sz="1400" dirty="0">
                <a:latin typeface="Arial" panose="020B0604020202020204" pitchFamily="34" charset="0"/>
              </a:rPr>
              <a:t>After updating missing values, conducted a reassessment of the entire </a:t>
            </a:r>
            <a:r>
              <a:rPr lang="en-US" sz="1400" dirty="0" err="1">
                <a:latin typeface="Arial" panose="020B0604020202020204" pitchFamily="34" charset="0"/>
              </a:rPr>
              <a:t>DataFrame</a:t>
            </a:r>
            <a:r>
              <a:rPr lang="en-US" sz="1400" dirty="0">
                <a:latin typeface="Arial" panose="020B0604020202020204" pitchFamily="34" charset="0"/>
              </a:rPr>
              <a:t> to confirm the absence of nulls, which could impact model performance.</a:t>
            </a:r>
          </a:p>
          <a:p>
            <a:pPr defTabSz="914400" eaLnBrk="0" fontAlgn="base" hangingPunct="0">
              <a:lnSpc>
                <a:spcPct val="110000"/>
              </a:lnSpc>
              <a:spcBef>
                <a:spcPct val="0"/>
              </a:spcBef>
              <a:spcAft>
                <a:spcPts val="600"/>
              </a:spcAft>
              <a:buClrTx/>
              <a:buSzTx/>
            </a:pPr>
            <a:r>
              <a:rPr lang="en-US" sz="1400" dirty="0">
                <a:latin typeface="Arial" panose="020B0604020202020204" pitchFamily="34" charset="0"/>
              </a:rPr>
              <a:t>Created </a:t>
            </a:r>
            <a:r>
              <a:rPr lang="en-US" sz="1400" b="1" dirty="0">
                <a:latin typeface="Arial" panose="020B0604020202020204" pitchFamily="34" charset="0"/>
              </a:rPr>
              <a:t>robustness</a:t>
            </a:r>
            <a:r>
              <a:rPr lang="en-US" sz="1400" dirty="0">
                <a:latin typeface="Arial" panose="020B0604020202020204" pitchFamily="34" charset="0"/>
              </a:rPr>
              <a:t> in the model by ensuring all categorical features were encoded, </a:t>
            </a:r>
            <a:r>
              <a:rPr lang="en-US" sz="1400" b="1" dirty="0">
                <a:latin typeface="Arial" panose="020B0604020202020204" pitchFamily="34" charset="0"/>
              </a:rPr>
              <a:t>eliminating the issue of dealing with textual data in modeling.</a:t>
            </a:r>
          </a:p>
          <a:p>
            <a:pPr defTabSz="914400" eaLnBrk="0" fontAlgn="base" hangingPunct="0">
              <a:lnSpc>
                <a:spcPct val="110000"/>
              </a:lnSpc>
              <a:spcBef>
                <a:spcPct val="0"/>
              </a:spcBef>
              <a:spcAft>
                <a:spcPts val="600"/>
              </a:spcAft>
              <a:buClrTx/>
              <a:buSzTx/>
            </a:pPr>
            <a:r>
              <a:rPr lang="en-US" sz="1400" dirty="0">
                <a:latin typeface="Arial" panose="020B0604020202020204" pitchFamily="34" charset="0"/>
              </a:rPr>
              <a:t>Ensured the preprocessing steps were consistent across all features, which is critical for maintaining a level playing field for feature importance analysis later on.</a:t>
            </a:r>
          </a:p>
          <a:p>
            <a:pPr defTabSz="914400" eaLnBrk="0" fontAlgn="base" hangingPunct="0">
              <a:lnSpc>
                <a:spcPct val="110000"/>
              </a:lnSpc>
              <a:spcBef>
                <a:spcPct val="0"/>
              </a:spcBef>
              <a:spcAft>
                <a:spcPts val="600"/>
              </a:spcAft>
              <a:buClrTx/>
              <a:buSzTx/>
            </a:pPr>
            <a:r>
              <a:rPr lang="en-US" sz="1400" dirty="0">
                <a:latin typeface="Arial" panose="020B0604020202020204" pitchFamily="34" charset="0"/>
              </a:rPr>
              <a:t>Post-cleansing, the dataset was prepared for more sophisticated analyses, such as feature importance and machine learning modeling, without the risk of misrepresentation caused by missing data.</a:t>
            </a:r>
            <a:endParaRPr lang="en-IN" sz="1400" dirty="0">
              <a:latin typeface="Arial" panose="020B0604020202020204" pitchFamily="34" charset="0"/>
            </a:endParaRPr>
          </a:p>
        </p:txBody>
      </p:sp>
      <p:pic>
        <p:nvPicPr>
          <p:cNvPr id="16" name="Picture 15">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18" name="Straight Connector 17">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23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0170E-8ACE-5429-B93A-10E663A272C9}"/>
              </a:ext>
            </a:extLst>
          </p:cNvPr>
          <p:cNvSpPr>
            <a:spLocks noGrp="1"/>
          </p:cNvSpPr>
          <p:nvPr>
            <p:ph type="title"/>
          </p:nvPr>
        </p:nvSpPr>
        <p:spPr>
          <a:xfrm>
            <a:off x="1151085" y="804520"/>
            <a:ext cx="5455198" cy="1049235"/>
          </a:xfrm>
        </p:spPr>
        <p:txBody>
          <a:bodyPr>
            <a:normAutofit/>
          </a:bodyPr>
          <a:lstStyle/>
          <a:p>
            <a:r>
              <a:rPr lang="en-US" dirty="0"/>
              <a:t>Feature Engineering</a:t>
            </a:r>
            <a:endParaRPr lang="en-IN" dirty="0"/>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4A68A5EA-0A02-99D0-DE08-A3C02860F3E0}"/>
              </a:ext>
            </a:extLst>
          </p:cNvPr>
          <p:cNvSpPr>
            <a:spLocks noGrp="1"/>
          </p:cNvSpPr>
          <p:nvPr>
            <p:ph idx="1"/>
          </p:nvPr>
        </p:nvSpPr>
        <p:spPr>
          <a:xfrm>
            <a:off x="1151021" y="2015732"/>
            <a:ext cx="3066823" cy="3450613"/>
          </a:xfrm>
        </p:spPr>
        <p:txBody>
          <a:bodyPr>
            <a:normAutofit/>
          </a:bodyPr>
          <a:lstStyle/>
          <a:p>
            <a:pPr>
              <a:lnSpc>
                <a:spcPct val="110000"/>
              </a:lnSpc>
            </a:pPr>
            <a:r>
              <a:rPr lang="en-US" sz="1100" dirty="0"/>
              <a:t>The '</a:t>
            </a:r>
            <a:r>
              <a:rPr lang="en-US" sz="1100" dirty="0" err="1"/>
              <a:t>saledate</a:t>
            </a:r>
            <a:r>
              <a:rPr lang="en-US" sz="1100" dirty="0"/>
              <a:t>' column was cleansed of inconsistent </a:t>
            </a:r>
            <a:r>
              <a:rPr lang="en-US" sz="1100" dirty="0" err="1"/>
              <a:t>timezone</a:t>
            </a:r>
            <a:r>
              <a:rPr lang="en-US" sz="1100" dirty="0"/>
              <a:t> formats to standardize the data.</a:t>
            </a:r>
          </a:p>
          <a:p>
            <a:pPr>
              <a:lnSpc>
                <a:spcPct val="110000"/>
              </a:lnSpc>
            </a:pPr>
            <a:r>
              <a:rPr lang="en-US" sz="1100" dirty="0" err="1"/>
              <a:t>Timezone</a:t>
            </a:r>
            <a:r>
              <a:rPr lang="en-US" sz="1100" dirty="0"/>
              <a:t> references were removed using regex, simplifying the datetime information.</a:t>
            </a:r>
          </a:p>
          <a:p>
            <a:pPr>
              <a:lnSpc>
                <a:spcPct val="110000"/>
              </a:lnSpc>
            </a:pPr>
            <a:r>
              <a:rPr lang="en-US" sz="1100" dirty="0"/>
              <a:t>The '</a:t>
            </a:r>
            <a:r>
              <a:rPr lang="en-US" sz="1100" dirty="0" err="1"/>
              <a:t>saledate</a:t>
            </a:r>
            <a:r>
              <a:rPr lang="en-US" sz="1100" dirty="0"/>
              <a:t>' column was successfully converted into a datetime object, enabling further time series analysis.</a:t>
            </a:r>
          </a:p>
          <a:p>
            <a:pPr>
              <a:lnSpc>
                <a:spcPct val="110000"/>
              </a:lnSpc>
            </a:pPr>
            <a:r>
              <a:rPr lang="en-US" sz="1100" dirty="0"/>
              <a:t>Year, month, and day of the week were extracted as separate features, potentially useful for trend analysis.</a:t>
            </a:r>
          </a:p>
          <a:p>
            <a:pPr>
              <a:lnSpc>
                <a:spcPct val="110000"/>
              </a:lnSpc>
            </a:pPr>
            <a:r>
              <a:rPr lang="en-US" sz="1100" dirty="0"/>
              <a:t>The </a:t>
            </a:r>
            <a:r>
              <a:rPr lang="en-US" sz="1100" dirty="0" err="1"/>
              <a:t>DataFrame</a:t>
            </a:r>
            <a:r>
              <a:rPr lang="en-US" sz="1100" dirty="0"/>
              <a:t> length after feature engineering remained substantial, indicating no significant data loss.</a:t>
            </a:r>
          </a:p>
        </p:txBody>
      </p:sp>
      <p:pic>
        <p:nvPicPr>
          <p:cNvPr id="7" name="Picture 6">
            <a:extLst>
              <a:ext uri="{FF2B5EF4-FFF2-40B4-BE49-F238E27FC236}">
                <a16:creationId xmlns:a16="http://schemas.microsoft.com/office/drawing/2014/main" id="{7719A2E6-3C9D-1980-D10C-F36BE2F4BA75}"/>
              </a:ext>
            </a:extLst>
          </p:cNvPr>
          <p:cNvPicPr>
            <a:picLocks noChangeAspect="1"/>
          </p:cNvPicPr>
          <p:nvPr/>
        </p:nvPicPr>
        <p:blipFill>
          <a:blip r:embed="rId2"/>
          <a:stretch>
            <a:fillRect/>
          </a:stretch>
        </p:blipFill>
        <p:spPr>
          <a:xfrm>
            <a:off x="4571886" y="1970047"/>
            <a:ext cx="3720331" cy="2917906"/>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55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68ADB-BB6C-C387-5901-EAA6C6E2FEAA}"/>
              </a:ext>
            </a:extLst>
          </p:cNvPr>
          <p:cNvSpPr>
            <a:spLocks noGrp="1"/>
          </p:cNvSpPr>
          <p:nvPr>
            <p:ph type="title"/>
          </p:nvPr>
        </p:nvSpPr>
        <p:spPr>
          <a:xfrm>
            <a:off x="1151085" y="804520"/>
            <a:ext cx="6688097" cy="1049235"/>
          </a:xfrm>
        </p:spPr>
        <p:txBody>
          <a:bodyPr>
            <a:normAutofit/>
          </a:bodyPr>
          <a:lstStyle/>
          <a:p>
            <a:r>
              <a:rPr lang="en-US" dirty="0"/>
              <a:t>Extract the year, month, and day of the week</a:t>
            </a:r>
            <a:endParaRPr lang="en-IN" dirty="0"/>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225C5433-C8C9-6F24-D48A-E49592255E0C}"/>
              </a:ext>
            </a:extLst>
          </p:cNvPr>
          <p:cNvSpPr>
            <a:spLocks noGrp="1"/>
          </p:cNvSpPr>
          <p:nvPr>
            <p:ph idx="1"/>
          </p:nvPr>
        </p:nvSpPr>
        <p:spPr>
          <a:xfrm>
            <a:off x="1151021" y="2015732"/>
            <a:ext cx="3066823" cy="3450613"/>
          </a:xfrm>
        </p:spPr>
        <p:txBody>
          <a:bodyPr>
            <a:normAutofit/>
          </a:bodyPr>
          <a:lstStyle/>
          <a:p>
            <a:pPr>
              <a:lnSpc>
                <a:spcPct val="110000"/>
              </a:lnSpc>
            </a:pPr>
            <a:r>
              <a:rPr lang="en-US" sz="1100"/>
              <a:t>Newly created temporal features may help in identifying seasonal patterns in selling prices and volumes.</a:t>
            </a:r>
          </a:p>
          <a:p>
            <a:pPr>
              <a:lnSpc>
                <a:spcPct val="110000"/>
              </a:lnSpc>
            </a:pPr>
            <a:r>
              <a:rPr lang="en-US" sz="1100"/>
              <a:t>The cleaning process did not introduce any missing values, maintaining the dataset's integrity.</a:t>
            </a:r>
          </a:p>
          <a:p>
            <a:pPr>
              <a:lnSpc>
                <a:spcPct val="110000"/>
              </a:lnSpc>
            </a:pPr>
            <a:r>
              <a:rPr lang="en-US" sz="1100"/>
              <a:t>The dataset is now ready for advanced analyses, such as time series forecasting or regression modeling.</a:t>
            </a:r>
          </a:p>
          <a:p>
            <a:pPr>
              <a:lnSpc>
                <a:spcPct val="110000"/>
              </a:lnSpc>
            </a:pPr>
            <a:r>
              <a:rPr lang="en-US" sz="1100"/>
              <a:t>With temporal features, models can be tested for time-dependent influences on car sales.</a:t>
            </a:r>
          </a:p>
          <a:p>
            <a:pPr>
              <a:lnSpc>
                <a:spcPct val="110000"/>
              </a:lnSpc>
            </a:pPr>
            <a:r>
              <a:rPr lang="en-US" sz="1100"/>
              <a:t>The result is a comprehensive dataset that aligns with best practices for pre-modeling data preparation.</a:t>
            </a:r>
          </a:p>
          <a:p>
            <a:pPr>
              <a:lnSpc>
                <a:spcPct val="110000"/>
              </a:lnSpc>
            </a:pPr>
            <a:endParaRPr lang="en-IN" sz="1100"/>
          </a:p>
        </p:txBody>
      </p:sp>
      <p:pic>
        <p:nvPicPr>
          <p:cNvPr id="7" name="Picture 6">
            <a:extLst>
              <a:ext uri="{FF2B5EF4-FFF2-40B4-BE49-F238E27FC236}">
                <a16:creationId xmlns:a16="http://schemas.microsoft.com/office/drawing/2014/main" id="{1711A21A-44C9-F0E6-F012-D29ADB7FF11C}"/>
              </a:ext>
            </a:extLst>
          </p:cNvPr>
          <p:cNvPicPr>
            <a:picLocks noChangeAspect="1"/>
          </p:cNvPicPr>
          <p:nvPr/>
        </p:nvPicPr>
        <p:blipFill>
          <a:blip r:embed="rId2"/>
          <a:stretch>
            <a:fillRect/>
          </a:stretch>
        </p:blipFill>
        <p:spPr>
          <a:xfrm>
            <a:off x="4570808" y="2145426"/>
            <a:ext cx="3720331" cy="1981075"/>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78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D374A-BBEF-4DE6-9E93-05C30A88331E}"/>
              </a:ext>
            </a:extLst>
          </p:cNvPr>
          <p:cNvSpPr>
            <a:spLocks noGrp="1"/>
          </p:cNvSpPr>
          <p:nvPr>
            <p:ph type="title"/>
          </p:nvPr>
        </p:nvSpPr>
        <p:spPr>
          <a:xfrm>
            <a:off x="1151084" y="804520"/>
            <a:ext cx="7746332" cy="1049235"/>
          </a:xfrm>
        </p:spPr>
        <p:txBody>
          <a:bodyPr vert="horz" lIns="91440" tIns="45720" rIns="91440" bIns="45720" rtlCol="0" anchor="b">
            <a:noAutofit/>
          </a:bodyPr>
          <a:lstStyle/>
          <a:p>
            <a:pPr defTabSz="914400"/>
            <a:r>
              <a:rPr lang="en-US" dirty="0"/>
              <a:t>Data Exploration and Analyses</a:t>
            </a:r>
            <a:br>
              <a:rPr lang="en-US" dirty="0"/>
            </a:br>
            <a:r>
              <a:rPr lang="en-US" dirty="0"/>
              <a:t>Visualization 1: Selling Prices (Distribution)</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79830D9A-C569-5978-30D0-2782A470D1D8}"/>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We'll create plots for each variable to understand their distribution, as well as scatter plots and box plots to see relationships and trends.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Show cases the range and distribution of selling prices across all cars. Insights from this can indicate the overall market positioning and consumer spending capability.</a:t>
            </a: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t>Results Description:</a:t>
            </a:r>
            <a:r>
              <a:rPr lang="en-US" sz="1100" dirty="0"/>
              <a:t> The distribution of selling prices shows a right skew, with a majority of cars falling within a specific price range (e.g., $10,000 - $30,000) and a smaller number of higher-priced vehicles.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8" name="Picture 7">
            <a:extLst>
              <a:ext uri="{FF2B5EF4-FFF2-40B4-BE49-F238E27FC236}">
                <a16:creationId xmlns:a16="http://schemas.microsoft.com/office/drawing/2014/main" id="{4E939829-7F65-A1A7-0B96-CFBA66D0B56A}"/>
              </a:ext>
            </a:extLst>
          </p:cNvPr>
          <p:cNvPicPr>
            <a:picLocks noChangeAspect="1"/>
          </p:cNvPicPr>
          <p:nvPr/>
        </p:nvPicPr>
        <p:blipFill>
          <a:blip r:embed="rId2"/>
          <a:stretch>
            <a:fillRect/>
          </a:stretch>
        </p:blipFill>
        <p:spPr>
          <a:xfrm>
            <a:off x="4570808" y="2117524"/>
            <a:ext cx="3720331" cy="2036880"/>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8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69AB0BE-4269-A8F3-8499-5BE8AA61050F}"/>
              </a:ext>
            </a:extLst>
          </p:cNvPr>
          <p:cNvSpPr>
            <a:spLocks noGrp="1"/>
          </p:cNvSpPr>
          <p:nvPr>
            <p:ph type="title"/>
          </p:nvPr>
        </p:nvSpPr>
        <p:spPr>
          <a:xfrm>
            <a:off x="1088684" y="2303047"/>
            <a:ext cx="2454070" cy="2674198"/>
          </a:xfrm>
        </p:spPr>
        <p:txBody>
          <a:bodyPr anchor="t">
            <a:normAutofit/>
          </a:bodyPr>
          <a:lstStyle/>
          <a:p>
            <a:r>
              <a:rPr lang="en-US" dirty="0"/>
              <a:t>Index</a:t>
            </a:r>
            <a:endParaRPr lang="en-IN" dirty="0"/>
          </a:p>
        </p:txBody>
      </p:sp>
      <p:cxnSp>
        <p:nvCxnSpPr>
          <p:cNvPr id="13" name="Straight Connector 12">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7" name="Straight Connector 16">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graphicFrame>
        <p:nvGraphicFramePr>
          <p:cNvPr id="5" name="Content Placeholder 2">
            <a:extLst>
              <a:ext uri="{FF2B5EF4-FFF2-40B4-BE49-F238E27FC236}">
                <a16:creationId xmlns:a16="http://schemas.microsoft.com/office/drawing/2014/main" id="{7452A8FD-ACD2-BCBE-1E20-59B59824036D}"/>
              </a:ext>
            </a:extLst>
          </p:cNvPr>
          <p:cNvGraphicFramePr>
            <a:graphicFrameLocks noGrp="1"/>
          </p:cNvGraphicFramePr>
          <p:nvPr>
            <p:ph idx="1"/>
            <p:extLst>
              <p:ext uri="{D42A27DB-BD31-4B8C-83A1-F6EECF244321}">
                <p14:modId xmlns:p14="http://schemas.microsoft.com/office/powerpoint/2010/main" val="2746995489"/>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9780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151085" y="804520"/>
            <a:ext cx="7777158" cy="1049235"/>
          </a:xfrm>
        </p:spPr>
        <p:txBody>
          <a:bodyPr>
            <a:normAutofit/>
          </a:bodyPr>
          <a:lstStyle/>
          <a:p>
            <a:r>
              <a:rPr lang="en-US" dirty="0"/>
              <a:t>Visualization 2: Correlation Heatmap</a:t>
            </a:r>
            <a:endParaRPr lang="en-IN" dirty="0"/>
          </a:p>
        </p:txBody>
      </p:sp>
      <p:cxnSp>
        <p:nvCxnSpPr>
          <p:cNvPr id="26" name="Straight Connector 25">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0504A4E-408B-4E6C-83B1-5D1235F6625A}"/>
              </a:ext>
            </a:extLst>
          </p:cNvPr>
          <p:cNvSpPr>
            <a:spLocks noGrp="1"/>
          </p:cNvSpPr>
          <p:nvPr>
            <p:ph idx="1"/>
          </p:nvPr>
        </p:nvSpPr>
        <p:spPr>
          <a:xfrm>
            <a:off x="1151021" y="2015732"/>
            <a:ext cx="3066823" cy="3450613"/>
          </a:xfrm>
        </p:spPr>
        <p:txBody>
          <a:bodyPr>
            <a:normAutofit/>
          </a:bodyPr>
          <a:lstStyle/>
          <a:p>
            <a:pPr>
              <a:lnSpc>
                <a:spcPct val="110000"/>
              </a:lnSpc>
            </a:pPr>
            <a:r>
              <a:rPr lang="en-US" sz="1100" dirty="0"/>
              <a:t>Highlights the linear relationships between numerical variables. From this, one might discover that certain attributes like mileage and car age have a strong inverse correlation with price, guiding feature selection in modeling.</a:t>
            </a:r>
          </a:p>
          <a:p>
            <a:pPr>
              <a:lnSpc>
                <a:spcPct val="110000"/>
              </a:lnSpc>
            </a:pPr>
            <a:r>
              <a:rPr lang="en-US" sz="1100" b="1" dirty="0"/>
              <a:t>Results Description:</a:t>
            </a:r>
            <a:r>
              <a:rPr lang="en-US" sz="1100" dirty="0"/>
              <a:t> The heatmap highlights a strong negative correlation between car age and price, as well as mileage and price. Positive correlations might be observed between features like engine size and price, indicating the potential impact of car attributes on selling price.</a:t>
            </a:r>
            <a:endParaRPr lang="en-IN" sz="1100" dirty="0"/>
          </a:p>
        </p:txBody>
      </p:sp>
      <p:pic>
        <p:nvPicPr>
          <p:cNvPr id="6" name="Picture 5" descr="A screenshot of a graph&#10;&#10;Description automatically generated">
            <a:extLst>
              <a:ext uri="{FF2B5EF4-FFF2-40B4-BE49-F238E27FC236}">
                <a16:creationId xmlns:a16="http://schemas.microsoft.com/office/drawing/2014/main" id="{7B9602EB-5811-84A6-65DC-9A97DE83A95A}"/>
              </a:ext>
            </a:extLst>
          </p:cNvPr>
          <p:cNvPicPr>
            <a:picLocks noChangeAspect="1"/>
          </p:cNvPicPr>
          <p:nvPr/>
        </p:nvPicPr>
        <p:blipFill>
          <a:blip r:embed="rId2"/>
          <a:stretch>
            <a:fillRect/>
          </a:stretch>
        </p:blipFill>
        <p:spPr>
          <a:xfrm>
            <a:off x="4571886" y="1853755"/>
            <a:ext cx="3720331" cy="3320395"/>
          </a:xfrm>
          <a:prstGeom prst="rect">
            <a:avLst/>
          </a:prstGeom>
        </p:spPr>
      </p:pic>
      <p:pic>
        <p:nvPicPr>
          <p:cNvPr id="30" name="Picture 29">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2" name="Straight Connector 31">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08559-C936-4301-F8BD-E588BBDEAA2D}"/>
              </a:ext>
            </a:extLst>
          </p:cNvPr>
          <p:cNvSpPr>
            <a:spLocks noGrp="1"/>
          </p:cNvSpPr>
          <p:nvPr>
            <p:ph type="title"/>
          </p:nvPr>
        </p:nvSpPr>
        <p:spPr>
          <a:xfrm>
            <a:off x="1151085" y="804520"/>
            <a:ext cx="6390143" cy="1049235"/>
          </a:xfrm>
        </p:spPr>
        <p:txBody>
          <a:bodyPr vert="horz" lIns="91440" tIns="45720" rIns="91440" bIns="45720" rtlCol="0" anchor="b">
            <a:normAutofit/>
          </a:bodyPr>
          <a:lstStyle/>
          <a:p>
            <a:pPr defTabSz="914400"/>
            <a:r>
              <a:rPr lang="en-US" dirty="0"/>
              <a:t>Visualization 3: Distribution vs Number of Cars</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E5305A0-9F9F-8872-5FDB-24C0A2F956ED}"/>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The most common price ranges or car types available in the market, indicating consumer demand and stock turnover rates.</a:t>
            </a:r>
          </a:p>
          <a:p>
            <a:pPr indent="-228600" defTabSz="914400">
              <a:lnSpc>
                <a:spcPct val="110000"/>
              </a:lnSpc>
              <a:spcAft>
                <a:spcPts val="600"/>
              </a:spcAft>
              <a:buClr>
                <a:schemeClr val="accent1"/>
              </a:buClr>
              <a:buSzPct val="100000"/>
              <a:buFont typeface="Arial" panose="020B0604020202020204" pitchFamily="34" charset="0"/>
              <a:buChar char="•"/>
            </a:pPr>
            <a:r>
              <a:rPr lang="en-US" sz="1500" b="1" dirty="0"/>
              <a:t>Results Description:</a:t>
            </a:r>
            <a:r>
              <a:rPr lang="en-US" sz="1500" dirty="0"/>
              <a:t> The visualization reveals that sedans and SUVs are the most common car types in the dataset, potentially reflecting consumer preferences and market demand.</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p:txBody>
      </p:sp>
      <p:pic>
        <p:nvPicPr>
          <p:cNvPr id="8" name="Picture 7">
            <a:extLst>
              <a:ext uri="{FF2B5EF4-FFF2-40B4-BE49-F238E27FC236}">
                <a16:creationId xmlns:a16="http://schemas.microsoft.com/office/drawing/2014/main" id="{9DF1F9A6-6940-2C89-C132-733EE2E9588C}"/>
              </a:ext>
            </a:extLst>
          </p:cNvPr>
          <p:cNvPicPr>
            <a:picLocks noChangeAspect="1"/>
          </p:cNvPicPr>
          <p:nvPr/>
        </p:nvPicPr>
        <p:blipFill>
          <a:blip r:embed="rId2"/>
          <a:stretch>
            <a:fillRect/>
          </a:stretch>
        </p:blipFill>
        <p:spPr>
          <a:xfrm>
            <a:off x="4570808" y="2024515"/>
            <a:ext cx="3720331" cy="2222897"/>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41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7023-1D9D-5672-24E0-FB435320CFC7}"/>
              </a:ext>
            </a:extLst>
          </p:cNvPr>
          <p:cNvSpPr>
            <a:spLocks noGrp="1"/>
          </p:cNvSpPr>
          <p:nvPr>
            <p:ph type="title"/>
          </p:nvPr>
        </p:nvSpPr>
        <p:spPr>
          <a:xfrm>
            <a:off x="1151085" y="804520"/>
            <a:ext cx="6739467" cy="1049235"/>
          </a:xfrm>
        </p:spPr>
        <p:txBody>
          <a:bodyPr vert="horz" lIns="91440" tIns="45720" rIns="91440" bIns="45720" rtlCol="0" anchor="b">
            <a:normAutofit/>
          </a:bodyPr>
          <a:lstStyle/>
          <a:p>
            <a:pPr defTabSz="914400"/>
            <a:r>
              <a:rPr lang="en-US" dirty="0"/>
              <a:t>Visualization 4 : Price vs Condition</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8CE6E627-F7D3-9E58-D73E-6E101C0C156E}"/>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dirty="0"/>
              <a:t>Results Description:</a:t>
            </a:r>
            <a:r>
              <a:rPr lang="en-US" dirty="0"/>
              <a:t> Cars in excellent or good condition generally command higher prices compared to those in fair or poor condition, emphasizing the importance of car maintenance and its impact on resale value.</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8" name="Picture 7" descr="A graph of a car condition&#10;&#10;Description automatically generated">
            <a:extLst>
              <a:ext uri="{FF2B5EF4-FFF2-40B4-BE49-F238E27FC236}">
                <a16:creationId xmlns:a16="http://schemas.microsoft.com/office/drawing/2014/main" id="{770BE6C8-2E40-4A49-F1A3-B940EA8A1ED5}"/>
              </a:ext>
            </a:extLst>
          </p:cNvPr>
          <p:cNvPicPr>
            <a:picLocks noChangeAspect="1"/>
          </p:cNvPicPr>
          <p:nvPr/>
        </p:nvPicPr>
        <p:blipFill>
          <a:blip r:embed="rId2"/>
          <a:stretch>
            <a:fillRect/>
          </a:stretch>
        </p:blipFill>
        <p:spPr>
          <a:xfrm>
            <a:off x="4570808" y="2005914"/>
            <a:ext cx="3720331" cy="2260100"/>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23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C343E-821D-BF83-63AC-A5C0EDA4FD80}"/>
              </a:ext>
            </a:extLst>
          </p:cNvPr>
          <p:cNvSpPr>
            <a:spLocks noGrp="1"/>
          </p:cNvSpPr>
          <p:nvPr>
            <p:ph type="title"/>
          </p:nvPr>
        </p:nvSpPr>
        <p:spPr>
          <a:xfrm>
            <a:off x="1151085" y="804520"/>
            <a:ext cx="5866161" cy="1049235"/>
          </a:xfrm>
        </p:spPr>
        <p:txBody>
          <a:bodyPr vert="horz" lIns="91440" tIns="45720" rIns="91440" bIns="45720" rtlCol="0" anchor="b">
            <a:normAutofit/>
          </a:bodyPr>
          <a:lstStyle/>
          <a:p>
            <a:pPr defTabSz="914400"/>
            <a:r>
              <a:rPr lang="en-US" dirty="0"/>
              <a:t>Visualization 5: Price by Make</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E5C2D93C-D12C-CAE5-4FA2-227D6930C2D3}"/>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Could illuminate brand value and show how brand perception affects pricing, essential for marketing and brand positioning strategies.</a:t>
            </a:r>
          </a:p>
          <a:p>
            <a:pPr indent="-228600" defTabSz="914400">
              <a:lnSpc>
                <a:spcPct val="110000"/>
              </a:lnSpc>
              <a:spcAft>
                <a:spcPts val="600"/>
              </a:spcAft>
              <a:buClr>
                <a:schemeClr val="accent1"/>
              </a:buClr>
              <a:buSzPct val="100000"/>
              <a:buFont typeface="Arial" panose="020B0604020202020204" pitchFamily="34" charset="0"/>
              <a:buChar char="•"/>
            </a:pPr>
            <a:r>
              <a:rPr lang="en-US" sz="1500" b="1" dirty="0"/>
              <a:t>Results Description:</a:t>
            </a:r>
            <a:r>
              <a:rPr lang="en-US" sz="1500" dirty="0"/>
              <a:t> Luxury brands like BMW, Mercedes-Benz, and Audi exhibit higher average selling prices compared to non-luxury brands, further confirming the brand value hypothesis.</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p:txBody>
      </p:sp>
      <p:pic>
        <p:nvPicPr>
          <p:cNvPr id="8" name="Picture 7">
            <a:extLst>
              <a:ext uri="{FF2B5EF4-FFF2-40B4-BE49-F238E27FC236}">
                <a16:creationId xmlns:a16="http://schemas.microsoft.com/office/drawing/2014/main" id="{8DD54C96-1F86-4642-9722-32FCCE94A84B}"/>
              </a:ext>
            </a:extLst>
          </p:cNvPr>
          <p:cNvPicPr>
            <a:picLocks noChangeAspect="1"/>
          </p:cNvPicPr>
          <p:nvPr/>
        </p:nvPicPr>
        <p:blipFill>
          <a:blip r:embed="rId2"/>
          <a:stretch>
            <a:fillRect/>
          </a:stretch>
        </p:blipFill>
        <p:spPr>
          <a:xfrm>
            <a:off x="4570808" y="2219832"/>
            <a:ext cx="3720331" cy="1832263"/>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23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08559-C936-4301-F8BD-E588BBDEAA2D}"/>
              </a:ext>
            </a:extLst>
          </p:cNvPr>
          <p:cNvSpPr>
            <a:spLocks noGrp="1"/>
          </p:cNvSpPr>
          <p:nvPr>
            <p:ph type="title"/>
          </p:nvPr>
        </p:nvSpPr>
        <p:spPr>
          <a:xfrm>
            <a:off x="1151085" y="804520"/>
            <a:ext cx="7417561" cy="1049235"/>
          </a:xfrm>
        </p:spPr>
        <p:txBody>
          <a:bodyPr vert="horz" lIns="91440" tIns="45720" rIns="91440" bIns="45720" rtlCol="0" anchor="b">
            <a:normAutofit/>
          </a:bodyPr>
          <a:lstStyle/>
          <a:p>
            <a:pPr defTabSz="914400"/>
            <a:r>
              <a:rPr lang="en-US" dirty="0"/>
              <a:t>Visualization 6: Distribution of Car Age</a:t>
            </a:r>
          </a:p>
        </p:txBody>
      </p:sp>
      <p:cxnSp>
        <p:nvCxnSpPr>
          <p:cNvPr id="29" name="Straight Connector 28">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2C07C824-152C-817F-8DB1-80EB1115521C}"/>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700"/>
              <a:t>Offers insight into the fleet age within the market, which can affect demand for new cars versus used cars.</a:t>
            </a:r>
          </a:p>
          <a:p>
            <a:pPr indent="-228600" defTabSz="914400">
              <a:lnSpc>
                <a:spcPct val="110000"/>
              </a:lnSpc>
              <a:spcAft>
                <a:spcPts val="600"/>
              </a:spcAft>
              <a:buClr>
                <a:schemeClr val="accent1"/>
              </a:buClr>
              <a:buSzPct val="100000"/>
              <a:buFont typeface="Arial" panose="020B0604020202020204" pitchFamily="34" charset="0"/>
              <a:buChar char="•"/>
            </a:pPr>
            <a:r>
              <a:rPr lang="en-US" sz="1700" b="1"/>
              <a:t>Results Description:</a:t>
            </a:r>
            <a:r>
              <a:rPr lang="en-US" sz="1700"/>
              <a:t> The majority of cars in the dataset fall within a specific age range (e.g., 3-8 years old), potentially indicating the typical age at which owners choose to sell their vehicles.</a:t>
            </a:r>
          </a:p>
          <a:p>
            <a:pPr indent="-228600" defTabSz="914400">
              <a:lnSpc>
                <a:spcPct val="110000"/>
              </a:lnSpc>
              <a:spcAft>
                <a:spcPts val="600"/>
              </a:spcAft>
              <a:buClr>
                <a:schemeClr val="accent1"/>
              </a:buClr>
              <a:buSzPct val="100000"/>
              <a:buFont typeface="Arial" panose="020B0604020202020204" pitchFamily="34" charset="0"/>
              <a:buChar char="•"/>
            </a:pPr>
            <a:endParaRPr lang="en-US" sz="1700"/>
          </a:p>
        </p:txBody>
      </p:sp>
      <p:pic>
        <p:nvPicPr>
          <p:cNvPr id="9" name="Picture 8">
            <a:extLst>
              <a:ext uri="{FF2B5EF4-FFF2-40B4-BE49-F238E27FC236}">
                <a16:creationId xmlns:a16="http://schemas.microsoft.com/office/drawing/2014/main" id="{2723DEFE-3899-69DE-E096-A3C6412A2C84}"/>
              </a:ext>
            </a:extLst>
          </p:cNvPr>
          <p:cNvPicPr>
            <a:picLocks noChangeAspect="1"/>
          </p:cNvPicPr>
          <p:nvPr/>
        </p:nvPicPr>
        <p:blipFill>
          <a:blip r:embed="rId2"/>
          <a:stretch>
            <a:fillRect/>
          </a:stretch>
        </p:blipFill>
        <p:spPr>
          <a:xfrm>
            <a:off x="4570808" y="1873847"/>
            <a:ext cx="3720331" cy="2762345"/>
          </a:xfrm>
          <a:prstGeom prst="rect">
            <a:avLst/>
          </a:prstGeom>
        </p:spPr>
      </p:pic>
      <p:pic>
        <p:nvPicPr>
          <p:cNvPr id="33" name="Picture 32">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5" name="Straight Connector 34">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59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7023-1D9D-5672-24E0-FB435320CFC7}"/>
              </a:ext>
            </a:extLst>
          </p:cNvPr>
          <p:cNvSpPr>
            <a:spLocks noGrp="1"/>
          </p:cNvSpPr>
          <p:nvPr>
            <p:ph type="title"/>
          </p:nvPr>
        </p:nvSpPr>
        <p:spPr>
          <a:xfrm>
            <a:off x="1151085" y="804520"/>
            <a:ext cx="5866164" cy="1049235"/>
          </a:xfrm>
        </p:spPr>
        <p:txBody>
          <a:bodyPr vert="horz" lIns="91440" tIns="45720" rIns="91440" bIns="45720" rtlCol="0" anchor="b">
            <a:normAutofit/>
          </a:bodyPr>
          <a:lstStyle/>
          <a:p>
            <a:pPr defTabSz="914400"/>
            <a:r>
              <a:rPr lang="en-US" dirty="0"/>
              <a:t>Visualization 7: Price by State</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7B3679AC-BCE2-F4AC-6659-B9D691A01964}"/>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300" dirty="0"/>
              <a:t>Expose geographical market differences, useful for localized marketing and distribution strategies.</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dirty="0"/>
              <a:t>Results Description:</a:t>
            </a:r>
            <a:r>
              <a:rPr lang="en-US" sz="1300" dirty="0"/>
              <a:t> There might be noticeable price variations across different states, potentially influenced by factors like regional demand, cost of living, and availability of specific car models. States with higher costs of living or greater demand for luxury vehicles might exhibit higher average car prices.</a:t>
            </a:r>
          </a:p>
          <a:p>
            <a:pPr indent="-228600" defTabSz="914400">
              <a:lnSpc>
                <a:spcPct val="110000"/>
              </a:lnSpc>
              <a:spcAft>
                <a:spcPts val="600"/>
              </a:spcAft>
              <a:buClr>
                <a:schemeClr val="accent1"/>
              </a:buClr>
              <a:buSzPct val="100000"/>
              <a:buFont typeface="Arial" panose="020B0604020202020204" pitchFamily="34" charset="0"/>
              <a:buChar char="•"/>
            </a:pPr>
            <a:endParaRPr lang="en-US" sz="1300" dirty="0"/>
          </a:p>
        </p:txBody>
      </p:sp>
      <p:pic>
        <p:nvPicPr>
          <p:cNvPr id="8" name="Picture 7">
            <a:extLst>
              <a:ext uri="{FF2B5EF4-FFF2-40B4-BE49-F238E27FC236}">
                <a16:creationId xmlns:a16="http://schemas.microsoft.com/office/drawing/2014/main" id="{A0AB552E-8FB8-B1AE-C770-191E7BE51F24}"/>
              </a:ext>
            </a:extLst>
          </p:cNvPr>
          <p:cNvPicPr>
            <a:picLocks noChangeAspect="1"/>
          </p:cNvPicPr>
          <p:nvPr/>
        </p:nvPicPr>
        <p:blipFill>
          <a:blip r:embed="rId2"/>
          <a:stretch>
            <a:fillRect/>
          </a:stretch>
        </p:blipFill>
        <p:spPr>
          <a:xfrm>
            <a:off x="4570808" y="2126825"/>
            <a:ext cx="3720331" cy="2018278"/>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783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C343E-821D-BF83-63AC-A5C0EDA4FD80}"/>
              </a:ext>
            </a:extLst>
          </p:cNvPr>
          <p:cNvSpPr>
            <a:spLocks noGrp="1"/>
          </p:cNvSpPr>
          <p:nvPr>
            <p:ph type="title"/>
          </p:nvPr>
        </p:nvSpPr>
        <p:spPr>
          <a:xfrm>
            <a:off x="1151085" y="804520"/>
            <a:ext cx="7253176" cy="1049235"/>
          </a:xfrm>
        </p:spPr>
        <p:txBody>
          <a:bodyPr vert="horz" lIns="91440" tIns="45720" rIns="91440" bIns="45720" rtlCol="0" anchor="b">
            <a:normAutofit/>
          </a:bodyPr>
          <a:lstStyle/>
          <a:p>
            <a:pPr defTabSz="914400"/>
            <a:r>
              <a:rPr lang="en-US" dirty="0"/>
              <a:t>Visualization 8: Selling prices by month</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3DCCA0E5-D7F1-ED4E-5479-B4DF9FD0BD66}"/>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dirty="0"/>
              <a:t>Reveal seasonal trends in car sales, which are valuable for timing sales campaigns and stock management.</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Results Description:</a:t>
            </a:r>
            <a:r>
              <a:rPr lang="en-US" sz="1400" dirty="0"/>
              <a:t> The visualization could reveal seasonal trends in car sales, with potential price fluctuations throughout the year. Certain months might show higher or lower average selling prices due to factors like holidays, tax seasons, or weather conditions impacting car-buying behavior.</a:t>
            </a:r>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p:txBody>
      </p:sp>
      <p:pic>
        <p:nvPicPr>
          <p:cNvPr id="8" name="Picture 7">
            <a:extLst>
              <a:ext uri="{FF2B5EF4-FFF2-40B4-BE49-F238E27FC236}">
                <a16:creationId xmlns:a16="http://schemas.microsoft.com/office/drawing/2014/main" id="{39A5AF73-57D1-8FB5-8AA8-DFD9FACC88E7}"/>
              </a:ext>
            </a:extLst>
          </p:cNvPr>
          <p:cNvPicPr>
            <a:picLocks noChangeAspect="1"/>
          </p:cNvPicPr>
          <p:nvPr/>
        </p:nvPicPr>
        <p:blipFill>
          <a:blip r:embed="rId2"/>
          <a:stretch>
            <a:fillRect/>
          </a:stretch>
        </p:blipFill>
        <p:spPr>
          <a:xfrm>
            <a:off x="4570808" y="1991962"/>
            <a:ext cx="3720331" cy="2288003"/>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21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44037-5B3A-C057-98C1-03B91470D6D7}"/>
              </a:ext>
            </a:extLst>
          </p:cNvPr>
          <p:cNvSpPr>
            <a:spLocks noGrp="1"/>
          </p:cNvSpPr>
          <p:nvPr>
            <p:ph type="title"/>
          </p:nvPr>
        </p:nvSpPr>
        <p:spPr>
          <a:xfrm>
            <a:off x="1151085" y="804520"/>
            <a:ext cx="7140054" cy="1049235"/>
          </a:xfrm>
        </p:spPr>
        <p:txBody>
          <a:bodyPr vert="horz" lIns="91440" tIns="45720" rIns="91440" bIns="45720" rtlCol="0" anchor="b">
            <a:normAutofit/>
          </a:bodyPr>
          <a:lstStyle/>
          <a:p>
            <a:pPr defTabSz="914400"/>
            <a:r>
              <a:rPr lang="en-US" dirty="0"/>
              <a:t>Visualization 9: Selling Price by Transmission Type</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F264E3B-B107-59C9-7F97-B975A7C4E2AA}"/>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dirty="0"/>
              <a:t>Highlight consumer preferences for automatic vs. manual transmissions and their willingness to pay for convenience or driving experience.</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Results Description:</a:t>
            </a:r>
            <a:r>
              <a:rPr lang="en-US" sz="1400" dirty="0"/>
              <a:t> Automatic transmission cars typically command higher prices compared to manual transmission cars, reflecting the preference for convenience and ease of driving among consumers.</a:t>
            </a:r>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p:txBody>
      </p:sp>
      <p:pic>
        <p:nvPicPr>
          <p:cNvPr id="8" name="Picture 7">
            <a:extLst>
              <a:ext uri="{FF2B5EF4-FFF2-40B4-BE49-F238E27FC236}">
                <a16:creationId xmlns:a16="http://schemas.microsoft.com/office/drawing/2014/main" id="{B5D7EECC-F005-ACBF-8642-E74BECE8120F}"/>
              </a:ext>
            </a:extLst>
          </p:cNvPr>
          <p:cNvPicPr>
            <a:picLocks noChangeAspect="1"/>
          </p:cNvPicPr>
          <p:nvPr/>
        </p:nvPicPr>
        <p:blipFill>
          <a:blip r:embed="rId2"/>
          <a:stretch>
            <a:fillRect/>
          </a:stretch>
        </p:blipFill>
        <p:spPr>
          <a:xfrm>
            <a:off x="4570808" y="1991962"/>
            <a:ext cx="3720331" cy="2288003"/>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83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C0069-F9EB-950B-3A98-5ED010EA99D3}"/>
              </a:ext>
            </a:extLst>
          </p:cNvPr>
          <p:cNvSpPr>
            <a:spLocks noGrp="1"/>
          </p:cNvSpPr>
          <p:nvPr>
            <p:ph type="title"/>
          </p:nvPr>
        </p:nvSpPr>
        <p:spPr>
          <a:xfrm>
            <a:off x="1151085" y="804520"/>
            <a:ext cx="7561400" cy="1049235"/>
          </a:xfrm>
        </p:spPr>
        <p:txBody>
          <a:bodyPr vert="horz" lIns="91440" tIns="45720" rIns="91440" bIns="45720" rtlCol="0" anchor="b">
            <a:normAutofit/>
          </a:bodyPr>
          <a:lstStyle/>
          <a:p>
            <a:pPr defTabSz="914400"/>
            <a:r>
              <a:rPr lang="en-US" dirty="0"/>
              <a:t>Visualization 10: Selling Price vs. MMR (Market Reference Price)</a:t>
            </a:r>
          </a:p>
        </p:txBody>
      </p:sp>
      <p:cxnSp>
        <p:nvCxnSpPr>
          <p:cNvPr id="28" name="Straight Connector 2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62897FCD-75EB-B7FF-8811-1C2DF2318C31}"/>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How the market reference price (MMR) relates to the actual selling price. If they are closely aligned, it suggests the MMR is a good indicator of market value.</a:t>
            </a:r>
          </a:p>
          <a:p>
            <a:pPr indent="-228600" defTabSz="914400">
              <a:lnSpc>
                <a:spcPct val="110000"/>
              </a:lnSpc>
              <a:spcAft>
                <a:spcPts val="600"/>
              </a:spcAft>
              <a:buClr>
                <a:schemeClr val="accent1"/>
              </a:buClr>
              <a:buSzPct val="100000"/>
              <a:buFont typeface="Arial" panose="020B0604020202020204" pitchFamily="34" charset="0"/>
              <a:buChar char="•"/>
            </a:pPr>
            <a:r>
              <a:rPr lang="en-US" sz="1500" b="1" dirty="0"/>
              <a:t>Results Description:</a:t>
            </a:r>
            <a:r>
              <a:rPr lang="en-US" sz="1500" dirty="0"/>
              <a:t> The scatter plot might reveal a positive correlation between selling price and MMR, indicating that the market reference price serves as a reliable indicator of a car's actual selling price.</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p:txBody>
      </p:sp>
      <p:pic>
        <p:nvPicPr>
          <p:cNvPr id="8" name="Picture 7">
            <a:extLst>
              <a:ext uri="{FF2B5EF4-FFF2-40B4-BE49-F238E27FC236}">
                <a16:creationId xmlns:a16="http://schemas.microsoft.com/office/drawing/2014/main" id="{010C06B7-F373-0753-FEBD-E47204F16CC9}"/>
              </a:ext>
            </a:extLst>
          </p:cNvPr>
          <p:cNvPicPr>
            <a:picLocks noChangeAspect="1"/>
          </p:cNvPicPr>
          <p:nvPr/>
        </p:nvPicPr>
        <p:blipFill>
          <a:blip r:embed="rId2"/>
          <a:stretch>
            <a:fillRect/>
          </a:stretch>
        </p:blipFill>
        <p:spPr>
          <a:xfrm>
            <a:off x="4570808" y="1991962"/>
            <a:ext cx="3720331" cy="2288003"/>
          </a:xfrm>
          <a:prstGeom prst="rect">
            <a:avLst/>
          </a:prstGeom>
        </p:spPr>
      </p:pic>
      <p:pic>
        <p:nvPicPr>
          <p:cNvPr id="32" name="Picture 3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4" name="Straight Connector 3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62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15E0D-5E7D-8271-7154-C54388C9B05C}"/>
              </a:ext>
            </a:extLst>
          </p:cNvPr>
          <p:cNvSpPr>
            <a:spLocks noGrp="1"/>
          </p:cNvSpPr>
          <p:nvPr>
            <p:ph type="title"/>
          </p:nvPr>
        </p:nvSpPr>
        <p:spPr>
          <a:xfrm>
            <a:off x="1151085" y="804520"/>
            <a:ext cx="6964150" cy="1049235"/>
          </a:xfrm>
        </p:spPr>
        <p:txBody>
          <a:bodyPr vert="horz" lIns="91440" tIns="45720" rIns="91440" bIns="45720" rtlCol="0" anchor="b">
            <a:normAutofit/>
          </a:bodyPr>
          <a:lstStyle/>
          <a:p>
            <a:pPr defTabSz="914400"/>
            <a:r>
              <a:rPr lang="en-US" dirty="0"/>
              <a:t>Visualization 11: Price by Color and Condition</a:t>
            </a: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C8D319C1-1EC3-8445-9DA1-3F18B2556DDA}"/>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700" b="1" dirty="0"/>
              <a:t>Results Description:</a:t>
            </a:r>
            <a:r>
              <a:rPr lang="en-US" sz="1700" dirty="0"/>
              <a:t> Certain car colors might be associated with higher selling prices, potentially influenced by factors like popularity, style, and perceived resale value. The visualization could also reveal how the interaction between color and condition impacts the final selling price.</a:t>
            </a:r>
          </a:p>
        </p:txBody>
      </p:sp>
      <p:pic>
        <p:nvPicPr>
          <p:cNvPr id="5" name="Content Placeholder 4">
            <a:extLst>
              <a:ext uri="{FF2B5EF4-FFF2-40B4-BE49-F238E27FC236}">
                <a16:creationId xmlns:a16="http://schemas.microsoft.com/office/drawing/2014/main" id="{F1189683-2781-5F2F-F0B0-C3B837E8C769}"/>
              </a:ext>
            </a:extLst>
          </p:cNvPr>
          <p:cNvPicPr>
            <a:picLocks noGrp="1" noChangeAspect="1"/>
          </p:cNvPicPr>
          <p:nvPr>
            <p:ph idx="1"/>
          </p:nvPr>
        </p:nvPicPr>
        <p:blipFill>
          <a:blip r:embed="rId2"/>
          <a:stretch>
            <a:fillRect/>
          </a:stretch>
        </p:blipFill>
        <p:spPr>
          <a:xfrm>
            <a:off x="4571886" y="1866141"/>
            <a:ext cx="3720331" cy="3171581"/>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9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5D3D-75E1-C296-82D4-44162EE99A77}"/>
              </a:ext>
            </a:extLst>
          </p:cNvPr>
          <p:cNvSpPr>
            <a:spLocks noGrp="1"/>
          </p:cNvSpPr>
          <p:nvPr>
            <p:ph type="title"/>
          </p:nvPr>
        </p:nvSpPr>
        <p:spPr>
          <a:xfrm>
            <a:off x="1416143" y="441407"/>
            <a:ext cx="6479421" cy="1049235"/>
          </a:xfrm>
        </p:spPr>
        <p:txBody>
          <a:bodyPr/>
          <a:lstStyle/>
          <a:p>
            <a:r>
              <a:rPr lang="en-IN" dirty="0"/>
              <a:t>Introduction</a:t>
            </a:r>
          </a:p>
        </p:txBody>
      </p:sp>
      <p:sp>
        <p:nvSpPr>
          <p:cNvPr id="4" name="Content Placeholder 3">
            <a:extLst>
              <a:ext uri="{FF2B5EF4-FFF2-40B4-BE49-F238E27FC236}">
                <a16:creationId xmlns:a16="http://schemas.microsoft.com/office/drawing/2014/main" id="{3F473D14-C33E-9335-1525-0EFC096BFE50}"/>
              </a:ext>
            </a:extLst>
          </p:cNvPr>
          <p:cNvSpPr>
            <a:spLocks noGrp="1"/>
          </p:cNvSpPr>
          <p:nvPr>
            <p:ph idx="1"/>
          </p:nvPr>
        </p:nvSpPr>
        <p:spPr>
          <a:xfrm>
            <a:off x="699714" y="1765190"/>
            <a:ext cx="8055564" cy="4110824"/>
          </a:xfrm>
        </p:spPr>
        <p:txBody>
          <a:bodyPr>
            <a:noAutofit/>
          </a:bodyPr>
          <a:lstStyle/>
          <a:p>
            <a:r>
              <a:rPr lang="en-US" sz="1200" dirty="0"/>
              <a:t>We're analyzing a dataset of used car sales to uncover trends and patterns that influence the final selling price. </a:t>
            </a:r>
          </a:p>
          <a:p>
            <a:r>
              <a:rPr lang="en-US" sz="1200" dirty="0"/>
              <a:t>This data includes details like: make, model, year, condition, and mileage, all of which can affect a car's value on the market.</a:t>
            </a:r>
          </a:p>
          <a:p>
            <a:r>
              <a:rPr lang="en-US" sz="1200" dirty="0"/>
              <a:t>Selling price can be encapsulated by the following 5 Main key points:</a:t>
            </a:r>
          </a:p>
          <a:p>
            <a:pPr>
              <a:buFont typeface="+mj-lt"/>
              <a:buAutoNum type="arabicPeriod"/>
            </a:pPr>
            <a:r>
              <a:rPr lang="en-US" sz="1200" b="1" dirty="0"/>
              <a:t>Vehicle Age</a:t>
            </a:r>
            <a:r>
              <a:rPr lang="en-US" sz="1200" dirty="0"/>
              <a:t>: The year of manufacture can influence the car's technology, safety features, and design, with newer cars generally priced higher.</a:t>
            </a:r>
          </a:p>
          <a:p>
            <a:pPr>
              <a:buFont typeface="+mj-lt"/>
              <a:buAutoNum type="arabicPeriod"/>
            </a:pPr>
            <a:r>
              <a:rPr lang="en-US" sz="1200" b="1" dirty="0"/>
              <a:t>Brand and Model</a:t>
            </a:r>
            <a:r>
              <a:rPr lang="en-US" sz="1200" dirty="0"/>
              <a:t>: Certain brands and models have a reputation for reliability, performance, or status, which can significantly impact their resale value.</a:t>
            </a:r>
          </a:p>
          <a:p>
            <a:pPr>
              <a:buFont typeface="+mj-lt"/>
              <a:buAutoNum type="arabicPeriod"/>
            </a:pPr>
            <a:r>
              <a:rPr lang="en-US" sz="1200" b="1" dirty="0"/>
              <a:t>Mileage</a:t>
            </a:r>
            <a:r>
              <a:rPr lang="en-US" sz="1200" dirty="0"/>
              <a:t>: It reflects how much a car has been used, which can affect the car's condition and perceived value, with lower mileage typically fetching a higher price.</a:t>
            </a:r>
          </a:p>
          <a:p>
            <a:pPr>
              <a:buFont typeface="+mj-lt"/>
              <a:buAutoNum type="arabicPeriod"/>
            </a:pPr>
            <a:r>
              <a:rPr lang="en-US" sz="1200" b="1" dirty="0"/>
              <a:t>Car Condition</a:t>
            </a:r>
            <a:r>
              <a:rPr lang="en-US" sz="1200" dirty="0"/>
              <a:t>: This includes mechanical integrity, bodywork, interior wear, and maintenance history; well-maintained cars often sell for more.</a:t>
            </a:r>
          </a:p>
          <a:p>
            <a:pPr>
              <a:buFont typeface="+mj-lt"/>
              <a:buAutoNum type="arabicPeriod"/>
            </a:pPr>
            <a:r>
              <a:rPr lang="en-US" sz="1200" b="1" dirty="0"/>
              <a:t>Market Factors</a:t>
            </a:r>
            <a:r>
              <a:rPr lang="en-US" sz="1200" dirty="0"/>
              <a:t>: Supply and demand, economic conditions, and seasonal trends can all affect how much buyers are willing to pay for a used car.</a:t>
            </a:r>
            <a:r>
              <a:rPr lang="en-IN" sz="1200" dirty="0"/>
              <a:t> </a:t>
            </a:r>
            <a:endParaRPr lang="en-US" sz="1200" dirty="0"/>
          </a:p>
        </p:txBody>
      </p:sp>
    </p:spTree>
    <p:extLst>
      <p:ext uri="{BB962C8B-B14F-4D97-AF65-F5344CB8AC3E}">
        <p14:creationId xmlns:p14="http://schemas.microsoft.com/office/powerpoint/2010/main" val="3690339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04089-82C4-8D10-A6D8-F1A3BBAF429C}"/>
              </a:ext>
            </a:extLst>
          </p:cNvPr>
          <p:cNvSpPr>
            <a:spLocks noGrp="1"/>
          </p:cNvSpPr>
          <p:nvPr>
            <p:ph type="title"/>
          </p:nvPr>
        </p:nvSpPr>
        <p:spPr>
          <a:xfrm>
            <a:off x="1151085" y="804520"/>
            <a:ext cx="7345643" cy="1049235"/>
          </a:xfrm>
        </p:spPr>
        <p:txBody>
          <a:bodyPr vert="horz" lIns="91440" tIns="45720" rIns="91440" bIns="45720" rtlCol="0" anchor="b">
            <a:normAutofit/>
          </a:bodyPr>
          <a:lstStyle/>
          <a:p>
            <a:pPr defTabSz="914400"/>
            <a:r>
              <a:rPr lang="en-US" dirty="0"/>
              <a:t>Visualization 12: Selling Price by Year</a:t>
            </a: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534D511-9417-3321-6FD5-6F61C0C364AA}"/>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dirty="0"/>
              <a:t>Results Description:</a:t>
            </a:r>
            <a:r>
              <a:rPr lang="en-US" dirty="0"/>
              <a:t> Newer car models generally have higher selling prices compared to older models, reflecting the impact of depreciation and the value associated with newer technology, features, and design.</a:t>
            </a:r>
          </a:p>
        </p:txBody>
      </p:sp>
      <p:pic>
        <p:nvPicPr>
          <p:cNvPr id="5" name="Content Placeholder 4">
            <a:extLst>
              <a:ext uri="{FF2B5EF4-FFF2-40B4-BE49-F238E27FC236}">
                <a16:creationId xmlns:a16="http://schemas.microsoft.com/office/drawing/2014/main" id="{F7D4A08C-48E3-A1BB-03B4-2CBEAACC8626}"/>
              </a:ext>
            </a:extLst>
          </p:cNvPr>
          <p:cNvPicPr>
            <a:picLocks noGrp="1" noChangeAspect="1"/>
          </p:cNvPicPr>
          <p:nvPr>
            <p:ph idx="1"/>
          </p:nvPr>
        </p:nvPicPr>
        <p:blipFill>
          <a:blip r:embed="rId2"/>
          <a:stretch>
            <a:fillRect/>
          </a:stretch>
        </p:blipFill>
        <p:spPr>
          <a:xfrm>
            <a:off x="4570808" y="2015732"/>
            <a:ext cx="3720331" cy="2771646"/>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3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B1AF2-8856-F6BC-EFD9-AF51B94E69F4}"/>
              </a:ext>
            </a:extLst>
          </p:cNvPr>
          <p:cNvSpPr>
            <a:spLocks noGrp="1"/>
          </p:cNvSpPr>
          <p:nvPr>
            <p:ph type="title"/>
          </p:nvPr>
        </p:nvSpPr>
        <p:spPr>
          <a:xfrm>
            <a:off x="1151085" y="804520"/>
            <a:ext cx="7047692" cy="1049235"/>
          </a:xfrm>
        </p:spPr>
        <p:txBody>
          <a:bodyPr vert="horz" lIns="91440" tIns="45720" rIns="91440" bIns="45720" rtlCol="0" anchor="b">
            <a:normAutofit/>
          </a:bodyPr>
          <a:lstStyle/>
          <a:p>
            <a:pPr defTabSz="914400"/>
            <a:r>
              <a:rPr lang="en-US" dirty="0"/>
              <a:t>Visualization 13: Selling Price by Interior Color</a:t>
            </a: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2DBEA211-5C1E-55AC-DCDD-3A490F2FED8C}"/>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dirty="0"/>
              <a:t>Results Description:</a:t>
            </a:r>
            <a:r>
              <a:rPr lang="en-US" dirty="0"/>
              <a:t> The visualization might show preferences for specific interior colors, with certain colors potentially commanding higher prices due to factors like aesthetics, perceived luxury, or practicality.</a:t>
            </a:r>
          </a:p>
        </p:txBody>
      </p:sp>
      <p:pic>
        <p:nvPicPr>
          <p:cNvPr id="5" name="Content Placeholder 4">
            <a:extLst>
              <a:ext uri="{FF2B5EF4-FFF2-40B4-BE49-F238E27FC236}">
                <a16:creationId xmlns:a16="http://schemas.microsoft.com/office/drawing/2014/main" id="{FEF2C0C0-C581-250B-12A6-E26A74BE0128}"/>
              </a:ext>
            </a:extLst>
          </p:cNvPr>
          <p:cNvPicPr>
            <a:picLocks noGrp="1" noChangeAspect="1"/>
          </p:cNvPicPr>
          <p:nvPr>
            <p:ph idx="1"/>
          </p:nvPr>
        </p:nvPicPr>
        <p:blipFill>
          <a:blip r:embed="rId2"/>
          <a:stretch>
            <a:fillRect/>
          </a:stretch>
        </p:blipFill>
        <p:spPr>
          <a:xfrm>
            <a:off x="4570808" y="2066369"/>
            <a:ext cx="3720331" cy="2139190"/>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299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A87C3-374A-62C4-AEFF-CB7D865DCB93}"/>
              </a:ext>
            </a:extLst>
          </p:cNvPr>
          <p:cNvSpPr>
            <a:spLocks noGrp="1"/>
          </p:cNvSpPr>
          <p:nvPr>
            <p:ph type="title"/>
          </p:nvPr>
        </p:nvSpPr>
        <p:spPr>
          <a:xfrm>
            <a:off x="1151085" y="804520"/>
            <a:ext cx="6123018" cy="1049235"/>
          </a:xfrm>
        </p:spPr>
        <p:txBody>
          <a:bodyPr vert="horz" lIns="91440" tIns="45720" rIns="91440" bIns="45720" rtlCol="0" anchor="b">
            <a:normAutofit/>
          </a:bodyPr>
          <a:lstStyle/>
          <a:p>
            <a:pPr defTabSz="914400"/>
            <a:r>
              <a:rPr lang="en-US" dirty="0"/>
              <a:t>Visualization 14 : Selling Price by Seller</a:t>
            </a: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27C5A573-2052-CFB5-CBCF-6A620A5C0541}"/>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a:t>Results Description:</a:t>
            </a:r>
            <a:r>
              <a:rPr lang="en-US"/>
              <a:t> Different types of sellers (e.g., dealerships, private sellers) might exhibit variations in average selling prices, potentially influenced by factors like pricing strategies, overhead costs, and negotiation flexibility.</a:t>
            </a:r>
            <a:endParaRPr lang="en-US" dirty="0"/>
          </a:p>
        </p:txBody>
      </p:sp>
      <p:pic>
        <p:nvPicPr>
          <p:cNvPr id="5" name="Content Placeholder 4">
            <a:extLst>
              <a:ext uri="{FF2B5EF4-FFF2-40B4-BE49-F238E27FC236}">
                <a16:creationId xmlns:a16="http://schemas.microsoft.com/office/drawing/2014/main" id="{C45B5150-AFF7-0B75-5D5B-03D08DF56E74}"/>
              </a:ext>
            </a:extLst>
          </p:cNvPr>
          <p:cNvPicPr>
            <a:picLocks noGrp="1" noChangeAspect="1"/>
          </p:cNvPicPr>
          <p:nvPr>
            <p:ph idx="1"/>
          </p:nvPr>
        </p:nvPicPr>
        <p:blipFill>
          <a:blip r:embed="rId2"/>
          <a:stretch>
            <a:fillRect/>
          </a:stretch>
        </p:blipFill>
        <p:spPr>
          <a:xfrm>
            <a:off x="4570808" y="1824547"/>
            <a:ext cx="3720331" cy="2622833"/>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5A076-A275-24D7-5FD4-D94155D21D02}"/>
              </a:ext>
            </a:extLst>
          </p:cNvPr>
          <p:cNvSpPr>
            <a:spLocks noGrp="1"/>
          </p:cNvSpPr>
          <p:nvPr>
            <p:ph type="title"/>
          </p:nvPr>
        </p:nvSpPr>
        <p:spPr>
          <a:xfrm>
            <a:off x="1151085" y="804520"/>
            <a:ext cx="6020275" cy="1049235"/>
          </a:xfrm>
        </p:spPr>
        <p:txBody>
          <a:bodyPr vert="horz" lIns="91440" tIns="45720" rIns="91440" bIns="45720" rtlCol="0" anchor="b">
            <a:normAutofit/>
          </a:bodyPr>
          <a:lstStyle/>
          <a:p>
            <a:pPr defTabSz="914400"/>
            <a:r>
              <a:rPr lang="en-US" dirty="0"/>
              <a:t>Visualization 15: Selling Price by Sale Day</a:t>
            </a: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1A427590-0B86-78FF-1B4F-2193C9064E12}"/>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dirty="0"/>
              <a:t>Results Description:</a:t>
            </a:r>
            <a:r>
              <a:rPr lang="en-US" dirty="0"/>
              <a:t> There might be slight variations in selling prices depending on the day of the week, potentially influenced by factors like buyer availability or weekend deals offered by dealerships.</a:t>
            </a:r>
          </a:p>
        </p:txBody>
      </p:sp>
      <p:pic>
        <p:nvPicPr>
          <p:cNvPr id="5" name="Content Placeholder 4">
            <a:extLst>
              <a:ext uri="{FF2B5EF4-FFF2-40B4-BE49-F238E27FC236}">
                <a16:creationId xmlns:a16="http://schemas.microsoft.com/office/drawing/2014/main" id="{F910E8B3-75B4-AABE-90CF-89440115C06F}"/>
              </a:ext>
            </a:extLst>
          </p:cNvPr>
          <p:cNvPicPr>
            <a:picLocks noGrp="1" noChangeAspect="1"/>
          </p:cNvPicPr>
          <p:nvPr>
            <p:ph idx="1"/>
          </p:nvPr>
        </p:nvPicPr>
        <p:blipFill>
          <a:blip r:embed="rId2"/>
          <a:stretch>
            <a:fillRect/>
          </a:stretch>
        </p:blipFill>
        <p:spPr>
          <a:xfrm>
            <a:off x="4570808" y="1978071"/>
            <a:ext cx="3720331" cy="2901858"/>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320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64A3-3DF3-A371-A863-E4E935F96E98}"/>
              </a:ext>
            </a:extLst>
          </p:cNvPr>
          <p:cNvSpPr>
            <a:spLocks noGrp="1"/>
          </p:cNvSpPr>
          <p:nvPr>
            <p:ph type="title"/>
          </p:nvPr>
        </p:nvSpPr>
        <p:spPr>
          <a:xfrm>
            <a:off x="1535413" y="804520"/>
            <a:ext cx="7022960" cy="1049235"/>
          </a:xfrm>
        </p:spPr>
        <p:txBody>
          <a:bodyPr/>
          <a:lstStyle/>
          <a:p>
            <a:r>
              <a:rPr lang="en-IN" dirty="0"/>
              <a:t>Explanation of ML Algorithms</a:t>
            </a:r>
          </a:p>
        </p:txBody>
      </p:sp>
      <p:graphicFrame>
        <p:nvGraphicFramePr>
          <p:cNvPr id="5" name="Content Placeholder 2">
            <a:extLst>
              <a:ext uri="{FF2B5EF4-FFF2-40B4-BE49-F238E27FC236}">
                <a16:creationId xmlns:a16="http://schemas.microsoft.com/office/drawing/2014/main" id="{0075EFEF-876C-1AB2-765C-BCEA70987D73}"/>
              </a:ext>
            </a:extLst>
          </p:cNvPr>
          <p:cNvGraphicFramePr>
            <a:graphicFrameLocks noGrp="1"/>
          </p:cNvGraphicFramePr>
          <p:nvPr>
            <p:ph idx="1"/>
          </p:nvPr>
        </p:nvGraphicFramePr>
        <p:xfrm>
          <a:off x="626724" y="2015733"/>
          <a:ext cx="8609743"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22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440896" y="804519"/>
            <a:ext cx="6850244" cy="1049235"/>
          </a:xfrm>
        </p:spPr>
        <p:txBody>
          <a:bodyPr vert="horz" lIns="91440" tIns="45720" rIns="91440" bIns="45720" rtlCol="0" anchor="b">
            <a:normAutofit/>
          </a:bodyPr>
          <a:lstStyle/>
          <a:p>
            <a:pPr defTabSz="914400"/>
            <a:r>
              <a:rPr lang="en-US" dirty="0"/>
              <a:t>Evaluation Metrics - Regression</a:t>
            </a:r>
          </a:p>
        </p:txBody>
      </p:sp>
      <p:pic>
        <p:nvPicPr>
          <p:cNvPr id="8" name="Picture 7">
            <a:extLst>
              <a:ext uri="{FF2B5EF4-FFF2-40B4-BE49-F238E27FC236}">
                <a16:creationId xmlns:a16="http://schemas.microsoft.com/office/drawing/2014/main" id="{4F31010E-7E0C-4DCA-5F4F-56A5A806DB77}"/>
              </a:ext>
            </a:extLst>
          </p:cNvPr>
          <p:cNvPicPr>
            <a:picLocks noChangeAspect="1"/>
          </p:cNvPicPr>
          <p:nvPr/>
        </p:nvPicPr>
        <p:blipFill>
          <a:blip r:embed="rId2"/>
          <a:stretch>
            <a:fillRect/>
          </a:stretch>
        </p:blipFill>
        <p:spPr>
          <a:xfrm>
            <a:off x="1440896" y="4304804"/>
            <a:ext cx="5526472" cy="1492146"/>
          </a:xfrm>
          <a:prstGeom prst="rect">
            <a:avLst/>
          </a:prstGeom>
        </p:spPr>
      </p:pic>
      <p:sp>
        <p:nvSpPr>
          <p:cNvPr id="7" name="TextBox 6">
            <a:extLst>
              <a:ext uri="{FF2B5EF4-FFF2-40B4-BE49-F238E27FC236}">
                <a16:creationId xmlns:a16="http://schemas.microsoft.com/office/drawing/2014/main" id="{C6665C85-BAAB-443A-4B4A-91433D8CED49}"/>
              </a:ext>
            </a:extLst>
          </p:cNvPr>
          <p:cNvSpPr txBox="1"/>
          <p:nvPr/>
        </p:nvSpPr>
        <p:spPr>
          <a:xfrm>
            <a:off x="1243173" y="2184357"/>
            <a:ext cx="7047967" cy="3281990"/>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100" dirty="0"/>
              <a:t> The </a:t>
            </a:r>
            <a:r>
              <a:rPr lang="en-US" sz="1100" dirty="0" err="1"/>
              <a:t>key_features</a:t>
            </a:r>
            <a:r>
              <a:rPr lang="en-US" sz="1100" dirty="0"/>
              <a:t> are independent variables selected to predict </a:t>
            </a:r>
            <a:r>
              <a:rPr lang="en-US" sz="1100" dirty="0" err="1"/>
              <a:t>sellingprice</a:t>
            </a:r>
            <a:r>
              <a:rPr lang="en-US" sz="1100" dirty="0"/>
              <a:t>. They form the feature matrix X and target vector y from your </a:t>
            </a:r>
            <a:r>
              <a:rPr lang="en-US" sz="1100" dirty="0" err="1"/>
              <a:t>DataFrame</a:t>
            </a:r>
            <a:r>
              <a:rPr lang="en-US" sz="1100" dirty="0"/>
              <a:t> </a:t>
            </a:r>
            <a:r>
              <a:rPr lang="en-US" sz="1100" dirty="0" err="1"/>
              <a:t>df</a:t>
            </a:r>
            <a:r>
              <a:rPr lang="en-US" sz="1100" dirty="0"/>
              <a:t>. However, a synthetic dataset with 1000 samples and 10 features is generated separately and split into training and testing sets, with an 80/20 split. (</a:t>
            </a:r>
            <a:r>
              <a:rPr lang="en-US" sz="1100" dirty="0" err="1"/>
              <a:t>key_features</a:t>
            </a:r>
            <a:r>
              <a:rPr lang="en-US" sz="1100" dirty="0"/>
              <a:t> = ['state', 'condition', 'odometer (mileage)', 'seller', '</a:t>
            </a:r>
            <a:r>
              <a:rPr lang="en-US" sz="1100" dirty="0" err="1"/>
              <a:t>mmr</a:t>
            </a:r>
            <a:r>
              <a:rPr lang="en-US" sz="1100" dirty="0"/>
              <a:t>', '</a:t>
            </a:r>
            <a:r>
              <a:rPr lang="en-US" sz="1100" dirty="0" err="1"/>
              <a:t>sale_year</a:t>
            </a:r>
            <a:r>
              <a:rPr lang="en-US" sz="1100" dirty="0"/>
              <a:t>', '</a:t>
            </a:r>
            <a:r>
              <a:rPr lang="en-US" sz="1100" dirty="0" err="1"/>
              <a:t>sale_month</a:t>
            </a:r>
            <a:r>
              <a:rPr lang="en-US" sz="1100" dirty="0"/>
              <a:t>', '</a:t>
            </a:r>
            <a:r>
              <a:rPr lang="en-US" sz="1100" dirty="0" err="1"/>
              <a:t>sale_day</a:t>
            </a:r>
            <a:r>
              <a:rPr lang="en-US" sz="1100" dirty="0"/>
              <a:t>’])</a:t>
            </a:r>
            <a:endParaRPr lang="en-US" sz="1100" b="1" dirty="0"/>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t> Mean Absolute Error (MAE)</a:t>
            </a:r>
            <a:r>
              <a:rPr lang="en-US" sz="1100" dirty="0"/>
              <a:t>: This metric measures the average magnitude of errors in a set of predictions, without considering their direction. It’s particularly useful because it gives a straightforward average error per car.</a:t>
            </a: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t> Mean Squared Error (MSE)</a:t>
            </a:r>
            <a:r>
              <a:rPr lang="en-US" sz="1100" dirty="0"/>
              <a:t>: This measures the average of the squares of the errors the average squared difference between the estimated values and the actual values. It is more sensitive to outliers than MAE.</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spTree>
    <p:extLst>
      <p:ext uri="{BB962C8B-B14F-4D97-AF65-F5344CB8AC3E}">
        <p14:creationId xmlns:p14="http://schemas.microsoft.com/office/powerpoint/2010/main" val="1764497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folded as graph">
            <a:extLst>
              <a:ext uri="{FF2B5EF4-FFF2-40B4-BE49-F238E27FC236}">
                <a16:creationId xmlns:a16="http://schemas.microsoft.com/office/drawing/2014/main" id="{FC35E15F-7C0B-1F6D-1CBB-C501E5C3331B}"/>
              </a:ext>
            </a:extLst>
          </p:cNvPr>
          <p:cNvPicPr>
            <a:picLocks noChangeAspect="1"/>
          </p:cNvPicPr>
          <p:nvPr/>
        </p:nvPicPr>
        <p:blipFill rotWithShape="1">
          <a:blip r:embed="rId2">
            <a:duotone>
              <a:schemeClr val="bg2">
                <a:shade val="45000"/>
                <a:satMod val="135000"/>
              </a:schemeClr>
              <a:prstClr val="white"/>
            </a:duotone>
            <a:alphaModFix amt="50000"/>
          </a:blip>
          <a:srcRect l="6345" r="4656" b="-1"/>
          <a:stretch/>
        </p:blipFill>
        <p:spPr>
          <a:xfrm>
            <a:off x="228" y="10"/>
            <a:ext cx="9143772" cy="6857990"/>
          </a:xfrm>
          <a:prstGeom prst="rect">
            <a:avLst/>
          </a:prstGeom>
        </p:spPr>
      </p:pic>
      <p:sp>
        <p:nvSpPr>
          <p:cNvPr id="2" name="Title 1">
            <a:extLst>
              <a:ext uri="{FF2B5EF4-FFF2-40B4-BE49-F238E27FC236}">
                <a16:creationId xmlns:a16="http://schemas.microsoft.com/office/drawing/2014/main" id="{42460338-E37F-6A43-6768-EEA7F404571D}"/>
              </a:ext>
            </a:extLst>
          </p:cNvPr>
          <p:cNvSpPr>
            <a:spLocks noGrp="1"/>
          </p:cNvSpPr>
          <p:nvPr>
            <p:ph type="title"/>
          </p:nvPr>
        </p:nvSpPr>
        <p:spPr>
          <a:xfrm>
            <a:off x="1151022" y="804519"/>
            <a:ext cx="7140118" cy="1049235"/>
          </a:xfrm>
        </p:spPr>
        <p:txBody>
          <a:bodyPr>
            <a:normAutofit/>
          </a:bodyPr>
          <a:lstStyle/>
          <a:p>
            <a:r>
              <a:rPr lang="en-IN" dirty="0"/>
              <a:t>Machine learning algorithms</a:t>
            </a:r>
          </a:p>
        </p:txBody>
      </p:sp>
      <p:cxnSp>
        <p:nvCxnSpPr>
          <p:cNvPr id="11" name="Straight Connector 10">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07A5983-BBB1-9AF0-950B-76F42DD617DE}"/>
              </a:ext>
            </a:extLst>
          </p:cNvPr>
          <p:cNvSpPr>
            <a:spLocks noGrp="1"/>
          </p:cNvSpPr>
          <p:nvPr>
            <p:ph idx="1"/>
          </p:nvPr>
        </p:nvSpPr>
        <p:spPr>
          <a:xfrm>
            <a:off x="1151022" y="2015732"/>
            <a:ext cx="7992978" cy="3450613"/>
          </a:xfrm>
        </p:spPr>
        <p:txBody>
          <a:bodyPr>
            <a:noAutofit/>
          </a:bodyPr>
          <a:lstStyle/>
          <a:p>
            <a:pPr>
              <a:lnSpc>
                <a:spcPct val="110000"/>
              </a:lnSpc>
            </a:pPr>
            <a:r>
              <a:rPr lang="en-US" sz="1100" b="1" dirty="0"/>
              <a:t>Linear Regression</a:t>
            </a:r>
            <a:r>
              <a:rPr lang="en-US" sz="1100" dirty="0"/>
              <a:t> yielded extremely high accuracy with an R-squared value near perfect, indicating that the model's predictions were almost exactly on par with the actual selling prices. This could signal that the model is overfitting or that the features chosen have a very strong linear relationship with the selling price.</a:t>
            </a:r>
          </a:p>
          <a:p>
            <a:pPr>
              <a:lnSpc>
                <a:spcPct val="110000"/>
              </a:lnSpc>
            </a:pPr>
            <a:r>
              <a:rPr lang="en-US" sz="1100" b="1" dirty="0"/>
              <a:t>Ridge Regression </a:t>
            </a:r>
            <a:r>
              <a:rPr lang="en-US" sz="1100" dirty="0"/>
              <a:t>showed a slight increase in error metrics compared to Linear Regression, which suggests that the introduction of regularization to control for multicollinearity or feature interaction slightly reduced the model's performance. However, the R-squared value remains high, indicating a good fit.</a:t>
            </a:r>
          </a:p>
          <a:p>
            <a:pPr>
              <a:lnSpc>
                <a:spcPct val="110000"/>
              </a:lnSpc>
            </a:pPr>
            <a:r>
              <a:rPr lang="en-US" sz="1100" b="1" dirty="0"/>
              <a:t>Lasso Regression </a:t>
            </a:r>
            <a:r>
              <a:rPr lang="en-US" sz="1100" dirty="0"/>
              <a:t>displayed higher error metrics, potentially due to its feature selection capabilities which might have excluded some important predictors, leading to a loss of information and predictive accuracy.</a:t>
            </a:r>
          </a:p>
          <a:p>
            <a:pPr>
              <a:lnSpc>
                <a:spcPct val="110000"/>
              </a:lnSpc>
            </a:pPr>
            <a:r>
              <a:rPr lang="en-US" sz="1100" b="1" dirty="0"/>
              <a:t>Random Forest Regressor </a:t>
            </a:r>
            <a:r>
              <a:rPr lang="en-US" sz="1100" dirty="0"/>
              <a:t>had a notable increase in error metrics, with the R-squared score dropping substantially compared to the linear models. This indicates that the model, while robust and capable of capturing non-linear relationships, may not be as closely aligned with the data as the linear models or could be sensitive to the random seed.</a:t>
            </a:r>
          </a:p>
          <a:p>
            <a:pPr>
              <a:lnSpc>
                <a:spcPct val="110000"/>
              </a:lnSpc>
            </a:pPr>
            <a:r>
              <a:rPr lang="en-US" sz="1100" b="1" dirty="0"/>
              <a:t>Gradient Boosting Regressor </a:t>
            </a:r>
            <a:r>
              <a:rPr lang="en-US" sz="1100" dirty="0"/>
              <a:t>demonstrated a better balance between bias and variance, with a substantial yet reasonable R-squared score and error metrics. This indicates that the model captured the underlying patterns in the data well without fitting too closely to the training data.</a:t>
            </a:r>
          </a:p>
          <a:p>
            <a:pPr>
              <a:lnSpc>
                <a:spcPct val="110000"/>
              </a:lnSpc>
            </a:pPr>
            <a:r>
              <a:rPr lang="en-US" sz="1100" b="1" dirty="0"/>
              <a:t>Support Vector Regressor </a:t>
            </a:r>
            <a:r>
              <a:rPr lang="en-US" sz="1100" dirty="0"/>
              <a:t>showed the highest errors and the lowest R-squared value, suggesting that it did not model the relationship between the features and the selling price as effectively as the other algorithms. This may be due to the complexity of the data or the need for parameter tuning.</a:t>
            </a:r>
            <a:endParaRPr lang="en-IN" sz="1100" dirty="0"/>
          </a:p>
        </p:txBody>
      </p:sp>
      <p:pic>
        <p:nvPicPr>
          <p:cNvPr id="15" name="Picture 14">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17" name="Straight Connector 16">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50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071-6C28-AEBE-7290-68E66447E7CF}"/>
              </a:ext>
            </a:extLst>
          </p:cNvPr>
          <p:cNvSpPr>
            <a:spLocks noGrp="1"/>
          </p:cNvSpPr>
          <p:nvPr>
            <p:ph type="title"/>
          </p:nvPr>
        </p:nvSpPr>
        <p:spPr>
          <a:xfrm>
            <a:off x="1407560" y="688369"/>
            <a:ext cx="8311794" cy="1049235"/>
          </a:xfrm>
        </p:spPr>
        <p:txBody>
          <a:bodyPr>
            <a:normAutofit/>
          </a:bodyPr>
          <a:lstStyle/>
          <a:p>
            <a:r>
              <a:rPr lang="en-US" dirty="0"/>
              <a:t>Model Training and Results Explanation</a:t>
            </a:r>
            <a:endParaRPr lang="en-IN" dirty="0"/>
          </a:p>
        </p:txBody>
      </p:sp>
      <p:graphicFrame>
        <p:nvGraphicFramePr>
          <p:cNvPr id="5" name="Content Placeholder 2">
            <a:extLst>
              <a:ext uri="{FF2B5EF4-FFF2-40B4-BE49-F238E27FC236}">
                <a16:creationId xmlns:a16="http://schemas.microsoft.com/office/drawing/2014/main" id="{88A3A2C0-F848-E9D7-666B-C20E27ED860F}"/>
              </a:ext>
            </a:extLst>
          </p:cNvPr>
          <p:cNvGraphicFramePr>
            <a:graphicFrameLocks noGrp="1"/>
          </p:cNvGraphicFramePr>
          <p:nvPr>
            <p:ph idx="1"/>
          </p:nvPr>
        </p:nvGraphicFramePr>
        <p:xfrm>
          <a:off x="287677" y="2015733"/>
          <a:ext cx="8702211" cy="4138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686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EF6CC-736C-413C-1A10-DD9009EC3390}"/>
              </a:ext>
            </a:extLst>
          </p:cNvPr>
          <p:cNvSpPr>
            <a:spLocks noGrp="1"/>
          </p:cNvSpPr>
          <p:nvPr>
            <p:ph type="title"/>
          </p:nvPr>
        </p:nvSpPr>
        <p:spPr>
          <a:xfrm>
            <a:off x="1151020" y="512388"/>
            <a:ext cx="7992979" cy="1049235"/>
          </a:xfrm>
        </p:spPr>
        <p:txBody>
          <a:bodyPr vert="horz" lIns="91440" tIns="45720" rIns="91440" bIns="45720" rtlCol="0" anchor="b">
            <a:normAutofit/>
          </a:bodyPr>
          <a:lstStyle/>
          <a:p>
            <a:pPr defTabSz="914400"/>
            <a:r>
              <a:rPr lang="en-US" dirty="0"/>
              <a:t>Feature importance for model interpretation</a:t>
            </a:r>
          </a:p>
        </p:txBody>
      </p:sp>
      <p:cxnSp>
        <p:nvCxnSpPr>
          <p:cNvPr id="22" name="Straight Connector 2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C6560922-3320-F5F4-B0C2-B65B498C3528}"/>
              </a:ext>
            </a:extLst>
          </p:cNvPr>
          <p:cNvSpPr txBox="1"/>
          <p:nvPr/>
        </p:nvSpPr>
        <p:spPr>
          <a:xfrm>
            <a:off x="795956" y="1866141"/>
            <a:ext cx="4083788" cy="2501050"/>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500" dirty="0"/>
              <a:t>Feature Importances indicated that condition was the most significant feature for both Random Forest and Gradient Boosting models, suggesting it has a major impact on the selling price. </a:t>
            </a:r>
          </a:p>
          <a:p>
            <a:pPr defTabSz="914400">
              <a:lnSpc>
                <a:spcPct val="110000"/>
              </a:lnSpc>
              <a:spcAft>
                <a:spcPts val="600"/>
              </a:spcAft>
              <a:buClr>
                <a:schemeClr val="accent1"/>
              </a:buClr>
              <a:buSzPct val="100000"/>
            </a:pPr>
            <a:r>
              <a:rPr lang="en-US" sz="1500" dirty="0"/>
              <a:t>Other features like model, year, and transmission had lower importance scores, hinting that they contribute less to the prediction of the selling price.</a:t>
            </a:r>
          </a:p>
        </p:txBody>
      </p:sp>
      <p:pic>
        <p:nvPicPr>
          <p:cNvPr id="15" name="Picture 14" descr="A graph with red and blue squares&#10;&#10;Description automatically generated">
            <a:extLst>
              <a:ext uri="{FF2B5EF4-FFF2-40B4-BE49-F238E27FC236}">
                <a16:creationId xmlns:a16="http://schemas.microsoft.com/office/drawing/2014/main" id="{D5D7C075-7E93-EA4F-E614-D9D0ABAA7276}"/>
              </a:ext>
            </a:extLst>
          </p:cNvPr>
          <p:cNvPicPr>
            <a:picLocks noChangeAspect="1"/>
          </p:cNvPicPr>
          <p:nvPr/>
        </p:nvPicPr>
        <p:blipFill>
          <a:blip r:embed="rId2"/>
          <a:stretch>
            <a:fillRect/>
          </a:stretch>
        </p:blipFill>
        <p:spPr>
          <a:xfrm>
            <a:off x="4646933" y="1750651"/>
            <a:ext cx="3933922" cy="2989780"/>
          </a:xfrm>
          <a:prstGeom prst="rect">
            <a:avLst/>
          </a:prstGeom>
        </p:spPr>
      </p:pic>
      <p:pic>
        <p:nvPicPr>
          <p:cNvPr id="26" name="Picture 2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28" name="Straight Connector 2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C9F1CA1-3748-D692-0579-429771C0E3A1}"/>
              </a:ext>
            </a:extLst>
          </p:cNvPr>
          <p:cNvSpPr txBox="1"/>
          <p:nvPr/>
        </p:nvSpPr>
        <p:spPr>
          <a:xfrm>
            <a:off x="511218" y="4929459"/>
            <a:ext cx="8498727" cy="1077218"/>
          </a:xfrm>
          <a:prstGeom prst="rect">
            <a:avLst/>
          </a:prstGeom>
          <a:noFill/>
        </p:spPr>
        <p:txBody>
          <a:bodyPr wrap="square">
            <a:spAutoFit/>
          </a:bodyPr>
          <a:lstStyle/>
          <a:p>
            <a:r>
              <a:rPr lang="en-US" sz="1600" dirty="0"/>
              <a:t>Overall, these results imply that while linear models performed exceptionally well, potentially too well due to overfitting, tree-based methods offered more realistic performance metrics that likely generalize better to unseen data. The feature importance analysis underscored the significance of the car's condition in predicting its selling price.</a:t>
            </a:r>
            <a:endParaRPr lang="en-IN" sz="1600" dirty="0"/>
          </a:p>
        </p:txBody>
      </p:sp>
    </p:spTree>
    <p:extLst>
      <p:ext uri="{BB962C8B-B14F-4D97-AF65-F5344CB8AC3E}">
        <p14:creationId xmlns:p14="http://schemas.microsoft.com/office/powerpoint/2010/main" val="1351072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8E8A-0126-5A5D-02BB-3A262BB6561A}"/>
              </a:ext>
            </a:extLst>
          </p:cNvPr>
          <p:cNvSpPr>
            <a:spLocks noGrp="1"/>
          </p:cNvSpPr>
          <p:nvPr>
            <p:ph type="title"/>
          </p:nvPr>
        </p:nvSpPr>
        <p:spPr/>
        <p:txBody>
          <a:bodyPr/>
          <a:lstStyle/>
          <a:p>
            <a:r>
              <a:rPr lang="en-IN" dirty="0"/>
              <a:t>Classification Analysis</a:t>
            </a:r>
          </a:p>
        </p:txBody>
      </p:sp>
      <p:sp>
        <p:nvSpPr>
          <p:cNvPr id="3" name="Content Placeholder 2">
            <a:extLst>
              <a:ext uri="{FF2B5EF4-FFF2-40B4-BE49-F238E27FC236}">
                <a16:creationId xmlns:a16="http://schemas.microsoft.com/office/drawing/2014/main" id="{EFBE30F1-67E4-2D6B-CD15-59CBBF5428A9}"/>
              </a:ext>
            </a:extLst>
          </p:cNvPr>
          <p:cNvSpPr>
            <a:spLocks noGrp="1"/>
          </p:cNvSpPr>
          <p:nvPr>
            <p:ph idx="1"/>
          </p:nvPr>
        </p:nvSpPr>
        <p:spPr>
          <a:xfrm>
            <a:off x="1284269" y="2159571"/>
            <a:ext cx="6730565" cy="3450613"/>
          </a:xfrm>
        </p:spPr>
        <p:txBody>
          <a:bodyPr>
            <a:normAutofit fontScale="85000" lnSpcReduction="20000"/>
          </a:bodyPr>
          <a:lstStyle/>
          <a:p>
            <a:pPr marL="0" indent="0">
              <a:buNone/>
            </a:pPr>
            <a:r>
              <a:rPr lang="en-US" dirty="0"/>
              <a:t>For classification, a Classifier was used as a baseline to predict whether a car's selling price was above or below the average. This model had a high recall but very low precision, which could lead to many false positives.</a:t>
            </a:r>
          </a:p>
          <a:p>
            <a:pPr marL="0" indent="0">
              <a:buNone/>
            </a:pPr>
            <a:r>
              <a:rPr lang="en-US" dirty="0"/>
              <a:t>The precision-recall curve and the ROC curve analyses provided a way to choose the optimal threshold for classification based on the F1 score, balancing precision and recall.</a:t>
            </a:r>
          </a:p>
          <a:p>
            <a:pPr marL="0" indent="0">
              <a:buNone/>
            </a:pPr>
            <a:r>
              <a:rPr lang="en-US" dirty="0"/>
              <a:t>The optimal threshold was found to be 0.70, leading to a new precision of 1.00 and a new recall of 0.75, which means after adjusting the threshold, the model perfectly predicts the positives but still misses some actual positives.</a:t>
            </a:r>
          </a:p>
        </p:txBody>
      </p:sp>
    </p:spTree>
    <p:extLst>
      <p:ext uri="{BB962C8B-B14F-4D97-AF65-F5344CB8AC3E}">
        <p14:creationId xmlns:p14="http://schemas.microsoft.com/office/powerpoint/2010/main" val="273456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1F4DBB-EDCB-4A36-BAC5-52F39918F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3" name="Picture 32">
            <a:extLst>
              <a:ext uri="{FF2B5EF4-FFF2-40B4-BE49-F238E27FC236}">
                <a16:creationId xmlns:a16="http://schemas.microsoft.com/office/drawing/2014/main" id="{5752FDBF-2103-408B-86DF-5390B4002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cxnSp>
        <p:nvCxnSpPr>
          <p:cNvPr id="35" name="Straight Connector 34">
            <a:extLst>
              <a:ext uri="{FF2B5EF4-FFF2-40B4-BE49-F238E27FC236}">
                <a16:creationId xmlns:a16="http://schemas.microsoft.com/office/drawing/2014/main" id="{2BFCFFBB-E11F-4217-B830-5A44E40B50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83C12D-BC4E-439F-9A67-2A67EFC92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815DB86D-3A58-4E20-9496-A143F5F1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CD475ED-BF87-4923-A020-F3B2D6AC5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156831" y="1474970"/>
            <a:ext cx="3050698" cy="2429210"/>
          </a:xfrm>
        </p:spPr>
        <p:txBody>
          <a:bodyPr vert="horz" lIns="91440" tIns="45720" rIns="91440" bIns="45720" rtlCol="0" anchor="b">
            <a:normAutofit/>
          </a:bodyPr>
          <a:lstStyle/>
          <a:p>
            <a:pPr defTabSz="914400"/>
            <a:r>
              <a:rPr lang="en-US" sz="1500" dirty="0"/>
              <a:t>The car data dictionary provides metadata about each variable in the dataset</a:t>
            </a:r>
            <a:br>
              <a:rPr lang="en-US" sz="1500" dirty="0"/>
            </a:br>
            <a:br>
              <a:rPr lang="en-US" sz="1500" dirty="0"/>
            </a:br>
            <a:r>
              <a:rPr lang="en-US" sz="1500" dirty="0"/>
              <a:t>The dataset comprises 16 features, including numerical variables such as year, mileage, and price, and categorical variables like make, model, and condition, etc.</a:t>
            </a:r>
          </a:p>
        </p:txBody>
      </p:sp>
      <p:cxnSp>
        <p:nvCxnSpPr>
          <p:cNvPr id="43" name="Straight Connector 42">
            <a:extLst>
              <a:ext uri="{FF2B5EF4-FFF2-40B4-BE49-F238E27FC236}">
                <a16:creationId xmlns:a16="http://schemas.microsoft.com/office/drawing/2014/main" id="{C19A4F69-A387-4BE3-BCA6-31D821D15B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1871" y="812506"/>
            <a:ext cx="0" cy="381520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02C36E5C-E415-3385-250B-9E139607196D}"/>
              </a:ext>
            </a:extLst>
          </p:cNvPr>
          <p:cNvPicPr>
            <a:picLocks noGrp="1" noChangeAspect="1"/>
          </p:cNvPicPr>
          <p:nvPr>
            <p:ph idx="1"/>
          </p:nvPr>
        </p:nvPicPr>
        <p:blipFill>
          <a:blip r:embed="rId3"/>
          <a:stretch>
            <a:fillRect/>
          </a:stretch>
        </p:blipFill>
        <p:spPr>
          <a:xfrm>
            <a:off x="4570808" y="1081960"/>
            <a:ext cx="3720331" cy="4108007"/>
          </a:xfrm>
          <a:prstGeom prst="rect">
            <a:avLst/>
          </a:prstGeom>
        </p:spPr>
      </p:pic>
      <p:pic>
        <p:nvPicPr>
          <p:cNvPr id="45" name="Picture 44">
            <a:extLst>
              <a:ext uri="{FF2B5EF4-FFF2-40B4-BE49-F238E27FC236}">
                <a16:creationId xmlns:a16="http://schemas.microsoft.com/office/drawing/2014/main" id="{2C0AC396-A673-4583-9A9C-699F615621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cxnSp>
        <p:nvCxnSpPr>
          <p:cNvPr id="47" name="Straight Connector 46">
            <a:extLst>
              <a:ext uri="{FF2B5EF4-FFF2-40B4-BE49-F238E27FC236}">
                <a16:creationId xmlns:a16="http://schemas.microsoft.com/office/drawing/2014/main" id="{12F983D7-8D78-4BCF-8BC7-CD0D1B612A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AEBEC79-E89D-4FDD-C330-6562B41D5FDC}"/>
              </a:ext>
            </a:extLst>
          </p:cNvPr>
          <p:cNvSpPr txBox="1"/>
          <p:nvPr/>
        </p:nvSpPr>
        <p:spPr>
          <a:xfrm>
            <a:off x="1031871" y="876720"/>
            <a:ext cx="4575974" cy="584775"/>
          </a:xfrm>
          <a:prstGeom prst="rect">
            <a:avLst/>
          </a:prstGeom>
          <a:noFill/>
        </p:spPr>
        <p:txBody>
          <a:bodyPr wrap="square">
            <a:spAutoFit/>
          </a:bodyPr>
          <a:lstStyle/>
          <a:p>
            <a:r>
              <a:rPr lang="en-US" sz="3200" dirty="0"/>
              <a:t>Data Dictionary</a:t>
            </a:r>
            <a:endParaRPr lang="en-IN" sz="3200" dirty="0"/>
          </a:p>
        </p:txBody>
      </p:sp>
    </p:spTree>
    <p:extLst>
      <p:ext uri="{BB962C8B-B14F-4D97-AF65-F5344CB8AC3E}">
        <p14:creationId xmlns:p14="http://schemas.microsoft.com/office/powerpoint/2010/main" val="4055723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8AA4018-2914-4D90-8886-0DA99FFE3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05A7-BCE3-192F-145A-8316AE66B733}"/>
              </a:ext>
            </a:extLst>
          </p:cNvPr>
          <p:cNvSpPr>
            <a:spLocks noGrp="1"/>
          </p:cNvSpPr>
          <p:nvPr>
            <p:ph type="title"/>
          </p:nvPr>
        </p:nvSpPr>
        <p:spPr>
          <a:xfrm>
            <a:off x="1151022" y="804520"/>
            <a:ext cx="4100429" cy="1049235"/>
          </a:xfrm>
        </p:spPr>
        <p:txBody>
          <a:bodyPr vert="horz" lIns="91440" tIns="45720" rIns="91440" bIns="45720" rtlCol="0" anchor="b">
            <a:noAutofit/>
          </a:bodyPr>
          <a:lstStyle/>
          <a:p>
            <a:pPr defTabSz="914400"/>
            <a:r>
              <a:rPr lang="en-US" dirty="0"/>
              <a:t>Visual Analysis with ROC and Precision-Recall Curves</a:t>
            </a:r>
          </a:p>
        </p:txBody>
      </p:sp>
      <p:cxnSp>
        <p:nvCxnSpPr>
          <p:cNvPr id="29" name="Straight Connector 28">
            <a:extLst>
              <a:ext uri="{FF2B5EF4-FFF2-40B4-BE49-F238E27FC236}">
                <a16:creationId xmlns:a16="http://schemas.microsoft.com/office/drawing/2014/main" id="{A2917FF5-8752-47FC-84B5-2A0C9D74D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02DA6EE2-4812-4B35-9FB0-E136A2CAF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extBox 8">
            <a:extLst>
              <a:ext uri="{FF2B5EF4-FFF2-40B4-BE49-F238E27FC236}">
                <a16:creationId xmlns:a16="http://schemas.microsoft.com/office/drawing/2014/main" id="{7A1FA888-800E-EF13-62A8-E30A6F426D44}"/>
              </a:ext>
            </a:extLst>
          </p:cNvPr>
          <p:cNvSpPr txBox="1"/>
          <p:nvPr/>
        </p:nvSpPr>
        <p:spPr>
          <a:xfrm>
            <a:off x="1151022" y="2015732"/>
            <a:ext cx="4100429"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100" dirty="0"/>
              <a:t>The Precision-Recall curve shows a trade-off between precision and recall for different threshold settings. In this scenario, the optimal F1 threshold indicates where the trade-off between precision and recall is balanced.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The ROC curve plots the true positive rate against the false positive rate and shows that the model's ability to discriminate between the positive and negative classes is perfect (area under the curve is 1). However, this perfection might be indicative of an issue with the model or data, such as overfitting, given that perfect scores are rarely seen in real-world scenarios.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While the evaluation metrics suggest high performance, especially for Linear Regression, the near-perfect scores raise the possibility of data leakage or overfitting.</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The classification results also indicate that with the optimal threshold, there is a better balance between precision and recall, improving the classifier's performance over the baseline.</a:t>
            </a:r>
          </a:p>
        </p:txBody>
      </p:sp>
      <p:pic>
        <p:nvPicPr>
          <p:cNvPr id="5" name="Content Placeholder 4" descr="A screen shot of a graph&#10;&#10;Description automatically generated">
            <a:extLst>
              <a:ext uri="{FF2B5EF4-FFF2-40B4-BE49-F238E27FC236}">
                <a16:creationId xmlns:a16="http://schemas.microsoft.com/office/drawing/2014/main" id="{659B51A9-AE25-B168-F3E6-00EC1F123989}"/>
              </a:ext>
            </a:extLst>
          </p:cNvPr>
          <p:cNvPicPr>
            <a:picLocks noGrp="1" noChangeAspect="1"/>
          </p:cNvPicPr>
          <p:nvPr>
            <p:ph idx="1"/>
          </p:nvPr>
        </p:nvPicPr>
        <p:blipFill>
          <a:blip r:embed="rId2"/>
          <a:stretch>
            <a:fillRect/>
          </a:stretch>
        </p:blipFill>
        <p:spPr>
          <a:xfrm>
            <a:off x="6043050" y="481109"/>
            <a:ext cx="2180417" cy="2491906"/>
          </a:xfrm>
          <a:prstGeom prst="rect">
            <a:avLst/>
          </a:prstGeom>
        </p:spPr>
      </p:pic>
      <p:pic>
        <p:nvPicPr>
          <p:cNvPr id="7" name="Picture 6" descr="A graph with a line&#10;&#10;Description automatically generated">
            <a:extLst>
              <a:ext uri="{FF2B5EF4-FFF2-40B4-BE49-F238E27FC236}">
                <a16:creationId xmlns:a16="http://schemas.microsoft.com/office/drawing/2014/main" id="{E8D8C468-E372-10C7-B5DC-2E8721178741}"/>
              </a:ext>
            </a:extLst>
          </p:cNvPr>
          <p:cNvPicPr>
            <a:picLocks noChangeAspect="1"/>
          </p:cNvPicPr>
          <p:nvPr/>
        </p:nvPicPr>
        <p:blipFill>
          <a:blip r:embed="rId3"/>
          <a:stretch>
            <a:fillRect/>
          </a:stretch>
        </p:blipFill>
        <p:spPr>
          <a:xfrm>
            <a:off x="5748866" y="3138486"/>
            <a:ext cx="2768785" cy="2491907"/>
          </a:xfrm>
          <a:prstGeom prst="rect">
            <a:avLst/>
          </a:prstGeom>
        </p:spPr>
      </p:pic>
      <p:pic>
        <p:nvPicPr>
          <p:cNvPr id="33" name="Picture 32">
            <a:extLst>
              <a:ext uri="{FF2B5EF4-FFF2-40B4-BE49-F238E27FC236}">
                <a16:creationId xmlns:a16="http://schemas.microsoft.com/office/drawing/2014/main" id="{F9F768EB-5D72-40A3-8506-CD3323B159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9144000" cy="742950"/>
          </a:xfrm>
          <a:prstGeom prst="rect">
            <a:avLst/>
          </a:prstGeom>
        </p:spPr>
      </p:pic>
      <p:cxnSp>
        <p:nvCxnSpPr>
          <p:cNvPr id="35" name="Straight Connector 34">
            <a:extLst>
              <a:ext uri="{FF2B5EF4-FFF2-40B4-BE49-F238E27FC236}">
                <a16:creationId xmlns:a16="http://schemas.microsoft.com/office/drawing/2014/main" id="{930C812C-EB02-4B75-90CA-3DA4F0F468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121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3EF3328-7288-9E5C-ED29-5923F85CEA45}"/>
              </a:ext>
            </a:extLst>
          </p:cNvPr>
          <p:cNvSpPr>
            <a:spLocks noGrp="1"/>
          </p:cNvSpPr>
          <p:nvPr>
            <p:ph idx="1"/>
          </p:nvPr>
        </p:nvSpPr>
        <p:spPr>
          <a:xfrm>
            <a:off x="1151021" y="2015732"/>
            <a:ext cx="3066823" cy="3450613"/>
          </a:xfrm>
        </p:spPr>
        <p:txBody>
          <a:bodyPr>
            <a:normAutofit/>
          </a:bodyPr>
          <a:lstStyle/>
          <a:p>
            <a:pPr marL="0" indent="0">
              <a:buNone/>
            </a:pPr>
            <a:r>
              <a:rPr lang="en-US" sz="3200" dirty="0"/>
              <a:t>Thank you</a:t>
            </a:r>
            <a:endParaRPr lang="en-IN" sz="3200" dirty="0"/>
          </a:p>
        </p:txBody>
      </p:sp>
      <p:pic>
        <p:nvPicPr>
          <p:cNvPr id="9" name="Graphic 8" descr="Smiling Face with No Fill">
            <a:extLst>
              <a:ext uri="{FF2B5EF4-FFF2-40B4-BE49-F238E27FC236}">
                <a16:creationId xmlns:a16="http://schemas.microsoft.com/office/drawing/2014/main" id="{3C89BF05-4C35-E4D7-C590-2CAB9CB4B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20" name="Picture 19">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9144000" cy="742950"/>
          </a:xfrm>
          <a:prstGeom prst="rect">
            <a:avLst/>
          </a:prstGeom>
        </p:spPr>
      </p:pic>
      <p:cxnSp>
        <p:nvCxnSpPr>
          <p:cNvPr id="22" name="Straight Connector 21">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1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440782" y="804519"/>
            <a:ext cx="6850357" cy="1049235"/>
          </a:xfrm>
        </p:spPr>
        <p:txBody>
          <a:bodyPr vert="horz" lIns="91440" tIns="45720" rIns="91440" bIns="45720" rtlCol="0">
            <a:normAutofit/>
          </a:bodyPr>
          <a:lstStyle/>
          <a:p>
            <a:pPr defTabSz="914400"/>
            <a:r>
              <a:rPr lang="en-US" kern="1200" dirty="0">
                <a:latin typeface="+mj-lt"/>
                <a:ea typeface="+mj-ea"/>
                <a:cs typeface="+mj-cs"/>
              </a:rPr>
              <a:t>Shape</a:t>
            </a:r>
          </a:p>
        </p:txBody>
      </p:sp>
      <p:sp>
        <p:nvSpPr>
          <p:cNvPr id="6" name="Title 1">
            <a:extLst>
              <a:ext uri="{FF2B5EF4-FFF2-40B4-BE49-F238E27FC236}">
                <a16:creationId xmlns:a16="http://schemas.microsoft.com/office/drawing/2014/main" id="{0F5ADCB4-2CB7-7840-F4C0-7B4844F1844B}"/>
              </a:ext>
            </a:extLst>
          </p:cNvPr>
          <p:cNvSpPr txBox="1">
            <a:spLocks/>
          </p:cNvSpPr>
          <p:nvPr/>
        </p:nvSpPr>
        <p:spPr>
          <a:xfrm>
            <a:off x="1440783" y="2336353"/>
            <a:ext cx="6561280" cy="6869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defTabSz="902513">
              <a:lnSpc>
                <a:spcPct val="90000"/>
              </a:lnSpc>
              <a:spcBef>
                <a:spcPts val="987"/>
              </a:spcBef>
            </a:pPr>
            <a:r>
              <a:rPr lang="en-US" sz="2171" kern="1200" spc="-50" baseline="0" dirty="0">
                <a:solidFill>
                  <a:schemeClr val="tx1"/>
                </a:solidFill>
                <a:latin typeface="+mn-lt"/>
                <a:ea typeface="+mn-ea"/>
                <a:cs typeface="+mn-cs"/>
              </a:rPr>
              <a:t>The dataset shape will tell us how many entries (cars) and features.</a:t>
            </a:r>
            <a:endParaRPr lang="en-US" sz="2200" kern="1200" dirty="0">
              <a:solidFill>
                <a:schemeClr val="tx1"/>
              </a:solidFill>
              <a:latin typeface="+mn-lt"/>
              <a:ea typeface="+mn-ea"/>
              <a:cs typeface="+mn-cs"/>
            </a:endParaRPr>
          </a:p>
        </p:txBody>
      </p:sp>
      <p:pic>
        <p:nvPicPr>
          <p:cNvPr id="8" name="Content Placeholder 7">
            <a:extLst>
              <a:ext uri="{FF2B5EF4-FFF2-40B4-BE49-F238E27FC236}">
                <a16:creationId xmlns:a16="http://schemas.microsoft.com/office/drawing/2014/main" id="{A9E38B73-B2B7-A34D-2630-B06EDD0481E0}"/>
              </a:ext>
            </a:extLst>
          </p:cNvPr>
          <p:cNvPicPr>
            <a:picLocks noChangeAspect="1"/>
          </p:cNvPicPr>
          <p:nvPr/>
        </p:nvPicPr>
        <p:blipFill>
          <a:blip r:embed="rId2"/>
          <a:stretch>
            <a:fillRect/>
          </a:stretch>
        </p:blipFill>
        <p:spPr>
          <a:xfrm>
            <a:off x="1718092" y="3165837"/>
            <a:ext cx="4759667" cy="580679"/>
          </a:xfrm>
          <a:prstGeom prst="rect">
            <a:avLst/>
          </a:prstGeom>
        </p:spPr>
      </p:pic>
      <p:sp>
        <p:nvSpPr>
          <p:cNvPr id="10" name="TextBox 9">
            <a:extLst>
              <a:ext uri="{FF2B5EF4-FFF2-40B4-BE49-F238E27FC236}">
                <a16:creationId xmlns:a16="http://schemas.microsoft.com/office/drawing/2014/main" id="{07134203-D3F9-DE9E-16BA-0DF0AA6A6D1F}"/>
              </a:ext>
            </a:extLst>
          </p:cNvPr>
          <p:cNvSpPr txBox="1"/>
          <p:nvPr/>
        </p:nvSpPr>
        <p:spPr>
          <a:xfrm>
            <a:off x="1817074" y="3887723"/>
            <a:ext cx="5352218" cy="1578039"/>
          </a:xfrm>
          <a:prstGeom prst="rect">
            <a:avLst/>
          </a:prstGeom>
          <a:noFill/>
        </p:spPr>
        <p:txBody>
          <a:bodyPr wrap="square">
            <a:spAutoFit/>
          </a:bodyPr>
          <a:lstStyle/>
          <a:p>
            <a:pPr defTabSz="451256">
              <a:spcAft>
                <a:spcPts val="564"/>
              </a:spcAft>
            </a:pPr>
            <a:r>
              <a:rPr lang="en-US" sz="1777" kern="1200" dirty="0">
                <a:solidFill>
                  <a:schemeClr val="tx1"/>
                </a:solidFill>
                <a:latin typeface="+mn-lt"/>
                <a:ea typeface="+mn-ea"/>
                <a:cs typeface="+mn-cs"/>
              </a:rPr>
              <a:t>The number of 558837 rows (cars) and 16 columns (features) present in the dataset.</a:t>
            </a:r>
          </a:p>
          <a:p>
            <a:pPr defTabSz="451256">
              <a:spcAft>
                <a:spcPts val="564"/>
              </a:spcAft>
            </a:pPr>
            <a:r>
              <a:rPr lang="en-US" sz="1777" kern="1200" dirty="0">
                <a:solidFill>
                  <a:schemeClr val="tx1"/>
                </a:solidFill>
                <a:latin typeface="+mn-lt"/>
                <a:ea typeface="+mn-ea"/>
                <a:cs typeface="+mn-cs"/>
              </a:rPr>
              <a:t>(or)</a:t>
            </a:r>
          </a:p>
          <a:p>
            <a:pPr defTabSz="451256">
              <a:spcAft>
                <a:spcPts val="564"/>
              </a:spcAft>
            </a:pPr>
            <a:r>
              <a:rPr lang="en-US" sz="1692" kern="1200" dirty="0">
                <a:solidFill>
                  <a:schemeClr val="tx1"/>
                </a:solidFill>
                <a:latin typeface="+mn-lt"/>
                <a:ea typeface="+mn-ea"/>
                <a:cs typeface="+mn-cs"/>
              </a:rPr>
              <a:t>The dataset contains information on 558837 used cars, each described by 16 features.</a:t>
            </a:r>
            <a:endParaRPr lang="en-IN" dirty="0"/>
          </a:p>
        </p:txBody>
      </p:sp>
    </p:spTree>
    <p:extLst>
      <p:ext uri="{BB962C8B-B14F-4D97-AF65-F5344CB8AC3E}">
        <p14:creationId xmlns:p14="http://schemas.microsoft.com/office/powerpoint/2010/main" val="47338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151085" y="804520"/>
            <a:ext cx="7232627" cy="1049235"/>
          </a:xfrm>
        </p:spPr>
        <p:txBody>
          <a:bodyPr vert="horz" lIns="91440" tIns="45720" rIns="91440" bIns="45720" rtlCol="0" anchor="b">
            <a:noAutofit/>
          </a:bodyPr>
          <a:lstStyle/>
          <a:p>
            <a:pPr defTabSz="914400"/>
            <a:r>
              <a:rPr lang="en-US" dirty="0">
                <a:highlight>
                  <a:srgbClr val="FFFFFF"/>
                </a:highlight>
              </a:rPr>
              <a:t>Hypothesis 1: Fuel Efficiency vs. Price</a:t>
            </a:r>
            <a:endParaRPr lang="en-US" dirty="0"/>
          </a:p>
        </p:txBody>
      </p:sp>
      <p:cxnSp>
        <p:nvCxnSpPr>
          <p:cNvPr id="18" name="Straight Connector 17">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Box 10">
            <a:extLst>
              <a:ext uri="{FF2B5EF4-FFF2-40B4-BE49-F238E27FC236}">
                <a16:creationId xmlns:a16="http://schemas.microsoft.com/office/drawing/2014/main" id="{CB9A9CAA-9DB1-BC28-522E-321F44CD84E5}"/>
              </a:ext>
            </a:extLst>
          </p:cNvPr>
          <p:cNvSpPr txBox="1"/>
          <p:nvPr/>
        </p:nvSpPr>
        <p:spPr>
          <a:xfrm>
            <a:off x="1151021" y="2015732"/>
            <a:ext cx="3066823"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300"/>
              <a:t>The hypothesis posits that there's a negative correlation between a car's fuel efficiency and its selling price, suggesting that cars with higher fuel efficiency (more miles per gallon) might be priced lower, potentially because they are smaller or less luxurious.</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Results : </a:t>
            </a:r>
            <a:r>
              <a:rPr lang="en-US" sz="1300"/>
              <a:t>The analysis revealed a weak negative correlation between fuel efficiency and price, suggesting that cars with higher fuel efficiency tend to be slightly cheaper, possibly due to smaller size or less powerful engines.</a:t>
            </a:r>
          </a:p>
        </p:txBody>
      </p:sp>
      <p:pic>
        <p:nvPicPr>
          <p:cNvPr id="9" name="Picture 8">
            <a:extLst>
              <a:ext uri="{FF2B5EF4-FFF2-40B4-BE49-F238E27FC236}">
                <a16:creationId xmlns:a16="http://schemas.microsoft.com/office/drawing/2014/main" id="{BCEBC539-8075-371E-3B6C-E5936E2137BF}"/>
              </a:ext>
            </a:extLst>
          </p:cNvPr>
          <p:cNvPicPr>
            <a:picLocks noChangeAspect="1"/>
          </p:cNvPicPr>
          <p:nvPr/>
        </p:nvPicPr>
        <p:blipFill>
          <a:blip r:embed="rId2"/>
          <a:stretch>
            <a:fillRect/>
          </a:stretch>
        </p:blipFill>
        <p:spPr>
          <a:xfrm>
            <a:off x="4570808" y="2001263"/>
            <a:ext cx="3720331" cy="2269401"/>
          </a:xfrm>
          <a:prstGeom prst="rect">
            <a:avLst/>
          </a:prstGeom>
        </p:spPr>
      </p:pic>
      <p:pic>
        <p:nvPicPr>
          <p:cNvPr id="22" name="Picture 21">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24" name="Straight Connector 23">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79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AFC5B-9A45-DDF9-C20E-7C42EB3D057F}"/>
              </a:ext>
            </a:extLst>
          </p:cNvPr>
          <p:cNvSpPr>
            <a:spLocks noGrp="1"/>
          </p:cNvSpPr>
          <p:nvPr>
            <p:ph type="title"/>
          </p:nvPr>
        </p:nvSpPr>
        <p:spPr>
          <a:xfrm>
            <a:off x="1151085" y="804520"/>
            <a:ext cx="7376465" cy="1049235"/>
          </a:xfrm>
        </p:spPr>
        <p:txBody>
          <a:bodyPr>
            <a:noAutofit/>
          </a:bodyPr>
          <a:lstStyle/>
          <a:p>
            <a:r>
              <a:rPr lang="en-US" i="0" dirty="0">
                <a:effectLst/>
                <a:highlight>
                  <a:srgbClr val="FFFFFF"/>
                </a:highlight>
                <a:latin typeface="Roboto" panose="02000000000000000000" pitchFamily="2" charset="0"/>
              </a:rPr>
              <a:t>Hypothesis 2: Luxury vs. Non-Luxury Brand Prices</a:t>
            </a:r>
            <a:endParaRPr lang="en-IN" dirty="0"/>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2032CD5-6D43-BFAD-37CD-A01C604FF558}"/>
              </a:ext>
            </a:extLst>
          </p:cNvPr>
          <p:cNvSpPr>
            <a:spLocks noGrp="1"/>
          </p:cNvSpPr>
          <p:nvPr>
            <p:ph idx="1"/>
          </p:nvPr>
        </p:nvSpPr>
        <p:spPr>
          <a:xfrm>
            <a:off x="1151021" y="2015732"/>
            <a:ext cx="3066823" cy="3450613"/>
          </a:xfrm>
        </p:spPr>
        <p:txBody>
          <a:bodyPr>
            <a:normAutofit/>
          </a:bodyPr>
          <a:lstStyle/>
          <a:p>
            <a:pPr>
              <a:lnSpc>
                <a:spcPct val="110000"/>
              </a:lnSpc>
            </a:pPr>
            <a:r>
              <a:rPr lang="en-US" sz="800" b="1"/>
              <a:t>Hypothesis</a:t>
            </a:r>
            <a:r>
              <a:rPr lang="en-US" sz="800"/>
              <a:t>: Luxury brand cars are sold at higher prices than non-luxury brand cars, even when controlling for other factors like car age and condition.</a:t>
            </a:r>
          </a:p>
          <a:p>
            <a:pPr>
              <a:lnSpc>
                <a:spcPct val="110000"/>
              </a:lnSpc>
            </a:pPr>
            <a:r>
              <a:rPr lang="en-US" sz="800" b="1"/>
              <a:t>Insights</a:t>
            </a:r>
            <a:r>
              <a:rPr lang="en-US" sz="800"/>
              <a:t>: By comparing luxury and non-luxury brands, you can assess the premium placed on brand value. This comparison can reveal how much more consumers are willing to pay for perceived quality and status associated with luxury brands.</a:t>
            </a:r>
          </a:p>
          <a:p>
            <a:pPr>
              <a:lnSpc>
                <a:spcPct val="110000"/>
              </a:lnSpc>
            </a:pPr>
            <a:r>
              <a:rPr lang="en-US" sz="800" b="1"/>
              <a:t>Importance</a:t>
            </a:r>
            <a:r>
              <a:rPr lang="en-US" sz="800"/>
              <a:t>: Understanding the price differential can guide manufacturers and dealers in pricing strategies and help them identify which features contribute most to brand value.</a:t>
            </a:r>
          </a:p>
          <a:p>
            <a:pPr>
              <a:lnSpc>
                <a:spcPct val="110000"/>
              </a:lnSpc>
            </a:pPr>
            <a:r>
              <a:rPr lang="en-US" sz="800" b="1"/>
              <a:t>Results Description:</a:t>
            </a:r>
            <a:r>
              <a:rPr lang="en-US" sz="800"/>
              <a:t> As expected, luxury brand cars command significantly higher prices compared to non-luxury brands, even when considering factors like age and condition. This indicates the premium associated with brand reputation and perceived quality.</a:t>
            </a:r>
          </a:p>
          <a:p>
            <a:pPr>
              <a:lnSpc>
                <a:spcPct val="110000"/>
              </a:lnSpc>
            </a:pPr>
            <a:endParaRPr lang="en-US" sz="800"/>
          </a:p>
        </p:txBody>
      </p:sp>
      <p:pic>
        <p:nvPicPr>
          <p:cNvPr id="5" name="Picture 4">
            <a:extLst>
              <a:ext uri="{FF2B5EF4-FFF2-40B4-BE49-F238E27FC236}">
                <a16:creationId xmlns:a16="http://schemas.microsoft.com/office/drawing/2014/main" id="{5236EAE3-CAFD-1B41-8515-98F84AFF222D}"/>
              </a:ext>
            </a:extLst>
          </p:cNvPr>
          <p:cNvPicPr>
            <a:picLocks noChangeAspect="1"/>
          </p:cNvPicPr>
          <p:nvPr/>
        </p:nvPicPr>
        <p:blipFill>
          <a:blip r:embed="rId2"/>
          <a:stretch>
            <a:fillRect/>
          </a:stretch>
        </p:blipFill>
        <p:spPr>
          <a:xfrm>
            <a:off x="4570808" y="1973361"/>
            <a:ext cx="3720331" cy="2325206"/>
          </a:xfrm>
          <a:prstGeom prst="rect">
            <a:avLst/>
          </a:prstGeom>
        </p:spPr>
      </p:pic>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93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D4D67-A90C-34E9-162E-6D19DA61FBE5}"/>
              </a:ext>
            </a:extLst>
          </p:cNvPr>
          <p:cNvSpPr>
            <a:spLocks noGrp="1"/>
          </p:cNvSpPr>
          <p:nvPr>
            <p:ph type="title"/>
          </p:nvPr>
        </p:nvSpPr>
        <p:spPr>
          <a:xfrm>
            <a:off x="1151085" y="804520"/>
            <a:ext cx="6482613" cy="1049235"/>
          </a:xfrm>
        </p:spPr>
        <p:txBody>
          <a:bodyPr>
            <a:noAutofit/>
          </a:bodyPr>
          <a:lstStyle/>
          <a:p>
            <a:r>
              <a:rPr lang="en-US" i="0" dirty="0">
                <a:effectLst/>
                <a:highlight>
                  <a:srgbClr val="FFFFFF"/>
                </a:highlight>
                <a:latin typeface="Roboto" panose="02000000000000000000" pitchFamily="2" charset="0"/>
              </a:rPr>
              <a:t>Hypothesis 3: Car Age vs. Price</a:t>
            </a:r>
            <a:endParaRPr lang="en-IN" dirty="0"/>
          </a:p>
        </p:txBody>
      </p:sp>
      <p:cxnSp>
        <p:nvCxnSpPr>
          <p:cNvPr id="13" name="Straight Connector 1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7C95984-039D-F39A-41E1-2EB9150A7F29}"/>
              </a:ext>
            </a:extLst>
          </p:cNvPr>
          <p:cNvSpPr>
            <a:spLocks noGrp="1"/>
          </p:cNvSpPr>
          <p:nvPr>
            <p:ph idx="1"/>
          </p:nvPr>
        </p:nvSpPr>
        <p:spPr>
          <a:xfrm>
            <a:off x="1151021" y="2015732"/>
            <a:ext cx="3066823" cy="3450613"/>
          </a:xfrm>
        </p:spPr>
        <p:txBody>
          <a:bodyPr>
            <a:normAutofit/>
          </a:bodyPr>
          <a:lstStyle/>
          <a:p>
            <a:pPr>
              <a:lnSpc>
                <a:spcPct val="110000"/>
              </a:lnSpc>
            </a:pPr>
            <a:r>
              <a:rPr lang="en-US" sz="800" b="1"/>
              <a:t>Hypothesis</a:t>
            </a:r>
            <a:r>
              <a:rPr lang="en-US" sz="800"/>
              <a:t>: The selling price of a car decreases as its age increases, which would indicate depreciation over time.</a:t>
            </a:r>
          </a:p>
          <a:p>
            <a:pPr>
              <a:lnSpc>
                <a:spcPct val="110000"/>
              </a:lnSpc>
            </a:pPr>
            <a:r>
              <a:rPr lang="en-US" sz="800" b="1"/>
              <a:t>Insights</a:t>
            </a:r>
            <a:r>
              <a:rPr lang="en-US" sz="800"/>
              <a:t>: This analysis can reveal the rate at which cars lose value, highlighting which car ages offer the best value for consumers and when might be the best time to sell for owners.</a:t>
            </a:r>
          </a:p>
          <a:p>
            <a:pPr>
              <a:lnSpc>
                <a:spcPct val="110000"/>
              </a:lnSpc>
            </a:pPr>
            <a:r>
              <a:rPr lang="en-US" sz="800" b="1"/>
              <a:t>Importance</a:t>
            </a:r>
            <a:r>
              <a:rPr lang="en-US" sz="800"/>
              <a:t>: Knowledge of how car age affects price is crucial for stakeholders in predicting future car values, planning trade-ins, and setting insurance premiums.</a:t>
            </a:r>
          </a:p>
          <a:p>
            <a:pPr>
              <a:lnSpc>
                <a:spcPct val="110000"/>
              </a:lnSpc>
            </a:pPr>
            <a:r>
              <a:rPr lang="en-US" sz="800" b="1"/>
              <a:t>Results Description:</a:t>
            </a:r>
            <a:r>
              <a:rPr lang="en-US" sz="800"/>
              <a:t> The analysis confirmed a clear negative correlation between car age and selling price, demonstrating the expected depreciation over time. Newer cars generally fetch higher prices, with the rate of depreciation potentially varying across different makes and models.</a:t>
            </a:r>
          </a:p>
          <a:p>
            <a:pPr marL="0" indent="0">
              <a:lnSpc>
                <a:spcPct val="110000"/>
              </a:lnSpc>
              <a:buNone/>
            </a:pPr>
            <a:endParaRPr lang="en-US" sz="800"/>
          </a:p>
          <a:p>
            <a:pPr marL="0" indent="0">
              <a:lnSpc>
                <a:spcPct val="110000"/>
              </a:lnSpc>
              <a:buNone/>
            </a:pPr>
            <a:endParaRPr lang="en-IN" sz="800"/>
          </a:p>
        </p:txBody>
      </p:sp>
      <p:pic>
        <p:nvPicPr>
          <p:cNvPr id="6" name="Picture 5" descr="A graph of sales growth&#10;&#10;Description automatically generated with medium confidence">
            <a:extLst>
              <a:ext uri="{FF2B5EF4-FFF2-40B4-BE49-F238E27FC236}">
                <a16:creationId xmlns:a16="http://schemas.microsoft.com/office/drawing/2014/main" id="{3435D554-ABA1-8C8D-BB9A-B6809743D9CC}"/>
              </a:ext>
            </a:extLst>
          </p:cNvPr>
          <p:cNvPicPr>
            <a:picLocks noChangeAspect="1"/>
          </p:cNvPicPr>
          <p:nvPr/>
        </p:nvPicPr>
        <p:blipFill>
          <a:blip r:embed="rId2"/>
          <a:stretch>
            <a:fillRect/>
          </a:stretch>
        </p:blipFill>
        <p:spPr>
          <a:xfrm>
            <a:off x="4570808" y="1982661"/>
            <a:ext cx="3720331" cy="2306605"/>
          </a:xfrm>
          <a:prstGeom prst="rect">
            <a:avLst/>
          </a:prstGeom>
        </p:spPr>
      </p:pic>
      <p:pic>
        <p:nvPicPr>
          <p:cNvPr id="17" name="Picture 1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9144000" cy="742950"/>
          </a:xfrm>
          <a:prstGeom prst="rect">
            <a:avLst/>
          </a:prstGeom>
        </p:spPr>
      </p:pic>
      <p:cxnSp>
        <p:nvCxnSpPr>
          <p:cNvPr id="19" name="Straight Connector 1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7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BD038-E855-32F4-64BD-66B15132DF85}"/>
              </a:ext>
            </a:extLst>
          </p:cNvPr>
          <p:cNvSpPr>
            <a:spLocks noGrp="1"/>
          </p:cNvSpPr>
          <p:nvPr>
            <p:ph type="title"/>
          </p:nvPr>
        </p:nvSpPr>
        <p:spPr>
          <a:xfrm>
            <a:off x="1151021" y="385221"/>
            <a:ext cx="5177795" cy="1049235"/>
          </a:xfrm>
        </p:spPr>
        <p:txBody>
          <a:bodyPr>
            <a:normAutofit/>
          </a:bodyPr>
          <a:lstStyle/>
          <a:p>
            <a:r>
              <a:rPr lang="en-IN" dirty="0"/>
              <a:t>Type of Algorithm</a:t>
            </a:r>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8765"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9144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0504A4E-408B-4E6C-83B1-5D1235F6625A}"/>
              </a:ext>
            </a:extLst>
          </p:cNvPr>
          <p:cNvSpPr>
            <a:spLocks noGrp="1"/>
          </p:cNvSpPr>
          <p:nvPr>
            <p:ph idx="1"/>
          </p:nvPr>
        </p:nvSpPr>
        <p:spPr>
          <a:xfrm>
            <a:off x="1151021" y="1714888"/>
            <a:ext cx="7458723" cy="3450613"/>
          </a:xfrm>
        </p:spPr>
        <p:txBody>
          <a:bodyPr>
            <a:noAutofit/>
          </a:bodyPr>
          <a:lstStyle/>
          <a:p>
            <a:pPr marL="0" indent="0">
              <a:lnSpc>
                <a:spcPct val="110000"/>
              </a:lnSpc>
              <a:buNone/>
            </a:pPr>
            <a:r>
              <a:rPr lang="en-US" sz="1100" dirty="0"/>
              <a:t>The models you are applying represent a broad spectrum of regression techniques, each with its own strengths and suitable scenarios. Here's a brief description of each and the rationale for using them in your project:</a:t>
            </a:r>
          </a:p>
          <a:p>
            <a:pPr marL="0" indent="0">
              <a:lnSpc>
                <a:spcPct val="110000"/>
              </a:lnSpc>
              <a:buNone/>
            </a:pPr>
            <a:r>
              <a:rPr lang="en-US" sz="1100" b="1" dirty="0"/>
              <a:t>Linear Regression</a:t>
            </a:r>
            <a:r>
              <a:rPr lang="en-US" sz="1100" dirty="0"/>
              <a:t>: It is the most straightforward approach. It assumes a linear relationship between the input variables and the target variable. It's fast and provides a baseline for performance comparison.</a:t>
            </a:r>
          </a:p>
          <a:p>
            <a:pPr marL="0" indent="0">
              <a:lnSpc>
                <a:spcPct val="110000"/>
              </a:lnSpc>
              <a:buNone/>
            </a:pPr>
            <a:r>
              <a:rPr lang="en-US" sz="1100" b="1" dirty="0"/>
              <a:t>Ridge Regression</a:t>
            </a:r>
            <a:r>
              <a:rPr lang="en-US" sz="1100" dirty="0"/>
              <a:t>: This model is an extension of linear regression that includes regularization. It's useful when there is multicollinearity in the data, or to prevent overfitting. The regularization term shrinks the coefficients of less important features to zero.</a:t>
            </a:r>
          </a:p>
          <a:p>
            <a:pPr marL="0" indent="0">
              <a:lnSpc>
                <a:spcPct val="110000"/>
              </a:lnSpc>
              <a:buNone/>
            </a:pPr>
            <a:r>
              <a:rPr lang="en-US" sz="1100" b="1" dirty="0"/>
              <a:t>Lasso Regression</a:t>
            </a:r>
            <a:r>
              <a:rPr lang="en-US" sz="1100" dirty="0"/>
              <a:t>: Similar to Ridge, Lasso also includes a regularization term. However, it tends to completely eliminate the weights of the least important features, resulting in feature selection within the model.</a:t>
            </a:r>
          </a:p>
          <a:p>
            <a:pPr marL="0" indent="0">
              <a:lnSpc>
                <a:spcPct val="110000"/>
              </a:lnSpc>
              <a:buNone/>
            </a:pPr>
            <a:r>
              <a:rPr lang="en-US" sz="1100" b="1" dirty="0"/>
              <a:t>Random Forest Regressor</a:t>
            </a:r>
            <a:r>
              <a:rPr lang="en-US" sz="1100" dirty="0"/>
              <a:t>: As an ensemble method, Random Forest builds multiple decision trees and merges them to get a more accurate and stable prediction. It's robust against overfitting and good for capturing non-linear relationships without needing to transform features.</a:t>
            </a:r>
          </a:p>
          <a:p>
            <a:pPr marL="0" indent="0">
              <a:lnSpc>
                <a:spcPct val="110000"/>
              </a:lnSpc>
              <a:buNone/>
            </a:pPr>
            <a:r>
              <a:rPr lang="en-US" sz="1100" b="1" dirty="0"/>
              <a:t>Gradient Boosting Regressor</a:t>
            </a:r>
            <a:r>
              <a:rPr lang="en-US" sz="1100" dirty="0"/>
              <a:t>: This is another ensemble method that builds trees one at a time, where each new tree helps to correct errors made by previously trained trees. It's often very predictive and can handle various types of data.</a:t>
            </a:r>
          </a:p>
          <a:p>
            <a:pPr marL="0" indent="0">
              <a:lnSpc>
                <a:spcPct val="110000"/>
              </a:lnSpc>
              <a:buNone/>
            </a:pPr>
            <a:r>
              <a:rPr lang="en-US" sz="1100" b="1" dirty="0"/>
              <a:t>Support Vector Regressor (SVR)</a:t>
            </a:r>
            <a:r>
              <a:rPr lang="en-US" sz="1100" dirty="0"/>
              <a:t>: SVR uses the same principles as the SVM for classification but applies them to predict continuous outputs. It's effective in high-dimensional spaces and when there is a clear margin of separation in the data.</a:t>
            </a:r>
          </a:p>
        </p:txBody>
      </p:sp>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9144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61983"/>
      </p:ext>
    </p:extLst>
  </p:cSld>
  <p:clrMapOvr>
    <a:masterClrMapping/>
  </p:clrMapOvr>
</p:sld>
</file>

<file path=ppt/theme/theme1.xml><?xml version="1.0" encoding="utf-8"?>
<a:theme xmlns:a="http://schemas.openxmlformats.org/drawingml/2006/main" name="Gallery">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1742</TotalTime>
  <Words>4398</Words>
  <Application>Microsoft Office PowerPoint</Application>
  <PresentationFormat>On-screen Show (4:3)</PresentationFormat>
  <Paragraphs>199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Aptos</vt:lpstr>
      <vt:lpstr>Arial</vt:lpstr>
      <vt:lpstr>Roboto</vt:lpstr>
      <vt:lpstr>Gallery</vt:lpstr>
      <vt:lpstr>Car prices Data Analysis – Final Slide deck</vt:lpstr>
      <vt:lpstr>Index</vt:lpstr>
      <vt:lpstr>Introduction</vt:lpstr>
      <vt:lpstr>The car data dictionary provides metadata about each variable in the dataset  The dataset comprises 16 features, including numerical variables such as year, mileage, and price, and categorical variables like make, model, and condition, etc.</vt:lpstr>
      <vt:lpstr>Shape</vt:lpstr>
      <vt:lpstr>Hypothesis 1: Fuel Efficiency vs. Price</vt:lpstr>
      <vt:lpstr>Hypothesis 2: Luxury vs. Non-Luxury Brand Prices</vt:lpstr>
      <vt:lpstr>Hypothesis 3: Car Age vs. Price</vt:lpstr>
      <vt:lpstr>Type of Algorithm</vt:lpstr>
      <vt:lpstr>EDA (Exploratory Data Analysis)</vt:lpstr>
      <vt:lpstr>Techniques Used</vt:lpstr>
      <vt:lpstr>Data Preprocessing</vt:lpstr>
      <vt:lpstr>A new Data Frame without any columns that have missing values</vt:lpstr>
      <vt:lpstr>Data Updates</vt:lpstr>
      <vt:lpstr>Data Updates..</vt:lpstr>
      <vt:lpstr>Create a new Data Frame without any columns that have missing values</vt:lpstr>
      <vt:lpstr>Feature Engineering</vt:lpstr>
      <vt:lpstr>Extract the year, month, and day of the week</vt:lpstr>
      <vt:lpstr>Data Exploration and Analyses Visualization 1: Selling Prices (Distribution)</vt:lpstr>
      <vt:lpstr>Visualization 2: Correlation Heatmap</vt:lpstr>
      <vt:lpstr>Visualization 3: Distribution vs Number of Cars</vt:lpstr>
      <vt:lpstr>Visualization 4 : Price vs Condition</vt:lpstr>
      <vt:lpstr>Visualization 5: Price by Make</vt:lpstr>
      <vt:lpstr>Visualization 6: Distribution of Car Age</vt:lpstr>
      <vt:lpstr>Visualization 7: Price by State</vt:lpstr>
      <vt:lpstr>Visualization 8: Selling prices by month</vt:lpstr>
      <vt:lpstr>Visualization 9: Selling Price by Transmission Type</vt:lpstr>
      <vt:lpstr>Visualization 10: Selling Price vs. MMR (Market Reference Price)</vt:lpstr>
      <vt:lpstr>Visualization 11: Price by Color and Condition</vt:lpstr>
      <vt:lpstr>Visualization 12: Selling Price by Year</vt:lpstr>
      <vt:lpstr>Visualization 13: Selling Price by Interior Color</vt:lpstr>
      <vt:lpstr>Visualization 14 : Selling Price by Seller</vt:lpstr>
      <vt:lpstr>Visualization 15: Selling Price by Sale Day</vt:lpstr>
      <vt:lpstr>Explanation of ML Algorithms</vt:lpstr>
      <vt:lpstr>Evaluation Metrics - Regression</vt:lpstr>
      <vt:lpstr>Machine learning algorithms</vt:lpstr>
      <vt:lpstr>Model Training and Results Explanation</vt:lpstr>
      <vt:lpstr>Feature importance for model interpretation</vt:lpstr>
      <vt:lpstr>Classification Analysis</vt:lpstr>
      <vt:lpstr>Visual Analysis with ROC and Precision-Recall Curves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Module 1 Analysis</dc:title>
  <dc:subject/>
  <dc:creator/>
  <cp:keywords/>
  <dc:description>generated using python-pptx</dc:description>
  <cp:lastModifiedBy>Shobharani Polasa</cp:lastModifiedBy>
  <cp:revision>56</cp:revision>
  <dcterms:created xsi:type="dcterms:W3CDTF">2013-01-27T09:14:16Z</dcterms:created>
  <dcterms:modified xsi:type="dcterms:W3CDTF">2024-04-25T22:38:49Z</dcterms:modified>
  <cp:category/>
</cp:coreProperties>
</file>