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394" r:id="rId3"/>
    <p:sldId id="393" r:id="rId4"/>
    <p:sldId id="349" r:id="rId5"/>
    <p:sldId id="257" r:id="rId6"/>
    <p:sldId id="258" r:id="rId7"/>
    <p:sldId id="316" r:id="rId8"/>
    <p:sldId id="259" r:id="rId9"/>
    <p:sldId id="260" r:id="rId10"/>
    <p:sldId id="261" r:id="rId11"/>
    <p:sldId id="262" r:id="rId12"/>
    <p:sldId id="263" r:id="rId13"/>
    <p:sldId id="351" r:id="rId14"/>
    <p:sldId id="264" r:id="rId15"/>
    <p:sldId id="352" r:id="rId16"/>
    <p:sldId id="353" r:id="rId17"/>
    <p:sldId id="265" r:id="rId18"/>
    <p:sldId id="266" r:id="rId19"/>
    <p:sldId id="267" r:id="rId20"/>
    <p:sldId id="268" r:id="rId21"/>
    <p:sldId id="355" r:id="rId22"/>
    <p:sldId id="358" r:id="rId23"/>
    <p:sldId id="357" r:id="rId24"/>
    <p:sldId id="356" r:id="rId25"/>
    <p:sldId id="269" r:id="rId26"/>
    <p:sldId id="354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14" r:id="rId38"/>
    <p:sldId id="362" r:id="rId39"/>
    <p:sldId id="363" r:id="rId40"/>
    <p:sldId id="364" r:id="rId41"/>
    <p:sldId id="313" r:id="rId42"/>
    <p:sldId id="365" r:id="rId43"/>
    <p:sldId id="366" r:id="rId44"/>
    <p:sldId id="312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9" r:id="rId56"/>
    <p:sldId id="380" r:id="rId57"/>
    <p:sldId id="381" r:id="rId58"/>
    <p:sldId id="382" r:id="rId59"/>
    <p:sldId id="383" r:id="rId60"/>
    <p:sldId id="384" r:id="rId61"/>
    <p:sldId id="37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llabus" id="{928DDFFC-7E7D-CB4B-90D6-1B4592A49699}">
          <p14:sldIdLst>
            <p14:sldId id="256"/>
            <p14:sldId id="394"/>
          </p14:sldIdLst>
        </p14:section>
        <p14:section name="1- introduction" id="{757FDF5D-551F-A946-B01C-B5BF53E22535}">
          <p14:sldIdLst>
            <p14:sldId id="393"/>
            <p14:sldId id="349"/>
            <p14:sldId id="257"/>
            <p14:sldId id="258"/>
            <p14:sldId id="316"/>
            <p14:sldId id="259"/>
            <p14:sldId id="260"/>
            <p14:sldId id="261"/>
            <p14:sldId id="262"/>
          </p14:sldIdLst>
        </p14:section>
        <p14:section name="2 - providing sturcutre to unstructure data" id="{CC252D88-8B77-1841-BF1F-1BD6154F4E70}">
          <p14:sldIdLst>
            <p14:sldId id="263"/>
            <p14:sldId id="351"/>
            <p14:sldId id="264"/>
            <p14:sldId id="352"/>
            <p14:sldId id="353"/>
            <p14:sldId id="265"/>
            <p14:sldId id="266"/>
            <p14:sldId id="267"/>
            <p14:sldId id="268"/>
            <p14:sldId id="355"/>
            <p14:sldId id="358"/>
            <p14:sldId id="357"/>
            <p14:sldId id="356"/>
          </p14:sldIdLst>
        </p14:section>
        <p14:section name="3 - identification" id="{BBD1AB41-8E49-5D43-874F-FA4EBA5DA981}">
          <p14:sldIdLst>
            <p14:sldId id="269"/>
            <p14:sldId id="354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Data Standards" id="{3BD00071-B589-4B4D-B63C-9B7491DBB102}">
          <p14:sldIdLst>
            <p14:sldId id="314"/>
            <p14:sldId id="362"/>
            <p14:sldId id="363"/>
            <p14:sldId id="364"/>
            <p14:sldId id="313"/>
            <p14:sldId id="365"/>
            <p14:sldId id="366"/>
            <p14:sldId id="312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9"/>
            <p14:sldId id="380"/>
            <p14:sldId id="381"/>
            <p14:sldId id="382"/>
            <p14:sldId id="383"/>
            <p14:sldId id="384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42"/>
    <p:restoredTop sz="90319"/>
  </p:normalViewPr>
  <p:slideViewPr>
    <p:cSldViewPr snapToGrid="0" snapToObjects="1">
      <p:cViewPr varScale="1">
        <p:scale>
          <a:sx n="70" d="100"/>
          <a:sy n="70" d="100"/>
        </p:scale>
        <p:origin x="200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84098-C323-2748-ACB0-0E5FB73CE04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FC32C-2F13-3645-BF7F-C339017D8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Variety – traditional DB, images, documents, complex records, unstructured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3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Permanence – e.g. patient / never destroyed or lost</a:t>
            </a:r>
          </a:p>
          <a:p>
            <a:r>
              <a:rPr lang="en-US" dirty="0"/>
              <a:t>Reconciliation – records of patients in different hospitals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6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1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patient and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  <a:p>
            <a:r>
              <a:rPr lang="en-US" dirty="0"/>
              <a:t>Protocol – convert well defined data into a conformed standard format</a:t>
            </a:r>
          </a:p>
          <a:p>
            <a:r>
              <a:rPr lang="en-US" dirty="0"/>
              <a:t>Model data and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Self: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79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– fields, type, missing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8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Readme, index file – like a map</a:t>
            </a:r>
          </a:p>
          <a:p>
            <a:r>
              <a:rPr lang="en-US" dirty="0"/>
              <a:t>Number of records – to assess if there are enough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Video, text document, sound recording, images…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Introspection – encapsulation information in a data object, the technique to interrogate / find out about the information that associate with the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 or set of terms or symbols especially in a particular science, discipline, or 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5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o no. 5 is an integer. But it has no meaning unless it bind with another object – 5 pairs of shoes…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34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 bank – person walk to the bank to withdraw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C32C-2F13-3645-BF7F-C339017D82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8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2BE3-91AE-A44C-B41B-04BBD5358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3A76F-77AE-0947-8F11-2970C4744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129C6-4225-9245-93BC-43E2BAEA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F775-2E11-414A-8F9E-FEB5541C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BEB2-A558-9148-8FAD-5774F1AB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D005-2D79-6C40-942C-A7AF95DF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46FC-A59F-A841-837B-1521F069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4150-5F38-7943-8DDC-E35E9C53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D4D3-4A24-8641-8273-581BBFE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1532-B452-6548-BD3B-064B006E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B7886-7D74-644A-BD12-1DCD66EE2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65A7A-8D96-BE44-AE98-35CC9B34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CD57-2E9F-4E46-B37D-5D10F5C0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F4FC-00CC-5748-9460-1327B1F7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E249-735E-AE41-8096-2B290432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C042-536B-5448-A10B-EB38F89E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BDD1-65AE-4B4B-AA18-9C8E76AC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5D5C-85F0-B745-A0C1-F0C4A0B0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0467-3BE9-D740-9567-CE8849C5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0B30-F240-FC4A-9B4E-929C344B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9DE9-9610-594E-8E22-FE73C99C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009B6-56E4-564C-B101-AC177ACE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5366-60D8-BD4F-9877-B24E1738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AAA03-CF3F-0C49-BCBE-0C8107D3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150F-8EEA-8848-8C48-A12B5161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9331-205C-044E-A9EE-A91A1962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8DE9-FDB9-DB4A-AB69-A5BB44664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B01FB-B266-A543-A2C5-D19FDFA38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76F1-792B-2B4C-AC12-BD0B586C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0601D-92B8-C740-989F-633CE91C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FA348-7C59-0C44-B562-1F33B16F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8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DCFE-9886-814D-AC5C-F4FC536B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0888D-5990-E949-9DCF-F19F99BD4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ACDF1-A0D3-6C48-AC38-C2CB2FB5A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CED8E-BFD5-0248-92EE-F39DC20BE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F4384-37A0-434A-AE39-93D298AD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A5373-DC3E-5244-BD89-63F58498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736D9-B06B-344B-A6BC-70A89F45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5B0CB-37B0-9847-96D7-11FF3CC0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E342-3AFC-2A42-8F9D-39C1A1E9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E551A-9AC6-1343-A711-EFD80315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26740-95FC-5B49-B732-828B88E2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EA1FC-F3CE-B646-8FA2-FBD7ED88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C2E26-5832-A94A-97C6-E9DCF935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6B0A1-9E15-4D4D-B9A0-A65213D4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0D4A7-B39B-C147-90D6-C05E6CD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9CE7-2023-AD4A-8069-115834D5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B128-AA74-284E-9C94-9E3BE3CD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0AE87-1EF9-D04E-8137-FB5DBB0D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9ACEE-7F88-9444-9C5A-6C6FA5DD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A6FA7-181F-DC48-B4C7-10602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9BCFA-3812-2B41-B71E-10D7962B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D8C8-C514-8641-B06D-8EEE5F61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DF9CB-D3D3-BF48-A41B-6981499D0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7B408-E44B-7644-B365-FD10853D9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B56B-8A35-1B4F-B43B-ADB068F6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DCD8A-5734-814A-807D-40F1AB67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5DC7A-B40F-1540-B8A5-BB1D99DF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8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71148-9982-AF4C-AA00-982462E3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82F6E-C576-6F47-AADA-2EE80BAF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F8BE-53EA-F14C-A584-EDD4D7B99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F135E-9E2D-B54D-8852-8B25ACB7A5DE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D032-9924-4941-84EA-9D913C7D0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5291-589C-1B4D-BC33-ADA43544F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6C876-A20B-7445-90A8-2ACA1302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5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7B60-BFE2-EF49-9B07-29B859BA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DS530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B5268-F15D-0A42-8AAB-8BDA4EE1F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Concept, overview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71300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635D-3AF3-8F41-82CD-C700A472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225D-7CF6-B049-A327-93CC8794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Small data – projects are typically reproducible</a:t>
            </a:r>
          </a:p>
          <a:p>
            <a:pPr lvl="1"/>
            <a:r>
              <a:rPr lang="en-US" dirty="0"/>
              <a:t>Big data- big data project is seldom reproducible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Small data – limited and small</a:t>
            </a:r>
          </a:p>
          <a:p>
            <a:pPr lvl="1"/>
            <a:r>
              <a:rPr lang="en-US" dirty="0"/>
              <a:t>Big data – expensive</a:t>
            </a:r>
          </a:p>
          <a:p>
            <a:r>
              <a:rPr lang="en-US" dirty="0"/>
              <a:t>Introspection</a:t>
            </a:r>
          </a:p>
          <a:p>
            <a:pPr lvl="1"/>
            <a:r>
              <a:rPr lang="en-US" dirty="0"/>
              <a:t>Easy to find a specific data point (row, column)</a:t>
            </a:r>
          </a:p>
          <a:p>
            <a:pPr lvl="1"/>
            <a:r>
              <a:rPr lang="en-US" dirty="0"/>
              <a:t>Use introspection techniques 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Small data – data can be analyzed all at once</a:t>
            </a:r>
          </a:p>
          <a:p>
            <a:pPr lvl="1"/>
            <a:r>
              <a:rPr lang="en-US" dirty="0"/>
              <a:t>Big data – analyzed in incremental steps</a:t>
            </a:r>
          </a:p>
        </p:txBody>
      </p:sp>
    </p:spTree>
    <p:extLst>
      <p:ext uri="{BB962C8B-B14F-4D97-AF65-F5344CB8AC3E}">
        <p14:creationId xmlns:p14="http://schemas.microsoft.com/office/powerpoint/2010/main" val="12046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4718-5490-6647-A3D8-8E6DFF5A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Purpose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3D73-EA18-EF4E-AD68-383618BF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selection comes from big data, </a:t>
            </a:r>
          </a:p>
          <a:p>
            <a:r>
              <a:rPr lang="en-US" dirty="0"/>
              <a:t>Organize the complex data</a:t>
            </a:r>
          </a:p>
          <a:p>
            <a:r>
              <a:rPr lang="en-US" dirty="0"/>
              <a:t>Ultimate analysis usually confines to a small dataset, ready for query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Common role of big data is to produce small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7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5BB5-1765-6C40-9F95-763327C7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structure to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4CF0-EB2B-5B4B-81A0-298A174C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Nearly all data is unstructured, and unusable in its raw form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B5C63-A288-6C4B-D279-16AA1E704839}"/>
              </a:ext>
            </a:extLst>
          </p:cNvPr>
          <p:cNvSpPr txBox="1"/>
          <p:nvPr/>
        </p:nvSpPr>
        <p:spPr>
          <a:xfrm>
            <a:off x="1418254" y="1825625"/>
            <a:ext cx="916266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What are examples of unstructured data</a:t>
            </a:r>
          </a:p>
          <a:p>
            <a:r>
              <a:rPr lang="en-US" sz="3600" dirty="0"/>
              <a:t>Examples of structure data</a:t>
            </a:r>
          </a:p>
        </p:txBody>
      </p:sp>
    </p:spTree>
    <p:extLst>
      <p:ext uri="{BB962C8B-B14F-4D97-AF65-F5344CB8AC3E}">
        <p14:creationId xmlns:p14="http://schemas.microsoft.com/office/powerpoint/2010/main" val="186847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94BF-F658-AB4E-48EB-85542397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004B-0A8E-1447-521C-75DAC1F3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Examples of Unstructured Data:</a:t>
            </a:r>
          </a:p>
          <a:p>
            <a:r>
              <a:rPr lang="en-US" dirty="0"/>
              <a:t>Message, book, video, images, tweet, email, web page, news, advertisement, download music ..</a:t>
            </a:r>
          </a:p>
          <a:p>
            <a:r>
              <a:rPr lang="en-US" dirty="0"/>
              <a:t>Structure – cells in spreadsheet,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information from free text:</a:t>
            </a:r>
          </a:p>
          <a:p>
            <a:r>
              <a:rPr lang="en-US" dirty="0"/>
              <a:t>involve translating the text to a preferred language</a:t>
            </a:r>
          </a:p>
          <a:p>
            <a:r>
              <a:rPr lang="en-US" dirty="0"/>
              <a:t>parsing the text into sentences; </a:t>
            </a:r>
          </a:p>
          <a:p>
            <a:r>
              <a:rPr lang="en-US" dirty="0"/>
              <a:t>extracting and normalizing the conceptual terms contained in the sentences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3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BF69-67C7-D746-B298-F1826D8C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Concordance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0C36-064C-3948-9057-D45D9D28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the different words contained in a text with the location of the text where each word appears.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C65DC-3317-FB18-3FEA-6215B5E1DE9D}"/>
              </a:ext>
            </a:extLst>
          </p:cNvPr>
          <p:cNvSpPr txBox="1"/>
          <p:nvPr/>
        </p:nvSpPr>
        <p:spPr>
          <a:xfrm>
            <a:off x="1212980" y="4001294"/>
            <a:ext cx="9218644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What is the algorithm or steps to create a concordance from a text or book</a:t>
            </a:r>
          </a:p>
        </p:txBody>
      </p:sp>
    </p:spTree>
    <p:extLst>
      <p:ext uri="{BB962C8B-B14F-4D97-AF65-F5344CB8AC3E}">
        <p14:creationId xmlns:p14="http://schemas.microsoft.com/office/powerpoint/2010/main" val="176960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BF69-67C7-D746-B298-F1826D8C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0C36-064C-3948-9057-D45D9D28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  <a:p>
            <a:r>
              <a:rPr lang="en-US" dirty="0"/>
              <a:t>Step:</a:t>
            </a:r>
          </a:p>
          <a:p>
            <a:pPr lvl="1"/>
            <a:r>
              <a:rPr lang="en-US" dirty="0"/>
              <a:t>Write down each word, and location e.g. word 1, page 1, word 2, page 1</a:t>
            </a:r>
          </a:p>
          <a:p>
            <a:pPr lvl="1"/>
            <a:r>
              <a:rPr lang="en-US" dirty="0"/>
              <a:t>When you come to an existing word, add it to the word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95433-7D60-4C45-BAB8-E830CBD1D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16" y="4001294"/>
            <a:ext cx="2581184" cy="23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2E03-A55F-BD93-1F9A-0DCE8230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Properties of Concordance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9982-EEEE-E67D-D358-A3880CB3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Rapidly search and retrieve the locations where single-word terms appear.</a:t>
            </a:r>
          </a:p>
          <a:p>
            <a:r>
              <a:rPr lang="en-US" dirty="0"/>
              <a:t>Reconstruct the original text from the concordance. Hence, after you've built your concordance, you can discard the original text.</a:t>
            </a:r>
          </a:p>
          <a:p>
            <a:r>
              <a:rPr lang="en-US" dirty="0"/>
              <a:t>Merge concordances without forfeiting your ability to reconstruct the original texts, provided that you tag locations with some character sequence that identifies the text of origin.</a:t>
            </a:r>
          </a:p>
          <a:p>
            <a:r>
              <a:rPr lang="en-US" dirty="0"/>
              <a:t>A dictionary can be transformed into a universal concordance (i.e., a merged dictionary/concordance of every book in existence) by attaching the book identifier and its concordance entries to the corresponding dictionary terms.</a:t>
            </a:r>
          </a:p>
          <a:p>
            <a:r>
              <a:rPr lang="en-US" dirty="0"/>
              <a:t>Easily find the co-locations among words (i.e., which words often precede or follow one another).</a:t>
            </a:r>
          </a:p>
          <a:p>
            <a:r>
              <a:rPr lang="en-US" dirty="0"/>
              <a:t>To retrieve the sentences and paragraphs in which a search word or a search term appears, without having access to the original text. </a:t>
            </a:r>
          </a:p>
          <a:p>
            <a:r>
              <a:rPr lang="en-US" dirty="0"/>
              <a:t>Reconstruct and retrieve the appropriate segments of text, on-the-fly, thus bypassing the need to search the original text.</a:t>
            </a:r>
          </a:p>
          <a:p>
            <a:r>
              <a:rPr lang="en-US" dirty="0"/>
              <a:t>Provides a profile of the book and can be used to compute a similarity score among different books.</a:t>
            </a:r>
          </a:p>
        </p:txBody>
      </p:sp>
    </p:spTree>
    <p:extLst>
      <p:ext uri="{BB962C8B-B14F-4D97-AF65-F5344CB8AC3E}">
        <p14:creationId xmlns:p14="http://schemas.microsoft.com/office/powerpoint/2010/main" val="311280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1D5D-A20B-0A4E-829A-1DE214EE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C021-FC3C-8042-8ABB-F69BE1DC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 index -&gt; need to understand the terms in the text</a:t>
            </a:r>
          </a:p>
          <a:p>
            <a:r>
              <a:rPr lang="en-US" dirty="0"/>
              <a:t>Extract terms:</a:t>
            </a:r>
          </a:p>
          <a:p>
            <a:pPr lvl="1"/>
            <a:r>
              <a:rPr lang="en-US" dirty="0"/>
              <a:t>Common word – also known as stop word and barrier word</a:t>
            </a:r>
          </a:p>
          <a:p>
            <a:pPr lvl="1"/>
            <a:r>
              <a:rPr lang="en-US" dirty="0"/>
              <a:t>Remove common word </a:t>
            </a:r>
          </a:p>
          <a:p>
            <a:pPr lvl="1"/>
            <a:r>
              <a:rPr lang="en-US" dirty="0"/>
              <a:t>Keep a list of terms and the locations</a:t>
            </a:r>
          </a:p>
        </p:txBody>
      </p:sp>
    </p:spTree>
    <p:extLst>
      <p:ext uri="{BB962C8B-B14F-4D97-AF65-F5344CB8AC3E}">
        <p14:creationId xmlns:p14="http://schemas.microsoft.com/office/powerpoint/2010/main" val="378930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5AE9-5660-4834-C93A-036912FA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DD9D-D227-DFD9-6B0C-87999C15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– capture the intent and content of the book/text</a:t>
            </a:r>
          </a:p>
          <a:p>
            <a:r>
              <a:rPr lang="en-US" dirty="0"/>
              <a:t>Related concepts are collected under common terms and their locations</a:t>
            </a:r>
          </a:p>
          <a:p>
            <a:r>
              <a:rPr lang="en-US" dirty="0"/>
              <a:t>A book may have 5 or more indexes</a:t>
            </a:r>
          </a:p>
          <a:p>
            <a:r>
              <a:rPr lang="en-US" dirty="0"/>
              <a:t>Goal of indexer </a:t>
            </a:r>
          </a:p>
          <a:p>
            <a:pPr lvl="1"/>
            <a:r>
              <a:rPr lang="en-US" dirty="0"/>
              <a:t>Keyed encapsulate of concepts, sub-concepts and term relationships</a:t>
            </a:r>
          </a:p>
          <a:p>
            <a:r>
              <a:rPr lang="en-US" dirty="0"/>
              <a:t>Electronic index - Important concept in Data data resource</a:t>
            </a:r>
          </a:p>
          <a:p>
            <a:pPr lvl="1"/>
            <a:r>
              <a:rPr lang="en-US" dirty="0"/>
              <a:t>Map concepts classes, and terms to specific location in the sources where data items are stored.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5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BED7-33A6-0BCB-6FEE-D344E391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C5F0-D933-5BFB-0B8C-BDB44E87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Nomenclature – a specialized vocabulary, containing terms for a specific domain</a:t>
            </a:r>
          </a:p>
          <a:p>
            <a:r>
              <a:rPr lang="en-US" dirty="0"/>
              <a:t>Coding (in this context)</a:t>
            </a:r>
          </a:p>
          <a:p>
            <a:pPr lvl="1"/>
            <a:r>
              <a:rPr lang="en-US" dirty="0"/>
              <a:t>process of tagging terms with an identifier code that corresponds to a synonymous term listed in a standard nomenclature.</a:t>
            </a:r>
          </a:p>
          <a:p>
            <a:r>
              <a:rPr lang="en-US" dirty="0"/>
              <a:t>Example in medical nomenclature</a:t>
            </a:r>
          </a:p>
          <a:p>
            <a:pPr lvl="1"/>
            <a:r>
              <a:rPr lang="en-US" dirty="0"/>
              <a:t>renal cell carcinoma, a type of kidney cancer, has a unique identifier code for such as “C9385000.”</a:t>
            </a:r>
          </a:p>
          <a:p>
            <a:pPr lvl="1"/>
            <a:r>
              <a:rPr lang="en-US" dirty="0"/>
              <a:t>synonyms and near-synonyms are assigned the same unique ID.</a:t>
            </a:r>
          </a:p>
          <a:p>
            <a:pPr lvl="1"/>
            <a:r>
              <a:rPr lang="en-US" dirty="0"/>
              <a:t>Similar terms similar to renal cell carcinoma, such as cancer arising from kidney, carcinoma of kidney, Grawitz tumor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CD56-EEE0-9683-8DDD-1E2E69A0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390650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E5FA-6A9A-7182-AC3B-E3503571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6B7E-FBCF-8127-D7A7-F5351196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text –</a:t>
            </a:r>
          </a:p>
          <a:p>
            <a:pPr lvl="1"/>
            <a:r>
              <a:rPr lang="en-US" dirty="0"/>
              <a:t>Find terms </a:t>
            </a:r>
          </a:p>
          <a:p>
            <a:pPr lvl="1"/>
            <a:r>
              <a:rPr lang="en-US" dirty="0"/>
              <a:t>belong to a specific nomenclature (over a knowledge domain) </a:t>
            </a:r>
            <a:r>
              <a:rPr lang="en-US" dirty="0" err="1"/>
              <a:t>e.g</a:t>
            </a:r>
            <a:r>
              <a:rPr lang="en-US" dirty="0"/>
              <a:t> nomenclature of automobile, software, diseases, astronomy, chemistry…</a:t>
            </a:r>
          </a:p>
          <a:p>
            <a:pPr lvl="1"/>
            <a:r>
              <a:rPr lang="en-US" dirty="0"/>
              <a:t>Tag each term with a ID</a:t>
            </a:r>
          </a:p>
          <a:p>
            <a:pPr lvl="1"/>
            <a:r>
              <a:rPr lang="en-US" dirty="0"/>
              <a:t>It is a serious and important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9E0D4-44E3-75C7-E205-BE82CFF08340}"/>
              </a:ext>
            </a:extLst>
          </p:cNvPr>
          <p:cNvSpPr txBox="1"/>
          <p:nvPr/>
        </p:nvSpPr>
        <p:spPr>
          <a:xfrm>
            <a:off x="2743201" y="4892675"/>
            <a:ext cx="578643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What are issues with Human Coders?</a:t>
            </a:r>
          </a:p>
        </p:txBody>
      </p:sp>
    </p:spTree>
    <p:extLst>
      <p:ext uri="{BB962C8B-B14F-4D97-AF65-F5344CB8AC3E}">
        <p14:creationId xmlns:p14="http://schemas.microsoft.com/office/powerpoint/2010/main" val="79235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E5FA-6A9A-7182-AC3B-E3503571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6B7E-FBCF-8127-D7A7-F5351196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Issues with human coders</a:t>
            </a:r>
          </a:p>
          <a:p>
            <a:pPr lvl="1"/>
            <a:r>
              <a:rPr lang="en-US" dirty="0"/>
              <a:t>Time consuming for big data</a:t>
            </a:r>
          </a:p>
          <a:p>
            <a:pPr lvl="1"/>
            <a:r>
              <a:rPr lang="en-US" dirty="0"/>
              <a:t>Prone to error</a:t>
            </a:r>
          </a:p>
          <a:p>
            <a:pPr lvl="1"/>
            <a:r>
              <a:rPr lang="en-US" dirty="0"/>
              <a:t>inconsistent</a:t>
            </a:r>
          </a:p>
          <a:p>
            <a:r>
              <a:rPr lang="en-US" dirty="0"/>
              <a:t>Autocoding – computerized coding</a:t>
            </a:r>
          </a:p>
          <a:p>
            <a:pPr lvl="1"/>
            <a:r>
              <a:rPr lang="en-US" dirty="0"/>
              <a:t>A specialized form of machine translation</a:t>
            </a:r>
          </a:p>
          <a:p>
            <a:pPr lvl="1"/>
            <a:r>
              <a:rPr lang="en-US" dirty="0"/>
              <a:t>Find terms in text and matching them with the nomenclature terms</a:t>
            </a:r>
          </a:p>
          <a:p>
            <a:pPr lvl="1"/>
            <a:r>
              <a:rPr lang="en-US" dirty="0"/>
              <a:t>Using natural rules of language to find words/phrases and attach them to nomenclature terms</a:t>
            </a:r>
          </a:p>
          <a:p>
            <a:pPr lvl="1"/>
            <a:r>
              <a:rPr lang="en-US" dirty="0"/>
              <a:t>Need to take care of stemming, grammatical variants</a:t>
            </a:r>
          </a:p>
          <a:p>
            <a:pPr lvl="1"/>
            <a:r>
              <a:rPr lang="en-US" dirty="0"/>
              <a:t>Similar rate as auto-correct, auto-spelling and look ahead</a:t>
            </a:r>
          </a:p>
        </p:txBody>
      </p:sp>
    </p:spTree>
    <p:extLst>
      <p:ext uri="{BB962C8B-B14F-4D97-AF65-F5344CB8AC3E}">
        <p14:creationId xmlns:p14="http://schemas.microsoft.com/office/powerpoint/2010/main" val="285570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DF5B-261D-66D9-8076-472D6BC5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Approaches for Auto-coding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43D9-241C-EAD4-A044-F2644B7E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 (regular expression)</a:t>
            </a:r>
          </a:p>
          <a:p>
            <a:r>
              <a:rPr lang="en-US" dirty="0"/>
              <a:t>Lexical parsing</a:t>
            </a:r>
          </a:p>
          <a:p>
            <a:r>
              <a:rPr lang="en-US" dirty="0"/>
              <a:t>On </a:t>
            </a:r>
            <a:r>
              <a:rPr lang="en-US"/>
              <a:t>the fly </a:t>
            </a:r>
            <a:r>
              <a:rPr lang="en-US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94006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7D68-050D-D083-0591-67B26849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A013-2D5C-50D9-8FBB-107972F7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text, word by word, looking for exact matches between runs of words and entries in a nomenclature.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BAF4A-2B66-0020-148F-1E28BFF25C9E}"/>
              </a:ext>
            </a:extLst>
          </p:cNvPr>
          <p:cNvSpPr txBox="1"/>
          <p:nvPr/>
        </p:nvSpPr>
        <p:spPr>
          <a:xfrm>
            <a:off x="1880755" y="4001294"/>
            <a:ext cx="7699664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Let’s go over the lexical parsing algorithm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075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00D8-E806-AE83-EA34-059A326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AF97-FB5A-F703-326A-402A2657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parsing through a text of any size, and searching for all the terms that match one particular concept (i.e., the search term).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E4E6A-2BCC-09D7-6E17-23E585A33753}"/>
              </a:ext>
            </a:extLst>
          </p:cNvPr>
          <p:cNvSpPr txBox="1"/>
          <p:nvPr/>
        </p:nvSpPr>
        <p:spPr>
          <a:xfrm>
            <a:off x="1543050" y="4036219"/>
            <a:ext cx="6486525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Let’s go over the on the fly coding algorithm</a:t>
            </a:r>
          </a:p>
          <a:p>
            <a:r>
              <a:rPr lang="en-US" sz="2400" dirty="0"/>
              <a:t>(before section 2.6)</a:t>
            </a:r>
          </a:p>
        </p:txBody>
      </p:sp>
    </p:spTree>
    <p:extLst>
      <p:ext uri="{BB962C8B-B14F-4D97-AF65-F5344CB8AC3E}">
        <p14:creationId xmlns:p14="http://schemas.microsoft.com/office/powerpoint/2010/main" val="341587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2BBE-8B65-EA71-94E0-85CFD1C0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identification of unique data objects</a:t>
            </a:r>
          </a:p>
          <a:p>
            <a:r>
              <a:rPr lang="en-US" dirty="0"/>
              <a:t>De-identification and re-identification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62E27-1973-1910-AE2A-7E4853E2F472}"/>
              </a:ext>
            </a:extLst>
          </p:cNvPr>
          <p:cNvSpPr txBox="1"/>
          <p:nvPr/>
        </p:nvSpPr>
        <p:spPr>
          <a:xfrm>
            <a:off x="1800224" y="4129087"/>
            <a:ext cx="763710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Why do we need de-identification of data objects?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18454-CCD6-1EDD-A49C-7B87D4A6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Identification, De-identification and Re-identification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25239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613D-9F13-EC07-81F5-23E04662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7D00-BEA7-759B-EB83-49F6CB2A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de-identification of data objects</a:t>
            </a:r>
          </a:p>
          <a:p>
            <a:pPr lvl="1"/>
            <a:r>
              <a:rPr lang="en-US" dirty="0"/>
              <a:t>Issues of confidentiality, privacy, intellectual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D84F-5C6C-F389-5178-A9EF715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identifiers?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56F8-2987-DBC7-876D-AD77B50E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object?</a:t>
            </a:r>
          </a:p>
          <a:p>
            <a:r>
              <a:rPr lang="en-US" dirty="0"/>
              <a:t>Is 10 a data object?</a:t>
            </a:r>
          </a:p>
          <a:p>
            <a:endParaRPr lang="en-US" dirty="0"/>
          </a:p>
          <a:p>
            <a:r>
              <a:rPr lang="en-US" dirty="0"/>
              <a:t>In computer science, data object is something that can be</a:t>
            </a:r>
          </a:p>
          <a:p>
            <a:pPr lvl="1"/>
            <a:r>
              <a:rPr lang="en-US" dirty="0"/>
              <a:t>Identified </a:t>
            </a:r>
          </a:p>
          <a:p>
            <a:pPr lvl="1"/>
            <a:r>
              <a:rPr lang="en-US" dirty="0"/>
              <a:t>described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39FD6B5-0D80-8FFD-4138-54D0A27E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770" y="4020344"/>
            <a:ext cx="8394700" cy="132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F7967-F12C-975B-5A54-51949A7A0353}"/>
              </a:ext>
            </a:extLst>
          </p:cNvPr>
          <p:cNvSpPr txBox="1"/>
          <p:nvPr/>
        </p:nvSpPr>
        <p:spPr>
          <a:xfrm>
            <a:off x="2649119" y="5538768"/>
            <a:ext cx="693779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does the above statements tell us?</a:t>
            </a:r>
          </a:p>
        </p:txBody>
      </p:sp>
    </p:spTree>
    <p:extLst>
      <p:ext uri="{BB962C8B-B14F-4D97-AF65-F5344CB8AC3E}">
        <p14:creationId xmlns:p14="http://schemas.microsoft.com/office/powerpoint/2010/main" val="1193068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D84F-5C6C-F389-5178-A9EF715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56F8-2987-DBC7-876D-AD77B50E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object consists of unique alphanumeric sequence, and</a:t>
            </a:r>
          </a:p>
          <a:p>
            <a:r>
              <a:rPr lang="en-US" dirty="0"/>
              <a:t>Descriptive information associated with the identifiers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also need a dependable identifier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18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D84F-5C6C-F389-5178-A9EF715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56F8-2987-DBC7-876D-AD77B50E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adequate identification system, big data resource has no value -&gt; cannot be analyzed</a:t>
            </a:r>
          </a:p>
          <a:p>
            <a:r>
              <a:rPr lang="en-US" dirty="0"/>
              <a:t>De-identification – process where links to public name of the object has been removed</a:t>
            </a:r>
          </a:p>
          <a:p>
            <a:r>
              <a:rPr lang="en-US" dirty="0"/>
              <a:t>An de-identified object has identifiers associated with it.</a:t>
            </a:r>
          </a:p>
          <a:p>
            <a:r>
              <a:rPr lang="en-US" dirty="0"/>
              <a:t>Re-identification – involves personal and private data records. </a:t>
            </a:r>
          </a:p>
          <a:p>
            <a:pPr lvl="1"/>
            <a:r>
              <a:rPr lang="en-US" dirty="0"/>
              <a:t>Make sure the individual who is associated with a de-identified record.</a:t>
            </a:r>
          </a:p>
          <a:p>
            <a:pPr lvl="1"/>
            <a:r>
              <a:rPr lang="en-US" dirty="0"/>
              <a:t>Need to verify the content of a record</a:t>
            </a:r>
          </a:p>
        </p:txBody>
      </p:sp>
    </p:spTree>
    <p:extLst>
      <p:ext uri="{BB962C8B-B14F-4D97-AF65-F5344CB8AC3E}">
        <p14:creationId xmlns:p14="http://schemas.microsoft.com/office/powerpoint/2010/main" val="326969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7B60-BFE2-EF49-9B07-29B859BA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B5268-F15D-0A42-8AAB-8BDA4EE1F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Concept, overview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77568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D84F-5C6C-F389-5178-A9EF715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and Identification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56F8-2987-DBC7-876D-AD77B50E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Identifier - distinguish one object from another</a:t>
            </a:r>
          </a:p>
          <a:p>
            <a:r>
              <a:rPr lang="en-US" dirty="0"/>
              <a:t>An identifier system creates a permanent environment in which the identifiers are safely stored and used.</a:t>
            </a:r>
          </a:p>
          <a:p>
            <a:r>
              <a:rPr lang="en-US" dirty="0"/>
              <a:t>Attributes of a good identification system: Completeness – every unique object in the system is assigned an id</a:t>
            </a:r>
          </a:p>
          <a:p>
            <a:pPr lvl="1"/>
            <a:r>
              <a:rPr lang="en-US" dirty="0"/>
              <a:t>Uniqueness – each identifier is a unique sequence</a:t>
            </a:r>
          </a:p>
          <a:p>
            <a:pPr lvl="1"/>
            <a:r>
              <a:rPr lang="en-US" dirty="0"/>
              <a:t>Exclusivity – each identifier is assigned to a unique object, and no other object</a:t>
            </a:r>
          </a:p>
          <a:p>
            <a:pPr lvl="1"/>
            <a:r>
              <a:rPr lang="en-US" dirty="0"/>
              <a:t>Authenticity – the object that receive identification must be verified as the object it intended to be</a:t>
            </a:r>
          </a:p>
          <a:p>
            <a:pPr lvl="1"/>
            <a:r>
              <a:rPr lang="en-US" dirty="0"/>
              <a:t>Aggregation – ability to collect all the information associated with an identifier.</a:t>
            </a:r>
          </a:p>
        </p:txBody>
      </p:sp>
    </p:spTree>
    <p:extLst>
      <p:ext uri="{BB962C8B-B14F-4D97-AF65-F5344CB8AC3E}">
        <p14:creationId xmlns:p14="http://schemas.microsoft.com/office/powerpoint/2010/main" val="2699133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D84F-5C6C-F389-5178-A9EF715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56F8-2987-DBC7-876D-AD77B50E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797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Attributes (continued)	</a:t>
            </a:r>
          </a:p>
          <a:p>
            <a:pPr lvl="1"/>
            <a:r>
              <a:rPr lang="en-US" dirty="0"/>
              <a:t>Permanence – the identifiers and the associated data must be permanent </a:t>
            </a:r>
          </a:p>
          <a:p>
            <a:pPr lvl="1"/>
            <a:r>
              <a:rPr lang="en-US" dirty="0"/>
              <a:t>Reconciliation – merged together with the data held in another resource for the same unique id.</a:t>
            </a:r>
          </a:p>
          <a:p>
            <a:pPr lvl="1"/>
            <a:r>
              <a:rPr lang="en-US" dirty="0"/>
              <a:t>Immutability – if two objects need to be merged from different resources</a:t>
            </a:r>
          </a:p>
          <a:p>
            <a:pPr lvl="2"/>
            <a:r>
              <a:rPr lang="en-US" dirty="0"/>
              <a:t>An object with be assigned two identifiers, one from each resources</a:t>
            </a:r>
          </a:p>
          <a:p>
            <a:pPr lvl="2"/>
            <a:r>
              <a:rPr lang="en-US" dirty="0"/>
              <a:t>Identifiers must be preserved.</a:t>
            </a:r>
          </a:p>
          <a:p>
            <a:pPr lvl="1"/>
            <a:r>
              <a:rPr lang="en-US" dirty="0"/>
              <a:t>Security </a:t>
            </a:r>
          </a:p>
          <a:p>
            <a:pPr lvl="1"/>
            <a:r>
              <a:rPr lang="en-US" dirty="0"/>
              <a:t>Documentation and quality assurance </a:t>
            </a:r>
          </a:p>
          <a:p>
            <a:pPr lvl="2"/>
            <a:r>
              <a:rPr lang="en-US" dirty="0"/>
              <a:t>Problems must be identified, corrected, documented</a:t>
            </a:r>
          </a:p>
          <a:p>
            <a:pPr lvl="1"/>
            <a:r>
              <a:rPr lang="en-US" dirty="0"/>
              <a:t>Centrality – the identifier is the central  to all transactions related to the object</a:t>
            </a:r>
          </a:p>
          <a:p>
            <a:pPr lvl="1"/>
            <a:r>
              <a:rPr lang="en-US" dirty="0"/>
              <a:t>Autonomy – life of its own. </a:t>
            </a:r>
          </a:p>
        </p:txBody>
      </p:sp>
    </p:spTree>
    <p:extLst>
      <p:ext uri="{BB962C8B-B14F-4D97-AF65-F5344CB8AC3E}">
        <p14:creationId xmlns:p14="http://schemas.microsoft.com/office/powerpoint/2010/main" val="3475307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D84F-5C6C-F389-5178-A9EF715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56F8-2987-DBC7-876D-AD77B50E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– why? Section 3.4</a:t>
            </a:r>
          </a:p>
          <a:p>
            <a:r>
              <a:rPr lang="en-US" dirty="0"/>
              <a:t>Some identifiers are not random but contains sequence that can be interpreted</a:t>
            </a:r>
          </a:p>
          <a:p>
            <a:pPr lvl="1"/>
            <a:r>
              <a:rPr lang="en-US" dirty="0"/>
              <a:t>2005-01-10-00834-100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46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D84F-5C6C-F389-5178-A9EF715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Unique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56F8-2987-DBC7-876D-AD77B50E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Registries are trusted services that provide unique identifiers to objects. </a:t>
            </a:r>
          </a:p>
          <a:p>
            <a:r>
              <a:rPr lang="en-US" dirty="0"/>
              <a:t>provide a general identifier sequence that will apply to every data object in the resource.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8AAA08-6C02-DFDB-9C02-47246B6F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246" y="3609975"/>
            <a:ext cx="5957993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12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D84F-5C6C-F389-5178-A9EF715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56F8-2987-DBC7-876D-AD77B50E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Purposes:</a:t>
            </a:r>
          </a:p>
          <a:p>
            <a:r>
              <a:rPr lang="en-US" dirty="0"/>
              <a:t>Protect the confidentiality and the privacy of the individual</a:t>
            </a:r>
          </a:p>
          <a:p>
            <a:r>
              <a:rPr lang="en-US" dirty="0"/>
              <a:t>Remove information that might bias the experiment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Strip information that link to the public name of the record’s subject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Examples of information being stripped?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Deidentification is successful only when each record is properly identified</a:t>
            </a:r>
          </a:p>
        </p:txBody>
      </p:sp>
    </p:spTree>
    <p:extLst>
      <p:ext uri="{BB962C8B-B14F-4D97-AF65-F5344CB8AC3E}">
        <p14:creationId xmlns:p14="http://schemas.microsoft.com/office/powerpoint/2010/main" val="111882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99DB-F608-A8DA-2259-D6120D0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64D6B5-D025-9768-8802-2614406AF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565" y="2003028"/>
            <a:ext cx="9426869" cy="2851944"/>
          </a:xfrm>
        </p:spPr>
      </p:pic>
    </p:spTree>
    <p:extLst>
      <p:ext uri="{BB962C8B-B14F-4D97-AF65-F5344CB8AC3E}">
        <p14:creationId xmlns:p14="http://schemas.microsoft.com/office/powerpoint/2010/main" val="1411038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F568-E031-BEB6-021A-8960AEA4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884046-C9F6-371F-D5E9-69FABE2F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 statement: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Deidentified statement makes no harm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F3BB37F-4F4B-E281-F39E-B88B4524A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2470276"/>
            <a:ext cx="760730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241ED-CAFA-A9C7-F39D-360FE4C1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69" y="4037264"/>
            <a:ext cx="5054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80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6E66-842F-527A-677F-BB1D56A7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Standard and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5716-F214-E5B8-429D-687F3564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them?</a:t>
            </a:r>
          </a:p>
          <a:p>
            <a:r>
              <a:rPr lang="en-US" dirty="0"/>
              <a:t>What are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3776459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543E-7C7E-98E1-90B3-CB5D89A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3BE0-DE89-6092-5AD0-7716F2B6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data standards – healthcare, financial, network, telecom</a:t>
            </a:r>
          </a:p>
          <a:p>
            <a:r>
              <a:rPr lang="en-US" dirty="0"/>
              <a:t>Versioning</a:t>
            </a:r>
          </a:p>
          <a:p>
            <a:r>
              <a:rPr lang="en-US" dirty="0"/>
              <a:t>Incompatible</a:t>
            </a:r>
          </a:p>
          <a:p>
            <a:r>
              <a:rPr lang="en-US" dirty="0"/>
              <a:t>Increase in complexity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standards vs data specification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835D3-6D04-B5F9-D296-6793D96A703E}"/>
              </a:ext>
            </a:extLst>
          </p:cNvPr>
          <p:cNvSpPr txBox="1"/>
          <p:nvPr/>
        </p:nvSpPr>
        <p:spPr>
          <a:xfrm>
            <a:off x="2958354" y="5807630"/>
            <a:ext cx="562983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Data standards vs data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75767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35F4-06CC-3BBB-337A-31EC0E1F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Data Standards and Data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367-AC8E-70A3-26E7-B98313217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spec</a:t>
            </a:r>
          </a:p>
          <a:p>
            <a:pPr lvl="1"/>
            <a:r>
              <a:rPr lang="en-US" dirty="0"/>
              <a:t>Doesn’t describe every type of data</a:t>
            </a:r>
          </a:p>
          <a:p>
            <a:pPr lvl="1"/>
            <a:r>
              <a:rPr lang="en-US" dirty="0"/>
              <a:t>Provide general form and descriptive features of a well-described data object</a:t>
            </a:r>
          </a:p>
          <a:p>
            <a:pPr lvl="1"/>
            <a:endParaRPr lang="en-US" dirty="0"/>
          </a:p>
          <a:p>
            <a:r>
              <a:rPr lang="en-US" dirty="0"/>
              <a:t>Data standard</a:t>
            </a:r>
          </a:p>
          <a:p>
            <a:pPr lvl="1"/>
            <a:r>
              <a:rPr lang="en-US" dirty="0"/>
              <a:t>Every type of data, format</a:t>
            </a:r>
          </a:p>
          <a:p>
            <a:pPr lvl="1"/>
            <a:r>
              <a:rPr lang="en-US" dirty="0"/>
              <a:t>E.g. HL7 – a set of international standards for transferring clinical and administrative data between software applications used by various healthcare providers</a:t>
            </a:r>
          </a:p>
        </p:txBody>
      </p:sp>
    </p:spTree>
    <p:extLst>
      <p:ext uri="{BB962C8B-B14F-4D97-AF65-F5344CB8AC3E}">
        <p14:creationId xmlns:p14="http://schemas.microsoft.com/office/powerpoint/2010/main" val="137951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C2BE-39DA-9A63-AB1D-C833C217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3EE2-012D-F261-55DF-8F987111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F54D5-320D-F20F-C72E-8716736F0558}"/>
              </a:ext>
            </a:extLst>
          </p:cNvPr>
          <p:cNvSpPr txBox="1"/>
          <p:nvPr/>
        </p:nvSpPr>
        <p:spPr>
          <a:xfrm>
            <a:off x="2665708" y="3244334"/>
            <a:ext cx="4138047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Big Data?</a:t>
            </a:r>
          </a:p>
        </p:txBody>
      </p:sp>
    </p:spTree>
    <p:extLst>
      <p:ext uri="{BB962C8B-B14F-4D97-AF65-F5344CB8AC3E}">
        <p14:creationId xmlns:p14="http://schemas.microsoft.com/office/powerpoint/2010/main" val="885933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54D1-36C8-7879-C83B-1063C1F4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5E83-83D4-88E3-3443-03B9BD95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standard for data objects</a:t>
            </a:r>
          </a:p>
          <a:p>
            <a:r>
              <a:rPr lang="en-US" dirty="0"/>
              <a:t>A specific set of protocol to convert the well-defined data into a conformed standard format</a:t>
            </a:r>
          </a:p>
          <a:p>
            <a:r>
              <a:rPr lang="en-US" dirty="0"/>
              <a:t>Key to data integration among diverse big data sources</a:t>
            </a:r>
          </a:p>
        </p:txBody>
      </p:sp>
    </p:spTree>
    <p:extLst>
      <p:ext uri="{BB962C8B-B14F-4D97-AF65-F5344CB8AC3E}">
        <p14:creationId xmlns:p14="http://schemas.microsoft.com/office/powerpoint/2010/main" val="320343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6E66-842F-527A-677F-BB1D56A7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5716-F214-E5B8-429D-687F3564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letter (non-self) – salutation, content, name, signature</a:t>
            </a:r>
          </a:p>
          <a:p>
            <a:r>
              <a:rPr lang="en-US" dirty="0"/>
              <a:t>Reminder notes for yourself (self)</a:t>
            </a:r>
          </a:p>
          <a:p>
            <a:pPr lvl="1"/>
            <a:r>
              <a:rPr lang="en-US" dirty="0"/>
              <a:t>Many ways: email, voice record, post-it note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Self: not focused on data integration</a:t>
            </a:r>
          </a:p>
          <a:p>
            <a:r>
              <a:rPr lang="en-US" dirty="0"/>
              <a:t>Sharing the data across networks may involve the use of many different interchange protocols. </a:t>
            </a:r>
          </a:p>
        </p:txBody>
      </p:sp>
    </p:spTree>
    <p:extLst>
      <p:ext uri="{BB962C8B-B14F-4D97-AF65-F5344CB8AC3E}">
        <p14:creationId xmlns:p14="http://schemas.microsoft.com/office/powerpoint/2010/main" val="2614910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AED2-8CCD-A146-F74B-82E879D0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2C1E-F4D8-83CF-E90C-EA92A537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use the data for data systems within organization or corporation</a:t>
            </a:r>
          </a:p>
          <a:p>
            <a:r>
              <a:rPr lang="en-US" dirty="0"/>
              <a:t>Share data outside of organization boundaries</a:t>
            </a:r>
          </a:p>
          <a:p>
            <a:r>
              <a:rPr lang="en-US" dirty="0"/>
              <a:t>Standards are needed</a:t>
            </a:r>
          </a:p>
          <a:p>
            <a:pPr lvl="1"/>
            <a:r>
              <a:rPr lang="en-US" dirty="0"/>
              <a:t>Databases from different vendors</a:t>
            </a:r>
          </a:p>
          <a:p>
            <a:pPr lvl="1"/>
            <a:r>
              <a:rPr lang="en-US" dirty="0"/>
              <a:t>Different data models</a:t>
            </a:r>
          </a:p>
          <a:p>
            <a:pPr lvl="1"/>
            <a:r>
              <a:rPr lang="en-US" dirty="0"/>
              <a:t>Human to databases</a:t>
            </a:r>
          </a:p>
          <a:p>
            <a:pPr lvl="1"/>
            <a:r>
              <a:rPr lang="en-US" dirty="0"/>
              <a:t>Exchange of one data source to another</a:t>
            </a:r>
          </a:p>
        </p:txBody>
      </p:sp>
    </p:spTree>
    <p:extLst>
      <p:ext uri="{BB962C8B-B14F-4D97-AF65-F5344CB8AC3E}">
        <p14:creationId xmlns:p14="http://schemas.microsoft.com/office/powerpoint/2010/main" val="28974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7CD0-2C99-7C62-CBAD-1535741E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64E2-2D5C-23F4-CAD2-93ED4A46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</a:t>
            </a:r>
          </a:p>
          <a:p>
            <a:r>
              <a:rPr lang="en-US" dirty="0"/>
              <a:t>Abandon unpopular standards</a:t>
            </a:r>
          </a:p>
          <a:p>
            <a:r>
              <a:rPr lang="en-US" dirty="0"/>
              <a:t>Increase in complexity over time</a:t>
            </a:r>
          </a:p>
          <a:p>
            <a:r>
              <a:rPr lang="en-US" dirty="0"/>
              <a:t>The number of standards available</a:t>
            </a:r>
          </a:p>
        </p:txBody>
      </p:sp>
    </p:spTree>
    <p:extLst>
      <p:ext uri="{BB962C8B-B14F-4D97-AF65-F5344CB8AC3E}">
        <p14:creationId xmlns:p14="http://schemas.microsoft.com/office/powerpoint/2010/main" val="3980737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6E66-842F-527A-677F-BB1D56A7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5716-F214-E5B8-429D-687F3564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guiding force</a:t>
            </a:r>
          </a:p>
          <a:p>
            <a:pPr lvl="1"/>
            <a:r>
              <a:rPr lang="en-US" dirty="0"/>
              <a:t>No governing body or authority to limit new standards</a:t>
            </a:r>
          </a:p>
          <a:p>
            <a:pPr lvl="1"/>
            <a:r>
              <a:rPr lang="en-US" dirty="0"/>
              <a:t>No guidance or procedures</a:t>
            </a:r>
          </a:p>
          <a:p>
            <a:r>
              <a:rPr lang="en-US" dirty="0"/>
              <a:t>Standards can be easy to create, especially if they are narrowed focus</a:t>
            </a:r>
          </a:p>
          <a:p>
            <a:pPr lvl="1"/>
            <a:r>
              <a:rPr lang="en-US" dirty="0"/>
              <a:t>Easy to write, document and publish it as a journal article</a:t>
            </a:r>
          </a:p>
          <a:p>
            <a:pPr lvl="1"/>
            <a:r>
              <a:rPr lang="en-US" dirty="0"/>
              <a:t>Standard process – time consuming, costly</a:t>
            </a:r>
          </a:p>
          <a:p>
            <a:r>
              <a:rPr lang="en-US" dirty="0"/>
              <a:t>Standards are highly profitable, generate revenue</a:t>
            </a:r>
          </a:p>
          <a:p>
            <a:pPr lvl="1"/>
            <a:r>
              <a:rPr lang="en-US" dirty="0"/>
              <a:t>Any vendor can start create a standard</a:t>
            </a:r>
          </a:p>
          <a:p>
            <a:pPr lvl="1"/>
            <a:r>
              <a:rPr lang="en-US" dirty="0"/>
              <a:t>Vendor locks in</a:t>
            </a:r>
          </a:p>
          <a:p>
            <a:pPr lvl="1"/>
            <a:r>
              <a:rPr lang="en-US" dirty="0"/>
              <a:t>patent farming or patent ambushing - The practice of hiding intellectual property within a standard or device</a:t>
            </a:r>
          </a:p>
          <a:p>
            <a:pPr lvl="1"/>
            <a:r>
              <a:rPr lang="en-US" dirty="0"/>
              <a:t>Corporation – obtain patents on standards</a:t>
            </a:r>
          </a:p>
        </p:txBody>
      </p:sp>
    </p:spTree>
    <p:extLst>
      <p:ext uri="{BB962C8B-B14F-4D97-AF65-F5344CB8AC3E}">
        <p14:creationId xmlns:p14="http://schemas.microsoft.com/office/powerpoint/2010/main" val="3040705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94AF-0E28-F0A3-8386-8CBF10F8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36CE-6524-0F26-8A1D-2ED20ED85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4"/>
            <a:ext cx="10515600" cy="5660769"/>
          </a:xfrm>
        </p:spPr>
        <p:txBody>
          <a:bodyPr>
            <a:normAutofit/>
          </a:bodyPr>
          <a:lstStyle/>
          <a:p>
            <a:r>
              <a:rPr lang="en-US" dirty="0"/>
              <a:t>It is popular</a:t>
            </a:r>
          </a:p>
          <a:p>
            <a:pPr lvl="1"/>
            <a:r>
              <a:rPr lang="en-US" dirty="0"/>
              <a:t>Everyone wants to own one</a:t>
            </a:r>
          </a:p>
          <a:p>
            <a:pPr lvl="1"/>
            <a:r>
              <a:rPr lang="en-US" dirty="0"/>
              <a:t>Status symbol</a:t>
            </a:r>
          </a:p>
          <a:p>
            <a:pPr lvl="1"/>
            <a:r>
              <a:rPr lang="en-US" dirty="0"/>
              <a:t>XML markup language </a:t>
            </a:r>
          </a:p>
          <a:p>
            <a:pPr lvl="2"/>
            <a:r>
              <a:rPr lang="en-US" dirty="0"/>
              <a:t>no guidance on re-use</a:t>
            </a:r>
          </a:p>
          <a:p>
            <a:pPr lvl="2"/>
            <a:r>
              <a:rPr lang="en-US" dirty="0"/>
              <a:t>No effort to harmonize them</a:t>
            </a:r>
          </a:p>
          <a:p>
            <a:pPr lvl="1"/>
            <a:r>
              <a:rPr lang="en-US" dirty="0"/>
              <a:t>Personalized standards - Scientists still think the way they organize the data should be standard</a:t>
            </a:r>
          </a:p>
          <a:p>
            <a:r>
              <a:rPr lang="en-US" dirty="0"/>
              <a:t>Many standards were created in the past, before big data era</a:t>
            </a:r>
          </a:p>
          <a:p>
            <a:pPr lvl="1"/>
            <a:r>
              <a:rPr lang="en-US" dirty="0"/>
              <a:t>In the past, create a particular type of object (document…), do it the same way</a:t>
            </a:r>
          </a:p>
          <a:p>
            <a:pPr lvl="2"/>
            <a:r>
              <a:rPr lang="en-US" dirty="0"/>
              <a:t>To compare and categorize </a:t>
            </a:r>
          </a:p>
          <a:p>
            <a:pPr lvl="2"/>
            <a:r>
              <a:rPr lang="en-US" dirty="0"/>
              <a:t>E.g. birth certificate, death certificate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48A74-D1ED-7953-4CF0-2E0E9EF20BE7}"/>
              </a:ext>
            </a:extLst>
          </p:cNvPr>
          <p:cNvSpPr txBox="1"/>
          <p:nvPr/>
        </p:nvSpPr>
        <p:spPr>
          <a:xfrm>
            <a:off x="1622323" y="5869858"/>
            <a:ext cx="713821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is the purpose of a standard in Big Data?</a:t>
            </a:r>
          </a:p>
        </p:txBody>
      </p:sp>
    </p:spTree>
    <p:extLst>
      <p:ext uri="{BB962C8B-B14F-4D97-AF65-F5344CB8AC3E}">
        <p14:creationId xmlns:p14="http://schemas.microsoft.com/office/powerpoint/2010/main" val="1423971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7795-4AE0-B76F-2D10-8235A6B8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DE97-1D59-BE92-14BC-E3BA6B5A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a standard is to </a:t>
            </a:r>
            <a:r>
              <a:rPr lang="en-US" b="1" dirty="0"/>
              <a:t>enable data analysts to relate data objects within a document to data objects contained in documents of a different kind.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Analyze data in death certificate database and patient database</a:t>
            </a:r>
          </a:p>
          <a:p>
            <a:r>
              <a:rPr lang="en-US" dirty="0"/>
              <a:t>The phenomenon of data integration over heterogeneous sources is repeated in virtually every Big Data effort</a:t>
            </a:r>
          </a:p>
          <a:p>
            <a:r>
              <a:rPr lang="en-US" b="1" dirty="0"/>
              <a:t>In an earlier era, standards served to create data homogeneity. In the Big Data era, standards should help us find the data relationships in heterogeneous data sources.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724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4A9F-B37F-0409-CB39-D870F7DC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4556-F3CF-18E3-8E74-B12819A1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“standard” is a set of construction rules that tells you how to represent a required set of information.</a:t>
            </a:r>
          </a:p>
          <a:p>
            <a:r>
              <a:rPr lang="en-US" dirty="0"/>
              <a:t>For a standard to have value, it generally requires approval from a standards-certifying organization (such as the ISO), or from some large and influential industry group.</a:t>
            </a:r>
          </a:p>
          <a:p>
            <a:r>
              <a:rPr lang="en-US" dirty="0"/>
              <a:t>The strength of a standard is that it imposes uniformity; the weakness of a standard is that it has no flexibility and impedes innovation. </a:t>
            </a:r>
          </a:p>
          <a:p>
            <a:r>
              <a:rPr lang="en-US" dirty="0"/>
              <a:t>The strength of the specification is that it is highly flexible; the weakness of the specification that its flexibility allows designers to omit some of the information required to fully specify the object.</a:t>
            </a:r>
          </a:p>
        </p:txBody>
      </p:sp>
    </p:spTree>
    <p:extLst>
      <p:ext uri="{BB962C8B-B14F-4D97-AF65-F5344CB8AC3E}">
        <p14:creationId xmlns:p14="http://schemas.microsoft.com/office/powerpoint/2010/main" val="742603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1C8-853D-2AB5-BE37-DED0F227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Standards and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93BA-B4EF-EAAF-681F-59E8D94B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versions may appear, without much notice, and the new versions may not be fully compatible with older versions.</a:t>
            </a:r>
          </a:p>
          <a:p>
            <a:r>
              <a:rPr lang="en-US" dirty="0"/>
              <a:t>Both standards and specifications may be overly complex.</a:t>
            </a:r>
          </a:p>
          <a:p>
            <a:r>
              <a:rPr lang="en-US" dirty="0"/>
              <a:t>There are too many standards and specifications from which to choose.</a:t>
            </a:r>
          </a:p>
        </p:txBody>
      </p:sp>
    </p:spTree>
    <p:extLst>
      <p:ext uri="{BB962C8B-B14F-4D97-AF65-F5344CB8AC3E}">
        <p14:creationId xmlns:p14="http://schemas.microsoft.com/office/powerpoint/2010/main" val="2821362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1FA0-D3AC-F354-3A54-CE36CC83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9E03-B8A5-2522-D73C-DEF30B23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how to decompose the standard document into an organized collection of data objects that can be merged with other data object collections or inserted into a preferred data model.</a:t>
            </a:r>
          </a:p>
          <a:p>
            <a:r>
              <a:rPr lang="en-US" dirty="0"/>
              <a:t>If feasible, avoid using any standard as your data object model for the resource. It is often best to model your own data in a simple but flexible format that can be ported into any selected standard, as needed.</a:t>
            </a:r>
          </a:p>
          <a:p>
            <a:r>
              <a:rPr lang="en-US" dirty="0"/>
              <a:t>Know the standards you use. Read the license agreements. Keep your legal staff apprised of your pending decisions.</a:t>
            </a:r>
          </a:p>
          <a:p>
            <a:r>
              <a:rPr lang="en-US" dirty="0"/>
              <a:t>Try your best to use standards that are open source or that belong to the public domain. </a:t>
            </a:r>
          </a:p>
        </p:txBody>
      </p:sp>
    </p:spTree>
    <p:extLst>
      <p:ext uri="{BB962C8B-B14F-4D97-AF65-F5344CB8AC3E}">
        <p14:creationId xmlns:p14="http://schemas.microsoft.com/office/powerpoint/2010/main" val="401553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BFD8-855E-F74D-82AC-C8FD98DF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CE76-AC54-3E40-A2F2-4BE8EA8B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from “a lot of data”</a:t>
            </a:r>
          </a:p>
          <a:p>
            <a:pPr marL="0" indent="0">
              <a:buNone/>
            </a:pPr>
            <a:r>
              <a:rPr lang="en-US" dirty="0"/>
              <a:t>Big data is defined by 3V:</a:t>
            </a:r>
          </a:p>
          <a:p>
            <a:r>
              <a:rPr lang="en-US" dirty="0"/>
              <a:t>Volume – large amounts of data</a:t>
            </a:r>
          </a:p>
          <a:p>
            <a:r>
              <a:rPr lang="en-US" dirty="0"/>
              <a:t>Variety – data from in different forms</a:t>
            </a:r>
          </a:p>
          <a:p>
            <a:pPr lvl="1"/>
            <a:r>
              <a:rPr lang="en-US" dirty="0"/>
              <a:t>Examples?</a:t>
            </a:r>
          </a:p>
          <a:p>
            <a:r>
              <a:rPr lang="en-US" dirty="0"/>
              <a:t>Velocity </a:t>
            </a:r>
          </a:p>
          <a:p>
            <a:pPr lvl="1"/>
            <a:r>
              <a:rPr lang="en-US" dirty="0"/>
              <a:t>content of data changes</a:t>
            </a:r>
          </a:p>
          <a:p>
            <a:pPr lvl="1"/>
            <a:r>
              <a:rPr lang="en-US" dirty="0"/>
              <a:t>Streamed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2624668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685E-0D89-0F00-ACC4-FCAC9588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71D6-F737-9BA8-7B76-2609F7E3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E.g</a:t>
            </a:r>
            <a:r>
              <a:rPr lang="en-US" dirty="0"/>
              <a:t> standard format of data reporting e.g. patient records, pathology report, incident reports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Challenges – different versions</a:t>
            </a:r>
          </a:p>
          <a:p>
            <a:pPr lvl="1"/>
            <a:r>
              <a:rPr lang="en-US" dirty="0"/>
              <a:t>Modifications</a:t>
            </a:r>
          </a:p>
          <a:p>
            <a:pPr lvl="1"/>
            <a:r>
              <a:rPr lang="en-US" dirty="0"/>
              <a:t>Nomenclatures in every area are being constantly updated</a:t>
            </a:r>
          </a:p>
          <a:p>
            <a:pPr lvl="1"/>
            <a:r>
              <a:rPr lang="en-US" dirty="0"/>
              <a:t>New terms added, old terms deleted</a:t>
            </a:r>
          </a:p>
          <a:p>
            <a:pPr lvl="1"/>
            <a:r>
              <a:rPr lang="en-US" dirty="0"/>
              <a:t>Relationship between terms – update</a:t>
            </a:r>
          </a:p>
          <a:p>
            <a:pPr lvl="1"/>
            <a:r>
              <a:rPr lang="en-US" dirty="0"/>
              <a:t>Changes requires months/years to adopt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E695C-8E0A-EF36-C505-CE8E211CC742}"/>
              </a:ext>
            </a:extLst>
          </p:cNvPr>
          <p:cNvSpPr txBox="1"/>
          <p:nvPr/>
        </p:nvSpPr>
        <p:spPr>
          <a:xfrm flipH="1">
            <a:off x="2681205" y="3059668"/>
            <a:ext cx="6695269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are other examples of reports?</a:t>
            </a:r>
          </a:p>
        </p:txBody>
      </p:sp>
    </p:spTree>
    <p:extLst>
      <p:ext uri="{BB962C8B-B14F-4D97-AF65-F5344CB8AC3E}">
        <p14:creationId xmlns:p14="http://schemas.microsoft.com/office/powerpoint/2010/main" val="79376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2FAE-440B-E810-4790-3A476DD4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D347-9EED-A9E0-72BC-2A185FA1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vendor – different views of standard compliance</a:t>
            </a:r>
          </a:p>
          <a:p>
            <a:r>
              <a:rPr lang="en-US" dirty="0"/>
              <a:t>Standard organizations don’t have time to enforce standards or ensure compliance</a:t>
            </a:r>
          </a:p>
          <a:p>
            <a:r>
              <a:rPr lang="en-US" dirty="0"/>
              <a:t>Challenges – incompatibility</a:t>
            </a:r>
          </a:p>
          <a:p>
            <a:r>
              <a:rPr lang="en-US" dirty="0"/>
              <a:t>Deviation from standards implemented by vendors</a:t>
            </a:r>
          </a:p>
          <a:p>
            <a:pPr lvl="1"/>
            <a:r>
              <a:rPr lang="en-US" dirty="0"/>
              <a:t>Vendors lock-in</a:t>
            </a:r>
          </a:p>
          <a:p>
            <a:r>
              <a:rPr lang="en-US" dirty="0"/>
              <a:t>Data specification – easier</a:t>
            </a:r>
          </a:p>
          <a:p>
            <a:pPr lvl="1"/>
            <a:r>
              <a:rPr lang="en-US" dirty="0"/>
              <a:t>Syntax and general description of data objects</a:t>
            </a:r>
          </a:p>
          <a:p>
            <a:pPr lvl="1"/>
            <a:r>
              <a:rPr lang="en-US" dirty="0"/>
              <a:t>Not how the data is structured</a:t>
            </a:r>
          </a:p>
        </p:txBody>
      </p:sp>
    </p:spTree>
    <p:extLst>
      <p:ext uri="{BB962C8B-B14F-4D97-AF65-F5344CB8AC3E}">
        <p14:creationId xmlns:p14="http://schemas.microsoft.com/office/powerpoint/2010/main" val="3359571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DDA4-DD3A-B739-1AC9-C1DB4DD7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4C0F-76C6-C90A-DC17-37D8939C0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formed</a:t>
            </a:r>
          </a:p>
          <a:p>
            <a:pPr lvl="1"/>
            <a:r>
              <a:rPr lang="en-US" dirty="0"/>
              <a:t>A file conform to the syntax of a specification</a:t>
            </a:r>
          </a:p>
          <a:p>
            <a:r>
              <a:rPr lang="en-US" dirty="0"/>
              <a:t>Valid</a:t>
            </a:r>
          </a:p>
          <a:p>
            <a:pPr lvl="1"/>
            <a:r>
              <a:rPr lang="en-US" dirty="0"/>
              <a:t>A file confirms to the document on how data objects should be annotated (which tag to use, relationship between tags ..)</a:t>
            </a:r>
          </a:p>
          <a:p>
            <a:r>
              <a:rPr lang="en-US" dirty="0"/>
              <a:t>Fully complaint with the spec</a:t>
            </a:r>
          </a:p>
          <a:p>
            <a:pPr lvl="1"/>
            <a:r>
              <a:rPr lang="en-US" dirty="0"/>
              <a:t>The file is well formed and valid.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95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AC62-5620-5EC2-297D-26B2C5DC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1BC-AF5C-1C16-5E9E-CC860ACA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analyst determines data is </a:t>
            </a:r>
          </a:p>
          <a:p>
            <a:pPr lvl="1"/>
            <a:r>
              <a:rPr lang="en-US" dirty="0"/>
              <a:t>Accurate</a:t>
            </a:r>
          </a:p>
          <a:p>
            <a:pPr lvl="1"/>
            <a:r>
              <a:rPr lang="en-US" dirty="0"/>
              <a:t>Comprehensive</a:t>
            </a:r>
          </a:p>
          <a:p>
            <a:pPr lvl="1"/>
            <a:r>
              <a:rPr lang="en-US" dirty="0"/>
              <a:t>Representative</a:t>
            </a:r>
          </a:p>
          <a:p>
            <a:pPr lvl="1"/>
            <a:r>
              <a:rPr lang="en-US" dirty="0"/>
              <a:t>Organized sensibly</a:t>
            </a:r>
          </a:p>
          <a:p>
            <a:pPr lvl="1"/>
            <a:r>
              <a:rPr lang="en-US" dirty="0"/>
              <a:t>Provide with enough annotation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Via looking at data samples</a:t>
            </a:r>
          </a:p>
        </p:txBody>
      </p:sp>
    </p:spTree>
    <p:extLst>
      <p:ext uri="{BB962C8B-B14F-4D97-AF65-F5344CB8AC3E}">
        <p14:creationId xmlns:p14="http://schemas.microsoft.com/office/powerpoint/2010/main" val="3839879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E7AD-84EF-5D52-8CC0-91C3D088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0B00-7E70-8643-7C36-678A24D6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the raw data - Quick assessment if you can use the data</a:t>
            </a:r>
          </a:p>
          <a:p>
            <a:r>
              <a:rPr lang="en-US" dirty="0"/>
              <a:t>Find a free ASCII editor – for plain ASCII text</a:t>
            </a:r>
          </a:p>
          <a:p>
            <a:pPr lvl="1"/>
            <a:r>
              <a:rPr lang="en-US" dirty="0"/>
              <a:t>Emacs and vi </a:t>
            </a:r>
          </a:p>
          <a:p>
            <a:pPr lvl="1"/>
            <a:r>
              <a:rPr lang="en-US" dirty="0"/>
              <a:t>Commercial word editor may fail to open large files (GB)</a:t>
            </a:r>
          </a:p>
          <a:p>
            <a:r>
              <a:rPr lang="en-US" dirty="0"/>
              <a:t>Download the readme or index file </a:t>
            </a:r>
          </a:p>
          <a:p>
            <a:pPr lvl="1"/>
            <a:r>
              <a:rPr lang="en-US" dirty="0"/>
              <a:t>Readme - explain the purpose, contents, and organization of all the files.</a:t>
            </a:r>
          </a:p>
          <a:p>
            <a:pPr lvl="1"/>
            <a:r>
              <a:rPr lang="en-US" dirty="0"/>
              <a:t>Index -  providing a list of terms covered in the files and their locations in the various files.</a:t>
            </a:r>
          </a:p>
          <a:p>
            <a:r>
              <a:rPr lang="en-US" dirty="0"/>
              <a:t>Assess the number of records in the big data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21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8426-07CF-166A-BEC7-548EFB74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55FA-CB3B-C413-AB9C-3F293040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how the data objects are identified and classified</a:t>
            </a:r>
          </a:p>
          <a:p>
            <a:pPr lvl="1"/>
            <a:r>
              <a:rPr lang="en-US" dirty="0"/>
              <a:t>If you know the id of the data object, you can collect information associated with the object no matter where the object is located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D831F07-5EA8-6EC6-0546-80B5CE37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3214682"/>
            <a:ext cx="4394953" cy="34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6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066D-DC61-5B21-6C17-EEBDD1E5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0822-854A-349D-B6FC-E0679084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data objects contain self-descriptive information</a:t>
            </a:r>
          </a:p>
          <a:p>
            <a:pPr lvl="1"/>
            <a:r>
              <a:rPr lang="en-US" dirty="0"/>
              <a:t>Contains meta-data</a:t>
            </a:r>
          </a:p>
          <a:p>
            <a:r>
              <a:rPr lang="en-US" dirty="0"/>
              <a:t>If the data is complete and representative</a:t>
            </a:r>
          </a:p>
          <a:p>
            <a:pPr lvl="1"/>
            <a:r>
              <a:rPr lang="en-US" dirty="0"/>
              <a:t>E.g. use python data science techniques </a:t>
            </a:r>
          </a:p>
          <a:p>
            <a:pPr lvl="1"/>
            <a:r>
              <a:rPr lang="en-US" dirty="0"/>
              <a:t>Use techniques to summarize the data</a:t>
            </a:r>
          </a:p>
          <a:p>
            <a:r>
              <a:rPr lang="en-US" dirty="0"/>
              <a:t>Plot the data</a:t>
            </a:r>
          </a:p>
          <a:p>
            <a:pPr lvl="1"/>
            <a:r>
              <a:rPr lang="en-US" dirty="0"/>
              <a:t>Visualize the data – </a:t>
            </a:r>
            <a:r>
              <a:rPr lang="en-US" dirty="0" err="1"/>
              <a:t>plotly</a:t>
            </a:r>
            <a:r>
              <a:rPr lang="en-US" dirty="0"/>
              <a:t>, matplotlib</a:t>
            </a:r>
          </a:p>
          <a:p>
            <a:pPr lvl="1"/>
            <a:r>
              <a:rPr lang="en-US" dirty="0"/>
              <a:t>Trend – linear, exponential …</a:t>
            </a:r>
          </a:p>
          <a:p>
            <a:r>
              <a:rPr lang="en-US" dirty="0"/>
              <a:t>Estimate the solution to the big data project on day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234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9D40-4BD5-ACD9-BC3C-8D5FAE8A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Necessary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91CF-DF1A-21CD-38CC-9E391377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data – do not need a lot of metadata and identifiers</a:t>
            </a:r>
          </a:p>
          <a:p>
            <a:r>
              <a:rPr lang="en-US" dirty="0"/>
              <a:t>Big Data – volume, variety and velocity requires</a:t>
            </a:r>
          </a:p>
          <a:p>
            <a:pPr lvl="1"/>
            <a:r>
              <a:rPr lang="en-US" dirty="0"/>
              <a:t>Annotation and curation</a:t>
            </a:r>
          </a:p>
          <a:p>
            <a:pPr lvl="1"/>
            <a:r>
              <a:rPr lang="en-US" dirty="0"/>
              <a:t>Data must be assessed to verify, validate and re-analyze the collected data</a:t>
            </a:r>
          </a:p>
        </p:txBody>
      </p:sp>
    </p:spTree>
    <p:extLst>
      <p:ext uri="{BB962C8B-B14F-4D97-AF65-F5344CB8AC3E}">
        <p14:creationId xmlns:p14="http://schemas.microsoft.com/office/powerpoint/2010/main" val="3154811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5080-3F7D-9295-6461-83AE0DF2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A1EB-B687-DD1A-F6AC-63A57FE2D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Universal properties of good data:</a:t>
            </a:r>
          </a:p>
          <a:p>
            <a:r>
              <a:rPr lang="en-US" dirty="0"/>
              <a:t>Data that has been annotated with metadata</a:t>
            </a:r>
          </a:p>
          <a:p>
            <a:pPr lvl="1"/>
            <a:r>
              <a:rPr lang="en-US" dirty="0"/>
              <a:t>Metadata – data about data</a:t>
            </a:r>
          </a:p>
          <a:p>
            <a:pPr lvl="1"/>
            <a:r>
              <a:rPr lang="en-US" dirty="0"/>
              <a:t>E.g. XML is a modern specification for metadata</a:t>
            </a:r>
          </a:p>
          <a:p>
            <a:r>
              <a:rPr lang="en-US" dirty="0"/>
              <a:t>Data that establishes uniqueness or identity</a:t>
            </a:r>
          </a:p>
          <a:p>
            <a:pPr lvl="1"/>
            <a:r>
              <a:rPr lang="en-US" dirty="0"/>
              <a:t>Unique identifiers</a:t>
            </a:r>
          </a:p>
          <a:p>
            <a:pPr lvl="1"/>
            <a:r>
              <a:rPr lang="en-US" dirty="0"/>
              <a:t>Allow to collect information about the data</a:t>
            </a:r>
          </a:p>
          <a:p>
            <a:r>
              <a:rPr lang="en-US" dirty="0"/>
              <a:t>Time stamped data that accrues over time </a:t>
            </a:r>
          </a:p>
          <a:p>
            <a:pPr lvl="1"/>
            <a:r>
              <a:rPr lang="en-US" dirty="0"/>
              <a:t>Measures how the attributes of data change over time – linear, non-linear, Bell curve …</a:t>
            </a:r>
          </a:p>
          <a:p>
            <a:pPr lvl="1"/>
            <a:r>
              <a:rPr lang="en-US" dirty="0"/>
              <a:t>Find trends/patterns in data, prediction</a:t>
            </a:r>
          </a:p>
          <a:p>
            <a:pPr lvl="1"/>
            <a:r>
              <a:rPr lang="en-US" dirty="0"/>
              <a:t>New data with absence of old data has no value</a:t>
            </a:r>
          </a:p>
          <a:p>
            <a:r>
              <a:rPr lang="en-US" dirty="0"/>
              <a:t>Data that resides within a data object</a:t>
            </a:r>
          </a:p>
          <a:p>
            <a:pPr lvl="1"/>
            <a:r>
              <a:rPr lang="en-US" dirty="0"/>
              <a:t>With an identifier, data/metadata associated with the identifier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5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4F95-A647-86A0-1F0C-2E9021DD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8500-191F-5055-16B3-0367140E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that has membership in a defined class</a:t>
            </a:r>
          </a:p>
          <a:p>
            <a:pPr lvl="1"/>
            <a:r>
              <a:rPr lang="en-US" dirty="0"/>
              <a:t>E.g. object class with a set of features, relationship to other objects</a:t>
            </a:r>
          </a:p>
          <a:p>
            <a:pPr lvl="1"/>
            <a:r>
              <a:rPr lang="en-US" dirty="0"/>
              <a:t>Classes in programming language</a:t>
            </a:r>
          </a:p>
          <a:p>
            <a:r>
              <a:rPr lang="en-US" dirty="0"/>
              <a:t>Introspective data—data that explains itself</a:t>
            </a:r>
          </a:p>
          <a:p>
            <a:pPr lvl="1"/>
            <a:r>
              <a:rPr lang="en-US" dirty="0"/>
              <a:t>Information about the object –identifier, metadata, values</a:t>
            </a:r>
          </a:p>
          <a:p>
            <a:pPr lvl="1"/>
            <a:r>
              <a:rPr lang="en-US" dirty="0"/>
              <a:t>To find out about the data object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565126-7501-F7A9-1B0E-71957B3F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21" y="1217516"/>
            <a:ext cx="5078455" cy="21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458C-2AD1-4F45-B758-7097FCA9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Big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ACA6-FFEF-2C46-BE75-0AF8C7B6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Data is extracted, filtered and transformed</a:t>
            </a:r>
          </a:p>
          <a:p>
            <a:pPr lvl="1"/>
            <a:r>
              <a:rPr lang="en-US" dirty="0"/>
              <a:t>Data is processed in piecemeal, recursive manner</a:t>
            </a:r>
          </a:p>
        </p:txBody>
      </p:sp>
    </p:spTree>
    <p:extLst>
      <p:ext uri="{BB962C8B-B14F-4D97-AF65-F5344CB8AC3E}">
        <p14:creationId xmlns:p14="http://schemas.microsoft.com/office/powerpoint/2010/main" val="18302875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5571-6E6C-EE69-47A8-96168222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743A-AA29-DBAB-E780-2920C77E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data – pre-existing data cannot be changed</a:t>
            </a:r>
          </a:p>
          <a:p>
            <a:pPr lvl="1"/>
            <a:r>
              <a:rPr lang="en-US" dirty="0"/>
              <a:t>i.e. they are not tainted</a:t>
            </a:r>
          </a:p>
          <a:p>
            <a:pPr lvl="1"/>
            <a:r>
              <a:rPr lang="en-US" dirty="0"/>
              <a:t>Can be verified and validated</a:t>
            </a:r>
          </a:p>
          <a:p>
            <a:r>
              <a:rPr lang="en-US" dirty="0"/>
              <a:t>Data that has been simplified</a:t>
            </a:r>
          </a:p>
          <a:p>
            <a:pPr lvl="1"/>
            <a:r>
              <a:rPr lang="en-US" dirty="0"/>
              <a:t>Big data is complex, difficult to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18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7DDD-CBFF-D3B7-403E-13C138C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that Comes with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F8F4-C539-93E2-A08A-D4207E0D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 restriction to access the data</a:t>
            </a:r>
          </a:p>
          <a:p>
            <a:r>
              <a:rPr lang="en-US" dirty="0"/>
              <a:t>Security to protect data</a:t>
            </a:r>
          </a:p>
          <a:p>
            <a:r>
              <a:rPr lang="en-US" dirty="0"/>
              <a:t>Permission to access data</a:t>
            </a:r>
          </a:p>
          <a:p>
            <a:r>
              <a:rPr lang="en-US" dirty="0"/>
              <a:t>Sign NDA</a:t>
            </a:r>
          </a:p>
          <a:p>
            <a:r>
              <a:rPr lang="en-US" dirty="0"/>
              <a:t>May not be necessary if data is de-identified</a:t>
            </a:r>
          </a:p>
        </p:txBody>
      </p:sp>
    </p:spTree>
    <p:extLst>
      <p:ext uri="{BB962C8B-B14F-4D97-AF65-F5344CB8AC3E}">
        <p14:creationId xmlns:p14="http://schemas.microsoft.com/office/powerpoint/2010/main" val="65583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3F3D-3F6F-86A8-E311-C946565B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A9F20-029D-8833-EEED-407C92FB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38" y="1825625"/>
            <a:ext cx="10515600" cy="2465389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What are examples of a big data problem?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are the reasons?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4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60D1-2F46-E145-B8DB-E6D6A655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vs Small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D135-FE9C-5249-862A-C883BDBB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Small data – designed to answer a specific question</a:t>
            </a:r>
          </a:p>
          <a:p>
            <a:pPr lvl="1"/>
            <a:r>
              <a:rPr lang="en-US" dirty="0"/>
              <a:t>Big data – has a goal in mind but the goal is flexible</a:t>
            </a:r>
          </a:p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Small data - usually one file, on a computer</a:t>
            </a:r>
          </a:p>
          <a:p>
            <a:pPr lvl="1"/>
            <a:r>
              <a:rPr lang="en-US" dirty="0"/>
              <a:t>Big data – spread throughout in multiple places, servers, around the globe</a:t>
            </a:r>
          </a:p>
          <a:p>
            <a:r>
              <a:rPr lang="en-US" dirty="0"/>
              <a:t>Structure and content</a:t>
            </a:r>
          </a:p>
          <a:p>
            <a:pPr lvl="1"/>
            <a:r>
              <a:rPr lang="en-US" dirty="0"/>
              <a:t>Small data- usually structure</a:t>
            </a:r>
          </a:p>
          <a:p>
            <a:pPr lvl="1"/>
            <a:r>
              <a:rPr lang="en-US" dirty="0"/>
              <a:t>Big data - unstructured</a:t>
            </a:r>
          </a:p>
        </p:txBody>
      </p:sp>
    </p:spTree>
    <p:extLst>
      <p:ext uri="{BB962C8B-B14F-4D97-AF65-F5344CB8AC3E}">
        <p14:creationId xmlns:p14="http://schemas.microsoft.com/office/powerpoint/2010/main" val="182184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0714-B43E-2948-BF8B-ACAE30C8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77DE-8AD0-3C49-8C66-4ECC33D9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Small data – data user prepares their own data, for their purpose</a:t>
            </a:r>
          </a:p>
          <a:p>
            <a:pPr lvl="1"/>
            <a:r>
              <a:rPr lang="en-US" dirty="0"/>
              <a:t>Big Data – comes from diverse sources, prepared by many people</a:t>
            </a:r>
          </a:p>
          <a:p>
            <a:r>
              <a:rPr lang="en-US" dirty="0"/>
              <a:t>Longevity</a:t>
            </a:r>
          </a:p>
          <a:p>
            <a:pPr lvl="1"/>
            <a:r>
              <a:rPr lang="en-US" dirty="0"/>
              <a:t>Small data – data is kept for a short period of time after project ends</a:t>
            </a:r>
          </a:p>
          <a:p>
            <a:pPr lvl="1"/>
            <a:r>
              <a:rPr lang="en-US" dirty="0"/>
              <a:t>Big data – stored for a long period of time</a:t>
            </a:r>
          </a:p>
          <a:p>
            <a:r>
              <a:rPr lang="en-US" dirty="0"/>
              <a:t>Measurements</a:t>
            </a:r>
          </a:p>
          <a:p>
            <a:pPr lvl="1"/>
            <a:r>
              <a:rPr lang="en-US" dirty="0"/>
              <a:t>Small data – one experiment</a:t>
            </a:r>
          </a:p>
          <a:p>
            <a:pPr lvl="1"/>
            <a:r>
              <a:rPr lang="en-US" dirty="0"/>
              <a:t>Big data – measurements obtained by many sources</a:t>
            </a:r>
          </a:p>
        </p:txBody>
      </p:sp>
    </p:spTree>
    <p:extLst>
      <p:ext uri="{BB962C8B-B14F-4D97-AF65-F5344CB8AC3E}">
        <p14:creationId xmlns:p14="http://schemas.microsoft.com/office/powerpoint/2010/main" val="157227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3190</Words>
  <Application>Microsoft Macintosh PowerPoint</Application>
  <PresentationFormat>Widescreen</PresentationFormat>
  <Paragraphs>438</Paragraphs>
  <Slides>61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DS530</vt:lpstr>
      <vt:lpstr>Syllabus Overview</vt:lpstr>
      <vt:lpstr>Big Data </vt:lpstr>
      <vt:lpstr> </vt:lpstr>
      <vt:lpstr>Definition</vt:lpstr>
      <vt:lpstr> Big Data Analysis</vt:lpstr>
      <vt:lpstr>What are examples of a big data problem?  What are the reasons? </vt:lpstr>
      <vt:lpstr>Big Data vs Small Data</vt:lpstr>
      <vt:lpstr> </vt:lpstr>
      <vt:lpstr> </vt:lpstr>
      <vt:lpstr>Common Purpose of Big Data</vt:lpstr>
      <vt:lpstr>Provide structure to unstructured data</vt:lpstr>
      <vt:lpstr> </vt:lpstr>
      <vt:lpstr>Concordance</vt:lpstr>
      <vt:lpstr>  </vt:lpstr>
      <vt:lpstr>Useful Properties of Concordance</vt:lpstr>
      <vt:lpstr>Term Extraction</vt:lpstr>
      <vt:lpstr>Index</vt:lpstr>
      <vt:lpstr>Autocoding</vt:lpstr>
      <vt:lpstr> </vt:lpstr>
      <vt:lpstr> </vt:lpstr>
      <vt:lpstr>3 Approaches for Auto-coding</vt:lpstr>
      <vt:lpstr>Lexical Parsing</vt:lpstr>
      <vt:lpstr>On the fly coding</vt:lpstr>
      <vt:lpstr>Identification, De-identification and Re-identification</vt:lpstr>
      <vt:lpstr> </vt:lpstr>
      <vt:lpstr>What are identifiers?</vt:lpstr>
      <vt:lpstr> </vt:lpstr>
      <vt:lpstr>Important Ideas</vt:lpstr>
      <vt:lpstr>Identifier and Identification System</vt:lpstr>
      <vt:lpstr> </vt:lpstr>
      <vt:lpstr>Bad identifiers</vt:lpstr>
      <vt:lpstr>Register Unique Identifiers</vt:lpstr>
      <vt:lpstr>De-identification</vt:lpstr>
      <vt:lpstr> </vt:lpstr>
      <vt:lpstr> </vt:lpstr>
      <vt:lpstr>Data Standard and Protocol</vt:lpstr>
      <vt:lpstr> </vt:lpstr>
      <vt:lpstr>Differences Between Data Standards and Data Spec</vt:lpstr>
      <vt:lpstr>Big Data</vt:lpstr>
      <vt:lpstr>Example of Standards</vt:lpstr>
      <vt:lpstr>Concept of Data Integration</vt:lpstr>
      <vt:lpstr>Challenges</vt:lpstr>
      <vt:lpstr> </vt:lpstr>
      <vt:lpstr> </vt:lpstr>
      <vt:lpstr> </vt:lpstr>
      <vt:lpstr> </vt:lpstr>
      <vt:lpstr>Challenges of Standards and Specifications</vt:lpstr>
      <vt:lpstr>Tips</vt:lpstr>
      <vt:lpstr>Versioning</vt:lpstr>
      <vt:lpstr>Compliance Issues</vt:lpstr>
      <vt:lpstr> </vt:lpstr>
      <vt:lpstr>Overview</vt:lpstr>
      <vt:lpstr>Looking at the Data</vt:lpstr>
      <vt:lpstr> </vt:lpstr>
      <vt:lpstr> </vt:lpstr>
      <vt:lpstr>Minimal Necessary Property</vt:lpstr>
      <vt:lpstr> </vt:lpstr>
      <vt:lpstr> </vt:lpstr>
      <vt:lpstr> </vt:lpstr>
      <vt:lpstr>Data that Comes with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Annie T O'Rourke</dc:creator>
  <cp:lastModifiedBy>Nicholas W. Ziolkowski</cp:lastModifiedBy>
  <cp:revision>61</cp:revision>
  <dcterms:created xsi:type="dcterms:W3CDTF">2022-03-20T02:19:00Z</dcterms:created>
  <dcterms:modified xsi:type="dcterms:W3CDTF">2024-01-25T06:10:10Z</dcterms:modified>
</cp:coreProperties>
</file>