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408" r:id="rId2"/>
    <p:sldId id="256" r:id="rId3"/>
    <p:sldId id="271" r:id="rId4"/>
    <p:sldId id="392" r:id="rId5"/>
    <p:sldId id="272" r:id="rId6"/>
    <p:sldId id="274" r:id="rId7"/>
    <p:sldId id="275" r:id="rId8"/>
    <p:sldId id="276" r:id="rId9"/>
    <p:sldId id="277" r:id="rId10"/>
    <p:sldId id="278" r:id="rId11"/>
    <p:sldId id="279" r:id="rId12"/>
    <p:sldId id="280" r:id="rId13"/>
    <p:sldId id="281" r:id="rId14"/>
    <p:sldId id="385" r:id="rId15"/>
    <p:sldId id="386" r:id="rId16"/>
    <p:sldId id="387" r:id="rId17"/>
    <p:sldId id="388" r:id="rId18"/>
    <p:sldId id="389" r:id="rId19"/>
    <p:sldId id="332" r:id="rId20"/>
    <p:sldId id="333" r:id="rId21"/>
    <p:sldId id="334" r:id="rId22"/>
    <p:sldId id="335" r:id="rId23"/>
    <p:sldId id="336" r:id="rId24"/>
    <p:sldId id="337" r:id="rId25"/>
    <p:sldId id="338" r:id="rId26"/>
    <p:sldId id="390" r:id="rId27"/>
    <p:sldId id="339" r:id="rId28"/>
    <p:sldId id="340" r:id="rId29"/>
    <p:sldId id="341" r:id="rId30"/>
    <p:sldId id="342" r:id="rId31"/>
    <p:sldId id="395"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396" r:id="rId47"/>
    <p:sldId id="397" r:id="rId48"/>
    <p:sldId id="273" r:id="rId49"/>
    <p:sldId id="398" r:id="rId50"/>
    <p:sldId id="394" r:id="rId51"/>
    <p:sldId id="393" r:id="rId52"/>
    <p:sldId id="399" r:id="rId53"/>
    <p:sldId id="409" r:id="rId54"/>
    <p:sldId id="400" r:id="rId55"/>
    <p:sldId id="401" r:id="rId56"/>
    <p:sldId id="404" r:id="rId57"/>
    <p:sldId id="402" r:id="rId58"/>
    <p:sldId id="403" r:id="rId59"/>
    <p:sldId id="405" r:id="rId60"/>
    <p:sldId id="406" r:id="rId61"/>
    <p:sldId id="40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05F698-5F46-DC44-9DE0-5BAFF0B3823B}">
          <p14:sldIdLst>
            <p14:sldId id="408"/>
            <p14:sldId id="256"/>
            <p14:sldId id="271"/>
            <p14:sldId id="392"/>
            <p14:sldId id="272"/>
            <p14:sldId id="274"/>
            <p14:sldId id="275"/>
            <p14:sldId id="276"/>
            <p14:sldId id="277"/>
            <p14:sldId id="278"/>
            <p14:sldId id="279"/>
            <p14:sldId id="280"/>
            <p14:sldId id="281"/>
            <p14:sldId id="385"/>
            <p14:sldId id="386"/>
            <p14:sldId id="387"/>
            <p14:sldId id="388"/>
            <p14:sldId id="389"/>
            <p14:sldId id="332"/>
            <p14:sldId id="333"/>
            <p14:sldId id="334"/>
            <p14:sldId id="335"/>
            <p14:sldId id="336"/>
            <p14:sldId id="337"/>
            <p14:sldId id="338"/>
            <p14:sldId id="390"/>
            <p14:sldId id="339"/>
            <p14:sldId id="340"/>
            <p14:sldId id="341"/>
            <p14:sldId id="342"/>
          </p14:sldIdLst>
        </p14:section>
        <p14:section name="Failures Within Big Data" id="{89E1BFBA-3BB1-904E-BE17-FA57A9CE974F}">
          <p14:sldIdLst>
            <p14:sldId id="395"/>
            <p14:sldId id="257"/>
            <p14:sldId id="258"/>
            <p14:sldId id="259"/>
            <p14:sldId id="260"/>
            <p14:sldId id="261"/>
            <p14:sldId id="262"/>
            <p14:sldId id="263"/>
            <p14:sldId id="264"/>
            <p14:sldId id="265"/>
            <p14:sldId id="266"/>
            <p14:sldId id="267"/>
            <p14:sldId id="268"/>
            <p14:sldId id="269"/>
            <p14:sldId id="270"/>
            <p14:sldId id="396"/>
            <p14:sldId id="397"/>
            <p14:sldId id="273"/>
            <p14:sldId id="398"/>
          </p14:sldIdLst>
        </p14:section>
        <p14:section name="Data Engineering Concepts" id="{3F482B3A-E807-154D-8619-CEEB34F33AEB}">
          <p14:sldIdLst>
            <p14:sldId id="394"/>
            <p14:sldId id="393"/>
            <p14:sldId id="399"/>
            <p14:sldId id="409"/>
            <p14:sldId id="400"/>
            <p14:sldId id="401"/>
            <p14:sldId id="404"/>
            <p14:sldId id="402"/>
            <p14:sldId id="403"/>
            <p14:sldId id="405"/>
            <p14:sldId id="406"/>
            <p14:sldId id="4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78"/>
    <p:restoredTop sz="96327"/>
  </p:normalViewPr>
  <p:slideViewPr>
    <p:cSldViewPr snapToGrid="0">
      <p:cViewPr varScale="1">
        <p:scale>
          <a:sx n="157" d="100"/>
          <a:sy n="15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35442-4AA1-FD48-AE67-5439420CDB4D}" type="datetimeFigureOut">
              <a:rPr lang="en-US" smtClean="0"/>
              <a:t>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596A1-3F6E-B449-9A8B-33B84B7AEB13}" type="slidenum">
              <a:rPr lang="en-US" smtClean="0"/>
              <a:t>‹#›</a:t>
            </a:fld>
            <a:endParaRPr lang="en-US"/>
          </a:p>
        </p:txBody>
      </p:sp>
    </p:spTree>
    <p:extLst>
      <p:ext uri="{BB962C8B-B14F-4D97-AF65-F5344CB8AC3E}">
        <p14:creationId xmlns:p14="http://schemas.microsoft.com/office/powerpoint/2010/main" val="87835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Normalization - </a:t>
            </a:r>
            <a:r>
              <a:rPr lang="en-US" sz="1200" b="0" i="0" u="none" strike="noStrike" kern="1200" dirty="0">
                <a:solidFill>
                  <a:schemeClr val="tx1"/>
                </a:solidFill>
                <a:effectLst/>
                <a:latin typeface="+mn-lt"/>
                <a:ea typeface="+mn-ea"/>
                <a:cs typeface="+mn-cs"/>
              </a:rPr>
              <a:t>Data normalization is </a:t>
            </a:r>
            <a:r>
              <a:rPr lang="en-US" sz="1200" b="1" i="0" u="none" strike="noStrike" kern="1200" dirty="0">
                <a:solidFill>
                  <a:schemeClr val="tx1"/>
                </a:solidFill>
                <a:effectLst/>
                <a:latin typeface="+mn-lt"/>
                <a:ea typeface="+mn-ea"/>
                <a:cs typeface="+mn-cs"/>
              </a:rPr>
              <a:t>the organization of data to appear similar across all records and fields</a:t>
            </a:r>
            <a:r>
              <a:rPr lang="en-US" sz="1200" b="0" i="0" u="none" strike="noStrike" kern="1200" dirty="0">
                <a:solidFill>
                  <a:schemeClr val="tx1"/>
                </a:solidFill>
                <a:effectLst/>
                <a:latin typeface="+mn-lt"/>
                <a:ea typeface="+mn-ea"/>
                <a:cs typeface="+mn-cs"/>
              </a:rPr>
              <a:t>. / common </a:t>
            </a:r>
            <a:r>
              <a:rPr lang="en-US" sz="1200" b="0" i="0" u="none" strike="noStrike" kern="1200">
                <a:solidFill>
                  <a:schemeClr val="tx1"/>
                </a:solidFill>
                <a:effectLst/>
                <a:latin typeface="+mn-lt"/>
                <a:ea typeface="+mn-ea"/>
                <a:cs typeface="+mn-cs"/>
              </a:rPr>
              <a:t>scale – between 0 to 1</a:t>
            </a:r>
            <a:endParaRPr lang="en-US" dirty="0"/>
          </a:p>
        </p:txBody>
      </p:sp>
      <p:sp>
        <p:nvSpPr>
          <p:cNvPr id="4" name="Slide Number Placeholder 3"/>
          <p:cNvSpPr>
            <a:spLocks noGrp="1"/>
          </p:cNvSpPr>
          <p:nvPr>
            <p:ph type="sldNum" sz="quarter" idx="5"/>
          </p:nvPr>
        </p:nvSpPr>
        <p:spPr/>
        <p:txBody>
          <a:bodyPr/>
          <a:lstStyle/>
          <a:p>
            <a:fld id="{C9FFC32C-2F13-3645-BF7F-C339017D8290}" type="slidenum">
              <a:rPr lang="en-US" smtClean="0"/>
              <a:t>3</a:t>
            </a:fld>
            <a:endParaRPr lang="en-US"/>
          </a:p>
        </p:txBody>
      </p:sp>
    </p:spTree>
    <p:extLst>
      <p:ext uri="{BB962C8B-B14F-4D97-AF65-F5344CB8AC3E}">
        <p14:creationId xmlns:p14="http://schemas.microsoft.com/office/powerpoint/2010/main" val="1119052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WAG </a:t>
            </a:r>
          </a:p>
        </p:txBody>
      </p:sp>
      <p:sp>
        <p:nvSpPr>
          <p:cNvPr id="4" name="Slide Number Placeholder 3"/>
          <p:cNvSpPr>
            <a:spLocks noGrp="1"/>
          </p:cNvSpPr>
          <p:nvPr>
            <p:ph type="sldNum" sz="quarter" idx="5"/>
          </p:nvPr>
        </p:nvSpPr>
        <p:spPr/>
        <p:txBody>
          <a:bodyPr/>
          <a:lstStyle/>
          <a:p>
            <a:fld id="{C9FFC32C-2F13-3645-BF7F-C339017D8290}" type="slidenum">
              <a:rPr lang="en-US" smtClean="0"/>
              <a:t>29</a:t>
            </a:fld>
            <a:endParaRPr lang="en-US"/>
          </a:p>
        </p:txBody>
      </p:sp>
    </p:spTree>
    <p:extLst>
      <p:ext uri="{BB962C8B-B14F-4D97-AF65-F5344CB8AC3E}">
        <p14:creationId xmlns:p14="http://schemas.microsoft.com/office/powerpoint/2010/main" val="948861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Never complete, </a:t>
            </a:r>
            <a:endParaRPr/>
          </a:p>
          <a:p>
            <a:pPr marL="0" lvl="0" indent="0" algn="l" rtl="0">
              <a:spcBef>
                <a:spcPts val="0"/>
              </a:spcBef>
              <a:spcAft>
                <a:spcPts val="0"/>
              </a:spcAft>
              <a:buNone/>
            </a:pPr>
            <a:r>
              <a:rPr lang="en-US"/>
              <a:t>Never attain an acceptable level of performance</a:t>
            </a:r>
            <a:endParaRPr/>
          </a:p>
        </p:txBody>
      </p:sp>
      <p:sp>
        <p:nvSpPr>
          <p:cNvPr id="100" name="Google Shape;10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Homework?</a:t>
            </a:r>
            <a:endParaRPr/>
          </a:p>
        </p:txBody>
      </p:sp>
      <p:sp>
        <p:nvSpPr>
          <p:cNvPr id="107" name="Google Shape;10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Focus on the first problem in this chapter</a:t>
            </a:r>
            <a:endParaRPr/>
          </a:p>
          <a:p>
            <a:pPr marL="0" lvl="0" indent="0" algn="l" rtl="0">
              <a:spcBef>
                <a:spcPts val="0"/>
              </a:spcBef>
              <a:spcAft>
                <a:spcPts val="0"/>
              </a:spcAft>
              <a:buNone/>
            </a:pPr>
            <a:r>
              <a:rPr lang="en-US"/>
              <a:t>Hard to find the right skills</a:t>
            </a:r>
            <a:endParaRPr/>
          </a:p>
          <a:p>
            <a:pPr marL="0" lvl="0" indent="0" algn="l" rtl="0">
              <a:spcBef>
                <a:spcPts val="0"/>
              </a:spcBef>
              <a:spcAft>
                <a:spcPts val="0"/>
              </a:spcAft>
              <a:buNone/>
            </a:pPr>
            <a:r>
              <a:rPr lang="en-US"/>
              <a:t>Fundamental concepts of big data – id system, metadata annotation, immutability …</a:t>
            </a:r>
            <a:endParaRPr/>
          </a:p>
          <a:p>
            <a:pPr marL="0" lvl="0" indent="0" algn="l" rtl="0">
              <a:spcBef>
                <a:spcPts val="0"/>
              </a:spcBef>
              <a:spcAft>
                <a:spcPts val="0"/>
              </a:spcAft>
              <a:buNone/>
            </a:pPr>
            <a:r>
              <a:rPr lang="en-US"/>
              <a:t>Hospital informatics – very costly</a:t>
            </a:r>
            <a:endParaRPr/>
          </a:p>
          <a:p>
            <a:pPr marL="0" lvl="0" indent="0" algn="l" rtl="0">
              <a:spcBef>
                <a:spcPts val="0"/>
              </a:spcBef>
              <a:spcAft>
                <a:spcPts val="0"/>
              </a:spcAft>
              <a:buNone/>
            </a:pPr>
            <a:r>
              <a:rPr lang="en-US"/>
              <a:t>Big data failure rate vs software project failure rate …Not unique to big data problem.</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4" name="Google Shape;11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Most standards failed</a:t>
            </a:r>
            <a:endParaRPr/>
          </a:p>
          <a:p>
            <a:pPr marL="0" lvl="0" indent="0" algn="l" rtl="0">
              <a:spcBef>
                <a:spcPts val="0"/>
              </a:spcBef>
              <a:spcAft>
                <a:spcPts val="0"/>
              </a:spcAft>
              <a:buNone/>
            </a:pPr>
            <a:r>
              <a:rPr lang="en-US"/>
              <a:t>Similar to programming languages – come and go</a:t>
            </a:r>
            <a:endParaRPr/>
          </a:p>
          <a:p>
            <a:pPr marL="0" lvl="0" indent="0" algn="l" rtl="0">
              <a:spcBef>
                <a:spcPts val="0"/>
              </a:spcBef>
              <a:spcAft>
                <a:spcPts val="0"/>
              </a:spcAft>
              <a:buNone/>
            </a:pPr>
            <a:r>
              <a:rPr lang="en-US"/>
              <a:t>Metric system – adopt by ½ of the world.</a:t>
            </a:r>
            <a:endParaRPr/>
          </a:p>
        </p:txBody>
      </p:sp>
      <p:sp>
        <p:nvSpPr>
          <p:cNvPr id="121" name="Google Shape;12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Hyphenated words. Words separate with /, web address with . Or _</a:t>
            </a:r>
          </a:p>
          <a:p>
            <a:r>
              <a:rPr lang="en-US" dirty="0"/>
              <a:t>U.S (one or 2 words)</a:t>
            </a:r>
          </a:p>
        </p:txBody>
      </p:sp>
      <p:sp>
        <p:nvSpPr>
          <p:cNvPr id="4" name="Slide Number Placeholder 3"/>
          <p:cNvSpPr>
            <a:spLocks noGrp="1"/>
          </p:cNvSpPr>
          <p:nvPr>
            <p:ph type="sldNum" sz="quarter" idx="5"/>
          </p:nvPr>
        </p:nvSpPr>
        <p:spPr/>
        <p:txBody>
          <a:bodyPr/>
          <a:lstStyle/>
          <a:p>
            <a:fld id="{C9FFC32C-2F13-3645-BF7F-C339017D8290}" type="slidenum">
              <a:rPr lang="en-US" smtClean="0"/>
              <a:t>6</a:t>
            </a:fld>
            <a:endParaRPr lang="en-US"/>
          </a:p>
        </p:txBody>
      </p:sp>
    </p:spTree>
    <p:extLst>
      <p:ext uri="{BB962C8B-B14F-4D97-AF65-F5344CB8AC3E}">
        <p14:creationId xmlns:p14="http://schemas.microsoft.com/office/powerpoint/2010/main" val="3121840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Big data is complex, </a:t>
            </a:r>
            <a:endParaRPr/>
          </a:p>
          <a:p>
            <a:pPr marL="0" lvl="0" indent="0" algn="l" rtl="0">
              <a:spcBef>
                <a:spcPts val="0"/>
              </a:spcBef>
              <a:spcAft>
                <a:spcPts val="0"/>
              </a:spcAft>
              <a:buNone/>
            </a:pPr>
            <a:r>
              <a:rPr lang="en-US"/>
              <a:t>#1 – weather forecast, improve accuracy, new forecast model contains more parameters, requires more computing power</a:t>
            </a:r>
            <a:endParaRPr/>
          </a:p>
          <a:p>
            <a:pPr marL="0" lvl="0" indent="0" algn="l" rtl="0">
              <a:spcBef>
                <a:spcPts val="0"/>
              </a:spcBef>
              <a:spcAft>
                <a:spcPts val="0"/>
              </a:spcAft>
              <a:buNone/>
            </a:pPr>
            <a:r>
              <a:rPr lang="en-US"/>
              <a:t>#2 – incremental complexity e.g.  U-2 spy plane …</a:t>
            </a:r>
            <a:endParaRPr/>
          </a:p>
          <a:p>
            <a:pPr marL="0" lvl="0" indent="0" algn="l" rtl="0">
              <a:spcBef>
                <a:spcPts val="0"/>
              </a:spcBef>
              <a:spcAft>
                <a:spcPts val="0"/>
              </a:spcAft>
              <a:buNone/>
            </a:pPr>
            <a:endParaRPr/>
          </a:p>
        </p:txBody>
      </p:sp>
      <p:sp>
        <p:nvSpPr>
          <p:cNvPr id="158" name="Google Shape;15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Google output may not be accurate.</a:t>
            </a:r>
            <a:endParaRPr/>
          </a:p>
        </p:txBody>
      </p:sp>
      <p:sp>
        <p:nvSpPr>
          <p:cNvPr id="177" name="Google Shape;17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Simple estimates – estimates answer early</a:t>
            </a:r>
            <a:endParaRPr/>
          </a:p>
          <a:p>
            <a:pPr marL="0" lvl="0" indent="0" algn="l" rtl="0">
              <a:spcBef>
                <a:spcPts val="0"/>
              </a:spcBef>
              <a:spcAft>
                <a:spcPts val="0"/>
              </a:spcAft>
              <a:buNone/>
            </a:pPr>
            <a:r>
              <a:rPr lang="en-US"/>
              <a:t>Pick better metrics – response time average, cost over time, mean../ need to understand the domain of your data – medical, network, baseball…</a:t>
            </a:r>
            <a:endParaRPr/>
          </a:p>
          <a:p>
            <a:pPr marL="0" lvl="0" indent="0" algn="l" rtl="0">
              <a:spcBef>
                <a:spcPts val="0"/>
              </a:spcBef>
              <a:spcAft>
                <a:spcPts val="0"/>
              </a:spcAft>
              <a:buNone/>
            </a:pPr>
            <a:r>
              <a:rPr lang="en-US"/>
              <a:t>Algorithm – let others find a better algorithm</a:t>
            </a:r>
            <a:endParaRPr/>
          </a:p>
        </p:txBody>
      </p:sp>
      <p:sp>
        <p:nvSpPr>
          <p:cNvPr id="184" name="Google Shape;18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Big data analyst – shows different paths by different models, never a single undisputed answer </a:t>
            </a:r>
            <a:endParaRPr/>
          </a:p>
          <a:p>
            <a:pPr marL="0" lvl="0" indent="0" algn="l" rtl="0">
              <a:spcBef>
                <a:spcPts val="0"/>
              </a:spcBef>
              <a:spcAft>
                <a:spcPts val="0"/>
              </a:spcAft>
              <a:buNone/>
            </a:pPr>
            <a:r>
              <a:rPr lang="en-US"/>
              <a:t>Many ways to analyze a problem </a:t>
            </a:r>
            <a:endParaRPr/>
          </a:p>
          <a:p>
            <a:pPr marL="0" lvl="0" indent="0" algn="l" rtl="0">
              <a:spcBef>
                <a:spcPts val="0"/>
              </a:spcBef>
              <a:spcAft>
                <a:spcPts val="0"/>
              </a:spcAft>
              <a:buNone/>
            </a:pPr>
            <a:r>
              <a:rPr lang="en-US"/>
              <a:t>Bias – personal stake in outcome of hypothesis</a:t>
            </a:r>
            <a:endParaRPr/>
          </a:p>
          <a:p>
            <a:pPr marL="0" lvl="0" indent="0" algn="l" rtl="0">
              <a:spcBef>
                <a:spcPts val="0"/>
              </a:spcBef>
              <a:spcAft>
                <a:spcPts val="0"/>
              </a:spcAft>
              <a:buNone/>
            </a:pPr>
            <a:r>
              <a:rPr lang="en-US"/>
              <a:t>Data can be interpreted by other methods, welcome ideas / data re-analysis</a:t>
            </a:r>
            <a:endParaRPr/>
          </a:p>
        </p:txBody>
      </p:sp>
      <p:sp>
        <p:nvSpPr>
          <p:cNvPr id="191" name="Google Shape;191;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Re-use utilities, libraries</a:t>
            </a:r>
            <a:endParaRPr/>
          </a:p>
        </p:txBody>
      </p:sp>
      <p:sp>
        <p:nvSpPr>
          <p:cNvPr id="198" name="Google Shape;19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horizontally – increase number of processing nodes / transparent to the application</a:t>
            </a:r>
          </a:p>
          <a:p>
            <a:r>
              <a:rPr lang="en-US" dirty="0"/>
              <a:t>Data may be replicated in multiple nodes, need to cleanup</a:t>
            </a:r>
          </a:p>
        </p:txBody>
      </p:sp>
      <p:sp>
        <p:nvSpPr>
          <p:cNvPr id="4" name="Slide Number Placeholder 3"/>
          <p:cNvSpPr>
            <a:spLocks noGrp="1"/>
          </p:cNvSpPr>
          <p:nvPr>
            <p:ph type="sldNum" sz="quarter" idx="5"/>
          </p:nvPr>
        </p:nvSpPr>
        <p:spPr/>
        <p:txBody>
          <a:bodyPr/>
          <a:lstStyle/>
          <a:p>
            <a:fld id="{F7809A48-58C6-FC4C-B7C6-F699BE799BBB}" type="slidenum">
              <a:rPr lang="en-US" smtClean="0"/>
              <a:t>55</a:t>
            </a:fld>
            <a:endParaRPr lang="en-US"/>
          </a:p>
        </p:txBody>
      </p:sp>
    </p:spTree>
    <p:extLst>
      <p:ext uri="{BB962C8B-B14F-4D97-AF65-F5344CB8AC3E}">
        <p14:creationId xmlns:p14="http://schemas.microsoft.com/office/powerpoint/2010/main" val="101849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with big data, work well with big data may not work well on small data set with few data points</a:t>
            </a:r>
          </a:p>
        </p:txBody>
      </p:sp>
      <p:sp>
        <p:nvSpPr>
          <p:cNvPr id="4" name="Slide Number Placeholder 3"/>
          <p:cNvSpPr>
            <a:spLocks noGrp="1"/>
          </p:cNvSpPr>
          <p:nvPr>
            <p:ph type="sldNum" sz="quarter" idx="5"/>
          </p:nvPr>
        </p:nvSpPr>
        <p:spPr/>
        <p:txBody>
          <a:bodyPr/>
          <a:lstStyle/>
          <a:p>
            <a:fld id="{C9FFC32C-2F13-3645-BF7F-C339017D8290}" type="slidenum">
              <a:rPr lang="en-US" smtClean="0"/>
              <a:t>15</a:t>
            </a:fld>
            <a:endParaRPr lang="en-US"/>
          </a:p>
        </p:txBody>
      </p:sp>
    </p:spTree>
    <p:extLst>
      <p:ext uri="{BB962C8B-B14F-4D97-AF65-F5344CB8AC3E}">
        <p14:creationId xmlns:p14="http://schemas.microsoft.com/office/powerpoint/2010/main" val="2521907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Extract – get the log files, </a:t>
            </a:r>
          </a:p>
          <a:p>
            <a:r>
              <a:rPr lang="en-US" dirty="0"/>
              <a:t>Similar to software testing, test locally, push the code to repository, then deploy the code</a:t>
            </a:r>
          </a:p>
        </p:txBody>
      </p:sp>
      <p:sp>
        <p:nvSpPr>
          <p:cNvPr id="4" name="Slide Number Placeholder 3"/>
          <p:cNvSpPr>
            <a:spLocks noGrp="1"/>
          </p:cNvSpPr>
          <p:nvPr>
            <p:ph type="sldNum" sz="quarter" idx="5"/>
          </p:nvPr>
        </p:nvSpPr>
        <p:spPr/>
        <p:txBody>
          <a:bodyPr/>
          <a:lstStyle/>
          <a:p>
            <a:fld id="{F7809A48-58C6-FC4C-B7C6-F699BE799BBB}" type="slidenum">
              <a:rPr lang="en-US" smtClean="0"/>
              <a:t>58</a:t>
            </a:fld>
            <a:endParaRPr lang="en-US"/>
          </a:p>
        </p:txBody>
      </p:sp>
    </p:spTree>
    <p:extLst>
      <p:ext uri="{BB962C8B-B14F-4D97-AF65-F5344CB8AC3E}">
        <p14:creationId xmlns:p14="http://schemas.microsoft.com/office/powerpoint/2010/main" val="15883460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platform is complex (built upon distributed systems)</a:t>
            </a:r>
          </a:p>
          <a:p>
            <a:r>
              <a:rPr lang="en-US" dirty="0"/>
              <a:t>Protection against node/processing failure</a:t>
            </a:r>
          </a:p>
          <a:p>
            <a:r>
              <a:rPr lang="en-US" dirty="0"/>
              <a:t>Data and schema validation</a:t>
            </a:r>
          </a:p>
          <a:p>
            <a:endParaRPr lang="en-US" dirty="0"/>
          </a:p>
        </p:txBody>
      </p:sp>
      <p:sp>
        <p:nvSpPr>
          <p:cNvPr id="4" name="Slide Number Placeholder 3"/>
          <p:cNvSpPr>
            <a:spLocks noGrp="1"/>
          </p:cNvSpPr>
          <p:nvPr>
            <p:ph type="sldNum" sz="quarter" idx="5"/>
          </p:nvPr>
        </p:nvSpPr>
        <p:spPr/>
        <p:txBody>
          <a:bodyPr/>
          <a:lstStyle/>
          <a:p>
            <a:fld id="{F7809A48-58C6-FC4C-B7C6-F699BE799BBB}" type="slidenum">
              <a:rPr lang="en-US" smtClean="0"/>
              <a:t>59</a:t>
            </a:fld>
            <a:endParaRPr lang="en-US"/>
          </a:p>
        </p:txBody>
      </p:sp>
    </p:spTree>
    <p:extLst>
      <p:ext uri="{BB962C8B-B14F-4D97-AF65-F5344CB8AC3E}">
        <p14:creationId xmlns:p14="http://schemas.microsoft.com/office/powerpoint/2010/main" val="229519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misses glitches for a large dataset</a:t>
            </a:r>
          </a:p>
        </p:txBody>
      </p:sp>
      <p:sp>
        <p:nvSpPr>
          <p:cNvPr id="4" name="Slide Number Placeholder 3"/>
          <p:cNvSpPr>
            <a:spLocks noGrp="1"/>
          </p:cNvSpPr>
          <p:nvPr>
            <p:ph type="sldNum" sz="quarter" idx="5"/>
          </p:nvPr>
        </p:nvSpPr>
        <p:spPr/>
        <p:txBody>
          <a:bodyPr/>
          <a:lstStyle/>
          <a:p>
            <a:fld id="{C9FFC32C-2F13-3645-BF7F-C339017D8290}" type="slidenum">
              <a:rPr lang="en-US" smtClean="0"/>
              <a:t>17</a:t>
            </a:fld>
            <a:endParaRPr lang="en-US"/>
          </a:p>
        </p:txBody>
      </p:sp>
    </p:spTree>
    <p:extLst>
      <p:ext uri="{BB962C8B-B14F-4D97-AF65-F5344CB8AC3E}">
        <p14:creationId xmlns:p14="http://schemas.microsoft.com/office/powerpoint/2010/main" val="1132116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ELK dashboard</a:t>
            </a:r>
          </a:p>
          <a:p>
            <a:r>
              <a:rPr lang="en-US" dirty="0"/>
              <a:t>Categorical data – </a:t>
            </a:r>
            <a:r>
              <a:rPr lang="en-US" dirty="0" err="1"/>
              <a:t>zipf</a:t>
            </a:r>
            <a:r>
              <a:rPr lang="en-US" dirty="0"/>
              <a:t> distribution</a:t>
            </a:r>
          </a:p>
          <a:p>
            <a:r>
              <a:rPr lang="en-US" dirty="0"/>
              <a:t>A small number of people contribute to the majority of wealth</a:t>
            </a:r>
          </a:p>
        </p:txBody>
      </p:sp>
      <p:sp>
        <p:nvSpPr>
          <p:cNvPr id="4" name="Slide Number Placeholder 3"/>
          <p:cNvSpPr>
            <a:spLocks noGrp="1"/>
          </p:cNvSpPr>
          <p:nvPr>
            <p:ph type="sldNum" sz="quarter" idx="5"/>
          </p:nvPr>
        </p:nvSpPr>
        <p:spPr/>
        <p:txBody>
          <a:bodyPr/>
          <a:lstStyle/>
          <a:p>
            <a:fld id="{C9FFC32C-2F13-3645-BF7F-C339017D8290}" type="slidenum">
              <a:rPr lang="en-US" smtClean="0"/>
              <a:t>23</a:t>
            </a:fld>
            <a:endParaRPr lang="en-US"/>
          </a:p>
        </p:txBody>
      </p:sp>
    </p:spTree>
    <p:extLst>
      <p:ext uri="{BB962C8B-B14F-4D97-AF65-F5344CB8AC3E}">
        <p14:creationId xmlns:p14="http://schemas.microsoft.com/office/powerpoint/2010/main" val="402249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number of states contribute to the population</a:t>
            </a:r>
          </a:p>
        </p:txBody>
      </p:sp>
      <p:sp>
        <p:nvSpPr>
          <p:cNvPr id="4" name="Slide Number Placeholder 3"/>
          <p:cNvSpPr>
            <a:spLocks noGrp="1"/>
          </p:cNvSpPr>
          <p:nvPr>
            <p:ph type="sldNum" sz="quarter" idx="5"/>
          </p:nvPr>
        </p:nvSpPr>
        <p:spPr/>
        <p:txBody>
          <a:bodyPr/>
          <a:lstStyle/>
          <a:p>
            <a:fld id="{C9FFC32C-2F13-3645-BF7F-C339017D8290}" type="slidenum">
              <a:rPr lang="en-US" smtClean="0"/>
              <a:t>24</a:t>
            </a:fld>
            <a:endParaRPr lang="en-US"/>
          </a:p>
        </p:txBody>
      </p:sp>
    </p:spTree>
    <p:extLst>
      <p:ext uri="{BB962C8B-B14F-4D97-AF65-F5344CB8AC3E}">
        <p14:creationId xmlns:p14="http://schemas.microsoft.com/office/powerpoint/2010/main" val="1772839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contexts of the data</a:t>
            </a:r>
          </a:p>
          <a:p>
            <a:r>
              <a:rPr lang="en-US" sz="1200" b="0" i="0" u="none" strike="noStrike" kern="1200" dirty="0">
                <a:solidFill>
                  <a:schemeClr val="tx1"/>
                </a:solidFill>
                <a:effectLst/>
                <a:latin typeface="+mn-lt"/>
                <a:ea typeface="+mn-ea"/>
                <a:cs typeface="+mn-cs"/>
              </a:rPr>
              <a:t>Notice that though there are a total of 8957 unique words in the text, the first thirty words account for more than 25% of all word occurrences. The final ten words on the list occurred only once in the text. Common statistical measurements, such as the average of a population or the standard deviation, fail to provide any useful description of Zipf distributions.</a:t>
            </a:r>
          </a:p>
        </p:txBody>
      </p:sp>
      <p:sp>
        <p:nvSpPr>
          <p:cNvPr id="4" name="Slide Number Placeholder 3"/>
          <p:cNvSpPr>
            <a:spLocks noGrp="1"/>
          </p:cNvSpPr>
          <p:nvPr>
            <p:ph type="sldNum" sz="quarter" idx="5"/>
          </p:nvPr>
        </p:nvSpPr>
        <p:spPr/>
        <p:txBody>
          <a:bodyPr/>
          <a:lstStyle/>
          <a:p>
            <a:fld id="{C9FFC32C-2F13-3645-BF7F-C339017D8290}" type="slidenum">
              <a:rPr lang="en-US" smtClean="0"/>
              <a:t>25</a:t>
            </a:fld>
            <a:endParaRPr lang="en-US"/>
          </a:p>
        </p:txBody>
      </p:sp>
    </p:spTree>
    <p:extLst>
      <p:ext uri="{BB962C8B-B14F-4D97-AF65-F5344CB8AC3E}">
        <p14:creationId xmlns:p14="http://schemas.microsoft.com/office/powerpoint/2010/main" val="105244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ELK</a:t>
            </a:r>
          </a:p>
          <a:p>
            <a:r>
              <a:rPr lang="en-US" dirty="0"/>
              <a:t>Unique words</a:t>
            </a:r>
          </a:p>
        </p:txBody>
      </p:sp>
      <p:sp>
        <p:nvSpPr>
          <p:cNvPr id="4" name="Slide Number Placeholder 3"/>
          <p:cNvSpPr>
            <a:spLocks noGrp="1"/>
          </p:cNvSpPr>
          <p:nvPr>
            <p:ph type="sldNum" sz="quarter" idx="5"/>
          </p:nvPr>
        </p:nvSpPr>
        <p:spPr/>
        <p:txBody>
          <a:bodyPr/>
          <a:lstStyle/>
          <a:p>
            <a:fld id="{C9FFC32C-2F13-3645-BF7F-C339017D8290}" type="slidenum">
              <a:rPr lang="en-US" smtClean="0"/>
              <a:t>26</a:t>
            </a:fld>
            <a:endParaRPr lang="en-US"/>
          </a:p>
        </p:txBody>
      </p:sp>
    </p:spTree>
    <p:extLst>
      <p:ext uri="{BB962C8B-B14F-4D97-AF65-F5344CB8AC3E}">
        <p14:creationId xmlns:p14="http://schemas.microsoft.com/office/powerpoint/2010/main" val="2937312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Outliers - i</a:t>
            </a:r>
            <a:r>
              <a:rPr lang="en-US" sz="1200" b="0" i="0" u="none" strike="noStrike" kern="1200" dirty="0">
                <a:solidFill>
                  <a:schemeClr val="tx1"/>
                </a:solidFill>
                <a:effectLst/>
                <a:latin typeface="+mn-lt"/>
                <a:ea typeface="+mn-ea"/>
                <a:cs typeface="+mn-cs"/>
              </a:rPr>
              <a:t>n statistics, an outlier is a data point that differs significantly from other observations. An outlier may be due to variability in the measurement or it may indicate experimental error; the latter are sometimes excluded from the data set. An outlier can cause serious problems in statistical analyses</a:t>
            </a:r>
          </a:p>
          <a:p>
            <a:r>
              <a:rPr lang="en-US" sz="1200" b="0" i="0" u="none" strike="noStrike" kern="1200" dirty="0">
                <a:solidFill>
                  <a:schemeClr val="tx1"/>
                </a:solidFill>
                <a:effectLst/>
                <a:latin typeface="+mn-lt"/>
                <a:ea typeface="+mn-ea"/>
                <a:cs typeface="+mn-cs"/>
              </a:rPr>
              <a:t>Anomalies – deviates from standard, normal or expected</a:t>
            </a:r>
            <a:endParaRPr lang="en-US" dirty="0"/>
          </a:p>
        </p:txBody>
      </p:sp>
      <p:sp>
        <p:nvSpPr>
          <p:cNvPr id="4" name="Slide Number Placeholder 3"/>
          <p:cNvSpPr>
            <a:spLocks noGrp="1"/>
          </p:cNvSpPr>
          <p:nvPr>
            <p:ph type="sldNum" sz="quarter" idx="5"/>
          </p:nvPr>
        </p:nvSpPr>
        <p:spPr/>
        <p:txBody>
          <a:bodyPr/>
          <a:lstStyle/>
          <a:p>
            <a:fld id="{C9FFC32C-2F13-3645-BF7F-C339017D8290}" type="slidenum">
              <a:rPr lang="en-US" smtClean="0"/>
              <a:t>27</a:t>
            </a:fld>
            <a:endParaRPr lang="en-US"/>
          </a:p>
        </p:txBody>
      </p:sp>
    </p:spTree>
    <p:extLst>
      <p:ext uri="{BB962C8B-B14F-4D97-AF65-F5344CB8AC3E}">
        <p14:creationId xmlns:p14="http://schemas.microsoft.com/office/powerpoint/2010/main" val="3558630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57-2F98-CC69-8BEF-5B7EC0983A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728236-4C01-840B-107B-BD6723D6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D4C3F1-C138-252A-0CE5-4BFCBB070FDE}"/>
              </a:ext>
            </a:extLst>
          </p:cNvPr>
          <p:cNvSpPr>
            <a:spLocks noGrp="1"/>
          </p:cNvSpPr>
          <p:nvPr>
            <p:ph type="dt" sz="half" idx="10"/>
          </p:nvPr>
        </p:nvSpPr>
        <p:spPr/>
        <p:txBody>
          <a:bodyPr/>
          <a:lstStyle/>
          <a:p>
            <a:fld id="{AFD6DFBC-126F-3C48-9634-617C726B9029}" type="datetimeFigureOut">
              <a:rPr lang="en-US" smtClean="0"/>
              <a:t>2/2/24</a:t>
            </a:fld>
            <a:endParaRPr lang="en-US"/>
          </a:p>
        </p:txBody>
      </p:sp>
      <p:sp>
        <p:nvSpPr>
          <p:cNvPr id="5" name="Footer Placeholder 4">
            <a:extLst>
              <a:ext uri="{FF2B5EF4-FFF2-40B4-BE49-F238E27FC236}">
                <a16:creationId xmlns:a16="http://schemas.microsoft.com/office/drawing/2014/main" id="{5219E8BB-915B-455D-7857-B5CD703B4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E3FB9-6C64-C4F8-C979-10FB60745210}"/>
              </a:ext>
            </a:extLst>
          </p:cNvPr>
          <p:cNvSpPr>
            <a:spLocks noGrp="1"/>
          </p:cNvSpPr>
          <p:nvPr>
            <p:ph type="sldNum" sz="quarter" idx="12"/>
          </p:nvPr>
        </p:nvSpPr>
        <p:spPr/>
        <p:txBody>
          <a:bodyPr/>
          <a:lstStyle/>
          <a:p>
            <a:fld id="{90BAB98C-B495-DA44-8945-98D1433033FB}" type="slidenum">
              <a:rPr lang="en-US" smtClean="0"/>
              <a:t>‹#›</a:t>
            </a:fld>
            <a:endParaRPr lang="en-US"/>
          </a:p>
        </p:txBody>
      </p:sp>
    </p:spTree>
    <p:extLst>
      <p:ext uri="{BB962C8B-B14F-4D97-AF65-F5344CB8AC3E}">
        <p14:creationId xmlns:p14="http://schemas.microsoft.com/office/powerpoint/2010/main" val="173768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A401-F7CD-12EC-EEDF-49E3CD85D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C77A2-03E1-7209-DA3A-327440FD36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90A85-77EA-F314-9CB9-C2E947F4EFD8}"/>
              </a:ext>
            </a:extLst>
          </p:cNvPr>
          <p:cNvSpPr>
            <a:spLocks noGrp="1"/>
          </p:cNvSpPr>
          <p:nvPr>
            <p:ph type="dt" sz="half" idx="10"/>
          </p:nvPr>
        </p:nvSpPr>
        <p:spPr/>
        <p:txBody>
          <a:bodyPr/>
          <a:lstStyle/>
          <a:p>
            <a:fld id="{AFD6DFBC-126F-3C48-9634-617C726B9029}" type="datetimeFigureOut">
              <a:rPr lang="en-US" smtClean="0"/>
              <a:t>2/2/24</a:t>
            </a:fld>
            <a:endParaRPr lang="en-US"/>
          </a:p>
        </p:txBody>
      </p:sp>
      <p:sp>
        <p:nvSpPr>
          <p:cNvPr id="5" name="Footer Placeholder 4">
            <a:extLst>
              <a:ext uri="{FF2B5EF4-FFF2-40B4-BE49-F238E27FC236}">
                <a16:creationId xmlns:a16="http://schemas.microsoft.com/office/drawing/2014/main" id="{38AD3EBE-F11E-04BB-008C-BCF3D3987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8EF9F-9ADC-E2B3-E01F-1BD4AC1B1B48}"/>
              </a:ext>
            </a:extLst>
          </p:cNvPr>
          <p:cNvSpPr>
            <a:spLocks noGrp="1"/>
          </p:cNvSpPr>
          <p:nvPr>
            <p:ph type="sldNum" sz="quarter" idx="12"/>
          </p:nvPr>
        </p:nvSpPr>
        <p:spPr/>
        <p:txBody>
          <a:bodyPr/>
          <a:lstStyle/>
          <a:p>
            <a:fld id="{90BAB98C-B495-DA44-8945-98D1433033FB}" type="slidenum">
              <a:rPr lang="en-US" smtClean="0"/>
              <a:t>‹#›</a:t>
            </a:fld>
            <a:endParaRPr lang="en-US"/>
          </a:p>
        </p:txBody>
      </p:sp>
    </p:spTree>
    <p:extLst>
      <p:ext uri="{BB962C8B-B14F-4D97-AF65-F5344CB8AC3E}">
        <p14:creationId xmlns:p14="http://schemas.microsoft.com/office/powerpoint/2010/main" val="280103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194CA-6A5A-5B09-1439-A9A8B913B6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A0300A-EE80-A716-9448-B290812878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E111E-1FC8-66BF-6E0F-FAB5D09D8A3C}"/>
              </a:ext>
            </a:extLst>
          </p:cNvPr>
          <p:cNvSpPr>
            <a:spLocks noGrp="1"/>
          </p:cNvSpPr>
          <p:nvPr>
            <p:ph type="dt" sz="half" idx="10"/>
          </p:nvPr>
        </p:nvSpPr>
        <p:spPr/>
        <p:txBody>
          <a:bodyPr/>
          <a:lstStyle/>
          <a:p>
            <a:fld id="{AFD6DFBC-126F-3C48-9634-617C726B9029}" type="datetimeFigureOut">
              <a:rPr lang="en-US" smtClean="0"/>
              <a:t>2/2/24</a:t>
            </a:fld>
            <a:endParaRPr lang="en-US"/>
          </a:p>
        </p:txBody>
      </p:sp>
      <p:sp>
        <p:nvSpPr>
          <p:cNvPr id="5" name="Footer Placeholder 4">
            <a:extLst>
              <a:ext uri="{FF2B5EF4-FFF2-40B4-BE49-F238E27FC236}">
                <a16:creationId xmlns:a16="http://schemas.microsoft.com/office/drawing/2014/main" id="{FEFE645F-0013-BFF8-ABB3-D84337B36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2E1F4-A7D7-AD49-82ED-F4FF9D37401B}"/>
              </a:ext>
            </a:extLst>
          </p:cNvPr>
          <p:cNvSpPr>
            <a:spLocks noGrp="1"/>
          </p:cNvSpPr>
          <p:nvPr>
            <p:ph type="sldNum" sz="quarter" idx="12"/>
          </p:nvPr>
        </p:nvSpPr>
        <p:spPr/>
        <p:txBody>
          <a:bodyPr/>
          <a:lstStyle/>
          <a:p>
            <a:fld id="{90BAB98C-B495-DA44-8945-98D1433033FB}" type="slidenum">
              <a:rPr lang="en-US" smtClean="0"/>
              <a:t>‹#›</a:t>
            </a:fld>
            <a:endParaRPr lang="en-US"/>
          </a:p>
        </p:txBody>
      </p:sp>
    </p:spTree>
    <p:extLst>
      <p:ext uri="{BB962C8B-B14F-4D97-AF65-F5344CB8AC3E}">
        <p14:creationId xmlns:p14="http://schemas.microsoft.com/office/powerpoint/2010/main" val="186467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D5EC-39BB-427D-864C-88CF286F5D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B000A-1103-9E93-2ED7-4B28C49B56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DD7AF-A5AA-ADA5-8D36-A841D7CBA455}"/>
              </a:ext>
            </a:extLst>
          </p:cNvPr>
          <p:cNvSpPr>
            <a:spLocks noGrp="1"/>
          </p:cNvSpPr>
          <p:nvPr>
            <p:ph type="dt" sz="half" idx="10"/>
          </p:nvPr>
        </p:nvSpPr>
        <p:spPr/>
        <p:txBody>
          <a:bodyPr/>
          <a:lstStyle/>
          <a:p>
            <a:fld id="{AFD6DFBC-126F-3C48-9634-617C726B9029}" type="datetimeFigureOut">
              <a:rPr lang="en-US" smtClean="0"/>
              <a:t>2/2/24</a:t>
            </a:fld>
            <a:endParaRPr lang="en-US"/>
          </a:p>
        </p:txBody>
      </p:sp>
      <p:sp>
        <p:nvSpPr>
          <p:cNvPr id="5" name="Footer Placeholder 4">
            <a:extLst>
              <a:ext uri="{FF2B5EF4-FFF2-40B4-BE49-F238E27FC236}">
                <a16:creationId xmlns:a16="http://schemas.microsoft.com/office/drawing/2014/main" id="{9132E9FE-7B16-B674-B820-0CBDA6ED1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C4854-BB11-B2A3-C98B-8CFABA1F0F6E}"/>
              </a:ext>
            </a:extLst>
          </p:cNvPr>
          <p:cNvSpPr>
            <a:spLocks noGrp="1"/>
          </p:cNvSpPr>
          <p:nvPr>
            <p:ph type="sldNum" sz="quarter" idx="12"/>
          </p:nvPr>
        </p:nvSpPr>
        <p:spPr/>
        <p:txBody>
          <a:bodyPr/>
          <a:lstStyle/>
          <a:p>
            <a:fld id="{90BAB98C-B495-DA44-8945-98D1433033FB}" type="slidenum">
              <a:rPr lang="en-US" smtClean="0"/>
              <a:t>‹#›</a:t>
            </a:fld>
            <a:endParaRPr lang="en-US"/>
          </a:p>
        </p:txBody>
      </p:sp>
    </p:spTree>
    <p:extLst>
      <p:ext uri="{BB962C8B-B14F-4D97-AF65-F5344CB8AC3E}">
        <p14:creationId xmlns:p14="http://schemas.microsoft.com/office/powerpoint/2010/main" val="55996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0103-0FCA-DEFB-0F2D-7F71EAF777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0F6209-D136-121A-ED79-67CF9319B5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F5C66B-9946-0423-7450-0DD9FE25A8C7}"/>
              </a:ext>
            </a:extLst>
          </p:cNvPr>
          <p:cNvSpPr>
            <a:spLocks noGrp="1"/>
          </p:cNvSpPr>
          <p:nvPr>
            <p:ph type="dt" sz="half" idx="10"/>
          </p:nvPr>
        </p:nvSpPr>
        <p:spPr/>
        <p:txBody>
          <a:bodyPr/>
          <a:lstStyle/>
          <a:p>
            <a:fld id="{AFD6DFBC-126F-3C48-9634-617C726B9029}" type="datetimeFigureOut">
              <a:rPr lang="en-US" smtClean="0"/>
              <a:t>2/2/24</a:t>
            </a:fld>
            <a:endParaRPr lang="en-US"/>
          </a:p>
        </p:txBody>
      </p:sp>
      <p:sp>
        <p:nvSpPr>
          <p:cNvPr id="5" name="Footer Placeholder 4">
            <a:extLst>
              <a:ext uri="{FF2B5EF4-FFF2-40B4-BE49-F238E27FC236}">
                <a16:creationId xmlns:a16="http://schemas.microsoft.com/office/drawing/2014/main" id="{F529FC58-CFB5-BD4A-F964-933FA76A5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9105F-7E54-727D-7AFF-06DB69CC49D4}"/>
              </a:ext>
            </a:extLst>
          </p:cNvPr>
          <p:cNvSpPr>
            <a:spLocks noGrp="1"/>
          </p:cNvSpPr>
          <p:nvPr>
            <p:ph type="sldNum" sz="quarter" idx="12"/>
          </p:nvPr>
        </p:nvSpPr>
        <p:spPr/>
        <p:txBody>
          <a:bodyPr/>
          <a:lstStyle/>
          <a:p>
            <a:fld id="{90BAB98C-B495-DA44-8945-98D1433033FB}" type="slidenum">
              <a:rPr lang="en-US" smtClean="0"/>
              <a:t>‹#›</a:t>
            </a:fld>
            <a:endParaRPr lang="en-US"/>
          </a:p>
        </p:txBody>
      </p:sp>
    </p:spTree>
    <p:extLst>
      <p:ext uri="{BB962C8B-B14F-4D97-AF65-F5344CB8AC3E}">
        <p14:creationId xmlns:p14="http://schemas.microsoft.com/office/powerpoint/2010/main" val="228466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A03C-F759-1692-2C00-B43C83473A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A55251-AC41-2464-FF49-0B4D5D635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2768CB-4034-69F8-6801-9AC7292EC8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40EA7B-3800-3CC7-23EF-03E1ACD3F84C}"/>
              </a:ext>
            </a:extLst>
          </p:cNvPr>
          <p:cNvSpPr>
            <a:spLocks noGrp="1"/>
          </p:cNvSpPr>
          <p:nvPr>
            <p:ph type="dt" sz="half" idx="10"/>
          </p:nvPr>
        </p:nvSpPr>
        <p:spPr/>
        <p:txBody>
          <a:bodyPr/>
          <a:lstStyle/>
          <a:p>
            <a:fld id="{AFD6DFBC-126F-3C48-9634-617C726B9029}" type="datetimeFigureOut">
              <a:rPr lang="en-US" smtClean="0"/>
              <a:t>2/2/24</a:t>
            </a:fld>
            <a:endParaRPr lang="en-US"/>
          </a:p>
        </p:txBody>
      </p:sp>
      <p:sp>
        <p:nvSpPr>
          <p:cNvPr id="6" name="Footer Placeholder 5">
            <a:extLst>
              <a:ext uri="{FF2B5EF4-FFF2-40B4-BE49-F238E27FC236}">
                <a16:creationId xmlns:a16="http://schemas.microsoft.com/office/drawing/2014/main" id="{C33E735D-9AEE-C8A7-5F8C-B54DD3CFA8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C92AD-A979-32AB-D5DA-2C2F363A4BAE}"/>
              </a:ext>
            </a:extLst>
          </p:cNvPr>
          <p:cNvSpPr>
            <a:spLocks noGrp="1"/>
          </p:cNvSpPr>
          <p:nvPr>
            <p:ph type="sldNum" sz="quarter" idx="12"/>
          </p:nvPr>
        </p:nvSpPr>
        <p:spPr/>
        <p:txBody>
          <a:bodyPr/>
          <a:lstStyle/>
          <a:p>
            <a:fld id="{90BAB98C-B495-DA44-8945-98D1433033FB}" type="slidenum">
              <a:rPr lang="en-US" smtClean="0"/>
              <a:t>‹#›</a:t>
            </a:fld>
            <a:endParaRPr lang="en-US"/>
          </a:p>
        </p:txBody>
      </p:sp>
    </p:spTree>
    <p:extLst>
      <p:ext uri="{BB962C8B-B14F-4D97-AF65-F5344CB8AC3E}">
        <p14:creationId xmlns:p14="http://schemas.microsoft.com/office/powerpoint/2010/main" val="134554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FE17-1980-D20A-D55A-7E611C38A7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BEBFDC-0E1F-38C7-212A-9EAC403704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F702FE-F4BF-868A-774B-8C0F898BE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9AC320-1AB2-73B0-4358-BFD92C085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07D9B9-A75B-6E17-E090-A7429C65BA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8BD806-4260-DB19-4AB5-1AFB5E26C002}"/>
              </a:ext>
            </a:extLst>
          </p:cNvPr>
          <p:cNvSpPr>
            <a:spLocks noGrp="1"/>
          </p:cNvSpPr>
          <p:nvPr>
            <p:ph type="dt" sz="half" idx="10"/>
          </p:nvPr>
        </p:nvSpPr>
        <p:spPr/>
        <p:txBody>
          <a:bodyPr/>
          <a:lstStyle/>
          <a:p>
            <a:fld id="{AFD6DFBC-126F-3C48-9634-617C726B9029}" type="datetimeFigureOut">
              <a:rPr lang="en-US" smtClean="0"/>
              <a:t>2/2/24</a:t>
            </a:fld>
            <a:endParaRPr lang="en-US"/>
          </a:p>
        </p:txBody>
      </p:sp>
      <p:sp>
        <p:nvSpPr>
          <p:cNvPr id="8" name="Footer Placeholder 7">
            <a:extLst>
              <a:ext uri="{FF2B5EF4-FFF2-40B4-BE49-F238E27FC236}">
                <a16:creationId xmlns:a16="http://schemas.microsoft.com/office/drawing/2014/main" id="{148AE471-49B7-881E-F430-5F69A7BA80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4199C-3E00-7C8F-68A4-FC142AFCA6B4}"/>
              </a:ext>
            </a:extLst>
          </p:cNvPr>
          <p:cNvSpPr>
            <a:spLocks noGrp="1"/>
          </p:cNvSpPr>
          <p:nvPr>
            <p:ph type="sldNum" sz="quarter" idx="12"/>
          </p:nvPr>
        </p:nvSpPr>
        <p:spPr/>
        <p:txBody>
          <a:bodyPr/>
          <a:lstStyle/>
          <a:p>
            <a:fld id="{90BAB98C-B495-DA44-8945-98D1433033FB}" type="slidenum">
              <a:rPr lang="en-US" smtClean="0"/>
              <a:t>‹#›</a:t>
            </a:fld>
            <a:endParaRPr lang="en-US"/>
          </a:p>
        </p:txBody>
      </p:sp>
    </p:spTree>
    <p:extLst>
      <p:ext uri="{BB962C8B-B14F-4D97-AF65-F5344CB8AC3E}">
        <p14:creationId xmlns:p14="http://schemas.microsoft.com/office/powerpoint/2010/main" val="68913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5F39-68B6-9D19-05E7-1E76ED8BE9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D9D4C7-C615-905B-CCA2-6F116C5E8227}"/>
              </a:ext>
            </a:extLst>
          </p:cNvPr>
          <p:cNvSpPr>
            <a:spLocks noGrp="1"/>
          </p:cNvSpPr>
          <p:nvPr>
            <p:ph type="dt" sz="half" idx="10"/>
          </p:nvPr>
        </p:nvSpPr>
        <p:spPr/>
        <p:txBody>
          <a:bodyPr/>
          <a:lstStyle/>
          <a:p>
            <a:fld id="{AFD6DFBC-126F-3C48-9634-617C726B9029}" type="datetimeFigureOut">
              <a:rPr lang="en-US" smtClean="0"/>
              <a:t>2/2/24</a:t>
            </a:fld>
            <a:endParaRPr lang="en-US"/>
          </a:p>
        </p:txBody>
      </p:sp>
      <p:sp>
        <p:nvSpPr>
          <p:cNvPr id="4" name="Footer Placeholder 3">
            <a:extLst>
              <a:ext uri="{FF2B5EF4-FFF2-40B4-BE49-F238E27FC236}">
                <a16:creationId xmlns:a16="http://schemas.microsoft.com/office/drawing/2014/main" id="{78C1B3D8-B99A-D11A-7B4C-701DD877FB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888A3B-1179-51D4-A1E7-8CD7893764C4}"/>
              </a:ext>
            </a:extLst>
          </p:cNvPr>
          <p:cNvSpPr>
            <a:spLocks noGrp="1"/>
          </p:cNvSpPr>
          <p:nvPr>
            <p:ph type="sldNum" sz="quarter" idx="12"/>
          </p:nvPr>
        </p:nvSpPr>
        <p:spPr/>
        <p:txBody>
          <a:bodyPr/>
          <a:lstStyle/>
          <a:p>
            <a:fld id="{90BAB98C-B495-DA44-8945-98D1433033FB}" type="slidenum">
              <a:rPr lang="en-US" smtClean="0"/>
              <a:t>‹#›</a:t>
            </a:fld>
            <a:endParaRPr lang="en-US"/>
          </a:p>
        </p:txBody>
      </p:sp>
    </p:spTree>
    <p:extLst>
      <p:ext uri="{BB962C8B-B14F-4D97-AF65-F5344CB8AC3E}">
        <p14:creationId xmlns:p14="http://schemas.microsoft.com/office/powerpoint/2010/main" val="153732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1EE6D9-E122-385A-BCF8-9491CF42E3CE}"/>
              </a:ext>
            </a:extLst>
          </p:cNvPr>
          <p:cNvSpPr>
            <a:spLocks noGrp="1"/>
          </p:cNvSpPr>
          <p:nvPr>
            <p:ph type="dt" sz="half" idx="10"/>
          </p:nvPr>
        </p:nvSpPr>
        <p:spPr/>
        <p:txBody>
          <a:bodyPr/>
          <a:lstStyle/>
          <a:p>
            <a:fld id="{AFD6DFBC-126F-3C48-9634-617C726B9029}" type="datetimeFigureOut">
              <a:rPr lang="en-US" smtClean="0"/>
              <a:t>2/2/24</a:t>
            </a:fld>
            <a:endParaRPr lang="en-US"/>
          </a:p>
        </p:txBody>
      </p:sp>
      <p:sp>
        <p:nvSpPr>
          <p:cNvPr id="3" name="Footer Placeholder 2">
            <a:extLst>
              <a:ext uri="{FF2B5EF4-FFF2-40B4-BE49-F238E27FC236}">
                <a16:creationId xmlns:a16="http://schemas.microsoft.com/office/drawing/2014/main" id="{9673CFE0-D1DB-DE95-0DF3-7D21E32030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8099BA-34AB-62EF-4146-51211BAAAB5A}"/>
              </a:ext>
            </a:extLst>
          </p:cNvPr>
          <p:cNvSpPr>
            <a:spLocks noGrp="1"/>
          </p:cNvSpPr>
          <p:nvPr>
            <p:ph type="sldNum" sz="quarter" idx="12"/>
          </p:nvPr>
        </p:nvSpPr>
        <p:spPr/>
        <p:txBody>
          <a:bodyPr/>
          <a:lstStyle/>
          <a:p>
            <a:fld id="{90BAB98C-B495-DA44-8945-98D1433033FB}" type="slidenum">
              <a:rPr lang="en-US" smtClean="0"/>
              <a:t>‹#›</a:t>
            </a:fld>
            <a:endParaRPr lang="en-US"/>
          </a:p>
        </p:txBody>
      </p:sp>
    </p:spTree>
    <p:extLst>
      <p:ext uri="{BB962C8B-B14F-4D97-AF65-F5344CB8AC3E}">
        <p14:creationId xmlns:p14="http://schemas.microsoft.com/office/powerpoint/2010/main" val="75632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105E-CFFB-4AF3-858D-617E1311F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61812D-DF21-021C-F839-5A6D49C320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C0BDBF-E958-FA9B-BBFD-67FC60668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68824-5273-2628-3988-5C6C5AA137A4}"/>
              </a:ext>
            </a:extLst>
          </p:cNvPr>
          <p:cNvSpPr>
            <a:spLocks noGrp="1"/>
          </p:cNvSpPr>
          <p:nvPr>
            <p:ph type="dt" sz="half" idx="10"/>
          </p:nvPr>
        </p:nvSpPr>
        <p:spPr/>
        <p:txBody>
          <a:bodyPr/>
          <a:lstStyle/>
          <a:p>
            <a:fld id="{AFD6DFBC-126F-3C48-9634-617C726B9029}" type="datetimeFigureOut">
              <a:rPr lang="en-US" smtClean="0"/>
              <a:t>2/2/24</a:t>
            </a:fld>
            <a:endParaRPr lang="en-US"/>
          </a:p>
        </p:txBody>
      </p:sp>
      <p:sp>
        <p:nvSpPr>
          <p:cNvPr id="6" name="Footer Placeholder 5">
            <a:extLst>
              <a:ext uri="{FF2B5EF4-FFF2-40B4-BE49-F238E27FC236}">
                <a16:creationId xmlns:a16="http://schemas.microsoft.com/office/drawing/2014/main" id="{F45E0D49-EE88-574C-38B0-11CEEFBC9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9333A-15B6-6D61-BA86-65F0BE3F8806}"/>
              </a:ext>
            </a:extLst>
          </p:cNvPr>
          <p:cNvSpPr>
            <a:spLocks noGrp="1"/>
          </p:cNvSpPr>
          <p:nvPr>
            <p:ph type="sldNum" sz="quarter" idx="12"/>
          </p:nvPr>
        </p:nvSpPr>
        <p:spPr/>
        <p:txBody>
          <a:bodyPr/>
          <a:lstStyle/>
          <a:p>
            <a:fld id="{90BAB98C-B495-DA44-8945-98D1433033FB}" type="slidenum">
              <a:rPr lang="en-US" smtClean="0"/>
              <a:t>‹#›</a:t>
            </a:fld>
            <a:endParaRPr lang="en-US"/>
          </a:p>
        </p:txBody>
      </p:sp>
    </p:spTree>
    <p:extLst>
      <p:ext uri="{BB962C8B-B14F-4D97-AF65-F5344CB8AC3E}">
        <p14:creationId xmlns:p14="http://schemas.microsoft.com/office/powerpoint/2010/main" val="4084352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2E01-9D7F-552A-1F81-2CA872319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D0B718-EEFC-8D17-B4D4-CAAE8E56A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B1E524-2D15-D4D3-E0A7-28F7BEA4D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2E3E82-8E1B-4528-A757-BD4FB668DE76}"/>
              </a:ext>
            </a:extLst>
          </p:cNvPr>
          <p:cNvSpPr>
            <a:spLocks noGrp="1"/>
          </p:cNvSpPr>
          <p:nvPr>
            <p:ph type="dt" sz="half" idx="10"/>
          </p:nvPr>
        </p:nvSpPr>
        <p:spPr/>
        <p:txBody>
          <a:bodyPr/>
          <a:lstStyle/>
          <a:p>
            <a:fld id="{AFD6DFBC-126F-3C48-9634-617C726B9029}" type="datetimeFigureOut">
              <a:rPr lang="en-US" smtClean="0"/>
              <a:t>2/2/24</a:t>
            </a:fld>
            <a:endParaRPr lang="en-US"/>
          </a:p>
        </p:txBody>
      </p:sp>
      <p:sp>
        <p:nvSpPr>
          <p:cNvPr id="6" name="Footer Placeholder 5">
            <a:extLst>
              <a:ext uri="{FF2B5EF4-FFF2-40B4-BE49-F238E27FC236}">
                <a16:creationId xmlns:a16="http://schemas.microsoft.com/office/drawing/2014/main" id="{E538D656-3D6C-A26F-BE20-61DF49B0AF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A4FC1-8D77-0987-34DF-751DFA63A20B}"/>
              </a:ext>
            </a:extLst>
          </p:cNvPr>
          <p:cNvSpPr>
            <a:spLocks noGrp="1"/>
          </p:cNvSpPr>
          <p:nvPr>
            <p:ph type="sldNum" sz="quarter" idx="12"/>
          </p:nvPr>
        </p:nvSpPr>
        <p:spPr/>
        <p:txBody>
          <a:bodyPr/>
          <a:lstStyle/>
          <a:p>
            <a:fld id="{90BAB98C-B495-DA44-8945-98D1433033FB}" type="slidenum">
              <a:rPr lang="en-US" smtClean="0"/>
              <a:t>‹#›</a:t>
            </a:fld>
            <a:endParaRPr lang="en-US"/>
          </a:p>
        </p:txBody>
      </p:sp>
    </p:spTree>
    <p:extLst>
      <p:ext uri="{BB962C8B-B14F-4D97-AF65-F5344CB8AC3E}">
        <p14:creationId xmlns:p14="http://schemas.microsoft.com/office/powerpoint/2010/main" val="190324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A03C8-DED3-2132-C918-75A5E0E28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A75546-1C63-7719-DA5A-121B2C454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5B174-4C18-E7DF-AE36-3D5A6E8836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D6DFBC-126F-3C48-9634-617C726B9029}" type="datetimeFigureOut">
              <a:rPr lang="en-US" smtClean="0"/>
              <a:t>2/2/24</a:t>
            </a:fld>
            <a:endParaRPr lang="en-US"/>
          </a:p>
        </p:txBody>
      </p:sp>
      <p:sp>
        <p:nvSpPr>
          <p:cNvPr id="5" name="Footer Placeholder 4">
            <a:extLst>
              <a:ext uri="{FF2B5EF4-FFF2-40B4-BE49-F238E27FC236}">
                <a16:creationId xmlns:a16="http://schemas.microsoft.com/office/drawing/2014/main" id="{5558FDCF-4E5C-7D2E-33D2-0EB205DC20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81C208-5D06-C768-AE0C-CD279C6DA0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BAB98C-B495-DA44-8945-98D1433033FB}" type="slidenum">
              <a:rPr lang="en-US" smtClean="0"/>
              <a:t>‹#›</a:t>
            </a:fld>
            <a:endParaRPr lang="en-US"/>
          </a:p>
        </p:txBody>
      </p:sp>
    </p:spTree>
    <p:extLst>
      <p:ext uri="{BB962C8B-B14F-4D97-AF65-F5344CB8AC3E}">
        <p14:creationId xmlns:p14="http://schemas.microsoft.com/office/powerpoint/2010/main" val="1604799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30E4F7C-6520-ECF2-8658-CD755FF2488A}"/>
              </a:ext>
            </a:extLst>
          </p:cNvPr>
          <p:cNvGraphicFramePr>
            <a:graphicFrameLocks noGrp="1"/>
          </p:cNvGraphicFramePr>
          <p:nvPr>
            <p:extLst>
              <p:ext uri="{D42A27DB-BD31-4B8C-83A1-F6EECF244321}">
                <p14:modId xmlns:p14="http://schemas.microsoft.com/office/powerpoint/2010/main" val="2069689763"/>
              </p:ext>
            </p:extLst>
          </p:nvPr>
        </p:nvGraphicFramePr>
        <p:xfrm>
          <a:off x="3420389" y="671945"/>
          <a:ext cx="5351221" cy="5514110"/>
        </p:xfrm>
        <a:graphic>
          <a:graphicData uri="http://schemas.openxmlformats.org/drawingml/2006/table">
            <a:tbl>
              <a:tblPr/>
              <a:tblGrid>
                <a:gridCol w="977627">
                  <a:extLst>
                    <a:ext uri="{9D8B030D-6E8A-4147-A177-3AD203B41FA5}">
                      <a16:colId xmlns:a16="http://schemas.microsoft.com/office/drawing/2014/main" val="2079225903"/>
                    </a:ext>
                  </a:extLst>
                </a:gridCol>
                <a:gridCol w="2186797">
                  <a:extLst>
                    <a:ext uri="{9D8B030D-6E8A-4147-A177-3AD203B41FA5}">
                      <a16:colId xmlns:a16="http://schemas.microsoft.com/office/drawing/2014/main" val="3893939484"/>
                    </a:ext>
                  </a:extLst>
                </a:gridCol>
                <a:gridCol w="2186797">
                  <a:extLst>
                    <a:ext uri="{9D8B030D-6E8A-4147-A177-3AD203B41FA5}">
                      <a16:colId xmlns:a16="http://schemas.microsoft.com/office/drawing/2014/main" val="584891552"/>
                    </a:ext>
                  </a:extLst>
                </a:gridCol>
              </a:tblGrid>
              <a:tr h="261272">
                <a:tc>
                  <a:txBody>
                    <a:bodyPr/>
                    <a:lstStyle/>
                    <a:p>
                      <a:pPr algn="ctr" rtl="0" fontAlgn="t">
                        <a:spcBef>
                          <a:spcPts val="0"/>
                        </a:spcBef>
                        <a:spcAft>
                          <a:spcPts val="0"/>
                        </a:spcAft>
                      </a:pPr>
                      <a:r>
                        <a:rPr lang="en-US" sz="800" b="1" i="0" u="none" strike="noStrike">
                          <a:solidFill>
                            <a:srgbClr val="000000"/>
                          </a:solidFill>
                          <a:effectLst/>
                          <a:latin typeface="Arial" panose="020B0604020202020204" pitchFamily="34" charset="0"/>
                        </a:rPr>
                        <a:t>Week</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1" i="0" u="none" strike="noStrike">
                          <a:solidFill>
                            <a:srgbClr val="000000"/>
                          </a:solidFill>
                          <a:effectLst/>
                          <a:latin typeface="Arial" panose="020B0604020202020204" pitchFamily="34" charset="0"/>
                        </a:rPr>
                        <a:t>Objective</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1" i="0" u="none" strike="noStrike">
                          <a:solidFill>
                            <a:srgbClr val="000000"/>
                          </a:solidFill>
                          <a:effectLst/>
                          <a:latin typeface="Arial" panose="020B0604020202020204" pitchFamily="34" charset="0"/>
                        </a:rPr>
                        <a:t>Assignment Deadlines</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0307471"/>
                  </a:ext>
                </a:extLst>
              </a:tr>
              <a:tr h="580278">
                <a:tc>
                  <a:txBody>
                    <a:bodyPr/>
                    <a:lstStyle/>
                    <a:p>
                      <a:pPr rtl="0" fontAlgn="base">
                        <a:spcBef>
                          <a:spcPts val="0"/>
                        </a:spcBef>
                        <a:spcAft>
                          <a:spcPts val="0"/>
                        </a:spcAft>
                        <a:buFont typeface="+mj-lt"/>
                        <a:buAutoNum type="arabicPeriod"/>
                      </a:pPr>
                      <a:r>
                        <a:rPr lang="en-US" sz="800" b="0" i="0" u="none" strike="noStrike">
                          <a:solidFill>
                            <a:srgbClr val="000000"/>
                          </a:solidFill>
                          <a:effectLst/>
                          <a:latin typeface="Arial" panose="020B0604020202020204" pitchFamily="34" charset="0"/>
                        </a:rPr>
                        <a:t>1/18/24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Introduction to Big Data and Data Engineering</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US" sz="1200">
                          <a:effectLst/>
                        </a:rPr>
                      </a:b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716972"/>
                  </a:ext>
                </a:extLst>
              </a:tr>
              <a:tr h="580278">
                <a:tc>
                  <a:txBody>
                    <a:bodyPr/>
                    <a:lstStyle/>
                    <a:p>
                      <a:pPr rtl="0" fontAlgn="base">
                        <a:spcBef>
                          <a:spcPts val="0"/>
                        </a:spcBef>
                        <a:spcAft>
                          <a:spcPts val="0"/>
                        </a:spcAft>
                        <a:buFont typeface="+mj-lt"/>
                        <a:buAutoNum type="arabicPeriod" startAt="2"/>
                      </a:pPr>
                      <a:r>
                        <a:rPr lang="en-US" sz="800" b="0" i="0" u="none" strike="noStrike" dirty="0">
                          <a:solidFill>
                            <a:srgbClr val="000000"/>
                          </a:solidFill>
                          <a:effectLst/>
                          <a:highlight>
                            <a:srgbClr val="FFFF00"/>
                          </a:highlight>
                          <a:latin typeface="Arial" panose="020B0604020202020204" pitchFamily="34" charset="0"/>
                        </a:rPr>
                        <a:t>1/25/24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dirty="0">
                          <a:solidFill>
                            <a:srgbClr val="000000"/>
                          </a:solidFill>
                          <a:effectLst/>
                          <a:highlight>
                            <a:srgbClr val="FFFF00"/>
                          </a:highlight>
                          <a:latin typeface="Arial" panose="020B0604020202020204" pitchFamily="34" charset="0"/>
                        </a:rPr>
                        <a:t>Big Data and Data Engineering Cont.</a:t>
                      </a:r>
                      <a:endParaRPr lang="en-US" sz="1200" dirty="0">
                        <a:effectLst/>
                        <a:highlight>
                          <a:srgbClr val="FFFF00"/>
                        </a:highligh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US" sz="1200" dirty="0">
                          <a:effectLst/>
                          <a:highlight>
                            <a:srgbClr val="FFFF00"/>
                          </a:highlight>
                        </a:rPr>
                      </a:br>
                      <a:endParaRPr lang="en-US" sz="1200" dirty="0">
                        <a:effectLst/>
                        <a:highlight>
                          <a:srgbClr val="FFFF00"/>
                        </a:highligh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91497954"/>
                  </a:ext>
                </a:extLst>
              </a:tr>
              <a:tr h="261272">
                <a:tc>
                  <a:txBody>
                    <a:bodyPr/>
                    <a:lstStyle/>
                    <a:p>
                      <a:pPr rtl="0" fontAlgn="base">
                        <a:spcBef>
                          <a:spcPts val="0"/>
                        </a:spcBef>
                        <a:spcAft>
                          <a:spcPts val="0"/>
                        </a:spcAft>
                        <a:buFont typeface="+mj-lt"/>
                        <a:buAutoNum type="arabicPeriod" startAt="3"/>
                      </a:pPr>
                      <a:r>
                        <a:rPr lang="en-US" sz="800" b="0" i="0" u="none" strike="noStrike">
                          <a:solidFill>
                            <a:srgbClr val="000000"/>
                          </a:solidFill>
                          <a:effectLst/>
                          <a:latin typeface="Arial" panose="020B0604020202020204" pitchFamily="34" charset="0"/>
                        </a:rPr>
                        <a:t>2/1/24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Data Warehouse vs. Data Lakes</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dirty="0">
                          <a:solidFill>
                            <a:srgbClr val="000000"/>
                          </a:solidFill>
                          <a:effectLst/>
                          <a:latin typeface="Arial" panose="020B0604020202020204" pitchFamily="34" charset="0"/>
                        </a:rPr>
                        <a:t>Read Chapters 1-2</a:t>
                      </a:r>
                      <a:endParaRPr lang="en-US" sz="1200" dirty="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3631604"/>
                  </a:ext>
                </a:extLst>
              </a:tr>
              <a:tr h="261272">
                <a:tc>
                  <a:txBody>
                    <a:bodyPr/>
                    <a:lstStyle/>
                    <a:p>
                      <a:pPr rtl="0" fontAlgn="base">
                        <a:spcBef>
                          <a:spcPts val="0"/>
                        </a:spcBef>
                        <a:spcAft>
                          <a:spcPts val="0"/>
                        </a:spcAft>
                        <a:buFont typeface="+mj-lt"/>
                        <a:buAutoNum type="arabicPeriod" startAt="4"/>
                      </a:pPr>
                      <a:r>
                        <a:rPr lang="en-US" sz="800" b="0" i="0" u="none" strike="noStrike">
                          <a:solidFill>
                            <a:srgbClr val="000000"/>
                          </a:solidFill>
                          <a:effectLst/>
                          <a:latin typeface="Arial" panose="020B0604020202020204" pitchFamily="34" charset="0"/>
                        </a:rPr>
                        <a:t>2/8/224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Hadoop and MapReduce</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dirty="0">
                          <a:solidFill>
                            <a:srgbClr val="000000"/>
                          </a:solidFill>
                          <a:effectLst/>
                          <a:latin typeface="Arial" panose="020B0604020202020204" pitchFamily="34" charset="0"/>
                        </a:rPr>
                        <a:t>Read Chapter 3</a:t>
                      </a:r>
                      <a:endParaRPr lang="en-US" sz="1200" dirty="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1288887"/>
                  </a:ext>
                </a:extLst>
              </a:tr>
              <a:tr h="261272">
                <a:tc>
                  <a:txBody>
                    <a:bodyPr/>
                    <a:lstStyle/>
                    <a:p>
                      <a:pPr rtl="0" fontAlgn="base">
                        <a:spcBef>
                          <a:spcPts val="0"/>
                        </a:spcBef>
                        <a:spcAft>
                          <a:spcPts val="0"/>
                        </a:spcAft>
                        <a:buFont typeface="+mj-lt"/>
                        <a:buAutoNum type="arabicPeriod" startAt="5"/>
                      </a:pPr>
                      <a:r>
                        <a:rPr lang="en-US" sz="800" b="0" i="0" u="none" strike="noStrike">
                          <a:solidFill>
                            <a:srgbClr val="000000"/>
                          </a:solidFill>
                          <a:effectLst/>
                          <a:latin typeface="Arial" panose="020B0604020202020204" pitchFamily="34" charset="0"/>
                        </a:rPr>
                        <a:t>2/15/24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Intro to Snowflake</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Read Chapter 4</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2663089"/>
                  </a:ext>
                </a:extLst>
              </a:tr>
              <a:tr h="261272">
                <a:tc>
                  <a:txBody>
                    <a:bodyPr/>
                    <a:lstStyle/>
                    <a:p>
                      <a:pPr rtl="0" fontAlgn="base">
                        <a:spcBef>
                          <a:spcPts val="0"/>
                        </a:spcBef>
                        <a:spcAft>
                          <a:spcPts val="0"/>
                        </a:spcAft>
                        <a:buFont typeface="+mj-lt"/>
                        <a:buAutoNum type="arabicPeriod" startAt="6"/>
                      </a:pPr>
                      <a:r>
                        <a:rPr lang="en-US" sz="800" b="0" i="0" u="none" strike="noStrike">
                          <a:solidFill>
                            <a:srgbClr val="000000"/>
                          </a:solidFill>
                          <a:effectLst/>
                          <a:latin typeface="Arial" panose="020B0604020202020204" pitchFamily="34" charset="0"/>
                        </a:rPr>
                        <a:t>2/22/24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Snowflake Cont.</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dirty="0">
                          <a:solidFill>
                            <a:srgbClr val="000000"/>
                          </a:solidFill>
                          <a:effectLst/>
                          <a:latin typeface="Arial" panose="020B0604020202020204" pitchFamily="34" charset="0"/>
                        </a:rPr>
                        <a:t>Complete Data Warehouse Badge</a:t>
                      </a:r>
                      <a:endParaRPr lang="en-US" sz="1200" dirty="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2515690"/>
                  </a:ext>
                </a:extLst>
              </a:tr>
              <a:tr h="261272">
                <a:tc>
                  <a:txBody>
                    <a:bodyPr/>
                    <a:lstStyle/>
                    <a:p>
                      <a:pPr rtl="0" fontAlgn="base">
                        <a:spcBef>
                          <a:spcPts val="0"/>
                        </a:spcBef>
                        <a:spcAft>
                          <a:spcPts val="0"/>
                        </a:spcAft>
                        <a:buFont typeface="+mj-lt"/>
                        <a:buAutoNum type="arabicPeriod" startAt="7"/>
                      </a:pPr>
                      <a:r>
                        <a:rPr lang="en-US" sz="800" b="0" i="0" u="none" strike="noStrike">
                          <a:solidFill>
                            <a:srgbClr val="000000"/>
                          </a:solidFill>
                          <a:effectLst/>
                          <a:latin typeface="Arial" panose="020B0604020202020204" pitchFamily="34" charset="0"/>
                        </a:rPr>
                        <a:t>2/29/24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Apache Spark</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dirty="0">
                          <a:solidFill>
                            <a:srgbClr val="000000"/>
                          </a:solidFill>
                          <a:effectLst/>
                          <a:latin typeface="Arial" panose="020B0604020202020204" pitchFamily="34" charset="0"/>
                        </a:rPr>
                        <a:t>Complete Data Lake Badge</a:t>
                      </a:r>
                      <a:endParaRPr lang="en-US" sz="1200" dirty="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3613054"/>
                  </a:ext>
                </a:extLst>
              </a:tr>
              <a:tr h="261272">
                <a:tc>
                  <a:txBody>
                    <a:bodyPr/>
                    <a:lstStyle/>
                    <a:p>
                      <a:pPr rtl="0" fontAlgn="base">
                        <a:spcBef>
                          <a:spcPts val="0"/>
                        </a:spcBef>
                        <a:spcAft>
                          <a:spcPts val="0"/>
                        </a:spcAft>
                        <a:buFont typeface="+mj-lt"/>
                        <a:buAutoNum type="arabicPeriod" startAt="8"/>
                      </a:pPr>
                      <a:r>
                        <a:rPr lang="en-US" sz="800" b="0" i="0" u="none" strike="noStrike">
                          <a:solidFill>
                            <a:srgbClr val="000000"/>
                          </a:solidFill>
                          <a:effectLst/>
                          <a:latin typeface="Arial" panose="020B0604020202020204" pitchFamily="34" charset="0"/>
                        </a:rPr>
                        <a:t>3/7/24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Spark Cont.</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dirty="0">
                          <a:solidFill>
                            <a:srgbClr val="000000"/>
                          </a:solidFill>
                          <a:effectLst/>
                          <a:latin typeface="Arial" panose="020B0604020202020204" pitchFamily="34" charset="0"/>
                        </a:rPr>
                        <a:t>Read Chapter 5</a:t>
                      </a:r>
                      <a:endParaRPr lang="en-US" sz="1200" dirty="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439018"/>
                  </a:ext>
                </a:extLst>
              </a:tr>
              <a:tr h="580278">
                <a:tc>
                  <a:txBody>
                    <a:bodyPr/>
                    <a:lstStyle/>
                    <a:p>
                      <a:pPr rtl="0" fontAlgn="base">
                        <a:spcBef>
                          <a:spcPts val="0"/>
                        </a:spcBef>
                        <a:spcAft>
                          <a:spcPts val="0"/>
                        </a:spcAft>
                        <a:buFont typeface="+mj-lt"/>
                        <a:buAutoNum type="arabicPeriod" startAt="9"/>
                      </a:pPr>
                      <a:r>
                        <a:rPr lang="en-US" sz="800" b="0" i="0" u="none" strike="noStrike">
                          <a:solidFill>
                            <a:srgbClr val="000000"/>
                          </a:solidFill>
                          <a:effectLst/>
                          <a:latin typeface="Arial" panose="020B0604020202020204" pitchFamily="34" charset="0"/>
                        </a:rPr>
                        <a:t>3/14/24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Spring Break</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US" sz="1200">
                          <a:effectLst/>
                        </a:rPr>
                      </a:b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1780267"/>
                  </a:ext>
                </a:extLst>
              </a:tr>
              <a:tr h="580278">
                <a:tc>
                  <a:txBody>
                    <a:bodyPr/>
                    <a:lstStyle/>
                    <a:p>
                      <a:pPr rtl="0" fontAlgn="base">
                        <a:spcBef>
                          <a:spcPts val="0"/>
                        </a:spcBef>
                        <a:spcAft>
                          <a:spcPts val="0"/>
                        </a:spcAft>
                        <a:buFont typeface="+mj-lt"/>
                        <a:buAutoNum type="arabicPeriod" startAt="10"/>
                      </a:pPr>
                      <a:r>
                        <a:rPr lang="en-US" sz="800" b="0" i="0" u="none" strike="noStrike">
                          <a:solidFill>
                            <a:srgbClr val="000000"/>
                          </a:solidFill>
                          <a:effectLst/>
                          <a:latin typeface="Arial" panose="020B0604020202020204" pitchFamily="34" charset="0"/>
                        </a:rPr>
                        <a:t>3/21/24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Data Pipelines</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US" sz="1200">
                          <a:effectLst/>
                        </a:rPr>
                      </a:b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4107820"/>
                  </a:ext>
                </a:extLst>
              </a:tr>
              <a:tr h="261272">
                <a:tc>
                  <a:txBody>
                    <a:bodyPr/>
                    <a:lstStyle/>
                    <a:p>
                      <a:pPr rtl="0" fontAlgn="base">
                        <a:spcBef>
                          <a:spcPts val="0"/>
                        </a:spcBef>
                        <a:spcAft>
                          <a:spcPts val="0"/>
                        </a:spcAft>
                        <a:buFont typeface="+mj-lt"/>
                        <a:buAutoNum type="arabicPeriod" startAt="11"/>
                      </a:pPr>
                      <a:r>
                        <a:rPr lang="en-US" sz="800" b="0" i="0" u="none" strike="noStrike">
                          <a:solidFill>
                            <a:srgbClr val="000000"/>
                          </a:solidFill>
                          <a:effectLst/>
                          <a:latin typeface="Arial" panose="020B0604020202020204" pitchFamily="34" charset="0"/>
                        </a:rPr>
                        <a:t>3/28/24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Data Pipelines/Cleaning Review</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Complete ERP Database</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3955551"/>
                  </a:ext>
                </a:extLst>
              </a:tr>
              <a:tr h="261272">
                <a:tc>
                  <a:txBody>
                    <a:bodyPr/>
                    <a:lstStyle/>
                    <a:p>
                      <a:pPr rtl="0" fontAlgn="base">
                        <a:spcBef>
                          <a:spcPts val="0"/>
                        </a:spcBef>
                        <a:spcAft>
                          <a:spcPts val="0"/>
                        </a:spcAft>
                        <a:buFont typeface="+mj-lt"/>
                        <a:buAutoNum type="arabicPeriod" startAt="12"/>
                      </a:pPr>
                      <a:r>
                        <a:rPr lang="en-US" sz="800" b="0" i="0" u="none" strike="noStrike">
                          <a:solidFill>
                            <a:srgbClr val="000000"/>
                          </a:solidFill>
                          <a:effectLst/>
                          <a:latin typeface="Arial" panose="020B0604020202020204" pitchFamily="34" charset="0"/>
                        </a:rPr>
                        <a:t>4/4/24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Data Analysis Review</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Complete Data Cleaning</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22130832"/>
                  </a:ext>
                </a:extLst>
              </a:tr>
              <a:tr h="261272">
                <a:tc>
                  <a:txBody>
                    <a:bodyPr/>
                    <a:lstStyle/>
                    <a:p>
                      <a:pPr rtl="0" fontAlgn="base">
                        <a:spcBef>
                          <a:spcPts val="0"/>
                        </a:spcBef>
                        <a:spcAft>
                          <a:spcPts val="0"/>
                        </a:spcAft>
                        <a:buFont typeface="+mj-lt"/>
                        <a:buAutoNum type="arabicPeriod" startAt="13"/>
                      </a:pPr>
                      <a:r>
                        <a:rPr lang="en-US" sz="800" b="0" i="0" u="none" strike="noStrike">
                          <a:solidFill>
                            <a:srgbClr val="000000"/>
                          </a:solidFill>
                          <a:effectLst/>
                          <a:latin typeface="Arial" panose="020B0604020202020204" pitchFamily="34" charset="0"/>
                        </a:rPr>
                        <a:t>4/11/24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Data Analysis and ML Recap</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Complete ML Algorithm</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19066041"/>
                  </a:ext>
                </a:extLst>
              </a:tr>
              <a:tr h="580278">
                <a:tc>
                  <a:txBody>
                    <a:bodyPr/>
                    <a:lstStyle/>
                    <a:p>
                      <a:pPr rtl="0" fontAlgn="base">
                        <a:spcBef>
                          <a:spcPts val="0"/>
                        </a:spcBef>
                        <a:spcAft>
                          <a:spcPts val="0"/>
                        </a:spcAft>
                        <a:buFont typeface="+mj-lt"/>
                        <a:buAutoNum type="arabicPeriod" startAt="14"/>
                      </a:pPr>
                      <a:r>
                        <a:rPr lang="en-US" sz="800" b="0" i="0" u="none" strike="noStrike">
                          <a:solidFill>
                            <a:srgbClr val="000000"/>
                          </a:solidFill>
                          <a:effectLst/>
                          <a:latin typeface="Arial" panose="020B0604020202020204" pitchFamily="34" charset="0"/>
                        </a:rPr>
                        <a:t>4/18/24</a:t>
                      </a: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800" b="0" i="0" u="none" strike="noStrike">
                          <a:solidFill>
                            <a:srgbClr val="000000"/>
                          </a:solidFill>
                          <a:effectLst/>
                          <a:latin typeface="Arial" panose="020B0604020202020204" pitchFamily="34" charset="0"/>
                        </a:rPr>
                        <a:t>Final Project Review</a:t>
                      </a:r>
                      <a:endParaRPr lang="en-US" sz="120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US" sz="1200" dirty="0">
                          <a:effectLst/>
                        </a:rPr>
                      </a:br>
                      <a:endParaRPr lang="en-US" sz="1200" dirty="0">
                        <a:effectLst/>
                      </a:endParaRPr>
                    </a:p>
                  </a:txBody>
                  <a:tcPr marL="43688" marR="43688" marT="43688" marB="436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6935048"/>
                  </a:ext>
                </a:extLst>
              </a:tr>
            </a:tbl>
          </a:graphicData>
        </a:graphic>
      </p:graphicFrame>
      <p:sp>
        <p:nvSpPr>
          <p:cNvPr id="5" name="Rectangle 1">
            <a:extLst>
              <a:ext uri="{FF2B5EF4-FFF2-40B4-BE49-F238E27FC236}">
                <a16:creationId xmlns:a16="http://schemas.microsoft.com/office/drawing/2014/main" id="{9B82D5B5-FA50-0497-C9E7-DA9C5DE32D54}"/>
              </a:ext>
            </a:extLst>
          </p:cNvPr>
          <p:cNvSpPr>
            <a:spLocks noChangeArrowheads="1"/>
          </p:cNvSpPr>
          <p:nvPr/>
        </p:nvSpPr>
        <p:spPr bwMode="auto">
          <a:xfrm>
            <a:off x="4051300" y="1792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2152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E331-47AE-7CC9-0CA7-1CC41103B6A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5A6BC82-D8C9-A2AE-9776-A206A1F7EEB1}"/>
              </a:ext>
            </a:extLst>
          </p:cNvPr>
          <p:cNvSpPr>
            <a:spLocks noGrp="1"/>
          </p:cNvSpPr>
          <p:nvPr>
            <p:ph idx="1"/>
          </p:nvPr>
        </p:nvSpPr>
        <p:spPr/>
        <p:txBody>
          <a:bodyPr/>
          <a:lstStyle/>
          <a:p>
            <a:r>
              <a:rPr lang="en-US" dirty="0"/>
              <a:t>Convert to a common/standard interval (e.g. 0 to 1)</a:t>
            </a:r>
          </a:p>
          <a:p>
            <a:pPr lvl="1"/>
            <a:r>
              <a:rPr lang="en-US" dirty="0"/>
              <a:t>When comparing different data sets, it is frequently important to normalize all of the data points to a common interval</a:t>
            </a:r>
          </a:p>
          <a:p>
            <a:pPr marL="457200" lvl="1" indent="0">
              <a:buNone/>
            </a:pPr>
            <a:endParaRPr lang="en-US" dirty="0"/>
          </a:p>
          <a:p>
            <a:r>
              <a:rPr lang="en-US" dirty="0"/>
              <a:t>Weighting</a:t>
            </a:r>
          </a:p>
        </p:txBody>
      </p:sp>
    </p:spTree>
    <p:extLst>
      <p:ext uri="{BB962C8B-B14F-4D97-AF65-F5344CB8AC3E}">
        <p14:creationId xmlns:p14="http://schemas.microsoft.com/office/powerpoint/2010/main" val="2069348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71AC-E4B1-15D2-63A5-0386EA9E1739}"/>
              </a:ext>
            </a:extLst>
          </p:cNvPr>
          <p:cNvSpPr>
            <a:spLocks noGrp="1"/>
          </p:cNvSpPr>
          <p:nvPr>
            <p:ph type="title"/>
          </p:nvPr>
        </p:nvSpPr>
        <p:spPr/>
        <p:txBody>
          <a:bodyPr/>
          <a:lstStyle/>
          <a:p>
            <a:r>
              <a:rPr lang="en-US" dirty="0"/>
              <a:t>Reducing your data</a:t>
            </a:r>
          </a:p>
        </p:txBody>
      </p:sp>
      <p:sp>
        <p:nvSpPr>
          <p:cNvPr id="3" name="Content Placeholder 2">
            <a:extLst>
              <a:ext uri="{FF2B5EF4-FFF2-40B4-BE49-F238E27FC236}">
                <a16:creationId xmlns:a16="http://schemas.microsoft.com/office/drawing/2014/main" id="{69AF3737-6884-1B28-715D-DA9819193BC9}"/>
              </a:ext>
            </a:extLst>
          </p:cNvPr>
          <p:cNvSpPr>
            <a:spLocks noGrp="1"/>
          </p:cNvSpPr>
          <p:nvPr>
            <p:ph idx="1"/>
          </p:nvPr>
        </p:nvSpPr>
        <p:spPr/>
        <p:txBody>
          <a:bodyPr/>
          <a:lstStyle/>
          <a:p>
            <a:r>
              <a:rPr lang="en-US" dirty="0"/>
              <a:t> In the Big Data field the most successful analysts will often be those individuals who are adept at </a:t>
            </a:r>
          </a:p>
          <a:p>
            <a:pPr lvl="1"/>
            <a:r>
              <a:rPr lang="en-US" b="1" dirty="0"/>
              <a:t>simplifying the system model</a:t>
            </a:r>
          </a:p>
          <a:p>
            <a:pPr lvl="1"/>
            <a:r>
              <a:rPr lang="en-US" dirty="0"/>
              <a:t> eliminating unnecessary calculations.</a:t>
            </a:r>
          </a:p>
          <a:p>
            <a:r>
              <a:rPr lang="en-US" dirty="0"/>
              <a:t>Your data objects have high dimensionality</a:t>
            </a:r>
          </a:p>
          <a:p>
            <a:pPr lvl="1"/>
            <a:r>
              <a:rPr lang="en-US" dirty="0"/>
              <a:t>each data object is annotated with a large number of values. </a:t>
            </a:r>
          </a:p>
          <a:p>
            <a:pPr lvl="1"/>
            <a:r>
              <a:rPr lang="en-US" dirty="0"/>
              <a:t>The types of values that are shared among all the different data objects are usually referred to as parameters. </a:t>
            </a:r>
          </a:p>
        </p:txBody>
      </p:sp>
    </p:spTree>
    <p:extLst>
      <p:ext uri="{BB962C8B-B14F-4D97-AF65-F5344CB8AC3E}">
        <p14:creationId xmlns:p14="http://schemas.microsoft.com/office/powerpoint/2010/main" val="852758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6916-A029-E54A-54FB-03FB48594C7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E5AB5DA-316A-7B93-5B68-40CE88616208}"/>
              </a:ext>
            </a:extLst>
          </p:cNvPr>
          <p:cNvSpPr>
            <a:spLocks noGrp="1"/>
          </p:cNvSpPr>
          <p:nvPr>
            <p:ph idx="1"/>
          </p:nvPr>
        </p:nvSpPr>
        <p:spPr/>
        <p:txBody>
          <a:bodyPr/>
          <a:lstStyle/>
          <a:p>
            <a:r>
              <a:rPr lang="en-US" dirty="0"/>
              <a:t>Use filtering to remove useless parameters</a:t>
            </a:r>
          </a:p>
          <a:p>
            <a:pPr lvl="1"/>
            <a:r>
              <a:rPr lang="en-US" dirty="0"/>
              <a:t> measuring the same things – weight, waist line, body mass index</a:t>
            </a:r>
          </a:p>
          <a:p>
            <a:pPr lvl="1"/>
            <a:r>
              <a:rPr lang="en-US" dirty="0"/>
              <a:t>Random parameter </a:t>
            </a:r>
          </a:p>
        </p:txBody>
      </p:sp>
    </p:spTree>
    <p:extLst>
      <p:ext uri="{BB962C8B-B14F-4D97-AF65-F5344CB8AC3E}">
        <p14:creationId xmlns:p14="http://schemas.microsoft.com/office/powerpoint/2010/main" val="1339208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6C02-0647-0F56-0880-7DAFF013BADE}"/>
              </a:ext>
            </a:extLst>
          </p:cNvPr>
          <p:cNvSpPr>
            <a:spLocks noGrp="1"/>
          </p:cNvSpPr>
          <p:nvPr>
            <p:ph type="title"/>
          </p:nvPr>
        </p:nvSpPr>
        <p:spPr/>
        <p:txBody>
          <a:bodyPr/>
          <a:lstStyle/>
          <a:p>
            <a:r>
              <a:rPr lang="en-US" dirty="0"/>
              <a:t>Understand your control</a:t>
            </a:r>
          </a:p>
        </p:txBody>
      </p:sp>
      <p:sp>
        <p:nvSpPr>
          <p:cNvPr id="3" name="Content Placeholder 2">
            <a:extLst>
              <a:ext uri="{FF2B5EF4-FFF2-40B4-BE49-F238E27FC236}">
                <a16:creationId xmlns:a16="http://schemas.microsoft.com/office/drawing/2014/main" id="{F125FAB2-60B7-A888-F90D-37C48C2408A5}"/>
              </a:ext>
            </a:extLst>
          </p:cNvPr>
          <p:cNvSpPr>
            <a:spLocks noGrp="1"/>
          </p:cNvSpPr>
          <p:nvPr>
            <p:ph idx="1"/>
          </p:nvPr>
        </p:nvSpPr>
        <p:spPr/>
        <p:txBody>
          <a:bodyPr/>
          <a:lstStyle/>
          <a:p>
            <a:r>
              <a:rPr lang="en-US" dirty="0"/>
              <a:t>a group is divided into treatment and control sub-groups</a:t>
            </a:r>
          </a:p>
          <a:p>
            <a:pPr lvl="1"/>
            <a:r>
              <a:rPr lang="en-US" dirty="0"/>
              <a:t>They are identical except the isolated factor</a:t>
            </a:r>
          </a:p>
          <a:p>
            <a:r>
              <a:rPr lang="en-US" dirty="0"/>
              <a:t>Big Data analyst must somehow invent a plausible control from the available data:</a:t>
            </a:r>
          </a:p>
          <a:p>
            <a:pPr lvl="1"/>
            <a:r>
              <a:rPr lang="en-US" dirty="0"/>
              <a:t>Understand the details of data preparation </a:t>
            </a:r>
          </a:p>
          <a:p>
            <a:pPr lvl="1"/>
            <a:r>
              <a:rPr lang="en-US" dirty="0"/>
              <a:t>understanding of the kinds of questions that the data can answer.</a:t>
            </a:r>
          </a:p>
          <a:p>
            <a:pPr lvl="1"/>
            <a:r>
              <a:rPr lang="en-US" dirty="0"/>
              <a:t>Understand how the control data is selected and prepared</a:t>
            </a:r>
          </a:p>
        </p:txBody>
      </p:sp>
    </p:spTree>
    <p:extLst>
      <p:ext uri="{BB962C8B-B14F-4D97-AF65-F5344CB8AC3E}">
        <p14:creationId xmlns:p14="http://schemas.microsoft.com/office/powerpoint/2010/main" val="1401329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23F4-9132-6F4A-81D2-5399B5828FD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7A0848F-98CC-DB72-FA1E-F63DFE2DC6C9}"/>
              </a:ext>
            </a:extLst>
          </p:cNvPr>
          <p:cNvSpPr>
            <a:spLocks noGrp="1"/>
          </p:cNvSpPr>
          <p:nvPr>
            <p:ph idx="1"/>
          </p:nvPr>
        </p:nvSpPr>
        <p:spPr/>
        <p:txBody>
          <a:bodyPr/>
          <a:lstStyle/>
          <a:p>
            <a:r>
              <a:rPr lang="en-US" dirty="0"/>
              <a:t>Application techniques that are fast, simple </a:t>
            </a:r>
          </a:p>
          <a:p>
            <a:r>
              <a:rPr lang="en-US" dirty="0"/>
              <a:t>Run on desktop</a:t>
            </a:r>
          </a:p>
          <a:p>
            <a:r>
              <a:rPr lang="en-US" dirty="0"/>
              <a:t>Without special software or High Performance computing</a:t>
            </a:r>
          </a:p>
        </p:txBody>
      </p:sp>
    </p:spTree>
    <p:extLst>
      <p:ext uri="{BB962C8B-B14F-4D97-AF65-F5344CB8AC3E}">
        <p14:creationId xmlns:p14="http://schemas.microsoft.com/office/powerpoint/2010/main" val="3237757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47AB-7A47-B6A4-8ADF-C992FD3F6010}"/>
              </a:ext>
            </a:extLst>
          </p:cNvPr>
          <p:cNvSpPr>
            <a:spLocks noGrp="1"/>
          </p:cNvSpPr>
          <p:nvPr>
            <p:ph type="title"/>
          </p:nvPr>
        </p:nvSpPr>
        <p:spPr/>
        <p:txBody>
          <a:bodyPr/>
          <a:lstStyle/>
          <a:p>
            <a:r>
              <a:rPr lang="en-US" dirty="0"/>
              <a:t>Speed and scalability</a:t>
            </a:r>
          </a:p>
        </p:txBody>
      </p:sp>
      <p:sp>
        <p:nvSpPr>
          <p:cNvPr id="3" name="Content Placeholder 2">
            <a:extLst>
              <a:ext uri="{FF2B5EF4-FFF2-40B4-BE49-F238E27FC236}">
                <a16:creationId xmlns:a16="http://schemas.microsoft.com/office/drawing/2014/main" id="{5E6DD3E8-AB94-35CE-50C1-0F02F6CFEE66}"/>
              </a:ext>
            </a:extLst>
          </p:cNvPr>
          <p:cNvSpPr>
            <a:spLocks noGrp="1"/>
          </p:cNvSpPr>
          <p:nvPr>
            <p:ph idx="1"/>
          </p:nvPr>
        </p:nvSpPr>
        <p:spPr/>
        <p:txBody>
          <a:bodyPr/>
          <a:lstStyle/>
          <a:p>
            <a:r>
              <a:rPr lang="en-US" dirty="0"/>
              <a:t>Same speed to collect, organize, search, retrieve, summary big data the way we perform on small data?</a:t>
            </a:r>
          </a:p>
          <a:p>
            <a:r>
              <a:rPr lang="en-US" dirty="0"/>
              <a:t>Can we use similar protocol, software, algorithms?</a:t>
            </a:r>
          </a:p>
          <a:p>
            <a:endParaRPr lang="en-US" dirty="0"/>
          </a:p>
          <a:p>
            <a:r>
              <a:rPr lang="en-US" dirty="0"/>
              <a:t>Method or process work well under one set of circumstances may not work when situation changes</a:t>
            </a:r>
          </a:p>
          <a:p>
            <a:r>
              <a:rPr lang="en-US" dirty="0"/>
              <a:t>Low tech approach to big data</a:t>
            </a:r>
          </a:p>
        </p:txBody>
      </p:sp>
    </p:spTree>
    <p:extLst>
      <p:ext uri="{BB962C8B-B14F-4D97-AF65-F5344CB8AC3E}">
        <p14:creationId xmlns:p14="http://schemas.microsoft.com/office/powerpoint/2010/main" val="297412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8AED-7CB7-395E-3965-ECD40FEC0FC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4F95CEC-9D06-563F-EC7A-A6F8B2E37212}"/>
              </a:ext>
            </a:extLst>
          </p:cNvPr>
          <p:cNvSpPr>
            <a:spLocks noGrp="1"/>
          </p:cNvSpPr>
          <p:nvPr>
            <p:ph idx="1"/>
          </p:nvPr>
        </p:nvSpPr>
        <p:spPr/>
        <p:txBody>
          <a:bodyPr/>
          <a:lstStyle/>
          <a:p>
            <a:r>
              <a:rPr lang="en-US" dirty="0"/>
              <a:t>High level programming language (e.g. Python) assume ample memory capabilities of laptop and desktop.</a:t>
            </a:r>
          </a:p>
          <a:p>
            <a:pPr lvl="1"/>
            <a:r>
              <a:rPr lang="en-US" dirty="0"/>
              <a:t>the size of data may easily exceed the loading capacity of variables</a:t>
            </a:r>
          </a:p>
          <a:p>
            <a:pPr lvl="1"/>
            <a:r>
              <a:rPr lang="en-US" dirty="0"/>
              <a:t>small data will fail when dealing with large, multidimensional data objects, such as enormous matrices.</a:t>
            </a:r>
          </a:p>
          <a:p>
            <a:pPr lvl="1"/>
            <a:r>
              <a:rPr lang="en-US" dirty="0"/>
              <a:t>Big Data programming with the understanding that methods are not infinitely expandable to accommodate any size data.</a:t>
            </a:r>
          </a:p>
          <a:p>
            <a:pPr lvl="1"/>
            <a:r>
              <a:rPr lang="en-US" dirty="0"/>
              <a:t>Alternative: Using Random Numbers to Knock Your Big Data Analytic Problems Down to Size”</a:t>
            </a:r>
          </a:p>
          <a:p>
            <a:r>
              <a:rPr lang="en-US" dirty="0"/>
              <a:t>Line by line reading is slow but scalable</a:t>
            </a:r>
          </a:p>
          <a:p>
            <a:pPr lvl="1"/>
            <a:r>
              <a:rPr lang="en-US" dirty="0"/>
              <a:t>E.g. Mumps (a programming language) – read line by line</a:t>
            </a:r>
          </a:p>
        </p:txBody>
      </p:sp>
    </p:spTree>
    <p:extLst>
      <p:ext uri="{BB962C8B-B14F-4D97-AF65-F5344CB8AC3E}">
        <p14:creationId xmlns:p14="http://schemas.microsoft.com/office/powerpoint/2010/main" val="4063622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ACE8-F9AD-0246-2F24-DFA9744C3EA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ED0532D-7B04-3D0E-4AF3-57A3917FCD0E}"/>
              </a:ext>
            </a:extLst>
          </p:cNvPr>
          <p:cNvSpPr>
            <a:spLocks noGrp="1"/>
          </p:cNvSpPr>
          <p:nvPr>
            <p:ph idx="1"/>
          </p:nvPr>
        </p:nvSpPr>
        <p:spPr/>
        <p:txBody>
          <a:bodyPr/>
          <a:lstStyle/>
          <a:p>
            <a:r>
              <a:rPr lang="en-US" dirty="0"/>
              <a:t>Make your data persistent</a:t>
            </a:r>
          </a:p>
          <a:p>
            <a:pPr lvl="1"/>
            <a:r>
              <a:rPr lang="en-US" dirty="0"/>
              <a:t>Move data from memory to external files</a:t>
            </a:r>
          </a:p>
          <a:p>
            <a:pPr lvl="1"/>
            <a:r>
              <a:rPr lang="en-US" dirty="0"/>
              <a:t>Relieves memory overload</a:t>
            </a:r>
          </a:p>
          <a:p>
            <a:r>
              <a:rPr lang="en-US" dirty="0"/>
              <a:t>Test software on the entire dataset, not a subset</a:t>
            </a:r>
          </a:p>
          <a:p>
            <a:r>
              <a:rPr lang="en-US" dirty="0"/>
              <a:t>Avoid turn-key applications</a:t>
            </a:r>
          </a:p>
          <a:p>
            <a:pPr lvl="1"/>
            <a:r>
              <a:rPr lang="en-US" dirty="0"/>
              <a:t>Applications that do everything for you</a:t>
            </a:r>
          </a:p>
          <a:p>
            <a:pPr lvl="1"/>
            <a:r>
              <a:rPr lang="en-US" dirty="0"/>
              <a:t>Depends on vendors on issues and errors</a:t>
            </a:r>
          </a:p>
          <a:p>
            <a:r>
              <a:rPr lang="en-US" dirty="0"/>
              <a:t>Avoid proprietary solution</a:t>
            </a:r>
          </a:p>
          <a:p>
            <a:pPr lvl="1"/>
            <a:r>
              <a:rPr lang="en-US" dirty="0"/>
              <a:t>Software they don’t understand</a:t>
            </a:r>
          </a:p>
        </p:txBody>
      </p:sp>
    </p:spTree>
    <p:extLst>
      <p:ext uri="{BB962C8B-B14F-4D97-AF65-F5344CB8AC3E}">
        <p14:creationId xmlns:p14="http://schemas.microsoft.com/office/powerpoint/2010/main" val="323564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FF99-C8D6-D404-300B-2469A22A406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292387E-E830-84A4-9147-DDD6554D4AF3}"/>
              </a:ext>
            </a:extLst>
          </p:cNvPr>
          <p:cNvSpPr>
            <a:spLocks noGrp="1"/>
          </p:cNvSpPr>
          <p:nvPr>
            <p:ph idx="1"/>
          </p:nvPr>
        </p:nvSpPr>
        <p:spPr/>
        <p:txBody>
          <a:bodyPr/>
          <a:lstStyle/>
          <a:p>
            <a:r>
              <a:rPr lang="en-US" dirty="0"/>
              <a:t>Use small, efficient, and fast utilities</a:t>
            </a:r>
          </a:p>
          <a:p>
            <a:r>
              <a:rPr lang="en-US" dirty="0"/>
              <a:t>Avoid system calls from within iterative loops</a:t>
            </a:r>
          </a:p>
          <a:p>
            <a:r>
              <a:rPr lang="en-US" dirty="0"/>
              <a:t>Use look-up tables, and other pre-computed pointers</a:t>
            </a:r>
          </a:p>
          <a:p>
            <a:r>
              <a:rPr lang="en-US" b="1" dirty="0"/>
              <a:t>Avoid RegEx, especially in iterative processes</a:t>
            </a:r>
            <a:endParaRPr lang="en-US" dirty="0"/>
          </a:p>
          <a:p>
            <a:r>
              <a:rPr lang="en-US" b="1" dirty="0"/>
              <a:t>Avoid unpredictable software.</a:t>
            </a:r>
          </a:p>
          <a:p>
            <a:r>
              <a:rPr lang="en-US" b="1" dirty="0"/>
              <a:t>Avoid combinatorics.</a:t>
            </a:r>
          </a:p>
          <a:p>
            <a:r>
              <a:rPr lang="en-US" b="1"/>
              <a:t>Pay for smart speed</a:t>
            </a:r>
            <a:br>
              <a:rPr lang="en-US"/>
            </a:br>
            <a:endParaRPr lang="en-US" dirty="0"/>
          </a:p>
        </p:txBody>
      </p:sp>
    </p:spTree>
    <p:extLst>
      <p:ext uri="{BB962C8B-B14F-4D97-AF65-F5344CB8AC3E}">
        <p14:creationId xmlns:p14="http://schemas.microsoft.com/office/powerpoint/2010/main" val="107698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7082-973C-93A7-0156-AE66B78348C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3DB5E51-7C36-B38D-86E8-1DA79D426BC2}"/>
              </a:ext>
            </a:extLst>
          </p:cNvPr>
          <p:cNvSpPr>
            <a:spLocks noGrp="1"/>
          </p:cNvSpPr>
          <p:nvPr>
            <p:ph idx="1"/>
          </p:nvPr>
        </p:nvSpPr>
        <p:spPr/>
        <p:txBody>
          <a:bodyPr/>
          <a:lstStyle/>
          <a:p>
            <a:r>
              <a:rPr lang="en-US" dirty="0"/>
              <a:t>Importance of using a thoughtfully chosen, simple estimator</a:t>
            </a:r>
          </a:p>
          <a:p>
            <a:r>
              <a:rPr lang="en-US" dirty="0"/>
              <a:t>Simple, intuitive estimate</a:t>
            </a:r>
          </a:p>
          <a:p>
            <a:r>
              <a:rPr lang="en-US" dirty="0"/>
              <a:t>As a baseline for comparison</a:t>
            </a:r>
          </a:p>
          <a:p>
            <a:r>
              <a:rPr lang="en-US" dirty="0"/>
              <a:t>Rough idea</a:t>
            </a:r>
          </a:p>
          <a:p>
            <a:r>
              <a:rPr lang="en-US" dirty="0"/>
              <a:t>Some fast and simple methods for exploring large and complex datasets</a:t>
            </a:r>
          </a:p>
        </p:txBody>
      </p:sp>
    </p:spTree>
    <p:extLst>
      <p:ext uri="{BB962C8B-B14F-4D97-AF65-F5344CB8AC3E}">
        <p14:creationId xmlns:p14="http://schemas.microsoft.com/office/powerpoint/2010/main" val="1002445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B331-57F3-753A-CBC4-BDB305657C22}"/>
              </a:ext>
            </a:extLst>
          </p:cNvPr>
          <p:cNvSpPr>
            <a:spLocks noGrp="1"/>
          </p:cNvSpPr>
          <p:nvPr>
            <p:ph type="ctrTitle"/>
          </p:nvPr>
        </p:nvSpPr>
        <p:spPr/>
        <p:txBody>
          <a:bodyPr/>
          <a:lstStyle/>
          <a:p>
            <a:r>
              <a:rPr lang="en-US" dirty="0"/>
              <a:t>Big Data </a:t>
            </a:r>
            <a:r>
              <a:rPr lang="en-US" dirty="0" err="1"/>
              <a:t>Cont</a:t>
            </a:r>
            <a:endParaRPr lang="en-US" dirty="0"/>
          </a:p>
        </p:txBody>
      </p:sp>
      <p:sp>
        <p:nvSpPr>
          <p:cNvPr id="3" name="Subtitle 2">
            <a:extLst>
              <a:ext uri="{FF2B5EF4-FFF2-40B4-BE49-F238E27FC236}">
                <a16:creationId xmlns:a16="http://schemas.microsoft.com/office/drawing/2014/main" id="{73BF0CD2-1228-E249-B18D-215BFC6CCD5B}"/>
              </a:ext>
            </a:extLst>
          </p:cNvPr>
          <p:cNvSpPr>
            <a:spLocks noGrp="1"/>
          </p:cNvSpPr>
          <p:nvPr>
            <p:ph type="subTitle" idx="1"/>
          </p:nvPr>
        </p:nvSpPr>
        <p:spPr/>
        <p:txBody>
          <a:bodyPr/>
          <a:lstStyle/>
          <a:p>
            <a:r>
              <a:rPr lang="en-US" dirty="0"/>
              <a:t>Week 2 Lecture</a:t>
            </a:r>
          </a:p>
        </p:txBody>
      </p:sp>
    </p:spTree>
    <p:extLst>
      <p:ext uri="{BB962C8B-B14F-4D97-AF65-F5344CB8AC3E}">
        <p14:creationId xmlns:p14="http://schemas.microsoft.com/office/powerpoint/2010/main" val="2637434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7000-4D13-D187-9F9C-563A515EDE9B}"/>
              </a:ext>
            </a:extLst>
          </p:cNvPr>
          <p:cNvSpPr>
            <a:spLocks noGrp="1"/>
          </p:cNvSpPr>
          <p:nvPr>
            <p:ph type="title"/>
          </p:nvPr>
        </p:nvSpPr>
        <p:spPr/>
        <p:txBody>
          <a:bodyPr/>
          <a:lstStyle/>
          <a:p>
            <a:r>
              <a:rPr lang="en-US" dirty="0"/>
              <a:t>Some simple and fast methods to explore large datasets</a:t>
            </a:r>
          </a:p>
        </p:txBody>
      </p:sp>
      <p:sp>
        <p:nvSpPr>
          <p:cNvPr id="3" name="Content Placeholder 2">
            <a:extLst>
              <a:ext uri="{FF2B5EF4-FFF2-40B4-BE49-F238E27FC236}">
                <a16:creationId xmlns:a16="http://schemas.microsoft.com/office/drawing/2014/main" id="{4EB0B6F1-6E5C-E36F-0FAA-3499FCC81E97}"/>
              </a:ext>
            </a:extLst>
          </p:cNvPr>
          <p:cNvSpPr>
            <a:spLocks noGrp="1"/>
          </p:cNvSpPr>
          <p:nvPr>
            <p:ph idx="1"/>
          </p:nvPr>
        </p:nvSpPr>
        <p:spPr/>
        <p:txBody>
          <a:bodyPr/>
          <a:lstStyle/>
          <a:p>
            <a:r>
              <a:rPr lang="en-US" dirty="0"/>
              <a:t>Denominators</a:t>
            </a:r>
          </a:p>
          <a:p>
            <a:r>
              <a:rPr lang="en-US" dirty="0"/>
              <a:t>Word frequency distributions</a:t>
            </a:r>
          </a:p>
          <a:p>
            <a:r>
              <a:rPr lang="en-US" dirty="0"/>
              <a:t>Outliers and anomalies</a:t>
            </a:r>
          </a:p>
          <a:p>
            <a:r>
              <a:rPr lang="en-US" dirty="0"/>
              <a:t>Back of envelope analyses</a:t>
            </a:r>
          </a:p>
          <a:p>
            <a:pPr marL="0" indent="0">
              <a:buNone/>
            </a:pPr>
            <a:endParaRPr lang="en-US" dirty="0"/>
          </a:p>
        </p:txBody>
      </p:sp>
      <p:sp>
        <p:nvSpPr>
          <p:cNvPr id="4" name="TextBox 3">
            <a:extLst>
              <a:ext uri="{FF2B5EF4-FFF2-40B4-BE49-F238E27FC236}">
                <a16:creationId xmlns:a16="http://schemas.microsoft.com/office/drawing/2014/main" id="{6B170308-E2DF-5231-2A9C-E7E066883D4E}"/>
              </a:ext>
            </a:extLst>
          </p:cNvPr>
          <p:cNvSpPr txBox="1"/>
          <p:nvPr/>
        </p:nvSpPr>
        <p:spPr>
          <a:xfrm>
            <a:off x="1908313" y="4492487"/>
            <a:ext cx="5009322" cy="584775"/>
          </a:xfrm>
          <a:prstGeom prst="rect">
            <a:avLst/>
          </a:prstGeom>
          <a:solidFill>
            <a:schemeClr val="accent2">
              <a:lumMod val="60000"/>
              <a:lumOff val="40000"/>
            </a:schemeClr>
          </a:solidFill>
        </p:spPr>
        <p:txBody>
          <a:bodyPr wrap="square" rtlCol="0">
            <a:spAutoFit/>
          </a:bodyPr>
          <a:lstStyle/>
          <a:p>
            <a:pPr algn="ctr"/>
            <a:r>
              <a:rPr lang="en-US" sz="3200" dirty="0"/>
              <a:t>What are denominators?</a:t>
            </a:r>
          </a:p>
        </p:txBody>
      </p:sp>
    </p:spTree>
    <p:extLst>
      <p:ext uri="{BB962C8B-B14F-4D97-AF65-F5344CB8AC3E}">
        <p14:creationId xmlns:p14="http://schemas.microsoft.com/office/powerpoint/2010/main" val="1597768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F83D-96AA-08EC-34AF-22E3B55E4461}"/>
              </a:ext>
            </a:extLst>
          </p:cNvPr>
          <p:cNvSpPr>
            <a:spLocks noGrp="1"/>
          </p:cNvSpPr>
          <p:nvPr>
            <p:ph type="title"/>
          </p:nvPr>
        </p:nvSpPr>
        <p:spPr/>
        <p:txBody>
          <a:bodyPr/>
          <a:lstStyle/>
          <a:p>
            <a:r>
              <a:rPr lang="en-US" dirty="0"/>
              <a:t>Denominators</a:t>
            </a:r>
          </a:p>
        </p:txBody>
      </p:sp>
      <p:sp>
        <p:nvSpPr>
          <p:cNvPr id="3" name="Content Placeholder 2">
            <a:extLst>
              <a:ext uri="{FF2B5EF4-FFF2-40B4-BE49-F238E27FC236}">
                <a16:creationId xmlns:a16="http://schemas.microsoft.com/office/drawing/2014/main" id="{CE21F563-8B8E-151F-197E-9D5AFF799668}"/>
              </a:ext>
            </a:extLst>
          </p:cNvPr>
          <p:cNvSpPr>
            <a:spLocks noGrp="1"/>
          </p:cNvSpPr>
          <p:nvPr>
            <p:ph idx="1"/>
          </p:nvPr>
        </p:nvSpPr>
        <p:spPr/>
        <p:txBody>
          <a:bodyPr>
            <a:normAutofit lnSpcReduction="10000"/>
          </a:bodyPr>
          <a:lstStyle/>
          <a:p>
            <a:r>
              <a:rPr lang="en-US" dirty="0"/>
              <a:t>Provide perspective to other numbers</a:t>
            </a:r>
          </a:p>
          <a:p>
            <a:r>
              <a:rPr lang="en-US" dirty="0"/>
              <a:t>Know the relative importance of the number</a:t>
            </a:r>
          </a:p>
          <a:p>
            <a:r>
              <a:rPr lang="en-US" dirty="0"/>
              <a:t>Often represent disease incidence number per 100,000 population</a:t>
            </a:r>
          </a:p>
          <a:p>
            <a:r>
              <a:rPr lang="en-US" dirty="0"/>
              <a:t>Challenges in finding Denominators </a:t>
            </a:r>
          </a:p>
          <a:p>
            <a:pPr lvl="1"/>
            <a:r>
              <a:rPr lang="en-US" dirty="0"/>
              <a:t>Computed by tallying every data object in a Big Data resource.</a:t>
            </a:r>
          </a:p>
          <a:p>
            <a:pPr lvl="1"/>
            <a:r>
              <a:rPr lang="en-US" dirty="0"/>
              <a:t>Data analysts are allowed to access a subset of data</a:t>
            </a:r>
          </a:p>
          <a:p>
            <a:pPr lvl="1"/>
            <a:r>
              <a:rPr lang="en-US" dirty="0"/>
              <a:t>Computed histograms only based on the subset</a:t>
            </a:r>
          </a:p>
          <a:p>
            <a:r>
              <a:rPr lang="en-US" dirty="0"/>
              <a:t>Compare histogram among different sources</a:t>
            </a:r>
          </a:p>
          <a:p>
            <a:pPr lvl="1"/>
            <a:r>
              <a:rPr lang="en-US" dirty="0"/>
              <a:t>Need a common denominator</a:t>
            </a:r>
          </a:p>
          <a:p>
            <a:endParaRPr lang="en-US" dirty="0"/>
          </a:p>
        </p:txBody>
      </p:sp>
    </p:spTree>
    <p:extLst>
      <p:ext uri="{BB962C8B-B14F-4D97-AF65-F5344CB8AC3E}">
        <p14:creationId xmlns:p14="http://schemas.microsoft.com/office/powerpoint/2010/main" val="4046252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BD9E-323F-1502-6A4B-64D48AC3D8E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F53DE9B-4EC7-160C-5789-15BCF81F3730}"/>
              </a:ext>
            </a:extLst>
          </p:cNvPr>
          <p:cNvSpPr>
            <a:spLocks noGrp="1"/>
          </p:cNvSpPr>
          <p:nvPr>
            <p:ph idx="1"/>
          </p:nvPr>
        </p:nvSpPr>
        <p:spPr/>
        <p:txBody>
          <a:bodyPr/>
          <a:lstStyle/>
          <a:p>
            <a:r>
              <a:rPr lang="en-US" dirty="0"/>
              <a:t>Big data project should contain summarization of the data </a:t>
            </a:r>
          </a:p>
          <a:p>
            <a:pPr lvl="1"/>
            <a:r>
              <a:rPr lang="en-US" dirty="0"/>
              <a:t>Total set of of data available</a:t>
            </a:r>
          </a:p>
          <a:p>
            <a:pPr lvl="1"/>
            <a:r>
              <a:rPr lang="en-US" dirty="0"/>
              <a:t>Source of data that contribute to the total</a:t>
            </a:r>
          </a:p>
          <a:p>
            <a:pPr lvl="1"/>
            <a:r>
              <a:rPr lang="en-US" dirty="0"/>
              <a:t>Number of records in the resource</a:t>
            </a:r>
          </a:p>
          <a:p>
            <a:pPr lvl="1"/>
            <a:r>
              <a:rPr lang="en-US" dirty="0"/>
              <a:t>Number of classes of data objects in the resource</a:t>
            </a:r>
          </a:p>
          <a:p>
            <a:pPr lvl="1"/>
            <a:r>
              <a:rPr lang="en-US" dirty="0"/>
              <a:t>Number of objects belong to each class in the resource</a:t>
            </a:r>
          </a:p>
          <a:p>
            <a:pPr lvl="1"/>
            <a:r>
              <a:rPr lang="en-US" dirty="0"/>
              <a:t>Number of data values (metadata/data pair) that belong to the data objects</a:t>
            </a:r>
          </a:p>
          <a:p>
            <a:pPr lvl="1"/>
            <a:endParaRPr lang="en-US" dirty="0"/>
          </a:p>
        </p:txBody>
      </p:sp>
    </p:spTree>
    <p:extLst>
      <p:ext uri="{BB962C8B-B14F-4D97-AF65-F5344CB8AC3E}">
        <p14:creationId xmlns:p14="http://schemas.microsoft.com/office/powerpoint/2010/main" val="2428807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B41F-EE7C-4E3B-36B7-8E60DEBE7CA4}"/>
              </a:ext>
            </a:extLst>
          </p:cNvPr>
          <p:cNvSpPr>
            <a:spLocks noGrp="1"/>
          </p:cNvSpPr>
          <p:nvPr>
            <p:ph type="title"/>
          </p:nvPr>
        </p:nvSpPr>
        <p:spPr/>
        <p:txBody>
          <a:bodyPr/>
          <a:lstStyle/>
          <a:p>
            <a:r>
              <a:rPr lang="en-US" dirty="0"/>
              <a:t>Word frequency distributions</a:t>
            </a:r>
          </a:p>
        </p:txBody>
      </p:sp>
      <p:sp>
        <p:nvSpPr>
          <p:cNvPr id="3" name="Content Placeholder 2">
            <a:extLst>
              <a:ext uri="{FF2B5EF4-FFF2-40B4-BE49-F238E27FC236}">
                <a16:creationId xmlns:a16="http://schemas.microsoft.com/office/drawing/2014/main" id="{098D9BE3-B53E-86D8-EA82-E61F51C45119}"/>
              </a:ext>
            </a:extLst>
          </p:cNvPr>
          <p:cNvSpPr>
            <a:spLocks noGrp="1"/>
          </p:cNvSpPr>
          <p:nvPr>
            <p:ph idx="1"/>
          </p:nvPr>
        </p:nvSpPr>
        <p:spPr/>
        <p:txBody>
          <a:bodyPr/>
          <a:lstStyle/>
          <a:p>
            <a:r>
              <a:rPr lang="en-US" dirty="0"/>
              <a:t>2 general types of data </a:t>
            </a:r>
          </a:p>
          <a:p>
            <a:pPr lvl="1"/>
            <a:r>
              <a:rPr lang="en-US" dirty="0"/>
              <a:t>Quantitative – measurements</a:t>
            </a:r>
          </a:p>
          <a:p>
            <a:pPr lvl="1"/>
            <a:r>
              <a:rPr lang="en-US" dirty="0"/>
              <a:t>Categorical – number of items that have a feature</a:t>
            </a:r>
          </a:p>
          <a:p>
            <a:pPr lvl="2"/>
            <a:r>
              <a:rPr lang="en-US" dirty="0"/>
              <a:t>Counting and binning</a:t>
            </a:r>
          </a:p>
          <a:p>
            <a:r>
              <a:rPr lang="en-US" dirty="0"/>
              <a:t>Zipf (George Kingsley Zipf) distribution – </a:t>
            </a:r>
          </a:p>
          <a:p>
            <a:pPr lvl="1"/>
            <a:r>
              <a:rPr lang="en-US" dirty="0"/>
              <a:t>for most languages, a small number of words account for the majority of occurrences of all the words found.</a:t>
            </a:r>
          </a:p>
          <a:p>
            <a:pPr lvl="1"/>
            <a:r>
              <a:rPr lang="en-US" dirty="0"/>
              <a:t>frequency of any word is inversely proportional to its placement in a list of words, ordered by their decreasing frequencies in text. </a:t>
            </a:r>
          </a:p>
          <a:p>
            <a:pPr lvl="1"/>
            <a:r>
              <a:rPr lang="en-US" b="1" dirty="0"/>
              <a:t>First word in frequency list will occur about twice as often as the second word, three times more often as the third word.</a:t>
            </a:r>
          </a:p>
        </p:txBody>
      </p:sp>
    </p:spTree>
    <p:extLst>
      <p:ext uri="{BB962C8B-B14F-4D97-AF65-F5344CB8AC3E}">
        <p14:creationId xmlns:p14="http://schemas.microsoft.com/office/powerpoint/2010/main" val="1000902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4C0C-8121-4C46-5DE6-33DEA88451A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AFD603B-D8A7-492C-7EDB-5829162C267B}"/>
              </a:ext>
            </a:extLst>
          </p:cNvPr>
          <p:cNvSpPr>
            <a:spLocks noGrp="1"/>
          </p:cNvSpPr>
          <p:nvPr>
            <p:ph idx="1"/>
          </p:nvPr>
        </p:nvSpPr>
        <p:spPr/>
        <p:txBody>
          <a:bodyPr/>
          <a:lstStyle/>
          <a:p>
            <a:r>
              <a:rPr lang="en-US" dirty="0"/>
              <a:t>Zipf distribution – a special form of Pareto’s principle (80/20 rule)</a:t>
            </a:r>
          </a:p>
          <a:p>
            <a:pPr lvl="1"/>
            <a:r>
              <a:rPr lang="en-US" dirty="0"/>
              <a:t>a small number of causes may account for the vast majority of observed instances.</a:t>
            </a:r>
          </a:p>
          <a:p>
            <a:pPr lvl="1"/>
            <a:r>
              <a:rPr lang="en-US" dirty="0"/>
              <a:t>Also known as Power Law distributions</a:t>
            </a:r>
          </a:p>
          <a:p>
            <a:r>
              <a:rPr lang="en-US" dirty="0"/>
              <a:t>Examples:</a:t>
            </a:r>
          </a:p>
          <a:p>
            <a:pPr lvl="1"/>
            <a:r>
              <a:rPr lang="en-US" dirty="0"/>
              <a:t>a small number of rich people account for the majority of wealth</a:t>
            </a:r>
          </a:p>
          <a:p>
            <a:pPr lvl="1"/>
            <a:r>
              <a:rPr lang="en-US" dirty="0"/>
              <a:t>small number of diseases account for the vast majority of human illnesses. </a:t>
            </a:r>
          </a:p>
          <a:p>
            <a:pPr marL="457200" lvl="1" indent="0">
              <a:buNone/>
            </a:pPr>
            <a:endParaRPr lang="en-US" dirty="0"/>
          </a:p>
        </p:txBody>
      </p:sp>
      <p:sp>
        <p:nvSpPr>
          <p:cNvPr id="4" name="TextBox 3">
            <a:extLst>
              <a:ext uri="{FF2B5EF4-FFF2-40B4-BE49-F238E27FC236}">
                <a16:creationId xmlns:a16="http://schemas.microsoft.com/office/drawing/2014/main" id="{6DB46515-4297-E1A0-27B0-146CEF2A1108}"/>
              </a:ext>
            </a:extLst>
          </p:cNvPr>
          <p:cNvSpPr txBox="1"/>
          <p:nvPr/>
        </p:nvSpPr>
        <p:spPr>
          <a:xfrm>
            <a:off x="2676939" y="5101396"/>
            <a:ext cx="4081670" cy="523220"/>
          </a:xfrm>
          <a:prstGeom prst="rect">
            <a:avLst/>
          </a:prstGeom>
          <a:solidFill>
            <a:schemeClr val="accent2">
              <a:lumMod val="60000"/>
              <a:lumOff val="40000"/>
            </a:schemeClr>
          </a:solidFill>
        </p:spPr>
        <p:txBody>
          <a:bodyPr wrap="square" rtlCol="0">
            <a:spAutoFit/>
          </a:bodyPr>
          <a:lstStyle/>
          <a:p>
            <a:r>
              <a:rPr lang="en-US" sz="2800" dirty="0"/>
              <a:t>What are other examples?</a:t>
            </a:r>
          </a:p>
        </p:txBody>
      </p:sp>
    </p:spTree>
    <p:extLst>
      <p:ext uri="{BB962C8B-B14F-4D97-AF65-F5344CB8AC3E}">
        <p14:creationId xmlns:p14="http://schemas.microsoft.com/office/powerpoint/2010/main" val="1929955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00BE-CB08-A9FD-EF7A-112CB384BEBA}"/>
              </a:ext>
            </a:extLst>
          </p:cNvPr>
          <p:cNvSpPr>
            <a:spLocks noGrp="1"/>
          </p:cNvSpPr>
          <p:nvPr>
            <p:ph type="title"/>
          </p:nvPr>
        </p:nvSpPr>
        <p:spPr/>
        <p:txBody>
          <a:bodyPr/>
          <a:lstStyle/>
          <a:p>
            <a:r>
              <a:rPr lang="en-US" dirty="0"/>
              <a:t> </a:t>
            </a:r>
          </a:p>
        </p:txBody>
      </p:sp>
      <p:pic>
        <p:nvPicPr>
          <p:cNvPr id="5" name="Content Placeholder 4" descr="Table&#10;&#10;Description automatically generated with medium confidence">
            <a:extLst>
              <a:ext uri="{FF2B5EF4-FFF2-40B4-BE49-F238E27FC236}">
                <a16:creationId xmlns:a16="http://schemas.microsoft.com/office/drawing/2014/main" id="{48F5D5AB-1F8C-2053-4FB7-A3F77ED307DC}"/>
              </a:ext>
            </a:extLst>
          </p:cNvPr>
          <p:cNvPicPr>
            <a:picLocks noGrp="1" noChangeAspect="1"/>
          </p:cNvPicPr>
          <p:nvPr>
            <p:ph idx="1"/>
          </p:nvPr>
        </p:nvPicPr>
        <p:blipFill>
          <a:blip r:embed="rId3"/>
          <a:stretch>
            <a:fillRect/>
          </a:stretch>
        </p:blipFill>
        <p:spPr>
          <a:xfrm>
            <a:off x="838200" y="1507573"/>
            <a:ext cx="2790675" cy="4351338"/>
          </a:xfrm>
        </p:spPr>
      </p:pic>
      <p:sp>
        <p:nvSpPr>
          <p:cNvPr id="6" name="TextBox 5">
            <a:extLst>
              <a:ext uri="{FF2B5EF4-FFF2-40B4-BE49-F238E27FC236}">
                <a16:creationId xmlns:a16="http://schemas.microsoft.com/office/drawing/2014/main" id="{7AAC0529-021E-7236-D55D-6F4193E95F85}"/>
              </a:ext>
            </a:extLst>
          </p:cNvPr>
          <p:cNvSpPr txBox="1"/>
          <p:nvPr/>
        </p:nvSpPr>
        <p:spPr>
          <a:xfrm>
            <a:off x="838200" y="6056244"/>
            <a:ext cx="2790675" cy="646331"/>
          </a:xfrm>
          <a:prstGeom prst="rect">
            <a:avLst/>
          </a:prstGeom>
          <a:noFill/>
        </p:spPr>
        <p:txBody>
          <a:bodyPr wrap="square" rtlCol="0">
            <a:spAutoFit/>
          </a:bodyPr>
          <a:lstStyle/>
          <a:p>
            <a:r>
              <a:rPr lang="en-US" dirty="0"/>
              <a:t>Before stop words are removed</a:t>
            </a:r>
          </a:p>
        </p:txBody>
      </p:sp>
      <p:pic>
        <p:nvPicPr>
          <p:cNvPr id="8" name="Picture 7" descr="Table&#10;&#10;Description automatically generated">
            <a:extLst>
              <a:ext uri="{FF2B5EF4-FFF2-40B4-BE49-F238E27FC236}">
                <a16:creationId xmlns:a16="http://schemas.microsoft.com/office/drawing/2014/main" id="{24580360-43D1-EB31-38DD-26FF3BACC65F}"/>
              </a:ext>
            </a:extLst>
          </p:cNvPr>
          <p:cNvPicPr>
            <a:picLocks noChangeAspect="1"/>
          </p:cNvPicPr>
          <p:nvPr/>
        </p:nvPicPr>
        <p:blipFill>
          <a:blip r:embed="rId4"/>
          <a:stretch>
            <a:fillRect/>
          </a:stretch>
        </p:blipFill>
        <p:spPr>
          <a:xfrm>
            <a:off x="4949410" y="1507573"/>
            <a:ext cx="3200676" cy="4480946"/>
          </a:xfrm>
          <a:prstGeom prst="rect">
            <a:avLst/>
          </a:prstGeom>
        </p:spPr>
      </p:pic>
      <p:sp>
        <p:nvSpPr>
          <p:cNvPr id="9" name="TextBox 8">
            <a:extLst>
              <a:ext uri="{FF2B5EF4-FFF2-40B4-BE49-F238E27FC236}">
                <a16:creationId xmlns:a16="http://schemas.microsoft.com/office/drawing/2014/main" id="{9B0A0453-C84F-85C8-A9E5-FCF7D48AD602}"/>
              </a:ext>
            </a:extLst>
          </p:cNvPr>
          <p:cNvSpPr txBox="1"/>
          <p:nvPr/>
        </p:nvSpPr>
        <p:spPr>
          <a:xfrm>
            <a:off x="4949410" y="6056243"/>
            <a:ext cx="2790675" cy="369332"/>
          </a:xfrm>
          <a:prstGeom prst="rect">
            <a:avLst/>
          </a:prstGeom>
          <a:noFill/>
        </p:spPr>
        <p:txBody>
          <a:bodyPr wrap="square" rtlCol="0">
            <a:spAutoFit/>
          </a:bodyPr>
          <a:lstStyle/>
          <a:p>
            <a:r>
              <a:rPr lang="en-US" dirty="0"/>
              <a:t>stop words are removed</a:t>
            </a:r>
          </a:p>
        </p:txBody>
      </p:sp>
    </p:spTree>
    <p:extLst>
      <p:ext uri="{BB962C8B-B14F-4D97-AF65-F5344CB8AC3E}">
        <p14:creationId xmlns:p14="http://schemas.microsoft.com/office/powerpoint/2010/main" val="759995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6146-C6DA-265B-F469-4EFB0A24B25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70701D8-A235-45B6-8C1D-FA9F6C02C798}"/>
              </a:ext>
            </a:extLst>
          </p:cNvPr>
          <p:cNvSpPr>
            <a:spLocks noGrp="1"/>
          </p:cNvSpPr>
          <p:nvPr>
            <p:ph idx="1"/>
          </p:nvPr>
        </p:nvSpPr>
        <p:spPr/>
        <p:txBody>
          <a:bodyPr/>
          <a:lstStyle/>
          <a:p>
            <a:r>
              <a:rPr lang="en-US" dirty="0"/>
              <a:t>Analyst always produce a Zipf distribution / word frequency distribution for category data</a:t>
            </a:r>
          </a:p>
          <a:p>
            <a:r>
              <a:rPr lang="en-US" dirty="0"/>
              <a:t>Reveals the content of the data</a:t>
            </a:r>
          </a:p>
          <a:p>
            <a:endParaRPr lang="en-US" dirty="0"/>
          </a:p>
        </p:txBody>
      </p:sp>
    </p:spTree>
    <p:extLst>
      <p:ext uri="{BB962C8B-B14F-4D97-AF65-F5344CB8AC3E}">
        <p14:creationId xmlns:p14="http://schemas.microsoft.com/office/powerpoint/2010/main" val="1140420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5505-22A0-5F40-BAA1-566A390F1D7B}"/>
              </a:ext>
            </a:extLst>
          </p:cNvPr>
          <p:cNvSpPr>
            <a:spLocks noGrp="1"/>
          </p:cNvSpPr>
          <p:nvPr>
            <p:ph type="title"/>
          </p:nvPr>
        </p:nvSpPr>
        <p:spPr/>
        <p:txBody>
          <a:bodyPr/>
          <a:lstStyle/>
          <a:p>
            <a:r>
              <a:rPr lang="en-US" dirty="0"/>
              <a:t>Outliers and Anomalies</a:t>
            </a:r>
          </a:p>
        </p:txBody>
      </p:sp>
      <p:sp>
        <p:nvSpPr>
          <p:cNvPr id="3" name="Content Placeholder 2">
            <a:extLst>
              <a:ext uri="{FF2B5EF4-FFF2-40B4-BE49-F238E27FC236}">
                <a16:creationId xmlns:a16="http://schemas.microsoft.com/office/drawing/2014/main" id="{2B1015A9-C004-8DDD-9F20-01323328DD16}"/>
              </a:ext>
            </a:extLst>
          </p:cNvPr>
          <p:cNvSpPr>
            <a:spLocks noGrp="1"/>
          </p:cNvSpPr>
          <p:nvPr>
            <p:ph idx="1"/>
          </p:nvPr>
        </p:nvSpPr>
        <p:spPr/>
        <p:txBody>
          <a:bodyPr>
            <a:normAutofit fontScale="85000" lnSpcReduction="20000"/>
          </a:bodyPr>
          <a:lstStyle/>
          <a:p>
            <a:r>
              <a:rPr lang="en-US" dirty="0"/>
              <a:t>To raise new questions, new possibilities</a:t>
            </a:r>
          </a:p>
          <a:p>
            <a:r>
              <a:rPr lang="en-US" dirty="0"/>
              <a:t>Look at problem from a different angle</a:t>
            </a:r>
          </a:p>
          <a:p>
            <a:pPr marL="0" indent="0">
              <a:buNone/>
            </a:pPr>
            <a:r>
              <a:rPr lang="en-US" dirty="0"/>
              <a:t>Outliers:</a:t>
            </a:r>
          </a:p>
          <a:p>
            <a:r>
              <a:rPr lang="en-US" dirty="0"/>
              <a:t>Extreme data values</a:t>
            </a:r>
          </a:p>
          <a:p>
            <a:r>
              <a:rPr lang="en-US" dirty="0"/>
              <a:t>Eliminate outliers, get max/min closer to the data in your dataset</a:t>
            </a:r>
          </a:p>
          <a:p>
            <a:r>
              <a:rPr lang="en-US" dirty="0"/>
              <a:t>No simple guideline to determine to keep/drop outliers</a:t>
            </a:r>
          </a:p>
          <a:p>
            <a:r>
              <a:rPr lang="en-US" dirty="0"/>
              <a:t>Determine why the outliers were generated</a:t>
            </a:r>
          </a:p>
          <a:p>
            <a:r>
              <a:rPr lang="en-US" dirty="0"/>
              <a:t>Could be mistake</a:t>
            </a:r>
          </a:p>
          <a:p>
            <a:pPr marL="457200" lvl="1" indent="0">
              <a:buNone/>
            </a:pPr>
            <a:r>
              <a:rPr lang="en-US" dirty="0">
                <a:highlight>
                  <a:srgbClr val="FFFF00"/>
                </a:highlight>
              </a:rPr>
              <a:t>Other Examples?</a:t>
            </a:r>
          </a:p>
          <a:p>
            <a:r>
              <a:rPr lang="en-US" dirty="0"/>
              <a:t>Could be most important data </a:t>
            </a:r>
            <a:endParaRPr lang="en-US" dirty="0">
              <a:highlight>
                <a:srgbClr val="FFFF00"/>
              </a:highlight>
            </a:endParaRPr>
          </a:p>
          <a:p>
            <a:r>
              <a:rPr lang="en-US" dirty="0"/>
              <a:t>Number of outliers increases as the size of the datasets increases</a:t>
            </a:r>
          </a:p>
        </p:txBody>
      </p:sp>
    </p:spTree>
    <p:extLst>
      <p:ext uri="{BB962C8B-B14F-4D97-AF65-F5344CB8AC3E}">
        <p14:creationId xmlns:p14="http://schemas.microsoft.com/office/powerpoint/2010/main" val="96520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736F-D1D4-5383-4C57-EDD5E1E5ACC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A0F593B-5D70-A347-DFF3-9710615FA7DD}"/>
              </a:ext>
            </a:extLst>
          </p:cNvPr>
          <p:cNvSpPr>
            <a:spLocks noGrp="1"/>
          </p:cNvSpPr>
          <p:nvPr>
            <p:ph idx="1"/>
          </p:nvPr>
        </p:nvSpPr>
        <p:spPr/>
        <p:txBody>
          <a:bodyPr/>
          <a:lstStyle/>
          <a:p>
            <a:r>
              <a:rPr lang="en-US" dirty="0"/>
              <a:t>Mistake</a:t>
            </a:r>
          </a:p>
          <a:p>
            <a:pPr lvl="1"/>
            <a:r>
              <a:rPr lang="en-US" dirty="0"/>
              <a:t>E.g. a reading from a thermometer of outside temperature of 390F </a:t>
            </a:r>
          </a:p>
          <a:p>
            <a:r>
              <a:rPr lang="en-US" dirty="0"/>
              <a:t>True outlier (not mistakes)</a:t>
            </a:r>
          </a:p>
          <a:p>
            <a:pPr lvl="1"/>
            <a:r>
              <a:rPr lang="en-US" dirty="0"/>
              <a:t>Examples: astronomer understands the outlier data to better understand the universe</a:t>
            </a:r>
          </a:p>
          <a:p>
            <a:pPr lvl="1"/>
            <a:r>
              <a:rPr lang="en-US" dirty="0"/>
              <a:t>Reveal something that is generally true about reality</a:t>
            </a:r>
          </a:p>
          <a:p>
            <a:pPr lvl="1"/>
            <a:r>
              <a:rPr lang="en-US" dirty="0"/>
              <a:t>They are exceptions upon which the general rules are based</a:t>
            </a:r>
          </a:p>
          <a:p>
            <a:pPr lvl="1"/>
            <a:endParaRPr lang="en-US" dirty="0"/>
          </a:p>
        </p:txBody>
      </p:sp>
    </p:spTree>
    <p:extLst>
      <p:ext uri="{BB962C8B-B14F-4D97-AF65-F5344CB8AC3E}">
        <p14:creationId xmlns:p14="http://schemas.microsoft.com/office/powerpoint/2010/main" val="2478455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F4B0-07D5-8997-6128-4241ABE0CB32}"/>
              </a:ext>
            </a:extLst>
          </p:cNvPr>
          <p:cNvSpPr>
            <a:spLocks noGrp="1"/>
          </p:cNvSpPr>
          <p:nvPr>
            <p:ph type="title"/>
          </p:nvPr>
        </p:nvSpPr>
        <p:spPr/>
        <p:txBody>
          <a:bodyPr/>
          <a:lstStyle/>
          <a:p>
            <a:r>
              <a:rPr lang="en-US" dirty="0"/>
              <a:t>Back of Envelope Analysis</a:t>
            </a:r>
          </a:p>
        </p:txBody>
      </p:sp>
      <p:sp>
        <p:nvSpPr>
          <p:cNvPr id="3" name="Content Placeholder 2">
            <a:extLst>
              <a:ext uri="{FF2B5EF4-FFF2-40B4-BE49-F238E27FC236}">
                <a16:creationId xmlns:a16="http://schemas.microsoft.com/office/drawing/2014/main" id="{1C03842D-FD27-3220-2DCF-9A68552FE878}"/>
              </a:ext>
            </a:extLst>
          </p:cNvPr>
          <p:cNvSpPr>
            <a:spLocks noGrp="1"/>
          </p:cNvSpPr>
          <p:nvPr>
            <p:ph idx="1"/>
          </p:nvPr>
        </p:nvSpPr>
        <p:spPr/>
        <p:txBody>
          <a:bodyPr/>
          <a:lstStyle/>
          <a:p>
            <a:r>
              <a:rPr lang="en-US" dirty="0"/>
              <a:t>A simple and intuitive estimate before deep dive in understanding the big data problem</a:t>
            </a:r>
          </a:p>
          <a:p>
            <a:r>
              <a:rPr lang="en-US" dirty="0"/>
              <a:t>Estimation only analyses</a:t>
            </a:r>
          </a:p>
          <a:p>
            <a:r>
              <a:rPr lang="en-US" dirty="0"/>
              <a:t>Mean field averaging/mean field approximation</a:t>
            </a:r>
          </a:p>
          <a:p>
            <a:pPr lvl="1"/>
            <a:r>
              <a:rPr lang="en-US" dirty="0"/>
              <a:t>Average behavior for a population of objects </a:t>
            </a:r>
          </a:p>
          <a:p>
            <a:pPr lvl="1"/>
            <a:r>
              <a:rPr lang="en-US" dirty="0"/>
              <a:t>Not the behavior of a single object</a:t>
            </a:r>
          </a:p>
          <a:p>
            <a:pPr lvl="1"/>
            <a:r>
              <a:rPr lang="en-US" dirty="0"/>
              <a:t>Characterized by the average behavior of large collection of objects </a:t>
            </a:r>
          </a:p>
          <a:p>
            <a:pPr lvl="1"/>
            <a:r>
              <a:rPr lang="en-US" dirty="0"/>
              <a:t>Useful in understand the behavior of virus, population health</a:t>
            </a:r>
          </a:p>
          <a:p>
            <a:endParaRPr lang="en-US" dirty="0"/>
          </a:p>
        </p:txBody>
      </p:sp>
    </p:spTree>
    <p:extLst>
      <p:ext uri="{BB962C8B-B14F-4D97-AF65-F5344CB8AC3E}">
        <p14:creationId xmlns:p14="http://schemas.microsoft.com/office/powerpoint/2010/main" val="424832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50DC-C08E-057F-468A-C7A4FD541797}"/>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20B3D8CB-9B09-CB11-66B0-DFAE7CB6A606}"/>
              </a:ext>
            </a:extLst>
          </p:cNvPr>
          <p:cNvSpPr>
            <a:spLocks noGrp="1"/>
          </p:cNvSpPr>
          <p:nvPr>
            <p:ph idx="1"/>
          </p:nvPr>
        </p:nvSpPr>
        <p:spPr/>
        <p:txBody>
          <a:bodyPr/>
          <a:lstStyle/>
          <a:p>
            <a:r>
              <a:rPr lang="en-US" dirty="0"/>
              <a:t>Experiments to measure results</a:t>
            </a:r>
          </a:p>
          <a:p>
            <a:r>
              <a:rPr lang="en-US" dirty="0"/>
              <a:t>a variety of techniques that Big Data analysts use to achieve some level of control over their data</a:t>
            </a:r>
          </a:p>
          <a:p>
            <a:pPr lvl="1"/>
            <a:r>
              <a:rPr lang="en-US" dirty="0"/>
              <a:t>Normalization</a:t>
            </a:r>
          </a:p>
          <a:p>
            <a:pPr lvl="1"/>
            <a:r>
              <a:rPr lang="en-US" dirty="0"/>
              <a:t>data transformations</a:t>
            </a:r>
          </a:p>
          <a:p>
            <a:pPr lvl="1"/>
            <a:r>
              <a:rPr lang="en-US" dirty="0"/>
              <a:t>dimensional reduction</a:t>
            </a:r>
          </a:p>
          <a:p>
            <a:r>
              <a:rPr lang="en-US" dirty="0"/>
              <a:t>Accuracy and precision</a:t>
            </a:r>
          </a:p>
          <a:p>
            <a:pPr lvl="1"/>
            <a:r>
              <a:rPr lang="en-US" dirty="0"/>
              <a:t>Accuracy measures how close your data comes to being correct. Data can be accurate but imprecise or precise but inaccurate. </a:t>
            </a:r>
          </a:p>
        </p:txBody>
      </p:sp>
    </p:spTree>
    <p:extLst>
      <p:ext uri="{BB962C8B-B14F-4D97-AF65-F5344CB8AC3E}">
        <p14:creationId xmlns:p14="http://schemas.microsoft.com/office/powerpoint/2010/main" val="2223202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0595-514F-83C2-D0AE-07DC5A22631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32FD973-EE9F-B5C5-914E-5DEE18F0001A}"/>
              </a:ext>
            </a:extLst>
          </p:cNvPr>
          <p:cNvSpPr>
            <a:spLocks noGrp="1"/>
          </p:cNvSpPr>
          <p:nvPr>
            <p:ph idx="1"/>
          </p:nvPr>
        </p:nvSpPr>
        <p:spPr/>
        <p:txBody>
          <a:bodyPr>
            <a:normAutofit fontScale="92500" lnSpcReduction="10000"/>
          </a:bodyPr>
          <a:lstStyle/>
          <a:p>
            <a:pPr marL="0" indent="0">
              <a:buNone/>
            </a:pPr>
            <a:r>
              <a:rPr lang="en-US" b="1" dirty="0"/>
              <a:t>Estimation only analyses</a:t>
            </a:r>
          </a:p>
          <a:p>
            <a:pPr marL="0" indent="0">
              <a:buNone/>
            </a:pPr>
            <a:r>
              <a:rPr lang="en-US" dirty="0"/>
              <a:t>Heat wave related death</a:t>
            </a:r>
          </a:p>
          <a:p>
            <a:r>
              <a:rPr lang="en-US" dirty="0"/>
              <a:t>take the total number of deaths that occurred during the heat wave. Then you go back over your records of deaths occurring in the same period, in the same geographic region, over a series of years in which a heat wave did not occur. You average that number, giving you the expected number of deaths in a normal (i.e., without heat wave) period. You subtract that number from the number of deaths that occurred during the heat wave, and that gives you an estimate of the number of people who died from heat-related mortality. This strategy, applied to the 1995 Chicago heat wave, estimated that the number of heat-related deaths rose from 485 to 739</a:t>
            </a:r>
          </a:p>
        </p:txBody>
      </p:sp>
    </p:spTree>
    <p:extLst>
      <p:ext uri="{BB962C8B-B14F-4D97-AF65-F5344CB8AC3E}">
        <p14:creationId xmlns:p14="http://schemas.microsoft.com/office/powerpoint/2010/main" val="2247061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A822-D010-D1A8-E141-D26A02E91DB7}"/>
              </a:ext>
            </a:extLst>
          </p:cNvPr>
          <p:cNvSpPr>
            <a:spLocks noGrp="1"/>
          </p:cNvSpPr>
          <p:nvPr>
            <p:ph type="title"/>
          </p:nvPr>
        </p:nvSpPr>
        <p:spPr>
          <a:xfrm>
            <a:off x="838200" y="2766218"/>
            <a:ext cx="10515600" cy="1325563"/>
          </a:xfrm>
        </p:spPr>
        <p:txBody>
          <a:bodyPr/>
          <a:lstStyle/>
          <a:p>
            <a:pPr algn="ctr"/>
            <a:r>
              <a:rPr lang="en-US" dirty="0"/>
              <a:t>Failures Within Big Data</a:t>
            </a:r>
          </a:p>
        </p:txBody>
      </p:sp>
    </p:spTree>
    <p:extLst>
      <p:ext uri="{BB962C8B-B14F-4D97-AF65-F5344CB8AC3E}">
        <p14:creationId xmlns:p14="http://schemas.microsoft.com/office/powerpoint/2010/main" val="81602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96" name="Google Shape;96;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failure of Big Data efforts </a:t>
            </a:r>
            <a:endParaRPr/>
          </a:p>
          <a:p>
            <a:pPr marL="0" lvl="0" indent="0" algn="l" rtl="0">
              <a:lnSpc>
                <a:spcPct val="90000"/>
              </a:lnSpc>
              <a:spcBef>
                <a:spcPts val="1000"/>
              </a:spcBef>
              <a:spcAft>
                <a:spcPts val="0"/>
              </a:spcAft>
              <a:buClr>
                <a:schemeClr val="dk1"/>
              </a:buClr>
              <a:buSzPts val="2800"/>
              <a:buNone/>
            </a:pPr>
            <a:endParaRPr/>
          </a:p>
          <a:p>
            <a:pPr marL="685800" lvl="1" indent="-228600" algn="l" rtl="0">
              <a:lnSpc>
                <a:spcPct val="90000"/>
              </a:lnSpc>
              <a:spcBef>
                <a:spcPts val="500"/>
              </a:spcBef>
              <a:spcAft>
                <a:spcPts val="0"/>
              </a:spcAft>
              <a:buClr>
                <a:schemeClr val="dk1"/>
              </a:buClr>
              <a:buSzPts val="2400"/>
              <a:buChar char="•"/>
            </a:pPr>
            <a:r>
              <a:rPr lang="en-US"/>
              <a:t>huge investments in money, time</a:t>
            </a:r>
            <a:endParaRPr/>
          </a:p>
          <a:p>
            <a:pPr marL="685800" lvl="1" indent="-228600" algn="l" rtl="0">
              <a:lnSpc>
                <a:spcPct val="90000"/>
              </a:lnSpc>
              <a:spcBef>
                <a:spcPts val="500"/>
              </a:spcBef>
              <a:spcAft>
                <a:spcPts val="0"/>
              </a:spcAft>
              <a:buClr>
                <a:schemeClr val="dk1"/>
              </a:buClr>
              <a:buSzPts val="2400"/>
              <a:buChar char="•"/>
            </a:pPr>
            <a:r>
              <a:rPr lang="en-US"/>
              <a:t>and human resources that pour into every Big Data project</a:t>
            </a:r>
            <a:endParaRPr/>
          </a:p>
          <a:p>
            <a:pPr marL="685800" lvl="1" indent="-228600" algn="l" rtl="0">
              <a:lnSpc>
                <a:spcPct val="90000"/>
              </a:lnSpc>
              <a:spcBef>
                <a:spcPts val="500"/>
              </a:spcBef>
              <a:spcAft>
                <a:spcPts val="0"/>
              </a:spcAft>
              <a:buClr>
                <a:schemeClr val="dk1"/>
              </a:buClr>
              <a:buSzPts val="2400"/>
              <a:buChar char="•"/>
            </a:pPr>
            <a:r>
              <a:rPr lang="en-US"/>
              <a:t>Repercussions if big data analyses are wrong (natural catastrophes, wars, economic collapse …)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Failure is common</a:t>
            </a:r>
            <a:endParaRPr/>
          </a:p>
        </p:txBody>
      </p:sp>
      <p:sp>
        <p:nvSpPr>
          <p:cNvPr id="103" name="Google Shape;10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Big Data resources are complex</a:t>
            </a:r>
            <a:endParaRPr dirty="0"/>
          </a:p>
          <a:p>
            <a:pPr marL="228600" lvl="0" indent="-228600" algn="l" rtl="0">
              <a:lnSpc>
                <a:spcPct val="90000"/>
              </a:lnSpc>
              <a:spcBef>
                <a:spcPts val="1000"/>
              </a:spcBef>
              <a:spcAft>
                <a:spcPts val="0"/>
              </a:spcAft>
              <a:buClr>
                <a:schemeClr val="dk1"/>
              </a:buClr>
              <a:buSzPts val="2800"/>
              <a:buChar char="•"/>
            </a:pPr>
            <a:r>
              <a:rPr lang="en-US" dirty="0"/>
              <a:t>they are difficult to build </a:t>
            </a:r>
            <a:endParaRPr dirty="0"/>
          </a:p>
          <a:p>
            <a:pPr marL="228600" lvl="0" indent="-228600" algn="l" rtl="0">
              <a:lnSpc>
                <a:spcPct val="90000"/>
              </a:lnSpc>
              <a:spcBef>
                <a:spcPts val="1000"/>
              </a:spcBef>
              <a:spcAft>
                <a:spcPts val="0"/>
              </a:spcAft>
              <a:buClr>
                <a:schemeClr val="dk1"/>
              </a:buClr>
              <a:buSzPts val="2800"/>
              <a:buChar char="•"/>
            </a:pPr>
            <a:r>
              <a:rPr lang="en-US" dirty="0"/>
              <a:t>easy to break. </a:t>
            </a:r>
            <a:endParaRPr dirty="0"/>
          </a:p>
          <a:p>
            <a:pPr marL="228600" lvl="0" indent="-228600" algn="l" rtl="0">
              <a:lnSpc>
                <a:spcPct val="90000"/>
              </a:lnSpc>
              <a:spcBef>
                <a:spcPts val="1000"/>
              </a:spcBef>
              <a:spcAft>
                <a:spcPts val="0"/>
              </a:spcAft>
              <a:buClr>
                <a:schemeClr val="dk1"/>
              </a:buClr>
              <a:buSzPts val="2800"/>
              <a:buChar char="•"/>
            </a:pPr>
            <a:r>
              <a:rPr lang="en-US" dirty="0"/>
              <a:t>After they break, they cannot be easily fixed.</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10" name="Google Shape;110;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Examples of common reasons:</a:t>
            </a:r>
            <a:endParaRPr/>
          </a:p>
          <a:p>
            <a:pPr marL="0" lvl="0" indent="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Most failures occur when the Big Data resource is never complete</a:t>
            </a:r>
            <a:endParaRPr/>
          </a:p>
          <a:p>
            <a:pPr marL="228600" lvl="0" indent="-228600" algn="l" rtl="0">
              <a:lnSpc>
                <a:spcPct val="90000"/>
              </a:lnSpc>
              <a:spcBef>
                <a:spcPts val="1000"/>
              </a:spcBef>
              <a:spcAft>
                <a:spcPts val="0"/>
              </a:spcAft>
              <a:buClr>
                <a:schemeClr val="dk1"/>
              </a:buClr>
              <a:buSzPct val="100000"/>
              <a:buChar char="•"/>
            </a:pPr>
            <a:r>
              <a:rPr lang="en-US"/>
              <a:t>or never attains an acceptable level of performance. </a:t>
            </a:r>
            <a:endParaRPr/>
          </a:p>
          <a:p>
            <a:pPr marL="228600" lvl="0" indent="-228600" algn="l" rtl="0">
              <a:lnSpc>
                <a:spcPct val="90000"/>
              </a:lnSpc>
              <a:spcBef>
                <a:spcPts val="1000"/>
              </a:spcBef>
              <a:spcAft>
                <a:spcPts val="0"/>
              </a:spcAft>
              <a:buClr>
                <a:schemeClr val="dk1"/>
              </a:buClr>
              <a:buSzPct val="100000"/>
              <a:buChar char="•"/>
            </a:pPr>
            <a:r>
              <a:rPr lang="en-US"/>
              <a:t>Funding issues</a:t>
            </a:r>
            <a:endParaRPr/>
          </a:p>
          <a:p>
            <a:pPr marL="228600" lvl="0" indent="-228600" algn="l" rtl="0">
              <a:lnSpc>
                <a:spcPct val="90000"/>
              </a:lnSpc>
              <a:spcBef>
                <a:spcPts val="1000"/>
              </a:spcBef>
              <a:spcAft>
                <a:spcPts val="0"/>
              </a:spcAft>
              <a:buClr>
                <a:schemeClr val="dk1"/>
              </a:buClr>
              <a:buSzPct val="100000"/>
              <a:buChar char="•"/>
            </a:pPr>
            <a:r>
              <a:rPr lang="en-US"/>
              <a:t>Complexity</a:t>
            </a:r>
            <a:endParaRPr/>
          </a:p>
          <a:p>
            <a:pPr marL="228600" lvl="0" indent="-228600" algn="l" rtl="0">
              <a:lnSpc>
                <a:spcPct val="90000"/>
              </a:lnSpc>
              <a:spcBef>
                <a:spcPts val="1000"/>
              </a:spcBef>
              <a:spcAft>
                <a:spcPts val="0"/>
              </a:spcAft>
              <a:buClr>
                <a:schemeClr val="dk1"/>
              </a:buClr>
              <a:buSzPct val="100000"/>
              <a:buChar char="•"/>
            </a:pPr>
            <a:r>
              <a:rPr lang="en-US"/>
              <a:t>Legal (patent infringements, copyright infringements, inadequate confidentiality and privacy measures…</a:t>
            </a:r>
            <a:endParaRPr/>
          </a:p>
          <a:p>
            <a:pPr marL="228600" lvl="0" indent="-228600" algn="l" rtl="0">
              <a:lnSpc>
                <a:spcPct val="90000"/>
              </a:lnSpc>
              <a:spcBef>
                <a:spcPts val="1000"/>
              </a:spcBef>
              <a:spcAft>
                <a:spcPts val="0"/>
              </a:spcAft>
              <a:buClr>
                <a:schemeClr val="dk1"/>
              </a:buClr>
              <a:buSzPct val="100000"/>
              <a:buChar char="•"/>
            </a:pPr>
            <a:r>
              <a:rPr lang="en-US"/>
              <a:t>Bad data – inaccurate, imprecise data, data which is not fully specified</a:t>
            </a:r>
            <a:endParaRPr/>
          </a:p>
          <a:p>
            <a:pPr marL="228600" lvl="0" indent="-228600" algn="l" rtl="0">
              <a:lnSpc>
                <a:spcPct val="90000"/>
              </a:lnSpc>
              <a:spcBef>
                <a:spcPts val="1000"/>
              </a:spcBef>
              <a:spcAft>
                <a:spcPts val="0"/>
              </a:spcAft>
              <a:buClr>
                <a:schemeClr val="dk1"/>
              </a:buClr>
              <a:buSzPct val="100000"/>
              <a:buChar char="•"/>
            </a:pPr>
            <a:r>
              <a:rPr lang="en-US"/>
              <a:t>Poor data security – corrupted data</a:t>
            </a:r>
            <a:endParaRPr/>
          </a:p>
          <a:p>
            <a:pPr marL="228600" lvl="0" indent="-228600" algn="l" rtl="0">
              <a:lnSpc>
                <a:spcPct val="90000"/>
              </a:lnSpc>
              <a:spcBef>
                <a:spcPts val="1000"/>
              </a:spcBef>
              <a:spcAft>
                <a:spcPts val="0"/>
              </a:spcAft>
              <a:buClr>
                <a:schemeClr val="dk1"/>
              </a:buClr>
              <a:buSzPct val="100000"/>
              <a:buChar char="•"/>
            </a:pPr>
            <a:r>
              <a:rPr lang="en-US"/>
              <a:t>Wrong leadership</a:t>
            </a:r>
            <a:endParaRPr/>
          </a:p>
          <a:p>
            <a:pPr marL="228600" lvl="0" indent="-228600" algn="l" rtl="0">
              <a:lnSpc>
                <a:spcPct val="90000"/>
              </a:lnSpc>
              <a:spcBef>
                <a:spcPts val="1000"/>
              </a:spcBef>
              <a:spcAft>
                <a:spcPts val="0"/>
              </a:spcAft>
              <a:buClr>
                <a:schemeClr val="dk1"/>
              </a:buClr>
              <a:buSzPct val="100000"/>
              <a:buChar char="•"/>
            </a:pPr>
            <a:r>
              <a:rPr lang="en-US"/>
              <a:t>Wrong team, Wrong people</a:t>
            </a:r>
            <a:endParaRPr/>
          </a:p>
          <a:p>
            <a:pPr marL="228600" lvl="0" indent="-228600" algn="l" rtl="0">
              <a:lnSpc>
                <a:spcPct val="90000"/>
              </a:lnSpc>
              <a:spcBef>
                <a:spcPts val="1000"/>
              </a:spcBef>
              <a:spcAft>
                <a:spcPts val="0"/>
              </a:spcAft>
              <a:buClr>
                <a:schemeClr val="dk1"/>
              </a:buClr>
              <a:buSzPct val="100000"/>
              <a:buChar char="•"/>
            </a:pPr>
            <a:r>
              <a:rPr lang="en-US"/>
              <a:t>Wrong direction, Wrong milestone, Wrong deadlines</a:t>
            </a:r>
            <a:endParaRPr/>
          </a:p>
          <a:p>
            <a:pPr marL="228600" lvl="0" indent="-228600" algn="l" rtl="0">
              <a:lnSpc>
                <a:spcPct val="90000"/>
              </a:lnSpc>
              <a:spcBef>
                <a:spcPts val="1000"/>
              </a:spcBef>
              <a:spcAft>
                <a:spcPts val="0"/>
              </a:spcAft>
              <a:buClr>
                <a:schemeClr val="dk1"/>
              </a:buClr>
              <a:buSzPct val="100000"/>
              <a:buChar char="•"/>
            </a:pPr>
            <a:r>
              <a:rPr lang="en-US"/>
              <a:t>Not well utilized</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2 types of big data failure</a:t>
            </a:r>
            <a:endParaRPr/>
          </a:p>
        </p:txBody>
      </p:sp>
      <p:sp>
        <p:nvSpPr>
          <p:cNvPr id="117" name="Google Shape;11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Failures due to design, operation flaws in big data resources</a:t>
            </a:r>
            <a:endParaRPr/>
          </a:p>
          <a:p>
            <a:pPr marL="228600" lvl="0" indent="-228600" algn="l" rtl="0">
              <a:lnSpc>
                <a:spcPct val="90000"/>
              </a:lnSpc>
              <a:spcBef>
                <a:spcPts val="1000"/>
              </a:spcBef>
              <a:spcAft>
                <a:spcPts val="0"/>
              </a:spcAft>
              <a:buClr>
                <a:schemeClr val="dk1"/>
              </a:buClr>
              <a:buSzPts val="2800"/>
              <a:buChar char="•"/>
            </a:pPr>
            <a:r>
              <a:rPr lang="en-US"/>
              <a:t>Failure due to improper analysis and interpretation of the results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Failed standards</a:t>
            </a:r>
            <a:endParaRPr/>
          </a:p>
        </p:txBody>
      </p:sp>
      <p:sp>
        <p:nvSpPr>
          <p:cNvPr id="124" name="Google Shape;12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Standards not accepted by intended users</a:t>
            </a:r>
            <a:endParaRPr/>
          </a:p>
          <a:p>
            <a:pPr marL="228600" lvl="0" indent="-228600" algn="l" rtl="0">
              <a:lnSpc>
                <a:spcPct val="90000"/>
              </a:lnSpc>
              <a:spcBef>
                <a:spcPts val="1000"/>
              </a:spcBef>
              <a:spcAft>
                <a:spcPts val="0"/>
              </a:spcAft>
              <a:buClr>
                <a:schemeClr val="dk1"/>
              </a:buClr>
              <a:buSzPct val="100000"/>
              <a:buChar char="•"/>
            </a:pPr>
            <a:r>
              <a:rPr lang="en-US"/>
              <a:t>Format standards  (thousands of them)</a:t>
            </a:r>
            <a:endParaRPr/>
          </a:p>
          <a:p>
            <a:pPr marL="685800" lvl="1" indent="-228600" algn="l" rtl="0">
              <a:lnSpc>
                <a:spcPct val="90000"/>
              </a:lnSpc>
              <a:spcBef>
                <a:spcPts val="500"/>
              </a:spcBef>
              <a:spcAft>
                <a:spcPts val="0"/>
              </a:spcAft>
              <a:buClr>
                <a:schemeClr val="dk1"/>
              </a:buClr>
              <a:buSzPct val="100000"/>
              <a:buChar char="•"/>
            </a:pPr>
            <a:r>
              <a:rPr lang="en-US"/>
              <a:t>Standards service for specific purpose in a small window of time</a:t>
            </a:r>
            <a:endParaRPr/>
          </a:p>
          <a:p>
            <a:pPr marL="685800" lvl="1" indent="-228600" algn="l" rtl="0">
              <a:lnSpc>
                <a:spcPct val="90000"/>
              </a:lnSpc>
              <a:spcBef>
                <a:spcPts val="500"/>
              </a:spcBef>
              <a:spcAft>
                <a:spcPts val="0"/>
              </a:spcAft>
              <a:buClr>
                <a:schemeClr val="dk1"/>
              </a:buClr>
              <a:buSzPct val="100000"/>
              <a:buChar char="•"/>
            </a:pPr>
            <a:r>
              <a:rPr lang="en-US"/>
              <a:t>Changing standards</a:t>
            </a:r>
            <a:endParaRPr/>
          </a:p>
          <a:p>
            <a:pPr marL="685800" lvl="1" indent="-228600" algn="l" rtl="0">
              <a:lnSpc>
                <a:spcPct val="90000"/>
              </a:lnSpc>
              <a:spcBef>
                <a:spcPts val="500"/>
              </a:spcBef>
              <a:spcAft>
                <a:spcPts val="0"/>
              </a:spcAft>
              <a:buClr>
                <a:schemeClr val="dk1"/>
              </a:buClr>
              <a:buSzPct val="100000"/>
              <a:buChar char="•"/>
            </a:pPr>
            <a:r>
              <a:rPr lang="en-US"/>
              <a:t>Require data conversion</a:t>
            </a:r>
            <a:endParaRPr/>
          </a:p>
          <a:p>
            <a:pPr marL="228600" lvl="0" indent="-228600" algn="l" rtl="0">
              <a:lnSpc>
                <a:spcPct val="90000"/>
              </a:lnSpc>
              <a:spcBef>
                <a:spcPts val="1000"/>
              </a:spcBef>
              <a:spcAft>
                <a:spcPts val="0"/>
              </a:spcAft>
              <a:buClr>
                <a:schemeClr val="dk1"/>
              </a:buClr>
              <a:buSzPct val="100000"/>
              <a:buChar char="•"/>
            </a:pPr>
            <a:r>
              <a:rPr lang="en-US"/>
              <a:t>Instability of standards</a:t>
            </a:r>
            <a:endParaRPr/>
          </a:p>
          <a:p>
            <a:pPr marL="228600" lvl="0" indent="-228600" algn="l" rtl="0">
              <a:lnSpc>
                <a:spcPct val="90000"/>
              </a:lnSpc>
              <a:spcBef>
                <a:spcPts val="1000"/>
              </a:spcBef>
              <a:spcAft>
                <a:spcPts val="0"/>
              </a:spcAft>
              <a:buClr>
                <a:schemeClr val="dk1"/>
              </a:buClr>
              <a:buSzPct val="100000"/>
              <a:buChar char="•"/>
            </a:pPr>
            <a:r>
              <a:rPr lang="en-US"/>
              <a:t>Obsolete standards</a:t>
            </a:r>
            <a:endParaRPr/>
          </a:p>
          <a:p>
            <a:pPr marL="228600" lvl="0" indent="-228600" algn="l" rtl="0">
              <a:lnSpc>
                <a:spcPct val="90000"/>
              </a:lnSpc>
              <a:spcBef>
                <a:spcPts val="1000"/>
              </a:spcBef>
              <a:spcAft>
                <a:spcPts val="0"/>
              </a:spcAft>
              <a:buClr>
                <a:schemeClr val="dk1"/>
              </a:buClr>
              <a:buSzPct val="100000"/>
              <a:buChar char="•"/>
            </a:pPr>
            <a:r>
              <a:rPr lang="en-US"/>
              <a:t>Results from:</a:t>
            </a:r>
            <a:endParaRPr/>
          </a:p>
          <a:p>
            <a:pPr marL="685800" lvl="1" indent="-228600" algn="l" rtl="0">
              <a:lnSpc>
                <a:spcPct val="90000"/>
              </a:lnSpc>
              <a:spcBef>
                <a:spcPts val="500"/>
              </a:spcBef>
              <a:spcAft>
                <a:spcPts val="0"/>
              </a:spcAft>
              <a:buClr>
                <a:schemeClr val="dk1"/>
              </a:buClr>
              <a:buSzPct val="100000"/>
              <a:buChar char="•"/>
            </a:pPr>
            <a:r>
              <a:rPr lang="en-US"/>
              <a:t>Created by a committee of special interests (narrow focus)</a:t>
            </a:r>
            <a:endParaRPr/>
          </a:p>
          <a:p>
            <a:pPr marL="685800" lvl="1" indent="-228600" algn="l" rtl="0">
              <a:lnSpc>
                <a:spcPct val="90000"/>
              </a:lnSpc>
              <a:spcBef>
                <a:spcPts val="500"/>
              </a:spcBef>
              <a:spcAft>
                <a:spcPts val="0"/>
              </a:spcAft>
              <a:buClr>
                <a:schemeClr val="dk1"/>
              </a:buClr>
              <a:buSzPct val="100000"/>
              <a:buChar char="•"/>
            </a:pPr>
            <a:r>
              <a:rPr lang="en-US"/>
              <a:t>Without a user community</a:t>
            </a:r>
            <a:endParaRPr/>
          </a:p>
          <a:p>
            <a:pPr marL="685800" lvl="1" indent="-228600" algn="l" rtl="0">
              <a:lnSpc>
                <a:spcPct val="90000"/>
              </a:lnSpc>
              <a:spcBef>
                <a:spcPts val="500"/>
              </a:spcBef>
              <a:spcAft>
                <a:spcPts val="0"/>
              </a:spcAft>
              <a:buClr>
                <a:schemeClr val="dk1"/>
              </a:buClr>
              <a:buSzPct val="100000"/>
              <a:buChar char="•"/>
            </a:pPr>
            <a:r>
              <a:rPr lang="en-US"/>
              <a:t>Without a proven need</a:t>
            </a:r>
            <a:endParaRPr/>
          </a:p>
          <a:p>
            <a:pPr marL="685800" lvl="1" indent="-228600" algn="l" rtl="0">
              <a:lnSpc>
                <a:spcPct val="90000"/>
              </a:lnSpc>
              <a:spcBef>
                <a:spcPts val="500"/>
              </a:spcBef>
              <a:spcAft>
                <a:spcPts val="0"/>
              </a:spcAft>
              <a:buClr>
                <a:schemeClr val="dk1"/>
              </a:buClr>
              <a:buSzPct val="100000"/>
              <a:buChar char="•"/>
            </a:pPr>
            <a:r>
              <a:rPr lang="en-US"/>
              <a:t>If a standard is too granular, it requires constant update</a:t>
            </a:r>
            <a:endParaRPr/>
          </a:p>
          <a:p>
            <a:pPr marL="457200" lvl="1" indent="0" algn="l" rtl="0">
              <a:lnSpc>
                <a:spcPct val="90000"/>
              </a:lnSpc>
              <a:spcBef>
                <a:spcPts val="500"/>
              </a:spcBef>
              <a:spcAft>
                <a:spcPts val="0"/>
              </a:spcAft>
              <a:buClr>
                <a:schemeClr val="dk1"/>
              </a:buClr>
              <a:buSzPct val="1000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Successful standards</a:t>
            </a:r>
            <a:endParaRPr/>
          </a:p>
        </p:txBody>
      </p:sp>
      <p:sp>
        <p:nvSpPr>
          <p:cNvPr id="130" name="Google Shape;13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Filled a need</a:t>
            </a:r>
            <a:endParaRPr/>
          </a:p>
          <a:p>
            <a:pPr marL="228600" lvl="0" indent="-228600" algn="l" rtl="0">
              <a:lnSpc>
                <a:spcPct val="90000"/>
              </a:lnSpc>
              <a:spcBef>
                <a:spcPts val="1000"/>
              </a:spcBef>
              <a:spcAft>
                <a:spcPts val="0"/>
              </a:spcAft>
              <a:buClr>
                <a:schemeClr val="dk1"/>
              </a:buClr>
              <a:buSzPts val="2800"/>
              <a:buChar char="•"/>
            </a:pPr>
            <a:r>
              <a:rPr lang="en-US"/>
              <a:t>Broad use</a:t>
            </a:r>
            <a:endParaRPr/>
          </a:p>
          <a:p>
            <a:pPr marL="228600" lvl="0" indent="-228600" algn="l" rtl="0">
              <a:lnSpc>
                <a:spcPct val="90000"/>
              </a:lnSpc>
              <a:spcBef>
                <a:spcPts val="1000"/>
              </a:spcBef>
              <a:spcAft>
                <a:spcPts val="0"/>
              </a:spcAft>
              <a:buClr>
                <a:schemeClr val="dk1"/>
              </a:buClr>
              <a:buSzPts val="2800"/>
              <a:buChar char="•"/>
            </a:pPr>
            <a:r>
              <a:rPr lang="en-US"/>
              <a:t>Few or no barrier to implementation (free and easy to use)</a:t>
            </a:r>
            <a:endParaRPr/>
          </a:p>
          <a:p>
            <a:pPr marL="228600" lvl="0" indent="-228600" algn="l" rtl="0">
              <a:lnSpc>
                <a:spcPct val="90000"/>
              </a:lnSpc>
              <a:spcBef>
                <a:spcPts val="1000"/>
              </a:spcBef>
              <a:spcAft>
                <a:spcPts val="0"/>
              </a:spcAft>
              <a:buClr>
                <a:schemeClr val="dk1"/>
              </a:buClr>
              <a:buSzPts val="2800"/>
              <a:buChar char="•"/>
            </a:pPr>
            <a:r>
              <a:rPr lang="en-US"/>
              <a:t>Bugs ironed out (don’t require major version updates)</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Standards failure/instability on big data project</a:t>
            </a:r>
            <a:endParaRPr/>
          </a:p>
        </p:txBody>
      </p:sp>
      <p:sp>
        <p:nvSpPr>
          <p:cNvPr id="136" name="Google Shape;136;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Invalidate data model for the resource</a:t>
            </a:r>
            <a:endParaRPr/>
          </a:p>
          <a:p>
            <a:pPr marL="228600" lvl="0" indent="-228600" algn="l" rtl="0">
              <a:lnSpc>
                <a:spcPct val="90000"/>
              </a:lnSpc>
              <a:spcBef>
                <a:spcPts val="1000"/>
              </a:spcBef>
              <a:spcAft>
                <a:spcPts val="0"/>
              </a:spcAft>
              <a:buClr>
                <a:schemeClr val="dk1"/>
              </a:buClr>
              <a:buSzPts val="2800"/>
              <a:buChar char="•"/>
            </a:pPr>
            <a:r>
              <a:rPr lang="en-US"/>
              <a:t>Undoing years of work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42" name="Google Shape;142;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Two general principles of data management:</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Data objects can be well specified, without a standard. You do not need to store your data in a format that is prescribed by a standard.</a:t>
            </a:r>
            <a:endParaRPr/>
          </a:p>
          <a:p>
            <a:pPr marL="228600" lvl="0" indent="-228600" algn="l" rtl="0">
              <a:lnSpc>
                <a:spcPct val="90000"/>
              </a:lnSpc>
              <a:spcBef>
                <a:spcPts val="1000"/>
              </a:spcBef>
              <a:spcAft>
                <a:spcPts val="0"/>
              </a:spcAft>
              <a:buClr>
                <a:schemeClr val="dk1"/>
              </a:buClr>
              <a:buSzPts val="2800"/>
              <a:buChar char="•"/>
            </a:pPr>
            <a:r>
              <a:rPr lang="en-US"/>
              <a:t>If you know the rules for standards, you can write a program that converts to the standard, as needed.</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A simple, generic data model may just work to serve the purpose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356E-C54C-7FF4-826E-F71DE4AA0F21}"/>
              </a:ext>
            </a:extLst>
          </p:cNvPr>
          <p:cNvSpPr>
            <a:spLocks noGrp="1"/>
          </p:cNvSpPr>
          <p:nvPr>
            <p:ph type="title"/>
          </p:nvPr>
        </p:nvSpPr>
        <p:spPr/>
        <p:txBody>
          <a:bodyPr/>
          <a:lstStyle/>
          <a:p>
            <a:r>
              <a:rPr lang="en-US" dirty="0"/>
              <a:t>Accuracy and precision</a:t>
            </a:r>
          </a:p>
        </p:txBody>
      </p:sp>
      <p:sp>
        <p:nvSpPr>
          <p:cNvPr id="3" name="Content Placeholder 2">
            <a:extLst>
              <a:ext uri="{FF2B5EF4-FFF2-40B4-BE49-F238E27FC236}">
                <a16:creationId xmlns:a16="http://schemas.microsoft.com/office/drawing/2014/main" id="{08B215DD-2475-6EC0-385F-4C418CEA4C16}"/>
              </a:ext>
            </a:extLst>
          </p:cNvPr>
          <p:cNvSpPr>
            <a:spLocks noGrp="1"/>
          </p:cNvSpPr>
          <p:nvPr>
            <p:ph idx="1"/>
          </p:nvPr>
        </p:nvSpPr>
        <p:spPr/>
        <p:txBody>
          <a:bodyPr/>
          <a:lstStyle/>
          <a:p>
            <a:r>
              <a:rPr lang="en-US" dirty="0"/>
              <a:t>Precision –</a:t>
            </a:r>
          </a:p>
          <a:p>
            <a:pPr lvl="1"/>
            <a:r>
              <a:rPr lang="en-US" dirty="0"/>
              <a:t> the degree of exactitude of a measurement and is verified by its reproducibility (i.e., whether repeated measurements of the same quantity produce the same result</a:t>
            </a:r>
          </a:p>
          <a:p>
            <a:pPr lvl="1"/>
            <a:r>
              <a:rPr lang="en-US" dirty="0"/>
              <a:t>How close the measurements are to each other</a:t>
            </a:r>
          </a:p>
          <a:p>
            <a:pPr lvl="1"/>
            <a:r>
              <a:rPr lang="en-US" dirty="0"/>
              <a:t>E.g. if you weight an object using a tool and get 4.11 each time, then the measurement is precise, but doesn’t mean it is accurate</a:t>
            </a:r>
          </a:p>
          <a:p>
            <a:r>
              <a:rPr lang="en-US" dirty="0"/>
              <a:t>Accuracy measures how close your data comes to being correct. </a:t>
            </a:r>
          </a:p>
          <a:p>
            <a:pPr lvl="1"/>
            <a:r>
              <a:rPr lang="en-US" dirty="0"/>
              <a:t>How close the measurement close to its true /accepted  value.</a:t>
            </a:r>
          </a:p>
          <a:p>
            <a:pPr lvl="1"/>
            <a:r>
              <a:rPr lang="en-US" dirty="0"/>
              <a:t>Data can be accurate but imprecise</a:t>
            </a:r>
          </a:p>
          <a:p>
            <a:pPr lvl="1"/>
            <a:r>
              <a:rPr lang="en-US" dirty="0"/>
              <a:t> precise but inaccurate.</a:t>
            </a:r>
          </a:p>
        </p:txBody>
      </p:sp>
    </p:spTree>
    <p:extLst>
      <p:ext uri="{BB962C8B-B14F-4D97-AF65-F5344CB8AC3E}">
        <p14:creationId xmlns:p14="http://schemas.microsoft.com/office/powerpoint/2010/main" val="3058638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Big Data complexity</a:t>
            </a:r>
            <a:endParaRPr/>
          </a:p>
        </p:txBody>
      </p:sp>
      <p:sp>
        <p:nvSpPr>
          <p:cNvPr id="148" name="Google Shape;14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Hard to debug</a:t>
            </a:r>
            <a:endParaRPr/>
          </a:p>
          <a:p>
            <a:pPr marL="228600" lvl="0" indent="-228600" algn="l" rtl="0">
              <a:lnSpc>
                <a:spcPct val="90000"/>
              </a:lnSpc>
              <a:spcBef>
                <a:spcPts val="1000"/>
              </a:spcBef>
              <a:spcAft>
                <a:spcPts val="0"/>
              </a:spcAft>
              <a:buClr>
                <a:schemeClr val="dk1"/>
              </a:buClr>
              <a:buSzPts val="2800"/>
              <a:buChar char="•"/>
            </a:pPr>
            <a:r>
              <a:rPr lang="en-US"/>
              <a:t>Errors find to detect</a:t>
            </a:r>
            <a:endParaRPr/>
          </a:p>
          <a:p>
            <a:pPr marL="228600" lvl="0" indent="-228600" algn="l" rtl="0">
              <a:lnSpc>
                <a:spcPct val="90000"/>
              </a:lnSpc>
              <a:spcBef>
                <a:spcPts val="1000"/>
              </a:spcBef>
              <a:spcAft>
                <a:spcPts val="0"/>
              </a:spcAft>
              <a:buClr>
                <a:schemeClr val="dk1"/>
              </a:buClr>
              <a:buSzPts val="2800"/>
              <a:buChar char="•"/>
            </a:pPr>
            <a:r>
              <a:rPr lang="en-US"/>
              <a:t>Mistake occurs due to unpredictable quality of complex systems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Best practices</a:t>
            </a:r>
            <a:endParaRPr/>
          </a:p>
        </p:txBody>
      </p:sp>
      <p:sp>
        <p:nvSpPr>
          <p:cNvPr id="154" name="Google Shape;154;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Designed for simplicity</a:t>
            </a:r>
            <a:endParaRPr/>
          </a:p>
          <a:p>
            <a:pPr marL="228600" lvl="0" indent="-228600" algn="l" rtl="0">
              <a:lnSpc>
                <a:spcPct val="90000"/>
              </a:lnSpc>
              <a:spcBef>
                <a:spcPts val="1000"/>
              </a:spcBef>
              <a:spcAft>
                <a:spcPts val="0"/>
              </a:spcAft>
              <a:buClr>
                <a:schemeClr val="dk1"/>
              </a:buClr>
              <a:buSzPts val="2800"/>
              <a:buChar char="•"/>
            </a:pPr>
            <a:r>
              <a:rPr lang="en-US"/>
              <a:t>Ask “Can we achieve this functionality with less complexity?”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Remember: difficult to debug if system is too complex</a:t>
            </a: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When does complexity help?</a:t>
            </a:r>
            <a:endParaRPr/>
          </a:p>
        </p:txBody>
      </p:sp>
      <p:sp>
        <p:nvSpPr>
          <p:cNvPr id="161" name="Google Shape;16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When approximate or locally accurate solutions are not acceptable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When complexity is achieved incrementally.</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When your model really needs to match, item by item, the complexity of the real system that it is modeling. E.g. model celluar process/nature process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Suggest approach</a:t>
            </a:r>
            <a:endParaRPr/>
          </a:p>
        </p:txBody>
      </p:sp>
      <p:sp>
        <p:nvSpPr>
          <p:cNvPr id="167" name="Google Shape;16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Formulate a question</a:t>
            </a:r>
            <a:endParaRPr/>
          </a:p>
          <a:p>
            <a:pPr marL="685800" lvl="1" indent="-228600" algn="l" rtl="0">
              <a:lnSpc>
                <a:spcPct val="90000"/>
              </a:lnSpc>
              <a:spcBef>
                <a:spcPts val="500"/>
              </a:spcBef>
              <a:spcAft>
                <a:spcPts val="0"/>
              </a:spcAft>
              <a:buClr>
                <a:schemeClr val="dk1"/>
              </a:buClr>
              <a:buSzPts val="2400"/>
              <a:buChar char="•"/>
            </a:pPr>
            <a:r>
              <a:rPr lang="en-US"/>
              <a:t>to think deeply about what you can reasonably expect from Big Data.</a:t>
            </a:r>
            <a:endParaRPr/>
          </a:p>
          <a:p>
            <a:pPr marL="685800" lvl="1" indent="-228600" algn="l" rtl="0">
              <a:lnSpc>
                <a:spcPct val="90000"/>
              </a:lnSpc>
              <a:spcBef>
                <a:spcPts val="500"/>
              </a:spcBef>
              <a:spcAft>
                <a:spcPts val="0"/>
              </a:spcAft>
              <a:buClr>
                <a:schemeClr val="dk1"/>
              </a:buClr>
              <a:buSzPts val="2400"/>
              <a:buChar char="•"/>
            </a:pPr>
            <a:r>
              <a:rPr lang="en-US"/>
              <a:t>“What is the data in this resource trying to tell me?”</a:t>
            </a:r>
            <a:endParaRPr/>
          </a:p>
          <a:p>
            <a:pPr marL="228600" lvl="0" indent="-228600" algn="l" rtl="0">
              <a:lnSpc>
                <a:spcPct val="90000"/>
              </a:lnSpc>
              <a:spcBef>
                <a:spcPts val="1000"/>
              </a:spcBef>
              <a:spcAft>
                <a:spcPts val="0"/>
              </a:spcAft>
              <a:buClr>
                <a:schemeClr val="dk1"/>
              </a:buClr>
              <a:buSzPts val="2800"/>
              <a:buChar char="•"/>
            </a:pPr>
            <a:r>
              <a:rPr lang="en-US"/>
              <a:t>Resource evaluation</a:t>
            </a:r>
            <a:endParaRPr/>
          </a:p>
          <a:p>
            <a:pPr marL="685800" lvl="1" indent="-228600" algn="l" rtl="0">
              <a:lnSpc>
                <a:spcPct val="90000"/>
              </a:lnSpc>
              <a:spcBef>
                <a:spcPts val="500"/>
              </a:spcBef>
              <a:spcAft>
                <a:spcPts val="0"/>
              </a:spcAft>
              <a:buClr>
                <a:schemeClr val="dk1"/>
              </a:buClr>
              <a:buSzPts val="2400"/>
              <a:buChar char="•"/>
            </a:pPr>
            <a:r>
              <a:rPr lang="en-US"/>
              <a:t>Detailed description of its data content – table of content, index, readme file</a:t>
            </a:r>
            <a:endParaRPr/>
          </a:p>
          <a:p>
            <a:pPr marL="685800" lvl="1" indent="-228600" algn="l" rtl="0">
              <a:lnSpc>
                <a:spcPct val="90000"/>
              </a:lnSpc>
              <a:spcBef>
                <a:spcPts val="500"/>
              </a:spcBef>
              <a:spcAft>
                <a:spcPts val="0"/>
              </a:spcAft>
              <a:buClr>
                <a:schemeClr val="dk1"/>
              </a:buClr>
              <a:buSzPts val="2400"/>
              <a:buChar char="•"/>
            </a:pPr>
            <a:r>
              <a:rPr lang="en-US"/>
              <a:t>Methods of collecting and verifying data, data extraction</a:t>
            </a:r>
            <a:endParaRPr/>
          </a:p>
          <a:p>
            <a:pPr marL="685800" lvl="1" indent="-228600" algn="l" rtl="0">
              <a:lnSpc>
                <a:spcPct val="90000"/>
              </a:lnSpc>
              <a:spcBef>
                <a:spcPts val="500"/>
              </a:spcBef>
              <a:spcAft>
                <a:spcPts val="0"/>
              </a:spcAft>
              <a:buClr>
                <a:schemeClr val="dk1"/>
              </a:buClr>
              <a:buSzPts val="2400"/>
              <a:buChar char="•"/>
            </a:pPr>
            <a:r>
              <a:rPr lang="en-US"/>
              <a:t>Evaluate the range of information in the resource</a:t>
            </a:r>
            <a:endParaRPr/>
          </a:p>
          <a:p>
            <a:pPr marL="685800" lvl="1" indent="-228600" algn="l" rtl="0">
              <a:lnSpc>
                <a:spcPct val="90000"/>
              </a:lnSpc>
              <a:spcBef>
                <a:spcPts val="500"/>
              </a:spcBef>
              <a:spcAft>
                <a:spcPts val="0"/>
              </a:spcAft>
              <a:buClr>
                <a:schemeClr val="dk1"/>
              </a:buClr>
              <a:buSzPts val="2400"/>
              <a:buChar char="•"/>
            </a:pPr>
            <a:r>
              <a:rPr lang="en-US"/>
              <a:t>Simply having access to large amounts of subject data does not guarantee that you have all the data you would need to draw a correct conclusion.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73" name="Google Shape;173;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question is re-formulated</a:t>
            </a:r>
            <a:endParaRPr/>
          </a:p>
          <a:p>
            <a:pPr marL="685800" lvl="1" indent="-228600" algn="l" rtl="0">
              <a:lnSpc>
                <a:spcPct val="90000"/>
              </a:lnSpc>
              <a:spcBef>
                <a:spcPts val="500"/>
              </a:spcBef>
              <a:spcAft>
                <a:spcPts val="0"/>
              </a:spcAft>
              <a:buClr>
                <a:schemeClr val="dk1"/>
              </a:buClr>
              <a:buSzPts val="2400"/>
              <a:buChar char="•"/>
            </a:pPr>
            <a:r>
              <a:rPr lang="en-US"/>
              <a:t>Simply having access to large amounts of subject data does not guarantee that you have all the data you would need to draw a correct conclusion.</a:t>
            </a:r>
            <a:endParaRPr/>
          </a:p>
          <a:p>
            <a:pPr marL="685800" lvl="1" indent="-228600" algn="l" rtl="0">
              <a:lnSpc>
                <a:spcPct val="90000"/>
              </a:lnSpc>
              <a:spcBef>
                <a:spcPts val="500"/>
              </a:spcBef>
              <a:spcAft>
                <a:spcPts val="0"/>
              </a:spcAft>
              <a:buClr>
                <a:schemeClr val="dk1"/>
              </a:buClr>
              <a:buSzPts val="2400"/>
              <a:buChar char="•"/>
            </a:pPr>
            <a:r>
              <a:rPr lang="en-US"/>
              <a:t>calibrate your question to your available data sources</a:t>
            </a:r>
            <a:endParaRPr/>
          </a:p>
          <a:p>
            <a:pPr marL="685800" lvl="1" indent="-228600" algn="l" rtl="0">
              <a:lnSpc>
                <a:spcPct val="90000"/>
              </a:lnSpc>
              <a:spcBef>
                <a:spcPts val="500"/>
              </a:spcBef>
              <a:spcAft>
                <a:spcPts val="0"/>
              </a:spcAft>
              <a:buClr>
                <a:schemeClr val="dk1"/>
              </a:buClr>
              <a:buSzPts val="2400"/>
              <a:buChar char="•"/>
            </a:pPr>
            <a:r>
              <a:rPr lang="en-US"/>
              <a:t>Re-formulate the origin set of questions</a:t>
            </a:r>
            <a:endParaRPr/>
          </a:p>
          <a:p>
            <a:pPr marL="457200" lvl="1" indent="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80" name="Google Shape;18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Determine the adequacy of your query’s returned output</a:t>
            </a:r>
            <a:endParaRPr/>
          </a:p>
          <a:p>
            <a:pPr marL="685800" lvl="1" indent="-228600" algn="l" rtl="0">
              <a:lnSpc>
                <a:spcPct val="90000"/>
              </a:lnSpc>
              <a:spcBef>
                <a:spcPts val="500"/>
              </a:spcBef>
              <a:spcAft>
                <a:spcPts val="0"/>
              </a:spcAft>
              <a:buClr>
                <a:schemeClr val="dk1"/>
              </a:buClr>
              <a:buSzPts val="2400"/>
              <a:buChar char="•"/>
            </a:pPr>
            <a:r>
              <a:rPr lang="en-US"/>
              <a:t>Query output is complete – contains the data held in the big data resources based on the query</a:t>
            </a:r>
            <a:endParaRPr/>
          </a:p>
          <a:p>
            <a:pPr marL="685800" lvl="1" indent="-228600" algn="l" rtl="0">
              <a:lnSpc>
                <a:spcPct val="90000"/>
              </a:lnSpc>
              <a:spcBef>
                <a:spcPts val="500"/>
              </a:spcBef>
              <a:spcAft>
                <a:spcPts val="0"/>
              </a:spcAft>
              <a:buClr>
                <a:schemeClr val="dk1"/>
              </a:buClr>
              <a:buSzPts val="2400"/>
              <a:buChar char="•"/>
            </a:pPr>
            <a:r>
              <a:rPr lang="en-US"/>
              <a:t>Query output is valid – output provides a correct answer</a:t>
            </a:r>
            <a:endParaRPr/>
          </a:p>
          <a:p>
            <a:pPr marL="685800" lvl="1" indent="-228600" algn="l" rtl="0">
              <a:lnSpc>
                <a:spcPct val="90000"/>
              </a:lnSpc>
              <a:spcBef>
                <a:spcPts val="500"/>
              </a:spcBef>
              <a:spcAft>
                <a:spcPts val="0"/>
              </a:spcAft>
              <a:buClr>
                <a:schemeClr val="dk1"/>
              </a:buClr>
              <a:buSzPts val="2400"/>
              <a:buChar char="•"/>
            </a:pPr>
            <a:r>
              <a:rPr lang="en-US"/>
              <a:t>data domain you wish to analyze</a:t>
            </a:r>
            <a:endParaRPr/>
          </a:p>
          <a:p>
            <a:pPr marL="228600" lvl="0" indent="-228600" algn="l" rtl="0">
              <a:lnSpc>
                <a:spcPct val="90000"/>
              </a:lnSpc>
              <a:spcBef>
                <a:spcPts val="1000"/>
              </a:spcBef>
              <a:spcAft>
                <a:spcPts val="0"/>
              </a:spcAft>
              <a:buClr>
                <a:schemeClr val="dk1"/>
              </a:buClr>
              <a:buSzPts val="2800"/>
              <a:buChar char="•"/>
            </a:pPr>
            <a:r>
              <a:rPr lang="en-US"/>
              <a:t>Describe your data</a:t>
            </a:r>
            <a:endParaRPr/>
          </a:p>
          <a:p>
            <a:pPr marL="685800" lvl="1" indent="-228600" algn="l" rtl="0">
              <a:lnSpc>
                <a:spcPct val="90000"/>
              </a:lnSpc>
              <a:spcBef>
                <a:spcPts val="500"/>
              </a:spcBef>
              <a:spcAft>
                <a:spcPts val="0"/>
              </a:spcAft>
              <a:buClr>
                <a:schemeClr val="dk1"/>
              </a:buClr>
              <a:buSzPts val="2400"/>
              <a:buChar char="•"/>
            </a:pPr>
            <a:r>
              <a:rPr lang="en-US"/>
              <a:t>Are the collected data comparable?</a:t>
            </a:r>
            <a:endParaRPr/>
          </a:p>
          <a:p>
            <a:pPr marL="1143000" lvl="2" indent="-228600" algn="l" rtl="0">
              <a:lnSpc>
                <a:spcPct val="90000"/>
              </a:lnSpc>
              <a:spcBef>
                <a:spcPts val="500"/>
              </a:spcBef>
              <a:spcAft>
                <a:spcPts val="0"/>
              </a:spcAft>
              <a:buClr>
                <a:schemeClr val="dk1"/>
              </a:buClr>
              <a:buSzPts val="2000"/>
              <a:buChar char="•"/>
            </a:pPr>
            <a:r>
              <a:rPr lang="en-US"/>
              <a:t>Data may be annotated with incompatible class hierarchies</a:t>
            </a:r>
            <a:endParaRPr/>
          </a:p>
          <a:p>
            <a:pPr marL="1600200" lvl="3" indent="-228600" algn="l" rtl="0">
              <a:lnSpc>
                <a:spcPct val="90000"/>
              </a:lnSpc>
              <a:spcBef>
                <a:spcPts val="500"/>
              </a:spcBef>
              <a:spcAft>
                <a:spcPts val="0"/>
              </a:spcAft>
              <a:buClr>
                <a:schemeClr val="dk1"/>
              </a:buClr>
              <a:buSzPts val="1800"/>
              <a:buChar char="•"/>
            </a:pPr>
            <a:r>
              <a:rPr lang="en-US"/>
              <a:t>One data object may describe child as 3-year increments, while another 4-year increments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87" name="Google Shape;18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Data reduction</a:t>
            </a:r>
            <a:endParaRPr/>
          </a:p>
          <a:p>
            <a:pPr marL="685800" lvl="1" indent="-228600" algn="l" rtl="0">
              <a:lnSpc>
                <a:spcPct val="90000"/>
              </a:lnSpc>
              <a:spcBef>
                <a:spcPts val="500"/>
              </a:spcBef>
              <a:spcAft>
                <a:spcPts val="0"/>
              </a:spcAft>
              <a:buClr>
                <a:schemeClr val="dk1"/>
              </a:buClr>
              <a:buSzPct val="100000"/>
              <a:buChar char="•"/>
            </a:pPr>
            <a:r>
              <a:rPr lang="en-US"/>
              <a:t>Aka data filtering, data selection</a:t>
            </a:r>
            <a:endParaRPr/>
          </a:p>
          <a:p>
            <a:pPr marL="685800" lvl="1" indent="-228600" algn="l" rtl="0">
              <a:lnSpc>
                <a:spcPct val="90000"/>
              </a:lnSpc>
              <a:spcBef>
                <a:spcPts val="500"/>
              </a:spcBef>
              <a:spcAft>
                <a:spcPts val="0"/>
              </a:spcAft>
              <a:buClr>
                <a:schemeClr val="dk1"/>
              </a:buClr>
              <a:buSzPct val="100000"/>
              <a:buChar char="•"/>
            </a:pPr>
            <a:r>
              <a:rPr lang="en-US"/>
              <a:t>Process extract a small set of relevant data from big data resources</a:t>
            </a:r>
            <a:endParaRPr/>
          </a:p>
          <a:p>
            <a:pPr marL="228600" lvl="0" indent="-228600" algn="l" rtl="0">
              <a:lnSpc>
                <a:spcPct val="90000"/>
              </a:lnSpc>
              <a:spcBef>
                <a:spcPts val="1000"/>
              </a:spcBef>
              <a:spcAft>
                <a:spcPts val="0"/>
              </a:spcAft>
              <a:buClr>
                <a:schemeClr val="dk1"/>
              </a:buClr>
              <a:buSzPct val="100000"/>
              <a:buChar char="•"/>
            </a:pPr>
            <a:r>
              <a:rPr lang="en-US"/>
              <a:t>Select analytic algorithms</a:t>
            </a:r>
            <a:endParaRPr/>
          </a:p>
          <a:p>
            <a:pPr marL="685800" lvl="1" indent="-228600" algn="l" rtl="0">
              <a:lnSpc>
                <a:spcPct val="90000"/>
              </a:lnSpc>
              <a:spcBef>
                <a:spcPts val="500"/>
              </a:spcBef>
              <a:spcAft>
                <a:spcPts val="0"/>
              </a:spcAft>
              <a:buClr>
                <a:schemeClr val="dk1"/>
              </a:buClr>
              <a:buSzPct val="100000"/>
              <a:buChar char="•"/>
            </a:pPr>
            <a:r>
              <a:rPr lang="en-US"/>
              <a:t>Parallel programming: Hadoop, Spark, Dask …</a:t>
            </a:r>
            <a:endParaRPr/>
          </a:p>
          <a:p>
            <a:pPr marL="685800" lvl="1" indent="-228600" algn="l" rtl="0">
              <a:lnSpc>
                <a:spcPct val="90000"/>
              </a:lnSpc>
              <a:spcBef>
                <a:spcPts val="500"/>
              </a:spcBef>
              <a:spcAft>
                <a:spcPts val="0"/>
              </a:spcAft>
              <a:buClr>
                <a:schemeClr val="dk1"/>
              </a:buClr>
              <a:buSzPct val="100000"/>
              <a:buChar char="•"/>
            </a:pPr>
            <a:r>
              <a:rPr lang="en-US"/>
              <a:t>Consider simple options –</a:t>
            </a:r>
            <a:endParaRPr/>
          </a:p>
          <a:p>
            <a:pPr marL="1143000" lvl="2" indent="-228600" algn="l" rtl="0">
              <a:lnSpc>
                <a:spcPct val="90000"/>
              </a:lnSpc>
              <a:spcBef>
                <a:spcPts val="500"/>
              </a:spcBef>
              <a:spcAft>
                <a:spcPts val="0"/>
              </a:spcAft>
              <a:buClr>
                <a:schemeClr val="dk1"/>
              </a:buClr>
              <a:buSzPct val="100000"/>
              <a:buChar char="•"/>
            </a:pPr>
            <a:r>
              <a:rPr lang="en-US"/>
              <a:t>Stick with simple estimates such as “back of envelope analyses” to estimate answers early in the project</a:t>
            </a:r>
            <a:endParaRPr/>
          </a:p>
          <a:p>
            <a:pPr marL="1143000" lvl="2" indent="-228600" algn="l" rtl="0">
              <a:lnSpc>
                <a:spcPct val="90000"/>
              </a:lnSpc>
              <a:spcBef>
                <a:spcPts val="500"/>
              </a:spcBef>
              <a:spcAft>
                <a:spcPts val="0"/>
              </a:spcAft>
              <a:buClr>
                <a:schemeClr val="dk1"/>
              </a:buClr>
              <a:buSzPct val="100000"/>
              <a:buChar char="•"/>
            </a:pPr>
            <a:r>
              <a:rPr lang="en-US"/>
              <a:t>Pick better metrics, not algorithms – simple metrics that can be easily calculate and validated e.g. response time, frequency</a:t>
            </a:r>
            <a:endParaRPr/>
          </a:p>
          <a:p>
            <a:pPr marL="1143000" lvl="2" indent="-228600" algn="l" rtl="0">
              <a:lnSpc>
                <a:spcPct val="90000"/>
              </a:lnSpc>
              <a:spcBef>
                <a:spcPts val="500"/>
              </a:spcBef>
              <a:spcAft>
                <a:spcPts val="0"/>
              </a:spcAft>
              <a:buClr>
                <a:schemeClr val="dk1"/>
              </a:buClr>
              <a:buSzPct val="100000"/>
              <a:buChar char="•"/>
            </a:pPr>
            <a:r>
              <a:rPr lang="en-US"/>
              <a:t>Micromanage your microdata – e.g. micromanage a metric such as 911 response time</a:t>
            </a:r>
            <a:endParaRPr/>
          </a:p>
          <a:p>
            <a:pPr marL="1143000" lvl="2" indent="-228600" algn="l" rtl="0">
              <a:lnSpc>
                <a:spcPct val="90000"/>
              </a:lnSpc>
              <a:spcBef>
                <a:spcPts val="500"/>
              </a:spcBef>
              <a:spcAft>
                <a:spcPts val="0"/>
              </a:spcAft>
              <a:buClr>
                <a:schemeClr val="dk1"/>
              </a:buClr>
              <a:buSzPct val="100000"/>
              <a:buChar char="•"/>
            </a:pPr>
            <a:r>
              <a:rPr lang="en-US"/>
              <a:t>Crowd-source your project</a:t>
            </a:r>
            <a:endParaRPr/>
          </a:p>
          <a:p>
            <a:pPr marL="1143000" lvl="2" indent="-228600" algn="l" rtl="0">
              <a:lnSpc>
                <a:spcPct val="90000"/>
              </a:lnSpc>
              <a:spcBef>
                <a:spcPts val="500"/>
              </a:spcBef>
              <a:spcAft>
                <a:spcPts val="0"/>
              </a:spcAft>
              <a:buClr>
                <a:schemeClr val="dk1"/>
              </a:buClr>
              <a:buSzPct val="100000"/>
              <a:buChar char="•"/>
            </a:pPr>
            <a:r>
              <a:rPr lang="en-US"/>
              <a:t>Offer a reward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94" name="Google Shape;194;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Results are reviewed and conclusions are asserted</a:t>
            </a:r>
            <a:endParaRPr/>
          </a:p>
          <a:p>
            <a:pPr marL="685800" lvl="1" indent="-228600" algn="l" rtl="0">
              <a:lnSpc>
                <a:spcPct val="90000"/>
              </a:lnSpc>
              <a:spcBef>
                <a:spcPts val="500"/>
              </a:spcBef>
              <a:spcAft>
                <a:spcPts val="0"/>
              </a:spcAft>
              <a:buClr>
                <a:schemeClr val="dk1"/>
              </a:buClr>
              <a:buSzPts val="2400"/>
              <a:buChar char="•"/>
            </a:pPr>
            <a:r>
              <a:rPr lang="en-US"/>
              <a:t>Never assert that your analysis is definitive</a:t>
            </a:r>
            <a:endParaRPr/>
          </a:p>
          <a:p>
            <a:pPr marL="685800" lvl="1" indent="-228600" algn="l" rtl="0">
              <a:lnSpc>
                <a:spcPct val="90000"/>
              </a:lnSpc>
              <a:spcBef>
                <a:spcPts val="500"/>
              </a:spcBef>
              <a:spcAft>
                <a:spcPts val="0"/>
              </a:spcAft>
              <a:buClr>
                <a:schemeClr val="dk1"/>
              </a:buClr>
              <a:buSzPts val="2400"/>
              <a:buChar char="•"/>
            </a:pPr>
            <a:r>
              <a:rPr lang="en-US"/>
              <a:t>Disclose your bias</a:t>
            </a:r>
            <a:endParaRPr/>
          </a:p>
          <a:p>
            <a:pPr marL="685800" lvl="1" indent="-228600" algn="l" rtl="0">
              <a:lnSpc>
                <a:spcPct val="90000"/>
              </a:lnSpc>
              <a:spcBef>
                <a:spcPts val="500"/>
              </a:spcBef>
              <a:spcAft>
                <a:spcPts val="0"/>
              </a:spcAft>
              <a:buClr>
                <a:schemeClr val="dk1"/>
              </a:buClr>
              <a:buSzPts val="2400"/>
              <a:buChar char="•"/>
            </a:pPr>
            <a:r>
              <a:rPr lang="en-US"/>
              <a:t>Do not try to dazzle the public with the large number of records in your Big Data project.</a:t>
            </a:r>
            <a:endParaRPr/>
          </a:p>
          <a:p>
            <a:pPr marL="228600" lvl="0" indent="-228600" algn="l" rtl="0">
              <a:lnSpc>
                <a:spcPct val="90000"/>
              </a:lnSpc>
              <a:spcBef>
                <a:spcPts val="1000"/>
              </a:spcBef>
              <a:spcAft>
                <a:spcPts val="0"/>
              </a:spcAft>
              <a:buClr>
                <a:schemeClr val="dk1"/>
              </a:buClr>
              <a:buSzPts val="2800"/>
              <a:buChar char="•"/>
            </a:pPr>
            <a:r>
              <a:rPr lang="en-US"/>
              <a:t>Conclusions are examined and subjected to validation</a:t>
            </a:r>
            <a:endParaRPr/>
          </a:p>
          <a:p>
            <a:pPr marL="685800" lvl="1" indent="-228600" algn="l" rtl="0">
              <a:lnSpc>
                <a:spcPct val="90000"/>
              </a:lnSpc>
              <a:spcBef>
                <a:spcPts val="500"/>
              </a:spcBef>
              <a:spcAft>
                <a:spcPts val="0"/>
              </a:spcAft>
              <a:buClr>
                <a:schemeClr val="dk1"/>
              </a:buClr>
              <a:buSzPts val="2400"/>
              <a:buChar char="•"/>
            </a:pPr>
            <a:r>
              <a:rPr lang="en-US"/>
              <a:t>Demonstrate data analyses are reliable</a:t>
            </a:r>
            <a:endParaRPr/>
          </a:p>
          <a:p>
            <a:pPr marL="685800" lvl="1" indent="-228600" algn="l" rtl="0">
              <a:lnSpc>
                <a:spcPct val="90000"/>
              </a:lnSpc>
              <a:spcBef>
                <a:spcPts val="500"/>
              </a:spcBef>
              <a:spcAft>
                <a:spcPts val="0"/>
              </a:spcAft>
              <a:buClr>
                <a:schemeClr val="dk1"/>
              </a:buClr>
              <a:buSzPts val="2400"/>
              <a:buChar char="•"/>
            </a:pPr>
            <a:r>
              <a:rPr lang="en-US"/>
              <a:t>validate conclusions by showing that you draw the same conclusion repeatedly in comparable data sets.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After failure</a:t>
            </a:r>
            <a:endParaRPr/>
          </a:p>
        </p:txBody>
      </p:sp>
      <p:sp>
        <p:nvSpPr>
          <p:cNvPr id="201" name="Google Shape;20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Salvage some failed big data projects</a:t>
            </a:r>
            <a:endParaRPr/>
          </a:p>
          <a:p>
            <a:pPr marL="685800" lvl="1" indent="-228600" algn="l" rtl="0">
              <a:lnSpc>
                <a:spcPct val="90000"/>
              </a:lnSpc>
              <a:spcBef>
                <a:spcPts val="500"/>
              </a:spcBef>
              <a:spcAft>
                <a:spcPts val="0"/>
              </a:spcAft>
              <a:buClr>
                <a:schemeClr val="dk1"/>
              </a:buClr>
              <a:buSzPts val="2400"/>
              <a:buChar char="•"/>
            </a:pPr>
            <a:r>
              <a:rPr lang="en-US"/>
              <a:t>Write utilities, not applications.</a:t>
            </a:r>
            <a:endParaRPr/>
          </a:p>
          <a:p>
            <a:pPr marL="685800" lvl="1" indent="-228600" algn="l" rtl="0">
              <a:lnSpc>
                <a:spcPct val="90000"/>
              </a:lnSpc>
              <a:spcBef>
                <a:spcPts val="500"/>
              </a:spcBef>
              <a:spcAft>
                <a:spcPts val="0"/>
              </a:spcAft>
              <a:buClr>
                <a:schemeClr val="dk1"/>
              </a:buClr>
              <a:buSzPts val="2400"/>
              <a:buChar char="•"/>
            </a:pPr>
            <a:r>
              <a:rPr lang="en-US"/>
              <a:t>Pay up-front to preserve your legacy data and your identifiers.</a:t>
            </a:r>
            <a:endParaRPr/>
          </a:p>
          <a:p>
            <a:pPr marL="685800" lvl="1" indent="-228600" algn="l" rtl="0">
              <a:lnSpc>
                <a:spcPct val="90000"/>
              </a:lnSpc>
              <a:spcBef>
                <a:spcPts val="500"/>
              </a:spcBef>
              <a:spcAft>
                <a:spcPts val="0"/>
              </a:spcAft>
              <a:buClr>
                <a:schemeClr val="dk1"/>
              </a:buClr>
              <a:buSzPts val="2400"/>
              <a:buChar char="•"/>
            </a:pPr>
            <a:r>
              <a:rPr lang="en-US"/>
              <a:t>Make the data available for studies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207" name="Google Shape;20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Re-analysis of data is possible only if data has been</a:t>
            </a:r>
            <a:endParaRPr/>
          </a:p>
          <a:p>
            <a:pPr marL="228600" lvl="0" indent="-228600" algn="l" rtl="0">
              <a:lnSpc>
                <a:spcPct val="90000"/>
              </a:lnSpc>
              <a:spcBef>
                <a:spcPts val="1000"/>
              </a:spcBef>
              <a:spcAft>
                <a:spcPts val="0"/>
              </a:spcAft>
              <a:buClr>
                <a:schemeClr val="dk1"/>
              </a:buClr>
              <a:buSzPts val="2800"/>
              <a:buChar char="•"/>
            </a:pPr>
            <a:r>
              <a:rPr lang="en-US"/>
              <a:t>properly collected</a:t>
            </a:r>
            <a:endParaRPr/>
          </a:p>
          <a:p>
            <a:pPr marL="228600" lvl="0" indent="-228600" algn="l" rtl="0">
              <a:lnSpc>
                <a:spcPct val="90000"/>
              </a:lnSpc>
              <a:spcBef>
                <a:spcPts val="1000"/>
              </a:spcBef>
              <a:spcAft>
                <a:spcPts val="0"/>
              </a:spcAft>
              <a:buClr>
                <a:schemeClr val="dk1"/>
              </a:buClr>
              <a:buSzPts val="2800"/>
              <a:buChar char="•"/>
            </a:pPr>
            <a:r>
              <a:rPr lang="en-US"/>
              <a:t>archived</a:t>
            </a:r>
            <a:endParaRPr/>
          </a:p>
          <a:p>
            <a:pPr marL="228600" lvl="0" indent="-228600" algn="l" rtl="0">
              <a:lnSpc>
                <a:spcPct val="90000"/>
              </a:lnSpc>
              <a:spcBef>
                <a:spcPts val="1000"/>
              </a:spcBef>
              <a:spcAft>
                <a:spcPts val="0"/>
              </a:spcAft>
              <a:buClr>
                <a:schemeClr val="dk1"/>
              </a:buClr>
              <a:buSzPts val="2800"/>
              <a:buChar char="•"/>
            </a:pPr>
            <a:r>
              <a:rPr lang="en-US"/>
              <a:t>annotated</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7261-A506-589F-055C-B42E0996997A}"/>
              </a:ext>
            </a:extLst>
          </p:cNvPr>
          <p:cNvSpPr>
            <a:spLocks noGrp="1"/>
          </p:cNvSpPr>
          <p:nvPr>
            <p:ph type="title"/>
          </p:nvPr>
        </p:nvSpPr>
        <p:spPr/>
        <p:txBody>
          <a:bodyPr/>
          <a:lstStyle/>
          <a:p>
            <a:r>
              <a:rPr lang="en-US" dirty="0"/>
              <a:t>Data range</a:t>
            </a:r>
          </a:p>
        </p:txBody>
      </p:sp>
      <p:sp>
        <p:nvSpPr>
          <p:cNvPr id="3" name="Content Placeholder 2">
            <a:extLst>
              <a:ext uri="{FF2B5EF4-FFF2-40B4-BE49-F238E27FC236}">
                <a16:creationId xmlns:a16="http://schemas.microsoft.com/office/drawing/2014/main" id="{7F35FA6C-1AD0-432F-F983-7CF946A4792C}"/>
              </a:ext>
            </a:extLst>
          </p:cNvPr>
          <p:cNvSpPr>
            <a:spLocks noGrp="1"/>
          </p:cNvSpPr>
          <p:nvPr>
            <p:ph idx="1"/>
          </p:nvPr>
        </p:nvSpPr>
        <p:spPr/>
        <p:txBody>
          <a:bodyPr/>
          <a:lstStyle/>
          <a:p>
            <a:r>
              <a:rPr lang="en-US" dirty="0"/>
              <a:t>Determine the highest/lowest observed value in your data</a:t>
            </a:r>
          </a:p>
          <a:p>
            <a:r>
              <a:rPr lang="en-US" dirty="0"/>
              <a:t>Learn a lot about the data - knowing the max value of the data </a:t>
            </a:r>
          </a:p>
          <a:p>
            <a:r>
              <a:rPr lang="en-US" dirty="0"/>
              <a:t>Determine the average and standard deviation</a:t>
            </a:r>
          </a:p>
          <a:p>
            <a:r>
              <a:rPr lang="en-US" dirty="0"/>
              <a:t>E.g. human weight </a:t>
            </a:r>
          </a:p>
          <a:p>
            <a:pPr lvl="1"/>
            <a:r>
              <a:rPr lang="en-US" dirty="0"/>
              <a:t>In a dataset no one weights more than 300 lb.</a:t>
            </a:r>
          </a:p>
          <a:p>
            <a:pPr lvl="1"/>
            <a:r>
              <a:rPr lang="en-US" dirty="0"/>
              <a:t>Why?</a:t>
            </a:r>
          </a:p>
        </p:txBody>
      </p:sp>
    </p:spTree>
    <p:extLst>
      <p:ext uri="{BB962C8B-B14F-4D97-AF65-F5344CB8AC3E}">
        <p14:creationId xmlns:p14="http://schemas.microsoft.com/office/powerpoint/2010/main" val="1650620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85EE-DD34-7B95-6F0F-3FB0272A32BE}"/>
              </a:ext>
            </a:extLst>
          </p:cNvPr>
          <p:cNvSpPr>
            <a:spLocks noGrp="1"/>
          </p:cNvSpPr>
          <p:nvPr>
            <p:ph type="title"/>
          </p:nvPr>
        </p:nvSpPr>
        <p:spPr>
          <a:xfrm>
            <a:off x="838200" y="2766218"/>
            <a:ext cx="10515600" cy="1325563"/>
          </a:xfrm>
        </p:spPr>
        <p:txBody>
          <a:bodyPr/>
          <a:lstStyle/>
          <a:p>
            <a:pPr algn="ctr"/>
            <a:r>
              <a:rPr lang="en-US" dirty="0"/>
              <a:t>Data Engineering Concepts</a:t>
            </a:r>
          </a:p>
        </p:txBody>
      </p:sp>
    </p:spTree>
    <p:extLst>
      <p:ext uri="{BB962C8B-B14F-4D97-AF65-F5344CB8AC3E}">
        <p14:creationId xmlns:p14="http://schemas.microsoft.com/office/powerpoint/2010/main" val="39900857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a:extLst>
              <a:ext uri="{FF2B5EF4-FFF2-40B4-BE49-F238E27FC236}">
                <a16:creationId xmlns:a16="http://schemas.microsoft.com/office/drawing/2014/main" id="{499FB2E0-281E-D321-65DD-45C93F4A633B}"/>
              </a:ext>
            </a:extLst>
          </p:cNvPr>
          <p:cNvSpPr/>
          <p:nvPr/>
        </p:nvSpPr>
        <p:spPr>
          <a:xfrm>
            <a:off x="4106185" y="2659496"/>
            <a:ext cx="2560320" cy="2115047"/>
          </a:xfrm>
          <a:prstGeom prst="cloud">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CDF17-6C72-2B80-2FC2-9594AF86D623}"/>
              </a:ext>
            </a:extLst>
          </p:cNvPr>
          <p:cNvSpPr>
            <a:spLocks noGrp="1"/>
          </p:cNvSpPr>
          <p:nvPr>
            <p:ph type="title"/>
          </p:nvPr>
        </p:nvSpPr>
        <p:spPr/>
        <p:txBody>
          <a:bodyPr/>
          <a:lstStyle/>
          <a:p>
            <a:r>
              <a:rPr lang="en-US" dirty="0"/>
              <a:t>Simple Data Architecture</a:t>
            </a:r>
          </a:p>
        </p:txBody>
      </p:sp>
      <p:sp>
        <p:nvSpPr>
          <p:cNvPr id="4" name="Magnetic Disk 3">
            <a:extLst>
              <a:ext uri="{FF2B5EF4-FFF2-40B4-BE49-F238E27FC236}">
                <a16:creationId xmlns:a16="http://schemas.microsoft.com/office/drawing/2014/main" id="{27B9BAF0-9115-704A-2714-F88F6024A979}"/>
              </a:ext>
            </a:extLst>
          </p:cNvPr>
          <p:cNvSpPr/>
          <p:nvPr/>
        </p:nvSpPr>
        <p:spPr>
          <a:xfrm>
            <a:off x="4829533" y="3277477"/>
            <a:ext cx="847256" cy="1019300"/>
          </a:xfrm>
          <a:prstGeom prst="flowChartMagneticDisk">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document 5">
            <a:extLst>
              <a:ext uri="{FF2B5EF4-FFF2-40B4-BE49-F238E27FC236}">
                <a16:creationId xmlns:a16="http://schemas.microsoft.com/office/drawing/2014/main" id="{7379077F-E256-7791-8573-82E1813346EA}"/>
              </a:ext>
            </a:extLst>
          </p:cNvPr>
          <p:cNvSpPr/>
          <p:nvPr/>
        </p:nvSpPr>
        <p:spPr>
          <a:xfrm>
            <a:off x="838200" y="2221485"/>
            <a:ext cx="1380214" cy="969293"/>
          </a:xfrm>
          <a:prstGeom prst="flowChartMultidocumen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File/Object Storage</a:t>
            </a:r>
          </a:p>
        </p:txBody>
      </p:sp>
      <p:sp>
        <p:nvSpPr>
          <p:cNvPr id="7" name="Multidocument 6">
            <a:extLst>
              <a:ext uri="{FF2B5EF4-FFF2-40B4-BE49-F238E27FC236}">
                <a16:creationId xmlns:a16="http://schemas.microsoft.com/office/drawing/2014/main" id="{20616B30-0933-E49A-97C3-DE019583A6E6}"/>
              </a:ext>
            </a:extLst>
          </p:cNvPr>
          <p:cNvSpPr/>
          <p:nvPr/>
        </p:nvSpPr>
        <p:spPr>
          <a:xfrm>
            <a:off x="838200" y="3510921"/>
            <a:ext cx="1380214" cy="969293"/>
          </a:xfrm>
          <a:prstGeom prst="flowChartMultidocumen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 Logs</a:t>
            </a:r>
          </a:p>
        </p:txBody>
      </p:sp>
      <p:sp>
        <p:nvSpPr>
          <p:cNvPr id="8" name="Multidocument 7">
            <a:extLst>
              <a:ext uri="{FF2B5EF4-FFF2-40B4-BE49-F238E27FC236}">
                <a16:creationId xmlns:a16="http://schemas.microsoft.com/office/drawing/2014/main" id="{09E54AEF-175B-AD13-467D-B4C43BEAB074}"/>
              </a:ext>
            </a:extLst>
          </p:cNvPr>
          <p:cNvSpPr/>
          <p:nvPr/>
        </p:nvSpPr>
        <p:spPr>
          <a:xfrm>
            <a:off x="838200" y="4800357"/>
            <a:ext cx="1380214" cy="969293"/>
          </a:xfrm>
          <a:prstGeom prst="flowChartMultidocumen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ERP/CRM</a:t>
            </a:r>
          </a:p>
        </p:txBody>
      </p:sp>
      <p:sp>
        <p:nvSpPr>
          <p:cNvPr id="9" name="Alternate Process 8">
            <a:extLst>
              <a:ext uri="{FF2B5EF4-FFF2-40B4-BE49-F238E27FC236}">
                <a16:creationId xmlns:a16="http://schemas.microsoft.com/office/drawing/2014/main" id="{1D94D631-26A2-C682-F5D7-C3CF28440964}"/>
              </a:ext>
            </a:extLst>
          </p:cNvPr>
          <p:cNvSpPr/>
          <p:nvPr/>
        </p:nvSpPr>
        <p:spPr>
          <a:xfrm>
            <a:off x="8651019" y="2819372"/>
            <a:ext cx="2702781" cy="2120767"/>
          </a:xfrm>
          <a:prstGeom prst="flowChartAlternateProcess">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89C83AB8-CCE3-A5C3-4D6F-F8F70AAC8FF8}"/>
              </a:ext>
            </a:extLst>
          </p:cNvPr>
          <p:cNvSpPr/>
          <p:nvPr/>
        </p:nvSpPr>
        <p:spPr>
          <a:xfrm>
            <a:off x="6965343" y="3649649"/>
            <a:ext cx="1232452" cy="5645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07BE6E96-8F60-59E0-AFA4-EEA34F068158}"/>
              </a:ext>
            </a:extLst>
          </p:cNvPr>
          <p:cNvSpPr/>
          <p:nvPr/>
        </p:nvSpPr>
        <p:spPr>
          <a:xfrm>
            <a:off x="2552589" y="3594624"/>
            <a:ext cx="1232452" cy="5645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71080C0-25E7-F0C3-BF29-67E7BDF887F9}"/>
              </a:ext>
            </a:extLst>
          </p:cNvPr>
          <p:cNvSpPr/>
          <p:nvPr/>
        </p:nvSpPr>
        <p:spPr>
          <a:xfrm>
            <a:off x="620202" y="1360653"/>
            <a:ext cx="1786171" cy="46187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59A06D-9446-60BA-25C3-A54E84E42916}"/>
              </a:ext>
            </a:extLst>
          </p:cNvPr>
          <p:cNvSpPr/>
          <p:nvPr/>
        </p:nvSpPr>
        <p:spPr>
          <a:xfrm>
            <a:off x="3931257" y="1360653"/>
            <a:ext cx="2790024" cy="46187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522A93-EA2D-CFB0-65D6-2435D0B17728}"/>
              </a:ext>
            </a:extLst>
          </p:cNvPr>
          <p:cNvSpPr/>
          <p:nvPr/>
        </p:nvSpPr>
        <p:spPr>
          <a:xfrm>
            <a:off x="8607397" y="1201557"/>
            <a:ext cx="2790024" cy="46187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DD5A45E-4D49-3DAE-9C40-D534638F82AD}"/>
              </a:ext>
            </a:extLst>
          </p:cNvPr>
          <p:cNvSpPr txBox="1"/>
          <p:nvPr/>
        </p:nvSpPr>
        <p:spPr>
          <a:xfrm>
            <a:off x="4641573" y="1690688"/>
            <a:ext cx="1369613" cy="646331"/>
          </a:xfrm>
          <a:prstGeom prst="rect">
            <a:avLst/>
          </a:prstGeom>
          <a:noFill/>
        </p:spPr>
        <p:txBody>
          <a:bodyPr wrap="square" rtlCol="0">
            <a:spAutoFit/>
          </a:bodyPr>
          <a:lstStyle/>
          <a:p>
            <a:r>
              <a:rPr lang="en-US" dirty="0"/>
              <a:t>Cloud/Data Storage</a:t>
            </a:r>
          </a:p>
        </p:txBody>
      </p:sp>
      <p:sp>
        <p:nvSpPr>
          <p:cNvPr id="16" name="TextBox 15">
            <a:extLst>
              <a:ext uri="{FF2B5EF4-FFF2-40B4-BE49-F238E27FC236}">
                <a16:creationId xmlns:a16="http://schemas.microsoft.com/office/drawing/2014/main" id="{EE4E7144-75DB-FE64-A881-5490F3BBA51F}"/>
              </a:ext>
            </a:extLst>
          </p:cNvPr>
          <p:cNvSpPr txBox="1"/>
          <p:nvPr/>
        </p:nvSpPr>
        <p:spPr>
          <a:xfrm>
            <a:off x="828480" y="1456080"/>
            <a:ext cx="1369613" cy="646331"/>
          </a:xfrm>
          <a:prstGeom prst="rect">
            <a:avLst/>
          </a:prstGeom>
          <a:noFill/>
        </p:spPr>
        <p:txBody>
          <a:bodyPr wrap="square" rtlCol="0">
            <a:spAutoFit/>
          </a:bodyPr>
          <a:lstStyle/>
          <a:p>
            <a:r>
              <a:rPr lang="en-US" dirty="0"/>
              <a:t>Data Sources</a:t>
            </a:r>
          </a:p>
        </p:txBody>
      </p:sp>
      <p:sp>
        <p:nvSpPr>
          <p:cNvPr id="17" name="TextBox 16">
            <a:extLst>
              <a:ext uri="{FF2B5EF4-FFF2-40B4-BE49-F238E27FC236}">
                <a16:creationId xmlns:a16="http://schemas.microsoft.com/office/drawing/2014/main" id="{F56B525B-DAFA-3F3A-4BA5-196F1AA2A138}"/>
              </a:ext>
            </a:extLst>
          </p:cNvPr>
          <p:cNvSpPr txBox="1"/>
          <p:nvPr/>
        </p:nvSpPr>
        <p:spPr>
          <a:xfrm>
            <a:off x="9317602" y="1700672"/>
            <a:ext cx="1369613" cy="369332"/>
          </a:xfrm>
          <a:prstGeom prst="rect">
            <a:avLst/>
          </a:prstGeom>
          <a:noFill/>
        </p:spPr>
        <p:txBody>
          <a:bodyPr wrap="square" rtlCol="0">
            <a:spAutoFit/>
          </a:bodyPr>
          <a:lstStyle/>
          <a:p>
            <a:r>
              <a:rPr lang="en-US" dirty="0"/>
              <a:t>Analysis</a:t>
            </a:r>
          </a:p>
        </p:txBody>
      </p:sp>
      <p:pic>
        <p:nvPicPr>
          <p:cNvPr id="19" name="Graphic 18" descr="Presentation with bar chart with solid fill">
            <a:extLst>
              <a:ext uri="{FF2B5EF4-FFF2-40B4-BE49-F238E27FC236}">
                <a16:creationId xmlns:a16="http://schemas.microsoft.com/office/drawing/2014/main" id="{5D2CF061-A070-8690-6712-F20F04D3DD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0402" y="2971800"/>
            <a:ext cx="914400" cy="914400"/>
          </a:xfrm>
          <a:prstGeom prst="rect">
            <a:avLst/>
          </a:prstGeom>
        </p:spPr>
      </p:pic>
      <p:pic>
        <p:nvPicPr>
          <p:cNvPr id="21" name="Graphic 20" descr="Upward trend with solid fill">
            <a:extLst>
              <a:ext uri="{FF2B5EF4-FFF2-40B4-BE49-F238E27FC236}">
                <a16:creationId xmlns:a16="http://schemas.microsoft.com/office/drawing/2014/main" id="{17161556-92DF-C333-318E-1D36AE166D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69889" y="3839577"/>
            <a:ext cx="914400" cy="914400"/>
          </a:xfrm>
          <a:prstGeom prst="rect">
            <a:avLst/>
          </a:prstGeom>
        </p:spPr>
      </p:pic>
      <p:pic>
        <p:nvPicPr>
          <p:cNvPr id="23" name="Graphic 22" descr="Pie chart with solid fill">
            <a:extLst>
              <a:ext uri="{FF2B5EF4-FFF2-40B4-BE49-F238E27FC236}">
                <a16:creationId xmlns:a16="http://schemas.microsoft.com/office/drawing/2014/main" id="{3F46A20F-049D-5A9B-52DE-4BE27E64B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83911" y="2916577"/>
            <a:ext cx="914400" cy="914400"/>
          </a:xfrm>
          <a:prstGeom prst="rect">
            <a:avLst/>
          </a:prstGeom>
        </p:spPr>
      </p:pic>
      <p:pic>
        <p:nvPicPr>
          <p:cNvPr id="25" name="Graphic 24" descr="Bar chart with solid fill">
            <a:extLst>
              <a:ext uri="{FF2B5EF4-FFF2-40B4-BE49-F238E27FC236}">
                <a16:creationId xmlns:a16="http://schemas.microsoft.com/office/drawing/2014/main" id="{BD7CCF90-616C-A7CF-8553-FE1A4933A6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60402" y="3886200"/>
            <a:ext cx="914400" cy="914400"/>
          </a:xfrm>
          <a:prstGeom prst="rect">
            <a:avLst/>
          </a:prstGeom>
        </p:spPr>
      </p:pic>
    </p:spTree>
    <p:extLst>
      <p:ext uri="{BB962C8B-B14F-4D97-AF65-F5344CB8AC3E}">
        <p14:creationId xmlns:p14="http://schemas.microsoft.com/office/powerpoint/2010/main" val="3541285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8989-7807-BB8A-96ED-C6D9D1BA418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1D13E42-E573-0854-E663-3E40C943B487}"/>
              </a:ext>
            </a:extLst>
          </p:cNvPr>
          <p:cNvSpPr>
            <a:spLocks noGrp="1"/>
          </p:cNvSpPr>
          <p:nvPr>
            <p:ph idx="1"/>
          </p:nvPr>
        </p:nvSpPr>
        <p:spPr/>
        <p:txBody>
          <a:bodyPr>
            <a:normAutofit lnSpcReduction="10000"/>
          </a:bodyPr>
          <a:lstStyle/>
          <a:p>
            <a:r>
              <a:rPr lang="en-US" dirty="0"/>
              <a:t>Big Data platforms involve large amounts of data that cannot be processed or stored by a few nodes.</a:t>
            </a:r>
          </a:p>
          <a:p>
            <a:r>
              <a:rPr lang="en-US" dirty="0"/>
              <a:t>infrastructure layer that can serve and process large amounts of data that require many nodes.</a:t>
            </a:r>
          </a:p>
          <a:p>
            <a:r>
              <a:rPr lang="en-US" dirty="0"/>
              <a:t>Some workloads (or jobs) may require ten nodes for a few hours, or fewer nodes for a day of work.</a:t>
            </a:r>
          </a:p>
          <a:p>
            <a:r>
              <a:rPr lang="en-US" dirty="0"/>
              <a:t>Nature of the workloads depends on the use case</a:t>
            </a:r>
          </a:p>
          <a:p>
            <a:r>
              <a:rPr lang="en-US" dirty="0"/>
              <a:t>Use for business intelligence, data analytic, data science </a:t>
            </a:r>
          </a:p>
          <a:p>
            <a:pPr lvl="1"/>
            <a:r>
              <a:rPr lang="en-US" dirty="0"/>
              <a:t>Identify, extract and forecast information</a:t>
            </a:r>
          </a:p>
          <a:p>
            <a:r>
              <a:rPr lang="en-US" dirty="0"/>
              <a:t>On-site or cloud-based solution</a:t>
            </a:r>
          </a:p>
        </p:txBody>
      </p:sp>
    </p:spTree>
    <p:extLst>
      <p:ext uri="{BB962C8B-B14F-4D97-AF65-F5344CB8AC3E}">
        <p14:creationId xmlns:p14="http://schemas.microsoft.com/office/powerpoint/2010/main" val="686845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7DFA-1396-D9A7-2076-7D28FD1207A5}"/>
              </a:ext>
            </a:extLst>
          </p:cNvPr>
          <p:cNvSpPr>
            <a:spLocks noGrp="1"/>
          </p:cNvSpPr>
          <p:nvPr>
            <p:ph type="title"/>
          </p:nvPr>
        </p:nvSpPr>
        <p:spPr/>
        <p:txBody>
          <a:bodyPr/>
          <a:lstStyle/>
          <a:p>
            <a:r>
              <a:rPr lang="en-US" dirty="0"/>
              <a:t>ETL</a:t>
            </a:r>
          </a:p>
        </p:txBody>
      </p:sp>
      <p:sp>
        <p:nvSpPr>
          <p:cNvPr id="4" name="Rounded Rectangle 3">
            <a:extLst>
              <a:ext uri="{FF2B5EF4-FFF2-40B4-BE49-F238E27FC236}">
                <a16:creationId xmlns:a16="http://schemas.microsoft.com/office/drawing/2014/main" id="{AC125CFE-18B4-6BBF-A7D3-7D75B9760D52}"/>
              </a:ext>
            </a:extLst>
          </p:cNvPr>
          <p:cNvSpPr/>
          <p:nvPr/>
        </p:nvSpPr>
        <p:spPr>
          <a:xfrm>
            <a:off x="1690255" y="2235200"/>
            <a:ext cx="2549236" cy="220749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Extract</a:t>
            </a:r>
          </a:p>
          <a:p>
            <a:pPr algn="ctr"/>
            <a:r>
              <a:rPr lang="en-US" sz="1400" dirty="0">
                <a:solidFill>
                  <a:schemeClr val="tx1"/>
                </a:solidFill>
              </a:rPr>
              <a:t>Retrieve and collect data from source system</a:t>
            </a:r>
          </a:p>
          <a:p>
            <a:pPr algn="ctr"/>
            <a:r>
              <a:rPr lang="en-US" sz="1400" dirty="0">
                <a:solidFill>
                  <a:schemeClr val="tx1"/>
                </a:solidFill>
              </a:rPr>
              <a:t>May require DB connection, connect to a messaging system</a:t>
            </a:r>
          </a:p>
          <a:p>
            <a:pPr algn="ctr"/>
            <a:endParaRPr lang="en-US" dirty="0"/>
          </a:p>
        </p:txBody>
      </p:sp>
      <p:sp>
        <p:nvSpPr>
          <p:cNvPr id="5" name="Rounded Rectangle 4">
            <a:extLst>
              <a:ext uri="{FF2B5EF4-FFF2-40B4-BE49-F238E27FC236}">
                <a16:creationId xmlns:a16="http://schemas.microsoft.com/office/drawing/2014/main" id="{AD7B2B45-05F9-A420-F093-2DF7D9C455FE}"/>
              </a:ext>
            </a:extLst>
          </p:cNvPr>
          <p:cNvSpPr/>
          <p:nvPr/>
        </p:nvSpPr>
        <p:spPr>
          <a:xfrm>
            <a:off x="5019964" y="2235200"/>
            <a:ext cx="2549236" cy="220749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Transform</a:t>
            </a:r>
          </a:p>
          <a:p>
            <a:pPr algn="ctr"/>
            <a:r>
              <a:rPr lang="en-US" sz="1400" dirty="0">
                <a:solidFill>
                  <a:schemeClr val="tx1"/>
                </a:solidFill>
              </a:rPr>
              <a:t>Executing steps of business rules to convert source format to destination formation (e.g. convert date time, height from metric to feet …)</a:t>
            </a:r>
          </a:p>
          <a:p>
            <a:pPr algn="ctr"/>
            <a:endParaRPr lang="en-US" dirty="0"/>
          </a:p>
        </p:txBody>
      </p:sp>
      <p:sp>
        <p:nvSpPr>
          <p:cNvPr id="6" name="Rounded Rectangle 5">
            <a:extLst>
              <a:ext uri="{FF2B5EF4-FFF2-40B4-BE49-F238E27FC236}">
                <a16:creationId xmlns:a16="http://schemas.microsoft.com/office/drawing/2014/main" id="{3E7D9259-2CE4-D2D3-6487-9C3984E12B15}"/>
              </a:ext>
            </a:extLst>
          </p:cNvPr>
          <p:cNvSpPr/>
          <p:nvPr/>
        </p:nvSpPr>
        <p:spPr>
          <a:xfrm>
            <a:off x="8340437" y="2235199"/>
            <a:ext cx="2549236" cy="220749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a:t>
            </a:r>
          </a:p>
        </p:txBody>
      </p:sp>
    </p:spTree>
    <p:extLst>
      <p:ext uri="{BB962C8B-B14F-4D97-AF65-F5344CB8AC3E}">
        <p14:creationId xmlns:p14="http://schemas.microsoft.com/office/powerpoint/2010/main" val="2859980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C8877-C6AA-FE07-9235-FABBB4F75031}"/>
              </a:ext>
            </a:extLst>
          </p:cNvPr>
          <p:cNvSpPr>
            <a:spLocks noGrp="1"/>
          </p:cNvSpPr>
          <p:nvPr>
            <p:ph type="title"/>
          </p:nvPr>
        </p:nvSpPr>
        <p:spPr/>
        <p:txBody>
          <a:bodyPr/>
          <a:lstStyle/>
          <a:p>
            <a:r>
              <a:rPr lang="en-US" dirty="0"/>
              <a:t>Expectation from data</a:t>
            </a:r>
          </a:p>
        </p:txBody>
      </p:sp>
      <p:sp>
        <p:nvSpPr>
          <p:cNvPr id="3" name="Content Placeholder 2">
            <a:extLst>
              <a:ext uri="{FF2B5EF4-FFF2-40B4-BE49-F238E27FC236}">
                <a16:creationId xmlns:a16="http://schemas.microsoft.com/office/drawing/2014/main" id="{AC9FE726-85F5-03A3-5A94-6EB0453A7B25}"/>
              </a:ext>
            </a:extLst>
          </p:cNvPr>
          <p:cNvSpPr>
            <a:spLocks noGrp="1"/>
          </p:cNvSpPr>
          <p:nvPr>
            <p:ph idx="1"/>
          </p:nvPr>
        </p:nvSpPr>
        <p:spPr>
          <a:xfrm>
            <a:off x="838200" y="1563329"/>
            <a:ext cx="10515600" cy="4929546"/>
          </a:xfrm>
        </p:spPr>
        <p:txBody>
          <a:bodyPr>
            <a:normAutofit fontScale="92500" lnSpcReduction="20000"/>
          </a:bodyPr>
          <a:lstStyle/>
          <a:p>
            <a:r>
              <a:rPr lang="en-US" dirty="0"/>
              <a:t>Ease of access </a:t>
            </a:r>
          </a:p>
          <a:p>
            <a:pPr lvl="1"/>
            <a:r>
              <a:rPr lang="en-US" dirty="0"/>
              <a:t>through API to communicate with the platform</a:t>
            </a:r>
          </a:p>
          <a:p>
            <a:pPr lvl="1"/>
            <a:r>
              <a:rPr lang="en-US" dirty="0"/>
              <a:t>SQL or via Extract, Transform and Load tools (such as MS ETL tool)</a:t>
            </a:r>
          </a:p>
          <a:p>
            <a:pPr lvl="1"/>
            <a:r>
              <a:rPr lang="en-US" dirty="0"/>
              <a:t>UI to view information about data (metadata – such as when it is received, size, how the data is collected, what information is collected)</a:t>
            </a:r>
          </a:p>
          <a:p>
            <a:r>
              <a:rPr lang="en-US" dirty="0"/>
              <a:t>Security </a:t>
            </a:r>
          </a:p>
          <a:p>
            <a:pPr lvl="1"/>
            <a:r>
              <a:rPr lang="en-US" dirty="0"/>
              <a:t>Safeguarding against data breach </a:t>
            </a:r>
          </a:p>
          <a:p>
            <a:pPr lvl="1"/>
            <a:r>
              <a:rPr lang="en-US" dirty="0"/>
              <a:t>Result in financial lost, damage overall reputation or customer trust</a:t>
            </a:r>
          </a:p>
          <a:p>
            <a:pPr lvl="1"/>
            <a:r>
              <a:rPr lang="en-US" dirty="0"/>
              <a:t>Identify who can access the data, or access particular class of data</a:t>
            </a:r>
          </a:p>
          <a:p>
            <a:r>
              <a:rPr lang="en-US" dirty="0"/>
              <a:t>Quality – high quality data to make informed decisions</a:t>
            </a:r>
          </a:p>
          <a:p>
            <a:pPr lvl="1"/>
            <a:r>
              <a:rPr lang="en-US" dirty="0"/>
              <a:t>Accuracy, consistency, reliability and visibility</a:t>
            </a:r>
          </a:p>
          <a:p>
            <a:r>
              <a:rPr lang="en-US" dirty="0"/>
              <a:t>Extensibility </a:t>
            </a:r>
          </a:p>
          <a:p>
            <a:pPr lvl="1"/>
            <a:r>
              <a:rPr lang="en-US" dirty="0"/>
              <a:t>Ability to reproduce previous query results</a:t>
            </a:r>
          </a:p>
          <a:p>
            <a:pPr lvl="1"/>
            <a:r>
              <a:rPr lang="en-US" dirty="0"/>
              <a:t>Ability to extend data (add more data, more data attributes)  similar to iteratively approach in software engineering, </a:t>
            </a:r>
          </a:p>
          <a:p>
            <a:pPr marL="457200" lvl="1" indent="0">
              <a:buNone/>
            </a:pPr>
            <a:endParaRPr lang="en-US" dirty="0"/>
          </a:p>
          <a:p>
            <a:endParaRPr lang="en-US" dirty="0"/>
          </a:p>
        </p:txBody>
      </p:sp>
    </p:spTree>
    <p:extLst>
      <p:ext uri="{BB962C8B-B14F-4D97-AF65-F5344CB8AC3E}">
        <p14:creationId xmlns:p14="http://schemas.microsoft.com/office/powerpoint/2010/main" val="2612131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F0C3-B357-99EE-B669-0F6EA158798F}"/>
              </a:ext>
            </a:extLst>
          </p:cNvPr>
          <p:cNvSpPr>
            <a:spLocks noGrp="1"/>
          </p:cNvSpPr>
          <p:nvPr>
            <p:ph type="title"/>
          </p:nvPr>
        </p:nvSpPr>
        <p:spPr/>
        <p:txBody>
          <a:bodyPr/>
          <a:lstStyle/>
          <a:p>
            <a:r>
              <a:rPr lang="en-US" dirty="0"/>
              <a:t>Expectation from platform</a:t>
            </a:r>
          </a:p>
        </p:txBody>
      </p:sp>
      <p:sp>
        <p:nvSpPr>
          <p:cNvPr id="3" name="Content Placeholder 2">
            <a:extLst>
              <a:ext uri="{FF2B5EF4-FFF2-40B4-BE49-F238E27FC236}">
                <a16:creationId xmlns:a16="http://schemas.microsoft.com/office/drawing/2014/main" id="{4EE60851-FD9A-DED7-047E-28E5B930AC9C}"/>
              </a:ext>
            </a:extLst>
          </p:cNvPr>
          <p:cNvSpPr>
            <a:spLocks noGrp="1"/>
          </p:cNvSpPr>
          <p:nvPr>
            <p:ph idx="1"/>
          </p:nvPr>
        </p:nvSpPr>
        <p:spPr/>
        <p:txBody>
          <a:bodyPr/>
          <a:lstStyle/>
          <a:p>
            <a:pPr marL="0" indent="0">
              <a:buNone/>
            </a:pPr>
            <a:r>
              <a:rPr lang="en-US" dirty="0"/>
              <a:t>Storage layer</a:t>
            </a:r>
          </a:p>
          <a:p>
            <a:pPr lvl="1"/>
            <a:r>
              <a:rPr lang="en-US" dirty="0"/>
              <a:t>Scale in capability</a:t>
            </a:r>
          </a:p>
          <a:p>
            <a:pPr lvl="1"/>
            <a:r>
              <a:rPr lang="en-US" dirty="0"/>
              <a:t>Increase read/write request</a:t>
            </a:r>
          </a:p>
          <a:p>
            <a:pPr lvl="1"/>
            <a:r>
              <a:rPr lang="en-US" dirty="0"/>
              <a:t>Accept different data types</a:t>
            </a:r>
          </a:p>
          <a:p>
            <a:pPr lvl="1"/>
            <a:r>
              <a:rPr lang="en-US" dirty="0"/>
              <a:t>Provide access permission</a:t>
            </a:r>
          </a:p>
          <a:p>
            <a:pPr lvl="1"/>
            <a:r>
              <a:rPr lang="en-US" dirty="0"/>
              <a:t>Backup, disaster recovery support, cleanup</a:t>
            </a:r>
          </a:p>
          <a:p>
            <a:pPr lvl="1"/>
            <a:r>
              <a:rPr lang="en-US" dirty="0"/>
              <a:t>Challenges – backup large volume of data</a:t>
            </a:r>
          </a:p>
          <a:p>
            <a:pPr lvl="2"/>
            <a:r>
              <a:rPr lang="en-US" dirty="0"/>
              <a:t>May use magnetic tapes</a:t>
            </a:r>
          </a:p>
          <a:p>
            <a:pPr lvl="1"/>
            <a:r>
              <a:rPr lang="en-US" dirty="0"/>
              <a:t>Cleanup </a:t>
            </a:r>
          </a:p>
          <a:p>
            <a:pPr lvl="2"/>
            <a:r>
              <a:rPr lang="en-US" dirty="0"/>
              <a:t>retention policy</a:t>
            </a:r>
          </a:p>
          <a:p>
            <a:pPr lvl="2"/>
            <a:r>
              <a:rPr lang="en-US" dirty="0"/>
              <a:t>Reclaim unused data space</a:t>
            </a:r>
          </a:p>
          <a:p>
            <a:pPr lvl="1"/>
            <a:endParaRPr lang="en-US" dirty="0"/>
          </a:p>
        </p:txBody>
      </p:sp>
    </p:spTree>
    <p:extLst>
      <p:ext uri="{BB962C8B-B14F-4D97-AF65-F5344CB8AC3E}">
        <p14:creationId xmlns:p14="http://schemas.microsoft.com/office/powerpoint/2010/main" val="527246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40DF-E1C2-2015-827E-5A013C97477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CF32949-4B92-9E17-6C31-7EF7F2F17EF5}"/>
              </a:ext>
            </a:extLst>
          </p:cNvPr>
          <p:cNvSpPr>
            <a:spLocks noGrp="1"/>
          </p:cNvSpPr>
          <p:nvPr>
            <p:ph idx="1"/>
          </p:nvPr>
        </p:nvSpPr>
        <p:spPr/>
        <p:txBody>
          <a:bodyPr/>
          <a:lstStyle/>
          <a:p>
            <a:r>
              <a:rPr lang="en-US" dirty="0"/>
              <a:t>Discovery</a:t>
            </a:r>
          </a:p>
          <a:p>
            <a:pPr lvl="1"/>
            <a:r>
              <a:rPr lang="en-US" dirty="0"/>
              <a:t>Metadata discovery to make the data visible</a:t>
            </a:r>
          </a:p>
          <a:p>
            <a:pPr lvl="1"/>
            <a:r>
              <a:rPr lang="en-US" dirty="0"/>
              <a:t>Owner, where does the data come from (lineage)</a:t>
            </a:r>
          </a:p>
          <a:p>
            <a:pPr lvl="1"/>
            <a:r>
              <a:rPr lang="en-US" dirty="0"/>
              <a:t>Repository to store metadata information and searchable</a:t>
            </a:r>
          </a:p>
          <a:p>
            <a:pPr lvl="2"/>
            <a:r>
              <a:rPr lang="en-US" dirty="0"/>
              <a:t>Filter according to data source, types</a:t>
            </a:r>
          </a:p>
          <a:p>
            <a:pPr lvl="2"/>
            <a:r>
              <a:rPr lang="en-US" dirty="0"/>
              <a:t>Searchable metadata</a:t>
            </a:r>
          </a:p>
          <a:p>
            <a:pPr lvl="1"/>
            <a:r>
              <a:rPr lang="en-US" dirty="0"/>
              <a:t>Crawl data sources and automatically update metadata (rather than manual update)</a:t>
            </a:r>
          </a:p>
          <a:p>
            <a:pPr lvl="1"/>
            <a:r>
              <a:rPr lang="en-US" dirty="0"/>
              <a:t>Data visualization</a:t>
            </a:r>
          </a:p>
          <a:p>
            <a:pPr lvl="1"/>
            <a:endParaRPr lang="en-US" dirty="0"/>
          </a:p>
        </p:txBody>
      </p:sp>
    </p:spTree>
    <p:extLst>
      <p:ext uri="{BB962C8B-B14F-4D97-AF65-F5344CB8AC3E}">
        <p14:creationId xmlns:p14="http://schemas.microsoft.com/office/powerpoint/2010/main" val="14125149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1AC8-4AD6-5BA0-52A2-321665F24BD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8CBD251-A962-4EB6-A77D-C579DEF89999}"/>
              </a:ext>
            </a:extLst>
          </p:cNvPr>
          <p:cNvSpPr>
            <a:spLocks noGrp="1"/>
          </p:cNvSpPr>
          <p:nvPr>
            <p:ph idx="1"/>
          </p:nvPr>
        </p:nvSpPr>
        <p:spPr/>
        <p:txBody>
          <a:bodyPr/>
          <a:lstStyle/>
          <a:p>
            <a:pPr marL="0" indent="0">
              <a:buNone/>
            </a:pPr>
            <a:r>
              <a:rPr lang="en-US" dirty="0"/>
              <a:t>Resource management</a:t>
            </a:r>
          </a:p>
          <a:p>
            <a:r>
              <a:rPr lang="en-US" dirty="0"/>
              <a:t>Manage resources – prioritization of task, multiple requests</a:t>
            </a:r>
          </a:p>
          <a:p>
            <a:r>
              <a:rPr lang="en-US" dirty="0"/>
              <a:t>Resource sharing</a:t>
            </a:r>
          </a:p>
          <a:p>
            <a:r>
              <a:rPr lang="en-US" dirty="0"/>
              <a:t>Let important (high priority task) to complete on time </a:t>
            </a:r>
          </a:p>
          <a:p>
            <a:r>
              <a:rPr lang="en-US" dirty="0"/>
              <a:t>Assessing cost</a:t>
            </a:r>
          </a:p>
          <a:p>
            <a:r>
              <a:rPr lang="en-US" dirty="0"/>
              <a:t>Requires:</a:t>
            </a:r>
          </a:p>
          <a:p>
            <a:pPr lvl="1"/>
            <a:r>
              <a:rPr lang="en-US" dirty="0"/>
              <a:t>Monitor tasks</a:t>
            </a:r>
          </a:p>
          <a:p>
            <a:pPr lvl="1"/>
            <a:r>
              <a:rPr lang="en-US" dirty="0"/>
              <a:t>Cost reporting structure</a:t>
            </a:r>
          </a:p>
        </p:txBody>
      </p:sp>
    </p:spTree>
    <p:extLst>
      <p:ext uri="{BB962C8B-B14F-4D97-AF65-F5344CB8AC3E}">
        <p14:creationId xmlns:p14="http://schemas.microsoft.com/office/powerpoint/2010/main" val="9943371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C430-77DF-AAA1-5D60-20F2A59375F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DA5DFA8-E6E5-A7B8-80C1-9A2FC8ECAC5A}"/>
              </a:ext>
            </a:extLst>
          </p:cNvPr>
          <p:cNvSpPr>
            <a:spLocks noGrp="1"/>
          </p:cNvSpPr>
          <p:nvPr>
            <p:ph idx="1"/>
          </p:nvPr>
        </p:nvSpPr>
        <p:spPr/>
        <p:txBody>
          <a:bodyPr/>
          <a:lstStyle/>
          <a:p>
            <a:pPr marL="0" indent="0">
              <a:buNone/>
            </a:pPr>
            <a:r>
              <a:rPr lang="en-US" dirty="0"/>
              <a:t>Extract, Transform and Load (ETL) – core of data processing</a:t>
            </a:r>
          </a:p>
          <a:p>
            <a:r>
              <a:rPr lang="en-US" dirty="0"/>
              <a:t>Normally each type of data source has a plug in to extract the data, transform and load the data</a:t>
            </a:r>
          </a:p>
          <a:p>
            <a:pPr lvl="1"/>
            <a:r>
              <a:rPr lang="en-US" dirty="0"/>
              <a:t>E.g. Excel, MySQL, MongoDB, text file</a:t>
            </a:r>
          </a:p>
          <a:p>
            <a:pPr lvl="1"/>
            <a:r>
              <a:rPr lang="en-US" dirty="0"/>
              <a:t>Load a subset of data in each source</a:t>
            </a:r>
          </a:p>
          <a:p>
            <a:r>
              <a:rPr lang="en-US" dirty="0"/>
              <a:t>Test ETL flow locally before deployment</a:t>
            </a:r>
          </a:p>
          <a:p>
            <a:r>
              <a:rPr lang="en-US" dirty="0"/>
              <a:t>UI to drag/drop the data source and merge with other data sources</a:t>
            </a:r>
          </a:p>
          <a:p>
            <a:pPr marL="0" indent="0">
              <a:buNone/>
            </a:pPr>
            <a:endParaRPr lang="en-US" dirty="0"/>
          </a:p>
          <a:p>
            <a:endParaRPr lang="en-US" dirty="0"/>
          </a:p>
        </p:txBody>
      </p:sp>
    </p:spTree>
    <p:extLst>
      <p:ext uri="{BB962C8B-B14F-4D97-AF65-F5344CB8AC3E}">
        <p14:creationId xmlns:p14="http://schemas.microsoft.com/office/powerpoint/2010/main" val="42916067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FAAD-9FA8-1C93-893C-5BC9102C2E0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A000753-8F38-EB0E-73C8-437C59740E33}"/>
              </a:ext>
            </a:extLst>
          </p:cNvPr>
          <p:cNvSpPr>
            <a:spLocks noGrp="1"/>
          </p:cNvSpPr>
          <p:nvPr>
            <p:ph idx="1"/>
          </p:nvPr>
        </p:nvSpPr>
        <p:spPr/>
        <p:txBody>
          <a:bodyPr/>
          <a:lstStyle/>
          <a:p>
            <a:pPr marL="0" indent="0">
              <a:buNone/>
            </a:pPr>
            <a:r>
              <a:rPr lang="en-US" dirty="0"/>
              <a:t>Monitoring</a:t>
            </a:r>
          </a:p>
          <a:p>
            <a:r>
              <a:rPr lang="en-US" dirty="0"/>
              <a:t>Monitor health of the big data system – node/processing failure</a:t>
            </a:r>
          </a:p>
          <a:p>
            <a:r>
              <a:rPr lang="en-US" dirty="0"/>
              <a:t>Check for schema change (schema validation framework)</a:t>
            </a:r>
          </a:p>
        </p:txBody>
      </p:sp>
    </p:spTree>
    <p:extLst>
      <p:ext uri="{BB962C8B-B14F-4D97-AF65-F5344CB8AC3E}">
        <p14:creationId xmlns:p14="http://schemas.microsoft.com/office/powerpoint/2010/main" val="378494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BE03-163C-E00A-3D3E-FF4A542E5B85}"/>
              </a:ext>
            </a:extLst>
          </p:cNvPr>
          <p:cNvSpPr>
            <a:spLocks noGrp="1"/>
          </p:cNvSpPr>
          <p:nvPr>
            <p:ph type="title"/>
          </p:nvPr>
        </p:nvSpPr>
        <p:spPr/>
        <p:txBody>
          <a:bodyPr/>
          <a:lstStyle/>
          <a:p>
            <a:r>
              <a:rPr lang="en-US" dirty="0"/>
              <a:t>Counting</a:t>
            </a:r>
          </a:p>
        </p:txBody>
      </p:sp>
      <p:sp>
        <p:nvSpPr>
          <p:cNvPr id="3" name="Content Placeholder 2">
            <a:extLst>
              <a:ext uri="{FF2B5EF4-FFF2-40B4-BE49-F238E27FC236}">
                <a16:creationId xmlns:a16="http://schemas.microsoft.com/office/drawing/2014/main" id="{C541C5B1-166A-2858-7C66-51894155C9CE}"/>
              </a:ext>
            </a:extLst>
          </p:cNvPr>
          <p:cNvSpPr>
            <a:spLocks noGrp="1"/>
          </p:cNvSpPr>
          <p:nvPr>
            <p:ph idx="1"/>
          </p:nvPr>
        </p:nvSpPr>
        <p:spPr/>
        <p:txBody>
          <a:bodyPr/>
          <a:lstStyle/>
          <a:p>
            <a:r>
              <a:rPr lang="en-US" dirty="0"/>
              <a:t>Big Data projects, analysis begins with counting.</a:t>
            </a:r>
          </a:p>
          <a:p>
            <a:r>
              <a:rPr lang="en-US" dirty="0"/>
              <a:t> the number of words in a document will depend on the particular method used to count the words.</a:t>
            </a:r>
          </a:p>
          <a:p>
            <a:r>
              <a:rPr lang="en-US" dirty="0"/>
              <a:t> Big Data is particularly prone to counting errors, </a:t>
            </a:r>
          </a:p>
          <a:p>
            <a:pPr lvl="1"/>
            <a:r>
              <a:rPr lang="en-US" dirty="0"/>
              <a:t> data is typically collected from multiple sources</a:t>
            </a:r>
          </a:p>
          <a:p>
            <a:pPr lvl="1"/>
            <a:r>
              <a:rPr lang="en-US" dirty="0"/>
              <a:t>each with its own method for annotating data. </a:t>
            </a:r>
          </a:p>
        </p:txBody>
      </p:sp>
    </p:spTree>
    <p:extLst>
      <p:ext uri="{BB962C8B-B14F-4D97-AF65-F5344CB8AC3E}">
        <p14:creationId xmlns:p14="http://schemas.microsoft.com/office/powerpoint/2010/main" val="35869959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DF80-40DF-69B5-B9F5-F89E20DD956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2CA5FB7-A907-C422-C09B-27D6C0AAA63E}"/>
              </a:ext>
            </a:extLst>
          </p:cNvPr>
          <p:cNvSpPr>
            <a:spLocks noGrp="1"/>
          </p:cNvSpPr>
          <p:nvPr>
            <p:ph idx="1"/>
          </p:nvPr>
        </p:nvSpPr>
        <p:spPr/>
        <p:txBody>
          <a:bodyPr/>
          <a:lstStyle/>
          <a:p>
            <a:pPr marL="0" indent="0">
              <a:buNone/>
            </a:pPr>
            <a:r>
              <a:rPr lang="en-US" dirty="0"/>
              <a:t>Testing</a:t>
            </a:r>
          </a:p>
          <a:p>
            <a:r>
              <a:rPr lang="en-US" dirty="0"/>
              <a:t>Performance testing</a:t>
            </a:r>
          </a:p>
          <a:p>
            <a:r>
              <a:rPr lang="en-US" dirty="0"/>
              <a:t>Automation for running test</a:t>
            </a:r>
          </a:p>
          <a:p>
            <a:r>
              <a:rPr lang="en-US" dirty="0"/>
              <a:t>Test if system can handle data resource size before loading</a:t>
            </a:r>
          </a:p>
        </p:txBody>
      </p:sp>
    </p:spTree>
    <p:extLst>
      <p:ext uri="{BB962C8B-B14F-4D97-AF65-F5344CB8AC3E}">
        <p14:creationId xmlns:p14="http://schemas.microsoft.com/office/powerpoint/2010/main" val="2431952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1E6C-C7FF-B9DD-03A3-FD82E52B8A6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830CA19-AF43-BC4C-BE87-4017F8D20009}"/>
              </a:ext>
            </a:extLst>
          </p:cNvPr>
          <p:cNvSpPr>
            <a:spLocks noGrp="1"/>
          </p:cNvSpPr>
          <p:nvPr>
            <p:ph idx="1"/>
          </p:nvPr>
        </p:nvSpPr>
        <p:spPr/>
        <p:txBody>
          <a:bodyPr/>
          <a:lstStyle/>
          <a:p>
            <a:pPr marL="0" indent="0">
              <a:buNone/>
            </a:pPr>
            <a:r>
              <a:rPr lang="en-US" dirty="0"/>
              <a:t>Lifecycle management</a:t>
            </a:r>
          </a:p>
          <a:p>
            <a:r>
              <a:rPr lang="en-US" dirty="0"/>
              <a:t>Just like software development – requires planning, design, and integrate the different components of big data system</a:t>
            </a:r>
          </a:p>
        </p:txBody>
      </p:sp>
    </p:spTree>
    <p:extLst>
      <p:ext uri="{BB962C8B-B14F-4D97-AF65-F5344CB8AC3E}">
        <p14:creationId xmlns:p14="http://schemas.microsoft.com/office/powerpoint/2010/main" val="163733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C40E-79E2-8B88-53A3-436C9CA2E878}"/>
              </a:ext>
            </a:extLst>
          </p:cNvPr>
          <p:cNvSpPr>
            <a:spLocks noGrp="1"/>
          </p:cNvSpPr>
          <p:nvPr>
            <p:ph type="title"/>
          </p:nvPr>
        </p:nvSpPr>
        <p:spPr/>
        <p:txBody>
          <a:bodyPr/>
          <a:lstStyle/>
          <a:p>
            <a:r>
              <a:rPr lang="en-US" dirty="0"/>
              <a:t>Normalization and transforming your data</a:t>
            </a:r>
          </a:p>
        </p:txBody>
      </p:sp>
      <p:sp>
        <p:nvSpPr>
          <p:cNvPr id="3" name="Content Placeholder 2">
            <a:extLst>
              <a:ext uri="{FF2B5EF4-FFF2-40B4-BE49-F238E27FC236}">
                <a16:creationId xmlns:a16="http://schemas.microsoft.com/office/drawing/2014/main" id="{F1458884-2069-26B2-ACE1-BCA34DBCCAB1}"/>
              </a:ext>
            </a:extLst>
          </p:cNvPr>
          <p:cNvSpPr>
            <a:spLocks noGrp="1"/>
          </p:cNvSpPr>
          <p:nvPr>
            <p:ph idx="1"/>
          </p:nvPr>
        </p:nvSpPr>
        <p:spPr/>
        <p:txBody>
          <a:bodyPr/>
          <a:lstStyle/>
          <a:p>
            <a:r>
              <a:rPr lang="en-US" dirty="0"/>
              <a:t>Why do we need normalization in Big Data Analysis?</a:t>
            </a:r>
          </a:p>
          <a:p>
            <a:pPr marL="0" indent="0">
              <a:buNone/>
            </a:pPr>
            <a:endParaRPr lang="en-US" dirty="0"/>
          </a:p>
        </p:txBody>
      </p:sp>
      <p:sp>
        <p:nvSpPr>
          <p:cNvPr id="4" name="Rectangle 3">
            <a:extLst>
              <a:ext uri="{FF2B5EF4-FFF2-40B4-BE49-F238E27FC236}">
                <a16:creationId xmlns:a16="http://schemas.microsoft.com/office/drawing/2014/main" id="{70257569-E8EA-EBC3-7337-8E6B984ED230}"/>
              </a:ext>
            </a:extLst>
          </p:cNvPr>
          <p:cNvSpPr/>
          <p:nvPr/>
        </p:nvSpPr>
        <p:spPr>
          <a:xfrm>
            <a:off x="1283369" y="2582779"/>
            <a:ext cx="8999621" cy="2823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When extracting data from multiple sources, recorded at different times, and collected for different purposes, the data values may not be directly comparable. The Big Data analyst must contrive a method to normalize or harmonize the data values.</a:t>
            </a:r>
          </a:p>
        </p:txBody>
      </p:sp>
    </p:spTree>
    <p:extLst>
      <p:ext uri="{BB962C8B-B14F-4D97-AF65-F5344CB8AC3E}">
        <p14:creationId xmlns:p14="http://schemas.microsoft.com/office/powerpoint/2010/main" val="21388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D382-25E4-1CBF-08F2-9CE537AE079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F34186E-5863-7A9C-9CD8-A6B1522D27FD}"/>
              </a:ext>
            </a:extLst>
          </p:cNvPr>
          <p:cNvSpPr>
            <a:spLocks noGrp="1"/>
          </p:cNvSpPr>
          <p:nvPr>
            <p:ph idx="1"/>
          </p:nvPr>
        </p:nvSpPr>
        <p:spPr/>
        <p:txBody>
          <a:bodyPr/>
          <a:lstStyle/>
          <a:p>
            <a:pPr marL="0" indent="0">
              <a:buNone/>
            </a:pPr>
            <a:r>
              <a:rPr lang="en-US" dirty="0"/>
              <a:t>Examples: </a:t>
            </a:r>
          </a:p>
          <a:p>
            <a:pPr marL="514350" indent="-514350">
              <a:buFont typeface="+mj-lt"/>
              <a:buAutoNum type="arabicPeriod"/>
            </a:pPr>
            <a:r>
              <a:rPr lang="en-US" dirty="0"/>
              <a:t>number of people in the area with a childhood disease has doubled in the past decade</a:t>
            </a:r>
          </a:p>
          <a:p>
            <a:pPr marL="514350" indent="-514350">
              <a:buFont typeface="+mj-lt"/>
              <a:buAutoNum type="arabicPeriod"/>
            </a:pPr>
            <a:r>
              <a:rPr lang="en-US" dirty="0"/>
              <a:t>But the population in the area has doubled also</a:t>
            </a:r>
          </a:p>
        </p:txBody>
      </p:sp>
    </p:spTree>
    <p:extLst>
      <p:ext uri="{BB962C8B-B14F-4D97-AF65-F5344CB8AC3E}">
        <p14:creationId xmlns:p14="http://schemas.microsoft.com/office/powerpoint/2010/main" val="94555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F332-8DA8-7C82-984B-C75ED2F052D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6D642CB-D0DB-52E2-DCBD-FC1D32DD7D5D}"/>
              </a:ext>
            </a:extLst>
          </p:cNvPr>
          <p:cNvSpPr>
            <a:spLocks noGrp="1"/>
          </p:cNvSpPr>
          <p:nvPr>
            <p:ph idx="1"/>
          </p:nvPr>
        </p:nvSpPr>
        <p:spPr/>
        <p:txBody>
          <a:bodyPr/>
          <a:lstStyle/>
          <a:p>
            <a:r>
              <a:rPr lang="en-US" dirty="0"/>
              <a:t>Data from different sources may use different scale</a:t>
            </a:r>
          </a:p>
          <a:p>
            <a:r>
              <a:rPr lang="en-US" dirty="0"/>
              <a:t>Converting one data type to another data type</a:t>
            </a:r>
          </a:p>
          <a:p>
            <a:r>
              <a:rPr lang="en-US" dirty="0"/>
              <a:t>Example: zip code</a:t>
            </a:r>
          </a:p>
          <a:p>
            <a:pPr lvl="1"/>
            <a:r>
              <a:rPr lang="en-US" dirty="0"/>
              <a:t>cannot add zip code</a:t>
            </a:r>
          </a:p>
          <a:p>
            <a:pPr lvl="1"/>
            <a:r>
              <a:rPr lang="en-US" dirty="0"/>
              <a:t>But zip code can be translated to </a:t>
            </a:r>
            <a:r>
              <a:rPr lang="en-US" dirty="0" err="1"/>
              <a:t>lat</a:t>
            </a:r>
            <a:r>
              <a:rPr lang="en-US" dirty="0"/>
              <a:t>/</a:t>
            </a:r>
            <a:r>
              <a:rPr lang="en-US" dirty="0" err="1"/>
              <a:t>lon</a:t>
            </a:r>
            <a:r>
              <a:rPr lang="en-US" dirty="0"/>
              <a:t> (rough representation)</a:t>
            </a:r>
          </a:p>
          <a:p>
            <a:pPr lvl="1"/>
            <a:r>
              <a:rPr lang="en-US" dirty="0"/>
              <a:t>Lat/</a:t>
            </a:r>
            <a:r>
              <a:rPr lang="en-US" dirty="0" err="1"/>
              <a:t>lon</a:t>
            </a:r>
            <a:r>
              <a:rPr lang="en-US" dirty="0"/>
              <a:t> can be used to computer distances</a:t>
            </a:r>
          </a:p>
          <a:p>
            <a:pPr lvl="1"/>
            <a:endParaRPr lang="en-US" dirty="0"/>
          </a:p>
        </p:txBody>
      </p:sp>
    </p:spTree>
    <p:extLst>
      <p:ext uri="{BB962C8B-B14F-4D97-AF65-F5344CB8AC3E}">
        <p14:creationId xmlns:p14="http://schemas.microsoft.com/office/powerpoint/2010/main" val="3136292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1126</TotalTime>
  <Words>3690</Words>
  <Application>Microsoft Macintosh PowerPoint</Application>
  <PresentationFormat>Widescreen</PresentationFormat>
  <Paragraphs>512</Paragraphs>
  <Slides>61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Aptos</vt:lpstr>
      <vt:lpstr>Aptos Display</vt:lpstr>
      <vt:lpstr>Arial</vt:lpstr>
      <vt:lpstr>Calibri</vt:lpstr>
      <vt:lpstr>Office Theme</vt:lpstr>
      <vt:lpstr>PowerPoint Presentation</vt:lpstr>
      <vt:lpstr>Big Data Cont</vt:lpstr>
      <vt:lpstr>Measurement</vt:lpstr>
      <vt:lpstr>Accuracy and precision</vt:lpstr>
      <vt:lpstr>Data range</vt:lpstr>
      <vt:lpstr>Counting</vt:lpstr>
      <vt:lpstr>Normalization and transforming your data</vt:lpstr>
      <vt:lpstr> </vt:lpstr>
      <vt:lpstr> </vt:lpstr>
      <vt:lpstr> </vt:lpstr>
      <vt:lpstr>Reducing your data</vt:lpstr>
      <vt:lpstr>  </vt:lpstr>
      <vt:lpstr>Understand your control</vt:lpstr>
      <vt:lpstr>Overview</vt:lpstr>
      <vt:lpstr>Speed and scalability</vt:lpstr>
      <vt:lpstr> </vt:lpstr>
      <vt:lpstr> </vt:lpstr>
      <vt:lpstr> </vt:lpstr>
      <vt:lpstr>Overview</vt:lpstr>
      <vt:lpstr>Some simple and fast methods to explore large datasets</vt:lpstr>
      <vt:lpstr>Denominators</vt:lpstr>
      <vt:lpstr> </vt:lpstr>
      <vt:lpstr>Word frequency distributions</vt:lpstr>
      <vt:lpstr> </vt:lpstr>
      <vt:lpstr> </vt:lpstr>
      <vt:lpstr> </vt:lpstr>
      <vt:lpstr>Outliers and Anomalies</vt:lpstr>
      <vt:lpstr> </vt:lpstr>
      <vt:lpstr>Back of Envelope Analysis</vt:lpstr>
      <vt:lpstr> </vt:lpstr>
      <vt:lpstr>Failures Within Big Data</vt:lpstr>
      <vt:lpstr> </vt:lpstr>
      <vt:lpstr>Failure is common</vt:lpstr>
      <vt:lpstr> </vt:lpstr>
      <vt:lpstr>2 types of big data failure</vt:lpstr>
      <vt:lpstr>Failed standards</vt:lpstr>
      <vt:lpstr>Successful standards</vt:lpstr>
      <vt:lpstr>Standards failure/instability on big data project</vt:lpstr>
      <vt:lpstr> </vt:lpstr>
      <vt:lpstr>Big Data complexity</vt:lpstr>
      <vt:lpstr>Best practices</vt:lpstr>
      <vt:lpstr>When does complexity help?</vt:lpstr>
      <vt:lpstr>Suggest approach</vt:lpstr>
      <vt:lpstr> </vt:lpstr>
      <vt:lpstr> </vt:lpstr>
      <vt:lpstr> </vt:lpstr>
      <vt:lpstr> </vt:lpstr>
      <vt:lpstr>After failure</vt:lpstr>
      <vt:lpstr> </vt:lpstr>
      <vt:lpstr>Data Engineering Concepts</vt:lpstr>
      <vt:lpstr>Simple Data Architecture</vt:lpstr>
      <vt:lpstr> </vt:lpstr>
      <vt:lpstr>ETL</vt:lpstr>
      <vt:lpstr>Expectation from data</vt:lpstr>
      <vt:lpstr>Expectation from platform</vt:lpstr>
      <vt:lpstr> </vt:lpstr>
      <vt:lpstr> </vt:lpstr>
      <vt:lpstr> </vt:lpstr>
      <vt:lpstr> </vt:lpstr>
      <vt:lpstr> </vt:lpstr>
      <vt:lpst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Cont</dc:title>
  <dc:subject/>
  <dc:creator>Nicholas W. Ziolkowski</dc:creator>
  <cp:keywords/>
  <dc:description/>
  <cp:lastModifiedBy>Nicholas W. Ziolkowski</cp:lastModifiedBy>
  <cp:revision>5</cp:revision>
  <dcterms:created xsi:type="dcterms:W3CDTF">2024-01-25T04:37:10Z</dcterms:created>
  <dcterms:modified xsi:type="dcterms:W3CDTF">2024-02-03T02:38:47Z</dcterms:modified>
  <cp:category/>
</cp:coreProperties>
</file>