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12192000"/>
  <p:notesSz cx="6858000" cy="9144000"/>
  <p:embeddedFontLst>
    <p:embeddedFont>
      <p:font typeface="Play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1" roundtripDataSignature="AMtx7mh7rPDzXOSvRBHE85GYjhcfkX0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customschemas.google.com/relationships/presentationmetadata" Target="metadata"/><Relationship Id="rId50" Type="http://schemas.openxmlformats.org/officeDocument/2006/relationships/font" Target="fonts/Play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ff3f7b3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eff3f7b3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6169629a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b6169629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1" name="Google Shape;3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5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5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ightlies.apache.org/flink/flink-docs-release-1.18/docs/learn-flink/overview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loud.google.com/bigquery?_gl=1*12gt07g*_up*MQ..&amp;gclid=CjwKCAiA_OetBhAtEiwAPTeQZzKNjldNOlL0T96FuQSl0RYpvTKzODWjPTiOg-b6yxJN5F14u0_rIxoCa84QAvD_BwE&amp;gclsrc=aw.ds#cloud-data-warehouse-to-power-your-data-driven-innov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ws.amazon.com/redshif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snowflake.com/en/data-cloud/workloads/data-warehouse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avro.apache.org/docs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arquet.apache.org/docs/file-format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databricks.com/glossary/data-warehous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iceberg.apache.org/docs/1.3.1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hudi.apache.org/docs/overview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10" Type="http://schemas.openxmlformats.org/officeDocument/2006/relationships/image" Target="../media/image14.png"/><Relationship Id="rId9" Type="http://schemas.openxmlformats.org/officeDocument/2006/relationships/image" Target="../media/image26.png"/><Relationship Id="rId5" Type="http://schemas.openxmlformats.org/officeDocument/2006/relationships/image" Target="../media/image7.jpg"/><Relationship Id="rId6" Type="http://schemas.openxmlformats.org/officeDocument/2006/relationships/image" Target="../media/image9.jpg"/><Relationship Id="rId7" Type="http://schemas.openxmlformats.org/officeDocument/2006/relationships/image" Target="../media/image8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DS530 Week 3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Storage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Real-time vs Traditional Databases</a:t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052945" y="2770909"/>
            <a:ext cx="3943928" cy="6580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Immediate Insights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1052945" y="3851130"/>
            <a:ext cx="3943928" cy="6580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Milliseconds of Latency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1052945" y="4931351"/>
            <a:ext cx="3943928" cy="6580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Requires Complex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7195129" y="2770909"/>
            <a:ext cx="3943928" cy="6580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Batch Scheduling for Data Pulls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7195129" y="3851130"/>
            <a:ext cx="3943928" cy="6580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cadence throughout the day (hourly/daily)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7195129" y="4931351"/>
            <a:ext cx="3943928" cy="6580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Straightforward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1052945" y="1901752"/>
            <a:ext cx="3943928" cy="658091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7195127" y="1901753"/>
            <a:ext cx="3943928" cy="658091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ff3f7b3af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Real-Time Processing</a:t>
            </a:r>
            <a:endParaRPr/>
          </a:p>
        </p:txBody>
      </p:sp>
      <p:sp>
        <p:nvSpPr>
          <p:cNvPr id="209" name="Google Shape;209;g1eff3f7b3af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Event Time Processing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Based on when they occur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Windowing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Splitting the stream into batches for calculation over a time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Exactly-Once Processing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One time processing to ensure no duplicates occur during the upload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Apache Fink: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https://nightlies.apache.org/flink/flink-docs-release-1.18/docs/learn-flink/overview/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Real-time Database - Components</a:t>
            </a:r>
            <a:endParaRPr/>
          </a:p>
        </p:txBody>
      </p:sp>
      <p:sp>
        <p:nvSpPr>
          <p:cNvPr id="215" name="Google Shape;21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Allowing the system to act on new data through calls from the source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Memory Storage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is stored in the RAM instead of the disk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Indexing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structures that optimize querying/searching actions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Partitioning and Sharding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Distributing data through multiple nodes for a more time effect query response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Columnar Storage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Allowing for more efficient querying of specific columns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838200" y="28312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</a:t>
            </a:r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Coined by Bill Irmon in the 1970s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“Subject-oriented, integrated, time-variant, and nonvolatile collection of data”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Purpose is to centralize data from multiple sources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 able to transform the data from multiple sources for a coherent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– On Premise</a:t>
            </a: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Early implementations of a data warehouse was on premise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Run on computer servers within the datacenter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Very costly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Hardware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Human resources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Hard to maintain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Complex architecture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Not scalable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– On Cloud</a:t>
            </a:r>
            <a:endParaRPr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Rise of Big Data through the ecommerce boom pushed on premise Data Warehouses to cloud based environments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Flexible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Cost Effective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– On the Cloud</a:t>
            </a:r>
            <a:endParaRPr/>
          </a:p>
        </p:txBody>
      </p:sp>
      <p:pic>
        <p:nvPicPr>
          <p:cNvPr descr="Google BigQuery: A Tutorial for Marketers | CXL"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495" y="2738727"/>
            <a:ext cx="3579975" cy="2015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Redshift Logo PNG vector in SVG, PDF, AI, CDR format" id="245" name="Google Shape;2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8716" y="2738727"/>
            <a:ext cx="2685915" cy="20158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owflake: Raising a flurry in a cloud-first data warehouse – Intellyx –  The Digital Transformation Experts – Analysts" id="246" name="Google Shape;24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6877" y="2949936"/>
            <a:ext cx="3044897" cy="1593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– Google BigQuery</a:t>
            </a:r>
            <a:endParaRPr/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Benefits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Serverless architecture – can use SQL queries for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DuetAI embedded in BigQuery to provide coding experience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Built in machine learning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Geospatial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 for collaboration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Clean Rooms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 the flow of all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https://cloud.google.com/bigquery?_gl=1*12gt07g*_up*MQ..&amp;gclid=CjwKCAiA_OetBhAtEiwAPTeQZzKNjldNOlL0T96FuQSl0RYpvTKzODWjPTiOg-b6yxJN5F14u0_rIxoCa84QAvD_BwE&amp;gclsrc=aw.ds#cloud-data-warehouse-to-power-your-data-driven-innovation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27662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Engineering Continued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– Amazon Redshift</a:t>
            </a:r>
            <a:endParaRPr/>
          </a:p>
        </p:txBody>
      </p:sp>
      <p:sp>
        <p:nvSpPr>
          <p:cNvPr id="258" name="Google Shape;25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Benefits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Best price performance with scalability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of no code/low code zero ETL approach for ingestion and analytics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run SQL queries, power dashboards/visualizations with real time analytics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Secure Data Collaboration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https://aws.amazon.com/redshift/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- Snowflake</a:t>
            </a:r>
            <a:endParaRPr/>
          </a:p>
        </p:txBody>
      </p:sp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Benefits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Serverless architecture – can use SQL queries for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Built in machine learning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Geospatial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Security for collaboration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Data Clean Rooms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Monitor the flow of all data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https://www.snowflake.com/en/data-cloud/workloads/data-warehouse/</a:t>
            </a:r>
            <a:r>
              <a:rPr lang="en-US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Warehousing Strategy</a:t>
            </a:r>
            <a:endParaRPr/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 all legacy data has to be migrated to the Data Warehouse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of Cloud Based Data Warehouse?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Is this a critical piece for the migration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Will legacy systems be shut off?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– Data Gravity &amp; Governance</a:t>
            </a:r>
            <a:endParaRPr/>
          </a:p>
        </p:txBody>
      </p:sp>
      <p:sp>
        <p:nvSpPr>
          <p:cNvPr id="276" name="Google Shape;27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Data Gravity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event where the volume of the data increases exponentially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/>
              <a:t>Very Costly to maintain mass volume that increases</a:t>
            </a:r>
            <a:endParaRPr/>
          </a:p>
          <a:p>
            <a:pPr indent="-3429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Vendor Lock In</a:t>
            </a:r>
            <a:endParaRPr/>
          </a:p>
          <a:p>
            <a:pPr indent="-342900" lvl="2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Dependency on a single vendor provider for the warehouse</a:t>
            </a:r>
            <a:endParaRPr/>
          </a:p>
          <a:p>
            <a:pPr indent="-342900" lvl="2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Makes it very difficult to move to a different vendor </a:t>
            </a:r>
            <a:endParaRPr/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– Measuring Effectiveness</a:t>
            </a:r>
            <a:endParaRPr/>
          </a:p>
        </p:txBody>
      </p:sp>
      <p:sp>
        <p:nvSpPr>
          <p:cNvPr id="282" name="Google Shape;282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Quality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Accuracy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Completeness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Consistency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Query Performance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Response Time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Execution Plans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Complexity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– Measuring Effectiveness</a:t>
            </a:r>
            <a:endParaRPr/>
          </a:p>
        </p:txBody>
      </p:sp>
      <p:sp>
        <p:nvSpPr>
          <p:cNvPr id="288" name="Google Shape;28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 Adoption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Engagement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Feedback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Self Service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Integration Efficiency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Time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Success Rate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– Data Mart</a:t>
            </a:r>
            <a:endParaRPr/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Simple data warehouse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Focused use - Specified in a specific area of the business/organization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e.g. a data mart to share information with partners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Sales, customers.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Cost efficient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6169629a2_0_3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Lake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Lake</a:t>
            </a:r>
            <a:endParaRPr/>
          </a:p>
        </p:txBody>
      </p:sp>
      <p:sp>
        <p:nvSpPr>
          <p:cNvPr id="305" name="Google Shape;30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Due to Ecommerce Era, semi-structured/unstructured data has become more prevalent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Social media metadata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API Logs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Documents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Data Warehouse could not maintain data that was defined into a structured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Lake - Organization</a:t>
            </a:r>
            <a:endParaRPr/>
          </a:p>
        </p:txBody>
      </p:sp>
      <p:sp>
        <p:nvSpPr>
          <p:cNvPr id="311" name="Google Shape;3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Hadoop Distributed File System (HDFS)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is stored in a hierarchical format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Similar to the File Explorer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This object storage is able to handle the high volume of unstructured data that most companies were aiming to collect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Common Tools for Data Lake: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12" name="Google Shape;3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200" y="4456075"/>
            <a:ext cx="2086600" cy="15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813" y="4457500"/>
            <a:ext cx="29241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1625" y="4090513"/>
            <a:ext cx="4592175" cy="22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ud with solid fill"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9911" y="2078121"/>
            <a:ext cx="2570206" cy="257020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Modern Data Stack</a:t>
            </a:r>
            <a:endParaRPr/>
          </a:p>
        </p:txBody>
      </p:sp>
      <p:pic>
        <p:nvPicPr>
          <p:cNvPr descr="Database with solid fill"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8597" y="299670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with solid fill" id="98" name="Google Shape;9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963" y="232924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with solid fill" id="99" name="Google Shape;9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963" y="34290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 Computing with solid fill" id="100" name="Google Shape;10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86135" y="2971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 chart with solid fill" id="101" name="Google Shape;10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88080" y="265161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tion with bar chart with solid fill" id="102" name="Google Shape;10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30880" y="356601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graph with upward trend with solid fill" id="103" name="Google Shape;103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45280" y="356601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>
            <a:off x="1825371" y="3114996"/>
            <a:ext cx="1882345" cy="9638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35236" y="1849330"/>
            <a:ext cx="1346196" cy="379770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3772761" y="1849330"/>
            <a:ext cx="2469292" cy="379770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7241059" y="1849330"/>
            <a:ext cx="1346196" cy="379770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9586261" y="1849330"/>
            <a:ext cx="1968153" cy="379770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6249823" y="3334232"/>
            <a:ext cx="954989" cy="5253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8581157" y="3334232"/>
            <a:ext cx="954989" cy="5253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493908" y="4879993"/>
            <a:ext cx="141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302646" y="4741405"/>
            <a:ext cx="146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185903" y="4879992"/>
            <a:ext cx="139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802209" y="4956936"/>
            <a:ext cx="153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Lake – Data Types</a:t>
            </a:r>
            <a:endParaRPr/>
          </a:p>
        </p:txBody>
      </p:sp>
      <p:sp>
        <p:nvSpPr>
          <p:cNvPr id="320" name="Google Shape;32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Lakes can handle all types of formats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CSV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XML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JSON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Images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Videos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CSV</a:t>
            </a:r>
            <a:endParaRPr/>
          </a:p>
        </p:txBody>
      </p:sp>
      <p:sp>
        <p:nvSpPr>
          <p:cNvPr id="326" name="Google Shape;32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Comma Separated Value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Most standard format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Each line represents a record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Each field is represented by a delimiter (, |)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Avro</a:t>
            </a:r>
            <a:endParaRPr/>
          </a:p>
        </p:txBody>
      </p:sp>
      <p:sp>
        <p:nvSpPr>
          <p:cNvPr id="332" name="Google Shape;332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Open source file format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Like CSV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Users can add a structural dictionary of the data within the file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support compression formats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Allowing efficient, memory saving sharing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https://avro.apache.org/docs/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Parquet</a:t>
            </a:r>
            <a:endParaRPr/>
          </a:p>
        </p:txBody>
      </p:sp>
      <p:sp>
        <p:nvSpPr>
          <p:cNvPr id="338" name="Google Shape;338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Open source file format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Organizes data by column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Efficient for analyzing through querying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Focus on only a subset of the columns within the database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Supports various integration processes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Most common format for enterprises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Hadoop/MapReduce/Spark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Supports Schema evolution and compression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https://parquet.apache.org/docs/file-format/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Lakes – When it Fails</a:t>
            </a:r>
            <a:endParaRPr/>
          </a:p>
        </p:txBody>
      </p:sp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Swamp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disorganized lake that cannot be managed, scaled and navigate when querying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Reasons for failure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Poor Data Governance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Data Inconsistency and Silos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Lack of User Adoption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Warehouse and Data Lake Combines</a:t>
            </a:r>
            <a:endParaRPr/>
          </a:p>
        </p:txBody>
      </p:sp>
      <p:sp>
        <p:nvSpPr>
          <p:cNvPr id="350" name="Google Shape;350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Lakehouse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Combines the following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Lake’s storage scalability and data diversity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Warehouse’s transactional consistency and performance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https://www.databricks.com/glossary/data-warehouse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Lakehouse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Lakehouse - Components</a:t>
            </a:r>
            <a:endParaRPr/>
          </a:p>
        </p:txBody>
      </p:sp>
      <p:sp>
        <p:nvSpPr>
          <p:cNvPr id="361" name="Google Shape;36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Unified Storage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Being able to ingest from multiple data types for querying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Raw, structured, semi-structured, unstructured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Schema Enforcement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data structure gets implemented during ingestion that ensures the data operates on a schema level when queried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Allows for high performance analysis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Lakehouse - Components</a:t>
            </a:r>
            <a:endParaRPr/>
          </a:p>
        </p:txBody>
      </p:sp>
      <p:sp>
        <p:nvSpPr>
          <p:cNvPr id="367" name="Google Shape;36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Transactional Capabilities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ACID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Atomicity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transaction is treated as a single instance for consistency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Consistency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transaction must meet a set rule or predefined standard to ensure mapping correctly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Isolation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transaction is on its own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Does not interfere with one another to ensure data integrity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Durability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After the transaction is processed, it is in a permanent state from which it has been processed within the database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Lakehouse - Components</a:t>
            </a:r>
            <a:endParaRPr/>
          </a:p>
        </p:txBody>
      </p:sp>
      <p:sp>
        <p:nvSpPr>
          <p:cNvPr id="373" name="Google Shape;373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 Layer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processing and analysis stage within the lakehouse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Key part of the ML Engineering journey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From querying the data to building the model itself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Metadata Management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Provides the source information of various types of information going through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First-class citizen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Entity that supports every operation being made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Benefits of the Modern Data Stack</a:t>
            </a:r>
            <a:endParaRPr/>
          </a:p>
        </p:txBody>
      </p:sp>
      <p:grpSp>
        <p:nvGrpSpPr>
          <p:cNvPr id="120" name="Google Shape;120;p4"/>
          <p:cNvGrpSpPr/>
          <p:nvPr/>
        </p:nvGrpSpPr>
        <p:grpSpPr>
          <a:xfrm>
            <a:off x="1407279" y="2812349"/>
            <a:ext cx="9377440" cy="2377901"/>
            <a:chOff x="569079" y="986724"/>
            <a:chExt cx="9377440" cy="2377901"/>
          </a:xfrm>
        </p:grpSpPr>
        <p:sp>
          <p:nvSpPr>
            <p:cNvPr id="121" name="Google Shape;121;p4"/>
            <p:cNvSpPr/>
            <p:nvPr/>
          </p:nvSpPr>
          <p:spPr>
            <a:xfrm>
              <a:off x="973190" y="986724"/>
              <a:ext cx="1264141" cy="1264141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242597" y="1256131"/>
              <a:ext cx="725326" cy="7253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408216" y="986724"/>
              <a:ext cx="1264141" cy="1264141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677623" y="1256131"/>
              <a:ext cx="725326" cy="7253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2727601" y="2644625"/>
              <a:ext cx="2349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SCALABILITY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843242" y="986724"/>
              <a:ext cx="1264141" cy="1264141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112649" y="1256131"/>
              <a:ext cx="725326" cy="7253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439131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5439125" y="2644625"/>
              <a:ext cx="21966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FLEXIBILITY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278268" y="986724"/>
              <a:ext cx="1264141" cy="1264141"/>
            </a:xfrm>
            <a:prstGeom prst="ellipse">
              <a:avLst/>
            </a:prstGeom>
            <a:solidFill>
              <a:srgbClr val="CA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547675" y="1256131"/>
              <a:ext cx="725326" cy="7253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7874157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7874157" y="2644614"/>
              <a:ext cx="2072362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Lakehouse – Transactional Data</a:t>
            </a:r>
            <a:endParaRPr/>
          </a:p>
        </p:txBody>
      </p:sp>
      <p:sp>
        <p:nvSpPr>
          <p:cNvPr id="379" name="Google Shape;379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Delta Lake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Built by Data Bricks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Fully compatible with Spark for querying data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Lakehouse – Transactional Data</a:t>
            </a:r>
            <a:endParaRPr/>
          </a:p>
        </p:txBody>
      </p:sp>
      <p:sp>
        <p:nvSpPr>
          <p:cNvPr id="385" name="Google Shape;385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Delta Sharing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secure data sharing protocol designed by Data Bricks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Used for real time data sharing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Platform agnostic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Lakehouse – Transactional Data</a:t>
            </a:r>
            <a:endParaRPr/>
          </a:p>
        </p:txBody>
      </p:sp>
      <p:sp>
        <p:nvSpPr>
          <p:cNvPr id="391" name="Google Shape;39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Apache Iceberg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 source table format for high volume 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Speed of the data is slow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tied to any particular search engine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https://iceberg.apache.org/docs/1.3.1/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Lakehouse – Transactional Data</a:t>
            </a:r>
            <a:endParaRPr/>
          </a:p>
        </p:txBody>
      </p:sp>
      <p:sp>
        <p:nvSpPr>
          <p:cNvPr id="397" name="Google Shape;397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Apache Hudi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Hadoop Upserts Deletes and Incrementals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Used for record level modification of your dataset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https://hudi.apache.org/docs/overview/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Lakehouse – Machine Learning</a:t>
            </a:r>
            <a:endParaRPr/>
          </a:p>
        </p:txBody>
      </p:sp>
      <p:sp>
        <p:nvSpPr>
          <p:cNvPr id="403" name="Google Shape;40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Once extracted, ML Engineers and Data Scientists can develop their frameworks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Python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For EDA, Cleaning, Feature Engineering, Ensemble Models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Deep Learning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Natural Language Processing for textual analysis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Generative AI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Building out the pipeline to train models like DALLE, CHATGPT, and Midjourney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Speed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Follows the Data Analysis and Model Output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processing of the data post transformation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Efficient pipelines to dashboards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the volume of data increases within an organization, the data architecture also grows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architecture should also be able to decrease if data ingestion decreases over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Save costs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Less compute power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Flexibility within Ingestion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architecture should be able to handle both types of data: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Structured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architecture must handle the different resources that the data is coming from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API Logs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File/Object Storage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Security</a:t>
            </a:r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architecture should be able to maintain regulations regarding sensitive and private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GDPR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HIPPA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Deeper Dive into Industry Modern Data Stack</a:t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1825371" y="3114996"/>
            <a:ext cx="1882200" cy="9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435236" y="1849330"/>
            <a:ext cx="1346100" cy="3797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3772761" y="1849330"/>
            <a:ext cx="2469300" cy="3797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7241059" y="1849330"/>
            <a:ext cx="1346100" cy="3797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9586261" y="1849330"/>
            <a:ext cx="1968300" cy="3797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6249823" y="3334232"/>
            <a:ext cx="954900" cy="5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8581157" y="3334232"/>
            <a:ext cx="954900" cy="5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493908" y="4879993"/>
            <a:ext cx="141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4302646" y="4741405"/>
            <a:ext cx="146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7185903" y="4879992"/>
            <a:ext cx="139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9802209" y="4956936"/>
            <a:ext cx="153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7244708" y="2903310"/>
            <a:ext cx="133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</a:t>
            </a:r>
            <a:endParaRPr/>
          </a:p>
        </p:txBody>
      </p:sp>
      <p:pic>
        <p:nvPicPr>
          <p:cNvPr descr="Tableau Overview - Select Distinct"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0960" y="2329249"/>
            <a:ext cx="918798" cy="918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Power BI? - Beginner's Guide to Power BI | DataCamp" id="179" name="Google Shape;1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3249" y="3281207"/>
            <a:ext cx="946509" cy="9339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lik - Crunchbase Company Profile &amp; Funding" id="180" name="Google Shape;18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74935" y="404253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Redshift Logo PNG vector in SVG, PDF, AI, CDR format" id="181" name="Google Shape;18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2295" y="1971884"/>
            <a:ext cx="2197540" cy="15452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owflake: Raising a flurry in a cloud-first data warehouse – Intellyx –  The Digital Transformation Experts – Analysts" id="182" name="Google Shape;18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06110" y="3484179"/>
            <a:ext cx="2002601" cy="9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8878" y="2371379"/>
            <a:ext cx="1290092" cy="63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8878" y="3551304"/>
            <a:ext cx="1177870" cy="82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25213" y="3634859"/>
            <a:ext cx="1177875" cy="662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2024-02-01T03:46:01Z</dcterms:created>
  <dc:creator>Nicholas W. Ziolkowski</dc:creator>
</cp:coreProperties>
</file>