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97" r:id="rId3"/>
    <p:sldId id="293" r:id="rId4"/>
    <p:sldId id="257" r:id="rId5"/>
    <p:sldId id="30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96" r:id="rId14"/>
    <p:sldId id="298" r:id="rId15"/>
    <p:sldId id="265" r:id="rId16"/>
    <p:sldId id="266" r:id="rId17"/>
    <p:sldId id="267" r:id="rId18"/>
    <p:sldId id="269" r:id="rId19"/>
    <p:sldId id="268" r:id="rId20"/>
    <p:sldId id="270" r:id="rId21"/>
    <p:sldId id="271" r:id="rId22"/>
    <p:sldId id="272" r:id="rId23"/>
    <p:sldId id="273" r:id="rId24"/>
    <p:sldId id="300" r:id="rId25"/>
    <p:sldId id="301" r:id="rId26"/>
    <p:sldId id="302" r:id="rId27"/>
    <p:sldId id="274" r:id="rId28"/>
    <p:sldId id="275" r:id="rId29"/>
    <p:sldId id="276" r:id="rId30"/>
    <p:sldId id="277" r:id="rId31"/>
    <p:sldId id="278" r:id="rId32"/>
    <p:sldId id="279" r:id="rId33"/>
    <p:sldId id="299" r:id="rId34"/>
    <p:sldId id="305" r:id="rId35"/>
    <p:sldId id="281" r:id="rId36"/>
    <p:sldId id="282" r:id="rId37"/>
    <p:sldId id="283" r:id="rId38"/>
    <p:sldId id="295" r:id="rId39"/>
    <p:sldId id="303" r:id="rId40"/>
    <p:sldId id="304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iQU1qYx8pqKg1PWwWsDGzJgWNQ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73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ynchronization_(computer_science)" TargetMode="External"/><Relationship Id="rId3" Type="http://schemas.openxmlformats.org/officeDocument/2006/relationships/hyperlink" Target="https://en.wikipedia.org/wiki/Service_(systems_architecture)" TargetMode="External"/><Relationship Id="rId7" Type="http://schemas.openxmlformats.org/officeDocument/2006/relationships/hyperlink" Target="https://en.wikipedia.org/wiki/Configuration_managemen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Key-value_database" TargetMode="External"/><Relationship Id="rId5" Type="http://schemas.openxmlformats.org/officeDocument/2006/relationships/hyperlink" Target="https://en.wikipedia.org/wiki/Hierarchical_database_model" TargetMode="External"/><Relationship Id="rId4" Type="http://schemas.openxmlformats.org/officeDocument/2006/relationships/hyperlink" Target="https://en.wikipedia.org/wiki/Distributed_computing" TargetMode="External"/><Relationship Id="rId9" Type="http://schemas.openxmlformats.org/officeDocument/2006/relationships/hyperlink" Target="https://en.wikipedia.org/wiki/Directory_service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99b49722246558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99b49722246558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7e99b49722246558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7166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a467b411c3ed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a467b411c3ed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8a467b411c3ed7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is 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 server for highly reliable distributed coordination of cloud applications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distributed systems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offering a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hierarchical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key-value store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used to provide a distributed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configuration service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synchronization service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naming registry</a:t>
            </a: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for large distributed systems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subproject of Hadoop</a:t>
            </a:r>
            <a:endParaRPr/>
          </a:p>
        </p:txBody>
      </p:sp>
      <p:sp>
        <p:nvSpPr>
          <p:cNvPr id="160" name="Google Shape;16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4820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a467b411c3ed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a467b411c3ed7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8a467b411c3ed7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e99b4972224655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e99b49722246558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7e99b49722246558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types of nodes – coordinator and &gt;=1 worker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Coordinators accept the queries, parse them, plan and optimize the execution, and orchestrate the queries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Workers are responsible for query execution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/>
              <a:t>Query comes in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/>
              <a:t>coordinator uses Metadata API to get relevant information from the external storage system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/>
              <a:t>coordinator locates the data through Data Location API and schedules tasks.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/>
              <a:t> workers fetch the data through Data Source API and run relevant logic on the data.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arenR"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 is returned through the Data Sink API.</a:t>
            </a:r>
            <a:endParaRPr/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7" name="Google Shape;21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Presto has two connectors: Hive and MySQL, referenced as hive and mysql,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Upon receiving the query, Presto plans an execution, schedules tasks, and manages resources.</a:t>
            </a:r>
            <a:endParaRPr/>
          </a:p>
        </p:txBody>
      </p:sp>
      <p:sp>
        <p:nvSpPr>
          <p:cNvPr id="224" name="Google Shape;22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Preso has built in optimizer and scheduler </a:t>
            </a:r>
            <a:endParaRPr/>
          </a:p>
        </p:txBody>
      </p:sp>
      <p:sp>
        <p:nvSpPr>
          <p:cNvPr id="232" name="Google Shape;23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e99b4972224655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e99b49722246558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e99b49722246558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e99b4972224655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e99b49722246558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7e99b49722246558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part is capacity of the system rather than latency</a:t>
            </a:r>
            <a:endParaRPr/>
          </a:p>
        </p:txBody>
      </p:sp>
      <p:sp>
        <p:nvSpPr>
          <p:cNvPr id="93" name="Google Shape;9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e99b4972224655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e99b49722246558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7e99b49722246558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https://hive.apache.org</a:t>
            </a:r>
            <a:endParaRPr/>
          </a:p>
        </p:txBody>
      </p:sp>
      <p:sp>
        <p:nvSpPr>
          <p:cNvPr id="299" name="Google Shape;29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column 'foo' from all rows of partition ds=2008-08-15 of the invites table. The results are not stored anywhere, but are displayed on the console.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312" name="Google Shape;312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51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99b49722246558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99b49722246558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7e99b49722246558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tatic.googleusercontent.com/media/research.google.com/en/archive/mapreduce-osdi04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stable/hadoop-project-dist/hadoop-hdfs/HdfsDesign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c.googleusercontent.com/media/research.google.com/en/archive/mapreduce-osdi04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DS530</a:t>
            </a:r>
            <a:br>
              <a:rPr lang="en-US"/>
            </a:br>
            <a:r>
              <a:rPr lang="en-US"/>
              <a:t>Week 4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Hadoop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022801" y="2680854"/>
            <a:ext cx="1570181" cy="14962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2002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3119936" y="2680854"/>
            <a:ext cx="1570181" cy="14962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2003</a:t>
            </a:r>
            <a:endParaRPr dirty="0"/>
          </a:p>
        </p:txBody>
      </p:sp>
      <p:sp>
        <p:nvSpPr>
          <p:cNvPr id="126" name="Google Shape;126;p5"/>
          <p:cNvSpPr/>
          <p:nvPr/>
        </p:nvSpPr>
        <p:spPr>
          <a:xfrm>
            <a:off x="5099477" y="2680854"/>
            <a:ext cx="1570181" cy="14962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2004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7196612" y="2680854"/>
            <a:ext cx="1570181" cy="14962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2005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9176153" y="2680854"/>
            <a:ext cx="1570181" cy="149629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2006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580040" y="4226031"/>
            <a:ext cx="2455702" cy="12163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Apache Nutch Started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2643775" y="1421486"/>
            <a:ext cx="2455702" cy="12163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Released Google File System Paper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4656716" y="4257658"/>
            <a:ext cx="2455702" cy="12163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Released paper on MapReduce</a:t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>
            <a:off x="6669658" y="1384017"/>
            <a:ext cx="2455702" cy="12163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Nutch Distributed File System was introduced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8898098" y="4257658"/>
            <a:ext cx="2455702" cy="12163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was introduced with HDFS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On-premise Storage Solution</a:t>
            </a:r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Deploying the platform to the company's data center, where the organization invest in hardware, maintenance, and talent.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Disadvantage: up-front cost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Advantage: cost less over long term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Ideal for organization which has a data center already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HDFS Architecture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BB3E-35C1-7D41-8723-2BAE32C7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47CFE-F43C-BD42-ABA9-D3DDC56CD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Hadoop Distributed File System (HDFS) – de facto storage system for on-premise big data platform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Easy to use commodity hardware (built to to handle hardware failure)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Fault tolerate – replicate data among nodes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Need to consider other aspects – deployment, capacity planning, monitoring and hiring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800" dirty="0"/>
              <a:t>Sequential Access of the File</a:t>
            </a:r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/>
              <a:t>Whole Data only</a:t>
            </a:r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800" dirty="0"/>
              <a:t>Appending the files is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0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99b49722246558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HDFS Cluster</a:t>
            </a:r>
            <a:endParaRPr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9FBD51-C3B5-C54E-8230-1097357AE4B6}"/>
              </a:ext>
            </a:extLst>
          </p:cNvPr>
          <p:cNvSpPr/>
          <p:nvPr/>
        </p:nvSpPr>
        <p:spPr>
          <a:xfrm>
            <a:off x="4800600" y="2914650"/>
            <a:ext cx="2714625" cy="191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NameNode</a:t>
            </a:r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D1D518F-018B-0D4C-B2A8-4D792CF1DE39}"/>
              </a:ext>
            </a:extLst>
          </p:cNvPr>
          <p:cNvSpPr/>
          <p:nvPr/>
        </p:nvSpPr>
        <p:spPr>
          <a:xfrm>
            <a:off x="7920038" y="1359399"/>
            <a:ext cx="2714625" cy="191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8A4E9B-2C08-0545-B6DC-7AF980CCD1E9}"/>
              </a:ext>
            </a:extLst>
          </p:cNvPr>
          <p:cNvSpPr/>
          <p:nvPr/>
        </p:nvSpPr>
        <p:spPr>
          <a:xfrm>
            <a:off x="7953375" y="4578350"/>
            <a:ext cx="2714625" cy="191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0D1269-2133-9048-A651-CCF809EF510C}"/>
              </a:ext>
            </a:extLst>
          </p:cNvPr>
          <p:cNvSpPr/>
          <p:nvPr/>
        </p:nvSpPr>
        <p:spPr>
          <a:xfrm>
            <a:off x="1524000" y="4578350"/>
            <a:ext cx="2714625" cy="191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087FB51-0405-9443-ACF4-22E6BD16EC50}"/>
              </a:ext>
            </a:extLst>
          </p:cNvPr>
          <p:cNvSpPr/>
          <p:nvPr/>
        </p:nvSpPr>
        <p:spPr>
          <a:xfrm>
            <a:off x="1047750" y="1359400"/>
            <a:ext cx="2714625" cy="1914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96034F-92DC-344F-8384-CAA8F6A05942}"/>
              </a:ext>
            </a:extLst>
          </p:cNvPr>
          <p:cNvSpPr/>
          <p:nvPr/>
        </p:nvSpPr>
        <p:spPr>
          <a:xfrm>
            <a:off x="1350335" y="2541181"/>
            <a:ext cx="925032" cy="5934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4A2418-0AD9-0442-8D8C-2792CBDD47AB}"/>
              </a:ext>
            </a:extLst>
          </p:cNvPr>
          <p:cNvSpPr/>
          <p:nvPr/>
        </p:nvSpPr>
        <p:spPr>
          <a:xfrm>
            <a:off x="2484917" y="2541181"/>
            <a:ext cx="925032" cy="5934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18ED6D-37B3-4944-9C3D-AB7C047E5179}"/>
              </a:ext>
            </a:extLst>
          </p:cNvPr>
          <p:cNvSpPr/>
          <p:nvPr/>
        </p:nvSpPr>
        <p:spPr>
          <a:xfrm>
            <a:off x="2386012" y="5864747"/>
            <a:ext cx="925032" cy="5934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3DFB1D-BA11-FD43-AFB4-14497E0040E7}"/>
              </a:ext>
            </a:extLst>
          </p:cNvPr>
          <p:cNvSpPr/>
          <p:nvPr/>
        </p:nvSpPr>
        <p:spPr>
          <a:xfrm>
            <a:off x="8090934" y="2541181"/>
            <a:ext cx="925032" cy="5934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E9F926-89E9-5C42-A42F-B329A00037E5}"/>
              </a:ext>
            </a:extLst>
          </p:cNvPr>
          <p:cNvSpPr/>
          <p:nvPr/>
        </p:nvSpPr>
        <p:spPr>
          <a:xfrm>
            <a:off x="9420779" y="2541181"/>
            <a:ext cx="925032" cy="5934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654CD6-EE24-6040-A001-F9D7B57E9DD8}"/>
              </a:ext>
            </a:extLst>
          </p:cNvPr>
          <p:cNvSpPr/>
          <p:nvPr/>
        </p:nvSpPr>
        <p:spPr>
          <a:xfrm>
            <a:off x="8553450" y="5843696"/>
            <a:ext cx="925032" cy="59340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5D190AD-A54B-E242-A0D9-C6B9A5CC0786}"/>
              </a:ext>
            </a:extLst>
          </p:cNvPr>
          <p:cNvCxnSpPr>
            <a:stCxn id="3" idx="0"/>
            <a:endCxn id="20" idx="1"/>
          </p:cNvCxnSpPr>
          <p:nvPr/>
        </p:nvCxnSpPr>
        <p:spPr>
          <a:xfrm rot="5400000" flipH="1" flipV="1">
            <a:off x="6739981" y="1734594"/>
            <a:ext cx="597988" cy="17621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B721230F-12FF-5E41-B778-FE41D67C2D42}"/>
              </a:ext>
            </a:extLst>
          </p:cNvPr>
          <p:cNvCxnSpPr>
            <a:stCxn id="3" idx="2"/>
            <a:endCxn id="23" idx="3"/>
          </p:cNvCxnSpPr>
          <p:nvPr/>
        </p:nvCxnSpPr>
        <p:spPr>
          <a:xfrm rot="5400000">
            <a:off x="4845050" y="4222750"/>
            <a:ext cx="706438" cy="1919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16C62B6-1A93-9E44-958D-8DBF8FBE3013}"/>
              </a:ext>
            </a:extLst>
          </p:cNvPr>
          <p:cNvCxnSpPr>
            <a:stCxn id="3" idx="2"/>
            <a:endCxn id="22" idx="1"/>
          </p:cNvCxnSpPr>
          <p:nvPr/>
        </p:nvCxnSpPr>
        <p:spPr>
          <a:xfrm rot="16200000" flipH="1">
            <a:off x="6702425" y="4284663"/>
            <a:ext cx="706438" cy="17954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9E14E8D-DE04-7546-9388-381912202769}"/>
              </a:ext>
            </a:extLst>
          </p:cNvPr>
          <p:cNvCxnSpPr>
            <a:stCxn id="3" idx="0"/>
            <a:endCxn id="24" idx="3"/>
          </p:cNvCxnSpPr>
          <p:nvPr/>
        </p:nvCxnSpPr>
        <p:spPr>
          <a:xfrm rot="16200000" flipV="1">
            <a:off x="4661151" y="1417888"/>
            <a:ext cx="597987" cy="239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4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38a467b411c3ed7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250" y="542261"/>
            <a:ext cx="7921499" cy="547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Choosing Hardware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Hadoop clusters consist of the following types of  nodes: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NameNodes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trackers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DataNodes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Application nodes (Hive Metastore)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DataNodes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for storage and MapReduce job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JBOD (just a bunch of disks) – decrease the cost. Disk failure is handled by Hadoop internally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Computation is done on these nodes – closer to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Choosing Hardware (cont.)</a:t>
            </a:r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NameNodes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Critical component in the cluster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Single point of failure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Contain information about file system, know the list data block and their location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 a lot of memory – the data is stored in memory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Achieve high availability – more than one NameNode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Apache Zookeeper to handle automatic failover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lightweight. Can be collocated with the Resource Manager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Choosing Hardware (cont.)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Resource Managers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Track resources and schedule applications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Doesn’t need a lot of memory, but need compute power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Constant negotiate resources with applications, track resources, communicate with node managers in DataNodes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configure active and standby Resource Managers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Apache Zookeeper for automatic failover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Zookeeper – lightweight. Can be collocated with the Resource Manager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 Equipment</a:t>
            </a:r>
            <a:endParaRPr/>
          </a:p>
        </p:txBody>
      </p:sp>
      <p:sp>
        <p:nvSpPr>
          <p:cNvPr id="169" name="Google Shape;16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network to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transfer files to DataNodes and MapReduce jobs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Get status updates from Nodes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00090B-DCBE-6D4F-A0CD-F035FC164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8119"/>
              </p:ext>
            </p:extLst>
          </p:nvPr>
        </p:nvGraphicFramePr>
        <p:xfrm>
          <a:off x="2445488" y="935666"/>
          <a:ext cx="7576472" cy="4893675"/>
        </p:xfrm>
        <a:graphic>
          <a:graphicData uri="http://schemas.openxmlformats.org/drawingml/2006/table">
            <a:tbl>
              <a:tblPr/>
              <a:tblGrid>
                <a:gridCol w="2008221">
                  <a:extLst>
                    <a:ext uri="{9D8B030D-6E8A-4147-A177-3AD203B41FA5}">
                      <a16:colId xmlns:a16="http://schemas.microsoft.com/office/drawing/2014/main" val="2406127215"/>
                    </a:ext>
                  </a:extLst>
                </a:gridCol>
                <a:gridCol w="2568959">
                  <a:extLst>
                    <a:ext uri="{9D8B030D-6E8A-4147-A177-3AD203B41FA5}">
                      <a16:colId xmlns:a16="http://schemas.microsoft.com/office/drawing/2014/main" val="1949780182"/>
                    </a:ext>
                  </a:extLst>
                </a:gridCol>
                <a:gridCol w="2999292">
                  <a:extLst>
                    <a:ext uri="{9D8B030D-6E8A-4147-A177-3AD203B41FA5}">
                      <a16:colId xmlns:a16="http://schemas.microsoft.com/office/drawing/2014/main" val="3956904456"/>
                    </a:ext>
                  </a:extLst>
                </a:gridCol>
              </a:tblGrid>
              <a:tr h="45216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Week</a:t>
                      </a:r>
                      <a:endParaRPr lang="en-US" sz="160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Objective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Assignment Deadlines</a:t>
                      </a:r>
                      <a:endParaRPr lang="en-US" sz="160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960364"/>
                  </a:ext>
                </a:extLst>
              </a:tr>
              <a:tr h="1185666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1/18/24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Play" pitchFamily="2" charset="0"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Introduction to Big Data and Data Engineering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120846"/>
                  </a:ext>
                </a:extLst>
              </a:tr>
              <a:tr h="1185666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1/25/24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Play" pitchFamily="2" charset="0"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Big Data and Data Engineering Cont.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160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697119"/>
                  </a:ext>
                </a:extLst>
              </a:tr>
              <a:tr h="45216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2/1/24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Play" pitchFamily="2" charset="0"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Warehouse vs. Data Lakes</a:t>
                      </a:r>
                      <a:endParaRPr lang="en-US" sz="160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 Chapters 1-2</a:t>
                      </a:r>
                      <a:endParaRPr lang="en-US" sz="160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17788"/>
                  </a:ext>
                </a:extLst>
              </a:tr>
              <a:tr h="45216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2/8/224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Play" pitchFamily="2" charset="0"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Hadoop and MapReduce</a:t>
                      </a:r>
                      <a:endParaRPr lang="en-US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Read Chapter 3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979537"/>
                  </a:ext>
                </a:extLst>
              </a:tr>
              <a:tr h="45216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2/15/24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Play" pitchFamily="2" charset="0"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 to Snowflake</a:t>
                      </a:r>
                      <a:endParaRPr lang="en-US" sz="160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Read Chapter 4</a:t>
                      </a:r>
                      <a:endParaRPr lang="en-US" sz="160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85438"/>
                  </a:ext>
                </a:extLst>
              </a:tr>
              <a:tr h="452161"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2/22/24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Play" pitchFamily="2" charset="0"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Snowflake Cont.</a:t>
                      </a:r>
                      <a:endParaRPr lang="en-US" sz="160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Complete Data Warehouse Badge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47625" marB="4762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599736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B16BDE01-8860-494D-BEA9-62782BFA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26844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19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Capacity Planning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is the volume of ingested data for daily, weekly, and monthly?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Increase of overall data can be predicted by looking at the trends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What is the rate of data accumulation? Does it change a lot?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Think about the volume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How many tasks each node is supposed to execute?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Think about the variety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Retention- How much data to keep around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3 years, 5 years? Which data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Hadoop Benefits and Weaknesses</a:t>
            </a:r>
            <a:endParaRPr dirty="0"/>
          </a:p>
        </p:txBody>
      </p:sp>
      <p:sp>
        <p:nvSpPr>
          <p:cNvPr id="187" name="Google Shape;18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Open Source from Apache Hadoop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Benefit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 store any format from your resources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Weakness</a:t>
            </a:r>
            <a:endParaRPr dirty="0"/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Modifications are not possible</a:t>
            </a:r>
            <a:endParaRPr dirty="0"/>
          </a:p>
          <a:p>
            <a:pPr marL="1143000" lvl="2" indent="-228600">
              <a:buSzPts val="2400"/>
            </a:pPr>
            <a:r>
              <a:rPr lang="en-US" dirty="0"/>
              <a:t>Delete and reupload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HDFS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/>
              <a:t>Sequential Access of the File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Whole Data only</a:t>
            </a:r>
            <a:endParaRPr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/>
              <a:t>Appending the files are possible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HDFS Architecture</a:t>
            </a: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n-US" dirty="0"/>
              <a:t>The File System Namespace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en-US" sz="2800" dirty="0"/>
              <a:t>The certain location in the HDFS</a:t>
            </a:r>
          </a:p>
          <a:p>
            <a:pPr lvl="1" indent="-457200">
              <a:spcBef>
                <a:spcPts val="0"/>
              </a:spcBef>
              <a:buSzPts val="2800"/>
            </a:pPr>
            <a:r>
              <a:rPr lang="en-US" sz="2800" dirty="0"/>
              <a:t>Maintains the files system tree</a:t>
            </a:r>
          </a:p>
          <a:p>
            <a:pPr lvl="2" indent="-457200">
              <a:spcBef>
                <a:spcPts val="0"/>
              </a:spcBef>
              <a:buSzPts val="2800"/>
            </a:pPr>
            <a:r>
              <a:rPr lang="en-US" sz="2800" dirty="0"/>
              <a:t>All metadata of each file</a:t>
            </a:r>
            <a:endParaRPr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a467b411c3ed7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HFDS FAILURES</a:t>
            </a:r>
            <a:endParaRPr/>
          </a:p>
        </p:txBody>
      </p:sp>
      <p:sp>
        <p:nvSpPr>
          <p:cNvPr id="200" name="Google Shape;200;g38a467b411c3ed7_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NameNode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DataNode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Network Partitions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9D62-C65D-194F-96D1-49005310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Failure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0991-D166-F44C-8FD7-EB149B809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Hadoop File System to </a:t>
            </a:r>
            <a:r>
              <a:rPr lang="en-US" dirty="0" err="1"/>
              <a:t>DataNodes</a:t>
            </a:r>
            <a:r>
              <a:rPr lang="en-US" dirty="0"/>
              <a:t> is a one to many relationship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NameNode</a:t>
            </a:r>
            <a:r>
              <a:rPr lang="en-US" dirty="0"/>
              <a:t> goes down:</a:t>
            </a:r>
          </a:p>
          <a:p>
            <a:pPr lvl="2"/>
            <a:r>
              <a:rPr lang="en-US" dirty="0"/>
              <a:t>The whole cluster relating to that </a:t>
            </a:r>
            <a:r>
              <a:rPr lang="en-US" dirty="0" err="1"/>
              <a:t>NameNode</a:t>
            </a:r>
            <a:r>
              <a:rPr lang="en-US" dirty="0"/>
              <a:t> will be inactive</a:t>
            </a:r>
          </a:p>
          <a:p>
            <a:pPr lvl="2"/>
            <a:r>
              <a:rPr lang="en-US" dirty="0"/>
              <a:t>Cannot Upload/Delete from that specific cluster</a:t>
            </a:r>
          </a:p>
        </p:txBody>
      </p:sp>
    </p:spTree>
    <p:extLst>
      <p:ext uri="{BB962C8B-B14F-4D97-AF65-F5344CB8AC3E}">
        <p14:creationId xmlns:p14="http://schemas.microsoft.com/office/powerpoint/2010/main" val="1477018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EC4A-ED48-074A-8998-CC226499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DataNode</a:t>
            </a:r>
            <a:r>
              <a:rPr lang="en-US" dirty="0"/>
              <a:t> Failure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A9EA3-4DEE-BD47-8120-A359FA3F0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Failure: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will reactivate the replication process on each block of the </a:t>
            </a:r>
            <a:r>
              <a:rPr lang="en-US" dirty="0" err="1"/>
              <a:t>DataNode</a:t>
            </a:r>
            <a:r>
              <a:rPr lang="en-US" dirty="0"/>
              <a:t> to Reactivate it</a:t>
            </a:r>
          </a:p>
        </p:txBody>
      </p:sp>
    </p:spTree>
    <p:extLst>
      <p:ext uri="{BB962C8B-B14F-4D97-AF65-F5344CB8AC3E}">
        <p14:creationId xmlns:p14="http://schemas.microsoft.com/office/powerpoint/2010/main" val="223684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FA7A-B75A-744E-87CA-E870DE3D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Partition Failure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F442-110A-7A43-9D4D-6B48FF12F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Occurs when a subset of Nodes within a cluster is down</a:t>
            </a:r>
          </a:p>
          <a:p>
            <a:pPr lvl="1"/>
            <a:r>
              <a:rPr lang="en-US" dirty="0"/>
              <a:t>This causes a communication error within the server as the </a:t>
            </a:r>
            <a:r>
              <a:rPr lang="en-US" dirty="0" err="1"/>
              <a:t>NameSpace</a:t>
            </a:r>
            <a:r>
              <a:rPr lang="en-US" dirty="0"/>
              <a:t> can’t tell if the </a:t>
            </a:r>
            <a:r>
              <a:rPr lang="en-US" dirty="0" err="1"/>
              <a:t>DataNode</a:t>
            </a:r>
            <a:r>
              <a:rPr lang="en-US" dirty="0"/>
              <a:t> is alive or dead.</a:t>
            </a:r>
          </a:p>
          <a:p>
            <a:pPr lvl="1"/>
            <a:r>
              <a:rPr lang="en-US" dirty="0"/>
              <a:t>All actions will freeze as no further processing will occur</a:t>
            </a:r>
          </a:p>
        </p:txBody>
      </p:sp>
    </p:spTree>
    <p:extLst>
      <p:ext uri="{BB962C8B-B14F-4D97-AF65-F5344CB8AC3E}">
        <p14:creationId xmlns:p14="http://schemas.microsoft.com/office/powerpoint/2010/main" val="341003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e99b49722246558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Disk Failure</a:t>
            </a:r>
            <a:endParaRPr/>
          </a:p>
        </p:txBody>
      </p:sp>
      <p:sp>
        <p:nvSpPr>
          <p:cNvPr id="207" name="Google Shape;207;g7e99b49722246558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dirty="0" err="1"/>
              <a:t>DataNodes</a:t>
            </a:r>
            <a:r>
              <a:rPr lang="en-US" dirty="0"/>
              <a:t> sends a signal to the </a:t>
            </a:r>
            <a:r>
              <a:rPr lang="en-US" dirty="0" err="1"/>
              <a:t>NameSpace</a:t>
            </a:r>
            <a:endParaRPr dirty="0"/>
          </a:p>
          <a:p>
            <a:pPr indent="-457200"/>
            <a:r>
              <a:rPr lang="en-US" dirty="0"/>
              <a:t>Network partition error can cause subsets to lose connectivity disrupting the signal</a:t>
            </a:r>
            <a:endParaRPr dirty="0"/>
          </a:p>
          <a:p>
            <a:pPr indent="-457200"/>
            <a:r>
              <a:rPr lang="en-US" dirty="0"/>
              <a:t>If there is no signal the </a:t>
            </a:r>
            <a:r>
              <a:rPr lang="en-US" dirty="0" err="1"/>
              <a:t>NameNode</a:t>
            </a:r>
            <a:r>
              <a:rPr lang="en-US" dirty="0"/>
              <a:t> will no long make any requests to the </a:t>
            </a:r>
            <a:r>
              <a:rPr lang="en-US" dirty="0" err="1"/>
              <a:t>DataNode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Presto</a:t>
            </a:r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distributed SQL query engine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supports various use cases such as ad hoc querying, reporting, and multi‐hour ETL jobs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run against data sources from gigabytes to petabytes.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Connector API – integrate Hadoop Distributed File System (HDFS), RDMS, NoSQL and stream processing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query data on different data sources and return the results to caller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Presto architecture</a:t>
            </a:r>
            <a:endParaRPr/>
          </a:p>
        </p:txBody>
      </p:sp>
      <p:pic>
        <p:nvPicPr>
          <p:cNvPr id="220" name="Google Shape;220;p16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7378" y="1825625"/>
            <a:ext cx="9657243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 descr="Clou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9911" y="2078121"/>
            <a:ext cx="2570206" cy="257020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Modern Data Stack</a:t>
            </a:r>
            <a:endParaRPr/>
          </a:p>
        </p:txBody>
      </p:sp>
      <p:pic>
        <p:nvPicPr>
          <p:cNvPr id="97" name="Google Shape;97;p3" descr="Database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8597" y="299670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 descr="Document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963" y="232924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 descr="Document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963" y="34290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 descr="Cloud Computing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86135" y="29718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 descr="Pie char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088080" y="26516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 descr="Presentation with bar chart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630880" y="35660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 descr="Bar graph with upward trend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545280" y="3566018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/>
          <p:nvPr/>
        </p:nvSpPr>
        <p:spPr>
          <a:xfrm>
            <a:off x="1825371" y="3114996"/>
            <a:ext cx="1882345" cy="9638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Ingestion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35236" y="1849330"/>
            <a:ext cx="1346196" cy="379770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3772761" y="1849330"/>
            <a:ext cx="2469292" cy="379770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7241059" y="1849330"/>
            <a:ext cx="1346196" cy="379770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9586261" y="1849330"/>
            <a:ext cx="1968153" cy="3797708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249823" y="3334232"/>
            <a:ext cx="954989" cy="5253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8581157" y="3334232"/>
            <a:ext cx="954989" cy="5253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93908" y="4879993"/>
            <a:ext cx="1410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4302646" y="4741405"/>
            <a:ext cx="1465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185903" y="4879992"/>
            <a:ext cx="139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9802209" y="4956936"/>
            <a:ext cx="1536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043BA4-11A0-1442-8270-BC138DBE2725}"/>
              </a:ext>
            </a:extLst>
          </p:cNvPr>
          <p:cNvSpPr/>
          <p:nvPr/>
        </p:nvSpPr>
        <p:spPr>
          <a:xfrm>
            <a:off x="148856" y="1477926"/>
            <a:ext cx="6379535" cy="4678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1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Presto - scheduling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Coordinator disseminates execution plan to workers as task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Execution plan – generated as a result of query</a:t>
            </a:r>
            <a:endParaRPr/>
          </a:p>
        </p:txBody>
      </p:sp>
      <p:pic>
        <p:nvPicPr>
          <p:cNvPr id="228" name="Google Shape;228;p1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133229"/>
            <a:ext cx="10258509" cy="304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Presto – execution plan</a:t>
            </a:r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Presto parses the query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 a logical plan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Distribute the plan as task to workers</a:t>
            </a:r>
            <a:endParaRPr/>
          </a:p>
        </p:txBody>
      </p:sp>
      <p:pic>
        <p:nvPicPr>
          <p:cNvPr id="236" name="Google Shape;236;p1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8014" y="1825625"/>
            <a:ext cx="5384691" cy="381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Presto - Scheduling</a:t>
            </a:r>
            <a:endParaRPr dirty="0"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Disseminates execution plan to the works as task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Each Task would be initiated in a sequential order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If a task/worker fails, the process will stop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9DE1-7498-D949-843E-D8555F66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FDD3D-9033-594B-8990-17828D17C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Apache Yarn</a:t>
            </a:r>
          </a:p>
          <a:p>
            <a:pPr lvl="1"/>
            <a:r>
              <a:rPr lang="en-US" dirty="0"/>
              <a:t>Yet Another Resource Negotiator</a:t>
            </a:r>
          </a:p>
          <a:p>
            <a:pPr lvl="1"/>
            <a:r>
              <a:rPr lang="en-US" dirty="0"/>
              <a:t>Removes the bottleneck of Job Tracker from the first version of Hadoop</a:t>
            </a:r>
          </a:p>
          <a:p>
            <a:pPr lvl="1"/>
            <a:r>
              <a:rPr lang="en-US" dirty="0"/>
              <a:t>Splits the Resource Manager from the Processing Manager in ETL</a:t>
            </a:r>
          </a:p>
        </p:txBody>
      </p:sp>
    </p:spTree>
    <p:extLst>
      <p:ext uri="{BB962C8B-B14F-4D97-AF65-F5344CB8AC3E}">
        <p14:creationId xmlns:p14="http://schemas.microsoft.com/office/powerpoint/2010/main" val="112163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C833-C2BC-5143-AF1F-29EF7043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MapReduce</a:t>
            </a:r>
          </a:p>
        </p:txBody>
      </p:sp>
    </p:spTree>
    <p:extLst>
      <p:ext uri="{BB962C8B-B14F-4D97-AF65-F5344CB8AC3E}">
        <p14:creationId xmlns:p14="http://schemas.microsoft.com/office/powerpoint/2010/main" val="4167524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e99b49722246558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 History</a:t>
            </a:r>
            <a:endParaRPr/>
          </a:p>
        </p:txBody>
      </p:sp>
      <p:sp>
        <p:nvSpPr>
          <p:cNvPr id="256" name="Google Shape;256;g7e99b49722246558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US" dirty="0"/>
              <a:t>Google created MapReduce in 2004</a:t>
            </a:r>
          </a:p>
          <a:p>
            <a:pPr lvl="1" indent="-457200"/>
            <a:r>
              <a:rPr lang="en-US" dirty="0"/>
              <a:t>Created due to the initial network overload that was occurring from the large volume of data being ingested through its servers</a:t>
            </a:r>
          </a:p>
          <a:p>
            <a:pPr lvl="1" indent="-457200"/>
            <a:r>
              <a:rPr lang="en-US" dirty="0"/>
              <a:t>ETL Process was very slow</a:t>
            </a:r>
          </a:p>
          <a:p>
            <a:pPr indent="-457200"/>
            <a:r>
              <a:rPr lang="en-US" dirty="0"/>
              <a:t>Built on Hadoop</a:t>
            </a:r>
          </a:p>
          <a:p>
            <a:pPr lvl="1" indent="-457200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99b49722246558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MapReduce Defined</a:t>
            </a:r>
            <a:endParaRPr/>
          </a:p>
        </p:txBody>
      </p:sp>
      <p:sp>
        <p:nvSpPr>
          <p:cNvPr id="263" name="Google Shape;263;g7e99b49722246558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Map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procedure the filtering and sorting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Reduce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Performing the summary actions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Count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Avg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e99b49722246558_18"/>
          <p:cNvSpPr txBox="1">
            <a:spLocks noGrp="1"/>
          </p:cNvSpPr>
          <p:nvPr>
            <p:ph type="title"/>
          </p:nvPr>
        </p:nvSpPr>
        <p:spPr>
          <a:xfrm>
            <a:off x="838200" y="168396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MapReduce Architecture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B94BFA-8ADF-084B-805B-6C2DEF33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200" y="1026264"/>
            <a:ext cx="8737600" cy="49987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31BF1-1D34-1949-B295-89C2302D9EF7}"/>
              </a:ext>
            </a:extLst>
          </p:cNvPr>
          <p:cNvSpPr txBox="1"/>
          <p:nvPr/>
        </p:nvSpPr>
        <p:spPr>
          <a:xfrm>
            <a:off x="1467293" y="6156251"/>
            <a:ext cx="431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https://static.googleusercontent.com/media/research.google.com/en//archive/mapreduce-osdi04.pdf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8CF3-877C-5C46-9230-30B13ED6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D8EF-E741-5340-AA81-B621E512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917035"/>
          </a:xfrm>
        </p:spPr>
        <p:txBody>
          <a:bodyPr/>
          <a:lstStyle/>
          <a:p>
            <a:r>
              <a:rPr lang="en-US" dirty="0"/>
              <a:t>User is responsible for the creation of the </a:t>
            </a:r>
            <a:r>
              <a:rPr lang="en-US" b="1" dirty="0"/>
              <a:t>Master – </a:t>
            </a:r>
            <a:r>
              <a:rPr lang="en-US" dirty="0"/>
              <a:t>creates the program that defines and assigns specific task to each worker</a:t>
            </a:r>
            <a:endParaRPr lang="en-US" b="1" dirty="0"/>
          </a:p>
          <a:p>
            <a:pPr lvl="1"/>
            <a:r>
              <a:rPr lang="en-US" dirty="0"/>
              <a:t>Master will assign jobs to each </a:t>
            </a:r>
            <a:r>
              <a:rPr lang="en-US" b="1" dirty="0"/>
              <a:t>Worker</a:t>
            </a:r>
          </a:p>
          <a:p>
            <a:pPr lvl="2"/>
            <a:r>
              <a:rPr lang="en-US" b="1" dirty="0"/>
              <a:t>Worker </a:t>
            </a:r>
            <a:r>
              <a:rPr lang="en-US" dirty="0"/>
              <a:t>runs specific calculations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BCBC26-B4E8-B24A-A1DE-399C8BE1C523}"/>
              </a:ext>
            </a:extLst>
          </p:cNvPr>
          <p:cNvSpPr/>
          <p:nvPr/>
        </p:nvSpPr>
        <p:spPr>
          <a:xfrm>
            <a:off x="2211572" y="4189228"/>
            <a:ext cx="2551814" cy="2303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Worker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6493A-AB57-974F-9435-C313CB4EBC08}"/>
              </a:ext>
            </a:extLst>
          </p:cNvPr>
          <p:cNvSpPr/>
          <p:nvPr/>
        </p:nvSpPr>
        <p:spPr>
          <a:xfrm>
            <a:off x="7428614" y="4189227"/>
            <a:ext cx="2551814" cy="23036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 Worker</a:t>
            </a:r>
          </a:p>
        </p:txBody>
      </p:sp>
    </p:spTree>
    <p:extLst>
      <p:ext uri="{BB962C8B-B14F-4D97-AF65-F5344CB8AC3E}">
        <p14:creationId xmlns:p14="http://schemas.microsoft.com/office/powerpoint/2010/main" val="2212439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66E1-42BA-724E-B652-E494DEF6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Failure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93D78-3FDD-F248-AAC4-5DFF7D02F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MapReduce can handle worker failures on a server level</a:t>
            </a:r>
          </a:p>
          <a:p>
            <a:r>
              <a:rPr lang="en-US" dirty="0"/>
              <a:t>The Master will re-execute the job with a different worker server that is currently idle</a:t>
            </a:r>
          </a:p>
          <a:p>
            <a:r>
              <a:rPr lang="en-US" dirty="0"/>
              <a:t>After each task is completed</a:t>
            </a:r>
          </a:p>
          <a:p>
            <a:pPr lvl="1"/>
            <a:r>
              <a:rPr lang="en-US" dirty="0"/>
              <a:t>The worker that completed the task goes idle until the Master pings the server</a:t>
            </a:r>
          </a:p>
        </p:txBody>
      </p:sp>
    </p:spTree>
    <p:extLst>
      <p:ext uri="{BB962C8B-B14F-4D97-AF65-F5344CB8AC3E}">
        <p14:creationId xmlns:p14="http://schemas.microsoft.com/office/powerpoint/2010/main" val="211775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Offline Big Data Processing </a:t>
            </a:r>
            <a:endParaRPr dirty="0"/>
          </a:p>
        </p:txBody>
      </p:sp>
      <p:pic>
        <p:nvPicPr>
          <p:cNvPr id="96" name="Google Shape;96;p21" descr="Shap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4493" y="1825625"/>
            <a:ext cx="898301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2CA1-CAFF-4746-A6A0-A5C0C100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Master Fails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790C-B1F0-B34B-B489-1EB1E364E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Master has a copy of itself that remains idle in the background</a:t>
            </a:r>
          </a:p>
          <a:p>
            <a:r>
              <a:rPr lang="en-US" dirty="0"/>
              <a:t>In the event of a master failure</a:t>
            </a:r>
          </a:p>
          <a:p>
            <a:pPr lvl="1"/>
            <a:r>
              <a:rPr lang="en-US" dirty="0"/>
              <a:t>Copy Master will activate restarting each worker task</a:t>
            </a:r>
          </a:p>
        </p:txBody>
      </p:sp>
    </p:spTree>
    <p:extLst>
      <p:ext uri="{BB962C8B-B14F-4D97-AF65-F5344CB8AC3E}">
        <p14:creationId xmlns:p14="http://schemas.microsoft.com/office/powerpoint/2010/main" val="1532123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to process big data</a:t>
            </a:r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MapReduce - Require strong Java and programming model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Other technologies -  built on top Google MapReduce frameworks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Apache Pig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Apache Hive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Apache </a:t>
            </a:r>
            <a:r>
              <a:rPr lang="en-US" dirty="0" err="1"/>
              <a:t>Flink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Presto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Pig</a:t>
            </a:r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Developed by Yahoo as a research project to create and execute MapReduce jobs on dataset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release in 2008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platform to analyze large sets of data represented as data flows.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provides a high‐level language Pig Latin to write data analysis programs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Pig Latin offers functionalities for reading, writing, and processing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Pig Latin are mapped to MapReduce task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Pig (cont.)</a:t>
            </a:r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Input: Pig Latin program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Engine: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parse the program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optimized parsed program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compiles it one or more MapReduce jobs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Coordinates jobs on a Hadoop cluster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88" name="Google Shape;288;p2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6515" y="1510553"/>
            <a:ext cx="4796118" cy="383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Pig (cont.)</a:t>
            </a:r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data flow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step defines the transformation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 with LOAD, end with STORE commands</a:t>
            </a:r>
            <a:endParaRPr/>
          </a:p>
        </p:txBody>
      </p:sp>
      <p:pic>
        <p:nvPicPr>
          <p:cNvPr id="295" name="Google Shape;295;p2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15" y="3824218"/>
            <a:ext cx="11758770" cy="2668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Hive</a:t>
            </a:r>
            <a:endParaRPr/>
          </a:p>
        </p:txBody>
      </p:sp>
      <p:sp>
        <p:nvSpPr>
          <p:cNvPr id="302" name="Google Shape;302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Implemented over Hadoop to reduce the amount of effort for writing code. 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uses a declarative language, Hive Query Language (HiveQL or HQL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similar to SQL, to ease the development of data processing 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makes it straightforward for business analysts or data scientists to play with Big Data through ad hoc querying or scheduling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Hive- Hive Database</a:t>
            </a:r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Models the data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Hive query language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Hive organizes data into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Tables, partitions and buckets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Hive stores metadata (information about the table, directory where the table is saved) in the system catalog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Tables may be date partitioned e.g. /</a:t>
            </a:r>
            <a:r>
              <a:rPr lang="en-US" dirty="0" err="1"/>
              <a:t>dbdp</a:t>
            </a:r>
            <a:r>
              <a:rPr lang="en-US" dirty="0"/>
              <a:t>/examples/ds=2020-03-13, /</a:t>
            </a:r>
            <a:r>
              <a:rPr lang="en-US" dirty="0" err="1"/>
              <a:t>dbdp</a:t>
            </a:r>
            <a:r>
              <a:rPr lang="en-US" dirty="0"/>
              <a:t>/examples/ds=2020-03-14…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Bucket may contain a hash of a column (i.e. the column)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Apache Hive – query language</a:t>
            </a:r>
            <a:endParaRPr/>
          </a:p>
        </p:txBody>
      </p:sp>
      <p:sp>
        <p:nvSpPr>
          <p:cNvPr id="315" name="Google Shape;31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 to SQL – joins, aggregates, unions ..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 data definition language (DDL) statements to create tables, table partitioning and bucketing</a:t>
            </a:r>
            <a:endParaRPr/>
          </a:p>
        </p:txBody>
      </p:sp>
      <p:pic>
        <p:nvPicPr>
          <p:cNvPr id="316" name="Google Shape;31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233" y="3693639"/>
            <a:ext cx="11185758" cy="67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Hadoop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https://hadoop.apache.org/docs/stable/hadoop-project-dist/hadoop-hdfs/HdfsDesign.html</a:t>
            </a:r>
            <a:r>
              <a:rPr lang="en-US" dirty="0"/>
              <a:t>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MapReduce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hlinkClick r:id="rId4"/>
              </a:rPr>
              <a:t>https://static.googleusercontent.com/media/research.google.com/en//archive/mapreduce-osdi04.pdf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ETL</a:t>
            </a:r>
            <a:endParaRPr/>
          </a:p>
        </p:txBody>
      </p:sp>
      <p:sp>
        <p:nvSpPr>
          <p:cNvPr id="441" name="Google Shape;441;p53"/>
          <p:cNvSpPr/>
          <p:nvPr/>
        </p:nvSpPr>
        <p:spPr>
          <a:xfrm>
            <a:off x="1690255" y="2235200"/>
            <a:ext cx="2549236" cy="2207491"/>
          </a:xfrm>
          <a:prstGeom prst="roundRect">
            <a:avLst>
              <a:gd name="adj" fmla="val 16667"/>
            </a:avLst>
          </a:prstGeom>
          <a:solidFill>
            <a:srgbClr val="82CAEB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Retrieve and collect data from source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require DB connection, connect to a messaging system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3"/>
          <p:cNvSpPr/>
          <p:nvPr/>
        </p:nvSpPr>
        <p:spPr>
          <a:xfrm>
            <a:off x="5019964" y="2235200"/>
            <a:ext cx="2549236" cy="2207491"/>
          </a:xfrm>
          <a:prstGeom prst="roundRect">
            <a:avLst>
              <a:gd name="adj" fmla="val 16667"/>
            </a:avLst>
          </a:prstGeom>
          <a:solidFill>
            <a:srgbClr val="82CAEB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Executing steps of business rules to convert source format to destination formation (e.g. convert date time, height from metric to feet …)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3"/>
          <p:cNvSpPr/>
          <p:nvPr/>
        </p:nvSpPr>
        <p:spPr>
          <a:xfrm>
            <a:off x="8340437" y="2235199"/>
            <a:ext cx="2549236" cy="2207491"/>
          </a:xfrm>
          <a:prstGeom prst="roundRect">
            <a:avLst>
              <a:gd name="adj" fmla="val 16667"/>
            </a:avLst>
          </a:prstGeom>
          <a:solidFill>
            <a:srgbClr val="82CAEB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012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27662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Brief Review of Nodes and Node Clusters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Nodes and Clusters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233650" y="1573930"/>
            <a:ext cx="121920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52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that holds the data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652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unit of data structure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22400" lvl="2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linked or in a tree structure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– A collection of Nodes</a:t>
            </a:r>
          </a:p>
          <a:p>
            <a:pPr marL="5080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– Each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e99b49722246558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 Examples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D38657-2479-C748-8EB1-6DF859383F80}"/>
              </a:ext>
            </a:extLst>
          </p:cNvPr>
          <p:cNvSpPr/>
          <p:nvPr/>
        </p:nvSpPr>
        <p:spPr>
          <a:xfrm>
            <a:off x="1514475" y="2228850"/>
            <a:ext cx="100012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D41524-7A1B-BE42-9635-0D4B8022F8A1}"/>
              </a:ext>
            </a:extLst>
          </p:cNvPr>
          <p:cNvSpPr/>
          <p:nvPr/>
        </p:nvSpPr>
        <p:spPr>
          <a:xfrm>
            <a:off x="2014537" y="3933687"/>
            <a:ext cx="100012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32045E-ED7D-DE49-807A-85A5DF2DD524}"/>
              </a:ext>
            </a:extLst>
          </p:cNvPr>
          <p:cNvSpPr/>
          <p:nvPr/>
        </p:nvSpPr>
        <p:spPr>
          <a:xfrm>
            <a:off x="3367087" y="2728912"/>
            <a:ext cx="100012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EF2054-A672-FB42-8BE7-E4916C56220E}"/>
              </a:ext>
            </a:extLst>
          </p:cNvPr>
          <p:cNvSpPr/>
          <p:nvPr/>
        </p:nvSpPr>
        <p:spPr>
          <a:xfrm>
            <a:off x="8323678" y="2112169"/>
            <a:ext cx="100012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E881E1-EAF1-ED45-9F4C-9735993B60CB}"/>
              </a:ext>
            </a:extLst>
          </p:cNvPr>
          <p:cNvSpPr/>
          <p:nvPr/>
        </p:nvSpPr>
        <p:spPr>
          <a:xfrm>
            <a:off x="7323553" y="3729038"/>
            <a:ext cx="100012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F12F7D-A2E9-EE46-8A67-888B42CFEBBB}"/>
              </a:ext>
            </a:extLst>
          </p:cNvPr>
          <p:cNvSpPr/>
          <p:nvPr/>
        </p:nvSpPr>
        <p:spPr>
          <a:xfrm>
            <a:off x="9323803" y="3729037"/>
            <a:ext cx="100012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2EC828-B298-2746-A0F0-84180BBB1B91}"/>
              </a:ext>
            </a:extLst>
          </p:cNvPr>
          <p:cNvSpPr/>
          <p:nvPr/>
        </p:nvSpPr>
        <p:spPr>
          <a:xfrm>
            <a:off x="10795415" y="5233850"/>
            <a:ext cx="100012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36101A-C115-FF46-A891-C9FC943F93AD}"/>
              </a:ext>
            </a:extLst>
          </p:cNvPr>
          <p:cNvSpPr/>
          <p:nvPr/>
        </p:nvSpPr>
        <p:spPr>
          <a:xfrm>
            <a:off x="9323803" y="5345908"/>
            <a:ext cx="100012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DB5572-CF06-6843-89C3-35075CF265DE}"/>
              </a:ext>
            </a:extLst>
          </p:cNvPr>
          <p:cNvSpPr/>
          <p:nvPr/>
        </p:nvSpPr>
        <p:spPr>
          <a:xfrm>
            <a:off x="7823615" y="5382676"/>
            <a:ext cx="1000125" cy="1000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895FA6-E89F-DE4E-8955-9FF7F69D9F65}"/>
              </a:ext>
            </a:extLst>
          </p:cNvPr>
          <p:cNvCxnSpPr>
            <a:endCxn id="7" idx="0"/>
          </p:cNvCxnSpPr>
          <p:nvPr/>
        </p:nvCxnSpPr>
        <p:spPr>
          <a:xfrm flipH="1">
            <a:off x="7823616" y="3028951"/>
            <a:ext cx="764381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1D2D00-D1C6-2A4D-81B0-F5260CF8CA6B}"/>
              </a:ext>
            </a:extLst>
          </p:cNvPr>
          <p:cNvCxnSpPr>
            <a:cxnSpLocks/>
            <a:stCxn id="5" idx="3"/>
            <a:endCxn id="4" idx="7"/>
          </p:cNvCxnSpPr>
          <p:nvPr/>
        </p:nvCxnSpPr>
        <p:spPr>
          <a:xfrm flipH="1">
            <a:off x="2868197" y="3582572"/>
            <a:ext cx="645355" cy="49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3617A-914D-E74A-94ED-6E90FE4D06FE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514600" y="2728913"/>
            <a:ext cx="897145" cy="22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F022E-0BD0-0246-AE66-00014F2C82EF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9177338" y="2965829"/>
            <a:ext cx="646528" cy="763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B38AB3-5460-F947-9399-204CA809E16C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0177463" y="4582697"/>
            <a:ext cx="764417" cy="79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7FE489-63D1-A446-B921-C7F778986B5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9823866" y="4729162"/>
            <a:ext cx="0" cy="61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7353E8-E814-1C4C-A44B-F4210513A40D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>
          <a:xfrm flipH="1">
            <a:off x="8677275" y="4582697"/>
            <a:ext cx="792993" cy="94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EA70ACF-8648-E943-95E6-C26309D4929C}"/>
              </a:ext>
            </a:extLst>
          </p:cNvPr>
          <p:cNvSpPr/>
          <p:nvPr/>
        </p:nvSpPr>
        <p:spPr>
          <a:xfrm>
            <a:off x="1052623" y="5433874"/>
            <a:ext cx="3593805" cy="11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Linked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CE9C5B-8092-6948-B151-C11286144046}"/>
              </a:ext>
            </a:extLst>
          </p:cNvPr>
          <p:cNvSpPr/>
          <p:nvPr/>
        </p:nvSpPr>
        <p:spPr>
          <a:xfrm>
            <a:off x="7026837" y="712349"/>
            <a:ext cx="3593805" cy="1168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Decision Tree</a:t>
            </a:r>
          </a:p>
          <a:p>
            <a:pPr algn="ctr"/>
            <a:r>
              <a:rPr lang="en-US" sz="2800" dirty="0"/>
              <a:t>(Leaf Nodes)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Hadoop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1788</Words>
  <Application>Microsoft Macintosh PowerPoint</Application>
  <PresentationFormat>Widescreen</PresentationFormat>
  <Paragraphs>296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Play</vt:lpstr>
      <vt:lpstr>Office Theme</vt:lpstr>
      <vt:lpstr>DS530 Week 4</vt:lpstr>
      <vt:lpstr>PowerPoint Presentation</vt:lpstr>
      <vt:lpstr>Modern Data Stack</vt:lpstr>
      <vt:lpstr>Offline Big Data Processing </vt:lpstr>
      <vt:lpstr>ETL</vt:lpstr>
      <vt:lpstr>Brief Review of Nodes and Node Clusters</vt:lpstr>
      <vt:lpstr>Nodes and Clusters</vt:lpstr>
      <vt:lpstr>Node Examples</vt:lpstr>
      <vt:lpstr>Hadoop</vt:lpstr>
      <vt:lpstr>History of Hadoop</vt:lpstr>
      <vt:lpstr>On-premise Storage Solution</vt:lpstr>
      <vt:lpstr>HDFS Architecture</vt:lpstr>
      <vt:lpstr>HDFS</vt:lpstr>
      <vt:lpstr>HDFS Cluster</vt:lpstr>
      <vt:lpstr>PowerPoint Presentation</vt:lpstr>
      <vt:lpstr>Choosing Hardware</vt:lpstr>
      <vt:lpstr>Choosing Hardware (cont.)</vt:lpstr>
      <vt:lpstr>Choosing Hardware (cont.)</vt:lpstr>
      <vt:lpstr>Network Equipment</vt:lpstr>
      <vt:lpstr>Capacity Planning</vt:lpstr>
      <vt:lpstr>Hadoop Benefits and Weaknesses</vt:lpstr>
      <vt:lpstr>HDFS Architecture</vt:lpstr>
      <vt:lpstr>HFDS FAILURES</vt:lpstr>
      <vt:lpstr>NameNode Failure</vt:lpstr>
      <vt:lpstr>DataNode Failure</vt:lpstr>
      <vt:lpstr>Network Partition Failure</vt:lpstr>
      <vt:lpstr>Data Disk Failure</vt:lpstr>
      <vt:lpstr>Presto</vt:lpstr>
      <vt:lpstr>Presto architecture</vt:lpstr>
      <vt:lpstr>Presto - scheduling</vt:lpstr>
      <vt:lpstr>Presto – execution plan</vt:lpstr>
      <vt:lpstr>Presto - Scheduling</vt:lpstr>
      <vt:lpstr>Yarn</vt:lpstr>
      <vt:lpstr>MapReduce</vt:lpstr>
      <vt:lpstr>MapReduce History</vt:lpstr>
      <vt:lpstr>MapReduce Defined</vt:lpstr>
      <vt:lpstr>MapReduce Architecture </vt:lpstr>
      <vt:lpstr>MapReduce Architecture</vt:lpstr>
      <vt:lpstr>Worker Failure</vt:lpstr>
      <vt:lpstr>What if Master Fails</vt:lpstr>
      <vt:lpstr>Technologies to process big data</vt:lpstr>
      <vt:lpstr>Apache Pig</vt:lpstr>
      <vt:lpstr>Apache Pig (cont.)</vt:lpstr>
      <vt:lpstr>Apache Pig (cont.)</vt:lpstr>
      <vt:lpstr>Apache Hive</vt:lpstr>
      <vt:lpstr>Apache Hive- Hive Database</vt:lpstr>
      <vt:lpstr>Apache Hive – query language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DS530 Week 4</dc:title>
  <dc:creator>Nicholas W. Ziolkowski</dc:creator>
  <cp:lastModifiedBy>Nicholas W. Ziolkowski</cp:lastModifiedBy>
  <cp:revision>8</cp:revision>
  <dcterms:created xsi:type="dcterms:W3CDTF">2024-02-07T02:10:16Z</dcterms:created>
  <dcterms:modified xsi:type="dcterms:W3CDTF">2024-02-09T00:29:57Z</dcterms:modified>
</cp:coreProperties>
</file>