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Play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7A95h/PfmUHPoO+bojxZnzyS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407584-E231-460F-AB35-19F98EBA5DB5}">
  <a:tblStyle styleId="{5A407584-E231-460F-AB35-19F98EBA5D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l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rift.com/blog/how-snowflake-grew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nowflake.com/en/data-cloud/workloads/data-warehous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nowflake.com/en/user-guide/warehous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hyperlink" Target="https://docs.snowflake.com/en/user-guide/intro-cloud-platform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25.png"/><Relationship Id="rId7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Relationship Id="rId8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sql/sql_intro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nowflake.com/en/resources/learn/training/" TargetMode="External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DS530</a:t>
            </a:r>
            <a:br>
              <a:rPr lang="en-US"/>
            </a:br>
            <a:r>
              <a:rPr lang="en-US"/>
              <a:t>Week 5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Introduction/History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Created by two Oracle Architects in 2012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Benoit Dageville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Thierry Cruanes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Warehouses were extremely expensive and difficult to maintain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Era of Cloud Computing was pivotal in the creation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Benoit and Dageville created a solution that became one of the first pure cloud computing data storage softwares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https://www.drift.com/blog/how-snowflake-grew/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Benefits of Snowflake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Benefits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Serverless architecture – can use SQL queries for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in machine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Geospatial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Security for collaboration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Data Clean Rooms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Monitor the flow of all data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https://www.snowflake.com/en/data-cloud/workloads/data-warehouse/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– Administration 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not need installation of any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Environments are already handled by Snowflake Co.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Users will have the support from Snowflake administrators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Resources/advance training is outsourced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Liability will of overall management and updates rely on Snowflake as a company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Snowflake Architecture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</a:t>
            </a:r>
            <a:endParaRPr/>
          </a:p>
        </p:txBody>
      </p:sp>
      <p:grpSp>
        <p:nvGrpSpPr>
          <p:cNvPr id="185" name="Google Shape;185;p14"/>
          <p:cNvGrpSpPr/>
          <p:nvPr/>
        </p:nvGrpSpPr>
        <p:grpSpPr>
          <a:xfrm>
            <a:off x="2297258" y="1826508"/>
            <a:ext cx="7597483" cy="4349570"/>
            <a:chOff x="1459058" y="883"/>
            <a:chExt cx="7597483" cy="4349570"/>
          </a:xfrm>
        </p:grpSpPr>
        <p:sp>
          <p:nvSpPr>
            <p:cNvPr id="186" name="Google Shape;186;p14"/>
            <p:cNvSpPr/>
            <p:nvPr/>
          </p:nvSpPr>
          <p:spPr>
            <a:xfrm rot="10800000">
              <a:off x="2063667" y="883"/>
              <a:ext cx="6992874" cy="1209216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2365971" y="883"/>
              <a:ext cx="6690570" cy="1209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533225" spcFirstLastPara="1" rIns="3982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Storage</a:t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459058" y="883"/>
              <a:ext cx="1209216" cy="1209216"/>
            </a:xfrm>
            <a:prstGeom prst="ellipse">
              <a:avLst/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10800000">
              <a:off x="2063667" y="1571060"/>
              <a:ext cx="6992874" cy="1209216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2365971" y="1571060"/>
              <a:ext cx="6690570" cy="1209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533225" spcFirstLastPara="1" rIns="3982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Processing</a:t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59058" y="1571060"/>
              <a:ext cx="1209216" cy="1209216"/>
            </a:xfrm>
            <a:prstGeom prst="ellipse">
              <a:avLst/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10800000">
              <a:off x="2063667" y="3141237"/>
              <a:ext cx="6992874" cy="1209216"/>
            </a:xfrm>
            <a:prstGeom prst="homePlate">
              <a:avLst>
                <a:gd fmla="val 5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2365971" y="3141237"/>
              <a:ext cx="6690570" cy="1209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533225" spcFirstLastPara="1" rIns="3982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Services</a:t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459058" y="3141237"/>
              <a:ext cx="1209216" cy="1209216"/>
            </a:xfrm>
            <a:prstGeom prst="ellipse">
              <a:avLst/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Database"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002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50879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Computing" id="197" name="Google Shape;1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354409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Storage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Snowflake will enrich the data into an organized tabular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Dependent on Admin creating the ingestion 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Query Processing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Within the Ingestion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Virtual Warehouse will process each query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Warehouse – is a cluster of compute resources to be able to process SQL queries throughout the cloud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Resources would be the Memory, Temporary Storage (staging)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https://docs.snowflake.com/en/user-guide/warehouses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Cloud Service</a:t>
            </a:r>
            <a:endParaRPr/>
          </a:p>
        </p:txBody>
      </p:sp>
      <p:pic>
        <p:nvPicPr>
          <p:cNvPr descr="AWS S3 Integration | Vasion"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8" y="2043112"/>
            <a:ext cx="36957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ting started with Microsoft Azure Cloud|Digital Transformation Hub" id="216" name="Google Shape;2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862" y="2271207"/>
            <a:ext cx="3695700" cy="2315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Cloud Platform Review | PCMag" id="217" name="Google Shape;2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2313" y="2506252"/>
            <a:ext cx="3695700" cy="208054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/>
          <p:nvPr/>
        </p:nvSpPr>
        <p:spPr>
          <a:xfrm>
            <a:off x="689372" y="5677585"/>
            <a:ext cx="6093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https://docs.snowflake.com/en/user-guide/intro-cloud-platforms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Cloud Service – Data Loading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838200" y="1825625"/>
            <a:ext cx="10515600" cy="4351337"/>
            <a:chOff x="0" y="0"/>
            <a:chExt cx="10515600" cy="4351337"/>
          </a:xfrm>
        </p:grpSpPr>
        <p:sp>
          <p:nvSpPr>
            <p:cNvPr id="225" name="Google Shape;225;p18"/>
            <p:cNvSpPr/>
            <p:nvPr/>
          </p:nvSpPr>
          <p:spPr>
            <a:xfrm>
              <a:off x="0" y="0"/>
              <a:ext cx="10515600" cy="1958102"/>
            </a:xfrm>
            <a:prstGeom prst="roundRect">
              <a:avLst>
                <a:gd fmla="val 10000" name="adj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315468" y="261080"/>
              <a:ext cx="3088957" cy="14359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-30995" l="0" r="0" t="-30997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10800000">
              <a:off x="315468" y="1958102"/>
              <a:ext cx="3088957" cy="2393235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389068" y="1958102"/>
              <a:ext cx="2941757" cy="2319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2275" lIns="462275" spcFirstLastPara="1" rIns="462275" wrap="square" tIns="462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713321" y="261080"/>
              <a:ext cx="3088957" cy="1435941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6998" l="0" r="0" t="-16997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10800000">
              <a:off x="3713321" y="1958102"/>
              <a:ext cx="3088957" cy="2393235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 txBox="1"/>
            <p:nvPr/>
          </p:nvSpPr>
          <p:spPr>
            <a:xfrm>
              <a:off x="3786921" y="1958102"/>
              <a:ext cx="2941757" cy="2319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2275" lIns="462275" spcFirstLastPara="1" rIns="462275" wrap="square" tIns="462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7111174" y="261080"/>
              <a:ext cx="3088957" cy="1435941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-10999" l="0" r="0" t="-10999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 rot="10800000">
              <a:off x="7111174" y="1958102"/>
              <a:ext cx="3088957" cy="2393235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 txBox="1"/>
            <p:nvPr/>
          </p:nvSpPr>
          <p:spPr>
            <a:xfrm>
              <a:off x="7184774" y="1958102"/>
              <a:ext cx="2941757" cy="2319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2275" lIns="462275" spcFirstLastPara="1" rIns="462275" wrap="square" tIns="462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op 6 Amazon S3 Alternatives" id="235" name="Google Shape;23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0500" y="4001294"/>
            <a:ext cx="2501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Cloud Storage: solution for data lakes - Flowygo" id="236" name="Google Shape;23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602" y="4001293"/>
            <a:ext cx="2642852" cy="18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2036204" y="2368016"/>
            <a:ext cx="8119591" cy="2121966"/>
            <a:chOff x="4204" y="1648350"/>
            <a:chExt cx="8119591" cy="2121966"/>
          </a:xfrm>
        </p:grpSpPr>
        <p:sp>
          <p:nvSpPr>
            <p:cNvPr id="243" name="Google Shape;243;p19"/>
            <p:cNvSpPr/>
            <p:nvPr/>
          </p:nvSpPr>
          <p:spPr>
            <a:xfrm>
              <a:off x="4064000" y="2525195"/>
              <a:ext cx="3182949" cy="3682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4" name="Google Shape;244;p19"/>
            <p:cNvSpPr/>
            <p:nvPr/>
          </p:nvSpPr>
          <p:spPr>
            <a:xfrm>
              <a:off x="4064000" y="2525195"/>
              <a:ext cx="1060983" cy="3682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5" name="Google Shape;245;p19"/>
            <p:cNvSpPr/>
            <p:nvPr/>
          </p:nvSpPr>
          <p:spPr>
            <a:xfrm>
              <a:off x="3003016" y="2525195"/>
              <a:ext cx="1060983" cy="36827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6" name="Google Shape;246;p19"/>
            <p:cNvSpPr/>
            <p:nvPr/>
          </p:nvSpPr>
          <p:spPr>
            <a:xfrm>
              <a:off x="881050" y="2525195"/>
              <a:ext cx="3182949" cy="36827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47" name="Google Shape;247;p19"/>
            <p:cNvSpPr/>
            <p:nvPr/>
          </p:nvSpPr>
          <p:spPr>
            <a:xfrm>
              <a:off x="3187154" y="1648350"/>
              <a:ext cx="1753691" cy="87684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3187154" y="1648350"/>
              <a:ext cx="1753691" cy="87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ACCOUNTADMIN</a:t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204" y="2893471"/>
              <a:ext cx="1753691" cy="87684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4204" y="2893471"/>
              <a:ext cx="1753691" cy="87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SYSADMIN</a:t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126170" y="2893471"/>
              <a:ext cx="1753691" cy="87684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2126170" y="2893471"/>
              <a:ext cx="1753691" cy="87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SECURITYADM</a:t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248137" y="2893471"/>
              <a:ext cx="1753691" cy="87684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4248137" y="2893471"/>
              <a:ext cx="1753691" cy="87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SYSADMIN</a:t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370104" y="2893471"/>
              <a:ext cx="1753691" cy="87684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6370104" y="2893471"/>
              <a:ext cx="1753691" cy="87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USERADMIN</a:t>
              </a:r>
              <a:endParaRPr/>
            </a:p>
          </p:txBody>
        </p:sp>
      </p:grpSp>
      <p:sp>
        <p:nvSpPr>
          <p:cNvPr id="257" name="Google Shape;257;p19"/>
          <p:cNvSpPr/>
          <p:nvPr/>
        </p:nvSpPr>
        <p:spPr>
          <a:xfrm>
            <a:off x="4829175" y="5072063"/>
            <a:ext cx="2457450" cy="11572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2445488" y="935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{5A407584-E231-460F-AB35-19F98EBA5DB5}</a:tableStyleId>
              </a:tblPr>
              <a:tblGrid>
                <a:gridCol w="2008225"/>
                <a:gridCol w="2568950"/>
                <a:gridCol w="2999300"/>
              </a:tblGrid>
              <a:tr h="4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 Deadlines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1/18/24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Big Data and Data Engineering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1/25/24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 Data and Data Engineering Cont.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2/1/24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Warehouse vs. Data Lakes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Chapters 1-2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2/8/224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Hadoop and MapReduce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Chapter 3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2/15/24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Intro to Snowflake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Read Chapter 4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2/22/24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Snowflake Cont.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 Data Warehouse Badge</a:t>
                      </a:r>
                      <a:endParaRPr sz="1600" u="none" cap="none" strike="noStrike"/>
                    </a:p>
                  </a:txBody>
                  <a:tcPr marT="47625" marB="47625" marR="47625" marL="476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2"/>
          <p:cNvSpPr/>
          <p:nvPr/>
        </p:nvSpPr>
        <p:spPr>
          <a:xfrm>
            <a:off x="3328988" y="268446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Deeper Dive into Industry Modern Data Stack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1825371" y="3114996"/>
            <a:ext cx="1882200" cy="9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435236" y="1849330"/>
            <a:ext cx="13461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3772761" y="1849330"/>
            <a:ext cx="24693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7241059" y="1849330"/>
            <a:ext cx="13461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9586261" y="1849330"/>
            <a:ext cx="19683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6249823" y="3334232"/>
            <a:ext cx="954900" cy="5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8581157" y="3334232"/>
            <a:ext cx="954900" cy="5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493908" y="4879993"/>
            <a:ext cx="141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4302646" y="4741405"/>
            <a:ext cx="14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7185903" y="4879992"/>
            <a:ext cx="13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9802209" y="4956936"/>
            <a:ext cx="15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7244708" y="2903310"/>
            <a:ext cx="13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nowflake: Raising a flurry in a cloud-first data warehouse – Intellyx –  The Digital Transformation Experts – Analysts"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664" y="2356431"/>
            <a:ext cx="2002601" cy="9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878" y="2371379"/>
            <a:ext cx="1290092" cy="63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878" y="3551304"/>
            <a:ext cx="1177870" cy="82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5213" y="3634859"/>
            <a:ext cx="1177875" cy="662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79" name="Google Shape;27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04593" y="31909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80" name="Google Shape;28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86820" y="31909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81" name="Google Shape;28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1796" y="31909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82" name="Google Shape;28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41531" y="394791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83" name="Google Shape;28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3754" y="394791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 Deployment Using Streamlit | Deploy ML Models using Streamlit" id="284" name="Google Shape;28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58335" y="3171638"/>
            <a:ext cx="1824048" cy="95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SQL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query being produced must end with “;”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Capitalization does not matter for logic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Database information has to match exactly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https://www.w3schools.com/sql/sql_intro.asp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</a:t>
            </a:r>
            <a:endParaRPr/>
          </a:p>
        </p:txBody>
      </p:sp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extract data from the table being called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select (insert column name) from (table name) = selects specific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select * from (table name) = selects all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* = all columns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 Delete a Database</a:t>
            </a:r>
            <a:endParaRPr/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DROP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DROP (insert table);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 Delete Data From a Table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Truncate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TRUNCATE TABLE LU_SOIL_TYPE;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 UP Snowflake Environment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https://www.snowflake.com/en/resources/learn/training/</a:t>
            </a:r>
            <a:r>
              <a:rPr lang="en-US"/>
              <a:t> </a:t>
            </a:r>
            <a:endParaRPr/>
          </a:p>
        </p:txBody>
      </p:sp>
      <p:pic>
        <p:nvPicPr>
          <p:cNvPr id="324" name="Google Shape;3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8508" y="1719263"/>
            <a:ext cx="4352555" cy="485172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/>
          <p:nvPr/>
        </p:nvSpPr>
        <p:spPr>
          <a:xfrm>
            <a:off x="4686299" y="4910136"/>
            <a:ext cx="2500313" cy="147637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184" y="0"/>
            <a:ext cx="10523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/>
          <p:nvPr/>
        </p:nvSpPr>
        <p:spPr>
          <a:xfrm>
            <a:off x="4214813" y="4610099"/>
            <a:ext cx="2071688" cy="4429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63" y="0"/>
            <a:ext cx="118890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/>
          <p:nvPr/>
        </p:nvSpPr>
        <p:spPr>
          <a:xfrm>
            <a:off x="2828925" y="509586"/>
            <a:ext cx="2071688" cy="4429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 with solid fill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911" y="2078121"/>
            <a:ext cx="2570206" cy="25702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Modern Data Stack</a:t>
            </a:r>
            <a:endParaRPr/>
          </a:p>
        </p:txBody>
      </p:sp>
      <p:pic>
        <p:nvPicPr>
          <p:cNvPr descr="Database with solid fill"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97" y="299670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03" name="Google Shape;10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63" y="23292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63" y="3429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Computing with solid fill" id="105" name="Google Shape;10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6135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 chart with solid fill" id="106" name="Google Shape;10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88080" y="26516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 with solid fill" id="107" name="Google Shape;10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0880" y="35660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upward trend with solid fill" id="108" name="Google Shape;10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45280" y="356601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1825371" y="3114996"/>
            <a:ext cx="1882345" cy="963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35236" y="1849330"/>
            <a:ext cx="1346196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772761" y="1849330"/>
            <a:ext cx="2469292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241059" y="1849330"/>
            <a:ext cx="1346196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9586261" y="1849330"/>
            <a:ext cx="1968153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249823" y="3334232"/>
            <a:ext cx="954989" cy="525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581157" y="3334232"/>
            <a:ext cx="954989" cy="525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93908" y="4879993"/>
            <a:ext cx="141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302646" y="4741405"/>
            <a:ext cx="14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185903" y="4879992"/>
            <a:ext cx="13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9802209" y="4956936"/>
            <a:ext cx="15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41738" y="1477926"/>
            <a:ext cx="6286653" cy="46783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12" y="0"/>
            <a:ext cx="116979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/>
          <p:nvPr/>
        </p:nvSpPr>
        <p:spPr>
          <a:xfrm>
            <a:off x="1428750" y="6138861"/>
            <a:ext cx="2071688" cy="4429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90" y="0"/>
            <a:ext cx="79790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/>
          <p:nvPr/>
        </p:nvSpPr>
        <p:spPr>
          <a:xfrm>
            <a:off x="3143250" y="4886324"/>
            <a:ext cx="4400550" cy="4429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3143250" y="5981699"/>
            <a:ext cx="4400550" cy="44291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283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Coined by Bill Irmon in the 1970s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“Subject-oriented, integrated, time-variant, and nonvolatile collection of data”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is to centralize data from multiple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 able to transform the data from multiple sources for a coherent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On Premise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Early implementations of a data warehouse was on premise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 on computer servers within the datacenter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costly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Hardware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Human resources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to maintain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Complex architecture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scalable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On Cloud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Rise of Big Data through the ecommerce boom pushed on premise Data Warehouses to cloud based environments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Flexible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Effective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On the Cloud</a:t>
            </a:r>
            <a:endParaRPr/>
          </a:p>
        </p:txBody>
      </p:sp>
      <p:pic>
        <p:nvPicPr>
          <p:cNvPr descr="Google BigQuery: A Tutorial for Marketers | CXL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95" y="2738727"/>
            <a:ext cx="3579975" cy="2015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edshift Logo PNG vector in SVG, PDF, AI, CDR format"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8716" y="2738727"/>
            <a:ext cx="2685915" cy="2015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owflake: Raising a flurry in a cloud-first data warehouse – Intellyx –  The Digital Transformation Experts – Analysts" id="151" name="Google Shape;15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6877" y="2949936"/>
            <a:ext cx="3044897" cy="159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owflake: Raising a flurry in a cloud-first data warehouse – Intellyx –  The Digital Transformation Experts – Analysts"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0" y="1818290"/>
            <a:ext cx="5461771" cy="36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2024-02-15T14:58:08Z</dcterms:created>
  <dc:creator>Nicholas W. Ziolkowski</dc:creator>
</cp:coreProperties>
</file>