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0"/>
  </p:notesMasterIdLst>
  <p:handoutMasterIdLst>
    <p:handoutMasterId r:id="rId21"/>
  </p:handoutMasterIdLst>
  <p:sldIdLst>
    <p:sldId id="360" r:id="rId2"/>
    <p:sldId id="361" r:id="rId3"/>
    <p:sldId id="408" r:id="rId4"/>
    <p:sldId id="348" r:id="rId5"/>
    <p:sldId id="323" r:id="rId6"/>
    <p:sldId id="410" r:id="rId7"/>
    <p:sldId id="401" r:id="rId8"/>
    <p:sldId id="349" r:id="rId9"/>
    <p:sldId id="409" r:id="rId10"/>
    <p:sldId id="411" r:id="rId11"/>
    <p:sldId id="412" r:id="rId12"/>
    <p:sldId id="398" r:id="rId13"/>
    <p:sldId id="353" r:id="rId14"/>
    <p:sldId id="355" r:id="rId15"/>
    <p:sldId id="383" r:id="rId16"/>
    <p:sldId id="404" r:id="rId17"/>
    <p:sldId id="403" r:id="rId18"/>
    <p:sldId id="405" r:id="rId19"/>
  </p:sldIdLst>
  <p:sldSz cx="9144000" cy="5143500" type="screen16x9"/>
  <p:notesSz cx="6938963" cy="923607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4B"/>
    <a:srgbClr val="C382FF"/>
    <a:srgbClr val="000000"/>
    <a:srgbClr val="FFF04B"/>
    <a:srgbClr val="FFF34D"/>
    <a:srgbClr val="FAF14D"/>
    <a:srgbClr val="878791"/>
    <a:srgbClr val="FBEF53"/>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59" autoAdjust="0"/>
    <p:restoredTop sz="91690" autoAdjust="0"/>
  </p:normalViewPr>
  <p:slideViewPr>
    <p:cSldViewPr snapToGrid="0">
      <p:cViewPr varScale="1">
        <p:scale>
          <a:sx n="131" d="100"/>
          <a:sy n="131" d="100"/>
        </p:scale>
        <p:origin x="176" y="488"/>
      </p:cViewPr>
      <p:guideLst>
        <p:guide pos="2880"/>
        <p:guide orient="horz" pos="1620"/>
      </p:guideLst>
    </p:cSldViewPr>
  </p:slideViewPr>
  <p:notesTextViewPr>
    <p:cViewPr>
      <p:scale>
        <a:sx n="3" d="2"/>
        <a:sy n="3" d="2"/>
      </p:scale>
      <p:origin x="0" y="0"/>
    </p:cViewPr>
  </p:notesTextViewPr>
  <p:notesViewPr>
    <p:cSldViewPr snapToGrid="0" showGuides="1">
      <p:cViewPr varScale="1">
        <p:scale>
          <a:sx n="88" d="100"/>
          <a:sy n="88"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7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0650" y="0"/>
            <a:ext cx="3006725" cy="463550"/>
          </a:xfrm>
          <a:prstGeom prst="rect">
            <a:avLst/>
          </a:prstGeom>
        </p:spPr>
        <p:txBody>
          <a:bodyPr vert="horz" lIns="91440" tIns="45720" rIns="91440" bIns="45720" rtlCol="0"/>
          <a:lstStyle>
            <a:lvl1pPr algn="r">
              <a:defRPr sz="1200"/>
            </a:lvl1pPr>
          </a:lstStyle>
          <a:p>
            <a:fld id="{39C1B8F1-BEC6-4056-8AC6-AC7CD63B51ED}" type="datetimeFigureOut">
              <a:rPr lang="en-US" smtClean="0"/>
              <a:t>1/29/23</a:t>
            </a:fld>
            <a:endParaRPr lang="en-US"/>
          </a:p>
        </p:txBody>
      </p:sp>
      <p:sp>
        <p:nvSpPr>
          <p:cNvPr id="4" name="Footer Placeholder 3"/>
          <p:cNvSpPr>
            <a:spLocks noGrp="1"/>
          </p:cNvSpPr>
          <p:nvPr>
            <p:ph type="ftr" sz="quarter" idx="2"/>
          </p:nvPr>
        </p:nvSpPr>
        <p:spPr>
          <a:xfrm>
            <a:off x="0" y="8772525"/>
            <a:ext cx="30067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0650" y="8772525"/>
            <a:ext cx="3006725" cy="463550"/>
          </a:xfrm>
          <a:prstGeom prst="rect">
            <a:avLst/>
          </a:prstGeom>
        </p:spPr>
        <p:txBody>
          <a:bodyPr vert="horz" lIns="91440" tIns="45720" rIns="91440" bIns="45720" rtlCol="0" anchor="b"/>
          <a:lstStyle>
            <a:lvl1pPr algn="r">
              <a:defRPr sz="1200"/>
            </a:lvl1pPr>
          </a:lstStyle>
          <a:p>
            <a:fld id="{E77C1AB1-B9E8-472C-B856-26A5221C6AD4}" type="slidenum">
              <a:rPr lang="en-US" smtClean="0"/>
              <a:t>‹#›</a:t>
            </a:fld>
            <a:endParaRPr lang="en-US"/>
          </a:p>
        </p:txBody>
      </p:sp>
    </p:spTree>
    <p:extLst>
      <p:ext uri="{BB962C8B-B14F-4D97-AF65-F5344CB8AC3E}">
        <p14:creationId xmlns:p14="http://schemas.microsoft.com/office/powerpoint/2010/main" val="1954045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884" cy="463408"/>
          </a:xfrm>
          <a:prstGeom prst="rect">
            <a:avLst/>
          </a:prstGeom>
        </p:spPr>
        <p:txBody>
          <a:bodyPr vert="horz" lIns="92428" tIns="46214" rIns="92428" bIns="46214" rtlCol="0"/>
          <a:lstStyle>
            <a:lvl1pPr algn="l">
              <a:defRPr sz="1200"/>
            </a:lvl1pPr>
          </a:lstStyle>
          <a:p>
            <a:endParaRPr lang="en-US">
              <a:latin typeface="Kievit Slab Offc Book" panose="02010604030101020102" pitchFamily="2" charset="0"/>
            </a:endParaRPr>
          </a:p>
        </p:txBody>
      </p:sp>
      <p:sp>
        <p:nvSpPr>
          <p:cNvPr id="3" name="Date Placeholder 2"/>
          <p:cNvSpPr>
            <a:spLocks noGrp="1"/>
          </p:cNvSpPr>
          <p:nvPr>
            <p:ph type="dt" idx="1"/>
          </p:nvPr>
        </p:nvSpPr>
        <p:spPr>
          <a:xfrm>
            <a:off x="3930473" y="0"/>
            <a:ext cx="3006884" cy="463408"/>
          </a:xfrm>
          <a:prstGeom prst="rect">
            <a:avLst/>
          </a:prstGeom>
        </p:spPr>
        <p:txBody>
          <a:bodyPr vert="horz" lIns="92428" tIns="46214" rIns="92428" bIns="46214" rtlCol="0"/>
          <a:lstStyle>
            <a:lvl1pPr algn="r">
              <a:defRPr sz="1200"/>
            </a:lvl1pPr>
          </a:lstStyle>
          <a:p>
            <a:fld id="{E520E0F3-FA9E-4B49-8409-FC67BECA39AB}" type="datetimeFigureOut">
              <a:rPr lang="en-US" smtClean="0">
                <a:latin typeface="Kievit Slab Offc Book" panose="02010604030101020102" pitchFamily="2" charset="0"/>
              </a:rPr>
              <a:t>1/29/23</a:t>
            </a:fld>
            <a:endParaRPr lang="en-US">
              <a:latin typeface="Kievit Slab Offc Book" panose="02010604030101020102" pitchFamily="2" charset="0"/>
            </a:endParaRPr>
          </a:p>
        </p:txBody>
      </p:sp>
      <p:sp>
        <p:nvSpPr>
          <p:cNvPr id="4" name="Slide Image Placeholder 3"/>
          <p:cNvSpPr>
            <a:spLocks noGrp="1" noRot="1" noChangeAspect="1"/>
          </p:cNvSpPr>
          <p:nvPr>
            <p:ph type="sldImg" idx="2"/>
          </p:nvPr>
        </p:nvSpPr>
        <p:spPr>
          <a:xfrm>
            <a:off x="698500" y="1154113"/>
            <a:ext cx="5541963" cy="3117850"/>
          </a:xfrm>
          <a:prstGeom prst="rect">
            <a:avLst/>
          </a:prstGeom>
          <a:noFill/>
          <a:ln w="12700">
            <a:solidFill>
              <a:prstClr val="black"/>
            </a:solidFill>
          </a:ln>
        </p:spPr>
        <p:txBody>
          <a:bodyPr vert="horz" lIns="92428" tIns="46214" rIns="92428" bIns="46214" rtlCol="0" anchor="ctr"/>
          <a:lstStyle/>
          <a:p>
            <a:endParaRPr lang="en-US">
              <a:latin typeface="Kievit Slab Offc Book" panose="02010604030101020102" pitchFamily="2" charset="0"/>
            </a:endParaRPr>
          </a:p>
        </p:txBody>
      </p:sp>
      <p:sp>
        <p:nvSpPr>
          <p:cNvPr id="5" name="Notes Placeholder 4"/>
          <p:cNvSpPr>
            <a:spLocks noGrp="1"/>
          </p:cNvSpPr>
          <p:nvPr>
            <p:ph type="body" sz="quarter" idx="3"/>
          </p:nvPr>
        </p:nvSpPr>
        <p:spPr>
          <a:xfrm>
            <a:off x="693897" y="4444861"/>
            <a:ext cx="5551170" cy="3636705"/>
          </a:xfrm>
          <a:prstGeom prst="rect">
            <a:avLst/>
          </a:prstGeom>
        </p:spPr>
        <p:txBody>
          <a:bodyPr vert="horz" lIns="92428" tIns="46214" rIns="92428" bIns="462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06884" cy="463407"/>
          </a:xfrm>
          <a:prstGeom prst="rect">
            <a:avLst/>
          </a:prstGeom>
        </p:spPr>
        <p:txBody>
          <a:bodyPr vert="horz" lIns="92428" tIns="46214" rIns="92428" bIns="46214" rtlCol="0" anchor="b"/>
          <a:lstStyle>
            <a:lvl1pPr algn="l">
              <a:defRPr sz="1200"/>
            </a:lvl1pPr>
          </a:lstStyle>
          <a:p>
            <a:endParaRPr lang="en-US">
              <a:latin typeface="Kievit Slab Offc Book" panose="02010604030101020102" pitchFamily="2" charset="0"/>
            </a:endParaRPr>
          </a:p>
        </p:txBody>
      </p:sp>
      <p:sp>
        <p:nvSpPr>
          <p:cNvPr id="7" name="Slide Number Placeholder 6"/>
          <p:cNvSpPr>
            <a:spLocks noGrp="1"/>
          </p:cNvSpPr>
          <p:nvPr>
            <p:ph type="sldNum" sz="quarter" idx="5"/>
          </p:nvPr>
        </p:nvSpPr>
        <p:spPr>
          <a:xfrm>
            <a:off x="3930473" y="8772669"/>
            <a:ext cx="3006884" cy="463407"/>
          </a:xfrm>
          <a:prstGeom prst="rect">
            <a:avLst/>
          </a:prstGeom>
        </p:spPr>
        <p:txBody>
          <a:bodyPr vert="horz" lIns="92428" tIns="46214" rIns="92428" bIns="46214" rtlCol="0" anchor="b"/>
          <a:lstStyle>
            <a:lvl1pPr algn="r">
              <a:defRPr sz="1200"/>
            </a:lvl1pPr>
          </a:lstStyle>
          <a:p>
            <a:fld id="{525673E9-400A-464F-A094-A5B29325663B}" type="slidenum">
              <a:rPr lang="en-US" smtClean="0">
                <a:latin typeface="Kievit Slab Offc Book" panose="02010604030101020102" pitchFamily="2" charset="0"/>
              </a:rPr>
              <a:t>‹#›</a:t>
            </a:fld>
            <a:endParaRPr lang="en-US">
              <a:latin typeface="Kievit Slab Offc Book" panose="02010604030101020102" pitchFamily="2" charset="0"/>
            </a:endParaRPr>
          </a:p>
        </p:txBody>
      </p:sp>
    </p:spTree>
    <p:extLst>
      <p:ext uri="{BB962C8B-B14F-4D97-AF65-F5344CB8AC3E}">
        <p14:creationId xmlns:p14="http://schemas.microsoft.com/office/powerpoint/2010/main" val="409704066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1pPr>
    <a:lvl2pPr marL="3429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2pPr>
    <a:lvl3pPr marL="6858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3pPr>
    <a:lvl4pPr marL="10287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4pPr>
    <a:lvl5pPr marL="13716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673E9-400A-464F-A094-A5B29325663B}" type="slidenum">
              <a:rPr lang="en-US" smtClean="0">
                <a:latin typeface="Kievit Slab Offc Book" panose="02010604030101020102" pitchFamily="2" charset="0"/>
              </a:rPr>
              <a:t>2</a:t>
            </a:fld>
            <a:endParaRPr lang="en-US">
              <a:latin typeface="Kievit Slab Offc Book" panose="02010604030101020102" pitchFamily="2" charset="0"/>
            </a:endParaRPr>
          </a:p>
        </p:txBody>
      </p:sp>
    </p:spTree>
    <p:extLst>
      <p:ext uri="{BB962C8B-B14F-4D97-AF65-F5344CB8AC3E}">
        <p14:creationId xmlns:p14="http://schemas.microsoft.com/office/powerpoint/2010/main" val="193413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47467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Autoscaling</a:t>
            </a:r>
            <a:r>
              <a:rPr lang="en-US" sz="1200" b="0" i="0" kern="1200" baseline="0" dirty="0">
                <a:solidFill>
                  <a:schemeClr val="tx1"/>
                </a:solidFill>
                <a:effectLst/>
                <a:latin typeface="+mn-lt"/>
                <a:ea typeface="+mn-ea"/>
                <a:cs typeface="+mn-cs"/>
              </a:rPr>
              <a:t> definition source: </a:t>
            </a:r>
            <a:r>
              <a:rPr lang="en-US" sz="1200" b="0" i="0" kern="1200" dirty="0">
                <a:solidFill>
                  <a:schemeClr val="tx1"/>
                </a:solidFill>
                <a:effectLst/>
                <a:latin typeface="+mn-lt"/>
                <a:ea typeface="+mn-ea"/>
                <a:cs typeface="+mn-cs"/>
              </a:rPr>
              <a:t>http://searchcloudapplications.techtarget.com/definition/autoscaling</a:t>
            </a:r>
          </a:p>
          <a:p>
            <a:endParaRPr lang="en-US" dirty="0"/>
          </a:p>
          <a:p>
            <a:r>
              <a:rPr lang="en-US" dirty="0"/>
              <a:t>Load</a:t>
            </a:r>
            <a:r>
              <a:rPr lang="en-US" baseline="0" dirty="0"/>
              <a:t> balancer definition source: http://searchcloudcomputing.techtarget.com/definition/cloud-load-balancing </a:t>
            </a:r>
            <a:endParaRPr lang="en-US" dirty="0"/>
          </a:p>
        </p:txBody>
      </p:sp>
      <p:sp>
        <p:nvSpPr>
          <p:cNvPr id="4" name="Slide Number Placeholder 3"/>
          <p:cNvSpPr>
            <a:spLocks noGrp="1"/>
          </p:cNvSpPr>
          <p:nvPr>
            <p:ph type="sldNum" sz="quarter" idx="10"/>
          </p:nvPr>
        </p:nvSpPr>
        <p:spPr/>
        <p:txBody>
          <a:bodyPr/>
          <a:lstStyle/>
          <a:p>
            <a:fld id="{632DC839-D321-47FE-A7D2-00DD10A89967}" type="slidenum">
              <a:rPr lang="en-US" smtClean="0"/>
              <a:t>13</a:t>
            </a:fld>
            <a:endParaRPr lang="en-US" dirty="0"/>
          </a:p>
        </p:txBody>
      </p:sp>
    </p:spTree>
    <p:extLst>
      <p:ext uri="{BB962C8B-B14F-4D97-AF65-F5344CB8AC3E}">
        <p14:creationId xmlns:p14="http://schemas.microsoft.com/office/powerpoint/2010/main" val="183906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b="1" i="1" dirty="0"/>
          </a:p>
        </p:txBody>
      </p:sp>
      <p:sp>
        <p:nvSpPr>
          <p:cNvPr id="4" name="Slide Number Placeholder 3"/>
          <p:cNvSpPr>
            <a:spLocks noGrp="1"/>
          </p:cNvSpPr>
          <p:nvPr>
            <p:ph type="sldNum" sz="quarter" idx="10"/>
          </p:nvPr>
        </p:nvSpPr>
        <p:spPr/>
        <p:txBody>
          <a:bodyPr/>
          <a:lstStyle/>
          <a:p>
            <a:fld id="{632DC839-D321-47FE-A7D2-00DD10A89967}" type="slidenum">
              <a:rPr lang="en-US" smtClean="0"/>
              <a:t>14</a:t>
            </a:fld>
            <a:endParaRPr lang="en-US" dirty="0"/>
          </a:p>
        </p:txBody>
      </p:sp>
    </p:spTree>
    <p:extLst>
      <p:ext uri="{BB962C8B-B14F-4D97-AF65-F5344CB8AC3E}">
        <p14:creationId xmlns:p14="http://schemas.microsoft.com/office/powerpoint/2010/main" val="212658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673E9-400A-464F-A094-A5B29325663B}" type="slidenum">
              <a:rPr lang="en-US" smtClean="0">
                <a:latin typeface="Kievit Slab Offc Book" panose="02010604030101020102" pitchFamily="2" charset="0"/>
              </a:rPr>
              <a:t>17</a:t>
            </a:fld>
            <a:endParaRPr lang="en-US">
              <a:latin typeface="Kievit Slab Offc Book" panose="02010604030101020102" pitchFamily="2" charset="0"/>
            </a:endParaRPr>
          </a:p>
        </p:txBody>
      </p:sp>
    </p:spTree>
    <p:extLst>
      <p:ext uri="{BB962C8B-B14F-4D97-AF65-F5344CB8AC3E}">
        <p14:creationId xmlns:p14="http://schemas.microsoft.com/office/powerpoint/2010/main" val="352547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NUL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NUL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NUL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NUL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NUL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lumMod val="9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2459599" y="-500925"/>
            <a:ext cx="4434004" cy="6283038"/>
          </a:xfrm>
          <a:prstGeom prst="rect">
            <a:avLst/>
          </a:prstGeom>
        </p:spPr>
      </p:pic>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755999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3" name="Object 2"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8184" y="206384"/>
            <a:ext cx="758609" cy="758609"/>
          </a:xfrm>
          <a:prstGeom prst="rect">
            <a:avLst/>
          </a:prstGeom>
        </p:spPr>
      </p:pic>
      <p:pic>
        <p:nvPicPr>
          <p:cNvPr id="9" name="Picture 8" descr="ZocDoc Mark-0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8456" y="423592"/>
            <a:ext cx="714536" cy="162097"/>
          </a:xfrm>
          <a:prstGeom prst="rect">
            <a:avLst/>
          </a:prstGeom>
        </p:spPr>
      </p:pic>
      <p:sp>
        <p:nvSpPr>
          <p:cNvPr id="17" name="Subtitle 2"/>
          <p:cNvSpPr txBox="1">
            <a:spLocks/>
          </p:cNvSpPr>
          <p:nvPr userDrawn="1"/>
        </p:nvSpPr>
        <p:spPr>
          <a:xfrm>
            <a:off x="602108" y="4857596"/>
            <a:ext cx="6089174" cy="105529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50000"/>
              </a:lnSpc>
              <a:spcBef>
                <a:spcPts val="600"/>
              </a:spcBef>
              <a:spcAft>
                <a:spcPts val="600"/>
              </a:spcAft>
            </a:pPr>
            <a:r>
              <a:rPr lang="en-US" sz="500" baseline="0" dirty="0">
                <a:solidFill>
                  <a:schemeClr val="accent1"/>
                </a:solidFill>
                <a:latin typeface="Sharp Sans No1 Medium" pitchFamily="2" charset="0"/>
                <a:cs typeface="Sharp Sans No1 Medium" pitchFamily="2" charset="0"/>
              </a:rPr>
              <a:t>This document and its contents are proprietary and confidential of Zocdoc, Inc. and may not be reproduced or shared, in whole or in part, without the express written authorization of Zocdoc, Inc.</a:t>
            </a:r>
          </a:p>
        </p:txBody>
      </p:sp>
      <p:sp>
        <p:nvSpPr>
          <p:cNvPr id="15" name="Text Placeholder 25"/>
          <p:cNvSpPr>
            <a:spLocks noGrp="1"/>
          </p:cNvSpPr>
          <p:nvPr>
            <p:ph type="body" sz="quarter" idx="11"/>
          </p:nvPr>
        </p:nvSpPr>
        <p:spPr>
          <a:xfrm>
            <a:off x="603726" y="1794052"/>
            <a:ext cx="8089605" cy="812089"/>
          </a:xfrm>
          <a:prstGeom prst="rect">
            <a:avLst/>
          </a:prstGeom>
        </p:spPr>
        <p:txBody>
          <a:bodyPr anchor="b"/>
          <a:lstStyle>
            <a:lvl1pPr marL="0" indent="0">
              <a:buNone/>
              <a:defRPr sz="5400" baseline="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a:t>Edit Master text styles</a:t>
            </a:r>
          </a:p>
        </p:txBody>
      </p:sp>
      <p:sp>
        <p:nvSpPr>
          <p:cNvPr id="18" name="Text Placeholder 31"/>
          <p:cNvSpPr>
            <a:spLocks noGrp="1"/>
          </p:cNvSpPr>
          <p:nvPr>
            <p:ph type="body" sz="quarter" idx="12"/>
          </p:nvPr>
        </p:nvSpPr>
        <p:spPr>
          <a:xfrm>
            <a:off x="603726" y="2837955"/>
            <a:ext cx="7046913" cy="382587"/>
          </a:xfrm>
          <a:prstGeom prst="rect">
            <a:avLst/>
          </a:prstGeom>
        </p:spPr>
        <p:txBody>
          <a:bodyPr/>
          <a:lstStyle>
            <a:lvl1pPr marL="0" indent="0">
              <a:buNone/>
              <a:defRPr sz="1200" baseline="0">
                <a:solidFill>
                  <a:schemeClr val="accent1"/>
                </a:solidFill>
                <a:latin typeface="Kievit Slab Offc Book" panose="02010604030101020102"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a:t>Edit Master text styles</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8184" y="278030"/>
            <a:ext cx="615316" cy="615316"/>
          </a:xfrm>
          <a:prstGeom prst="rect">
            <a:avLst/>
          </a:prstGeom>
          <a:ln>
            <a:noFill/>
          </a:ln>
        </p:spPr>
      </p:pic>
      <p:pic>
        <p:nvPicPr>
          <p:cNvPr id="10" name="Picture 9"/>
          <p:cNvPicPr>
            <a:picLocks noChangeAspect="1"/>
          </p:cNvPicPr>
          <p:nvPr userDrawn="1"/>
        </p:nvPicPr>
        <p:blipFill rotWithShape="1">
          <a:blip r:embed="rId3"/>
          <a:srcRect l="1" r="9953" b="16523"/>
          <a:stretch/>
        </p:blipFill>
        <p:spPr>
          <a:xfrm>
            <a:off x="8717488" y="507986"/>
            <a:ext cx="135348" cy="115820"/>
          </a:xfrm>
          <a:prstGeom prst="rect">
            <a:avLst/>
          </a:prstGeom>
        </p:spPr>
      </p:pic>
    </p:spTree>
    <p:extLst>
      <p:ext uri="{BB962C8B-B14F-4D97-AF65-F5344CB8AC3E}">
        <p14:creationId xmlns:p14="http://schemas.microsoft.com/office/powerpoint/2010/main" val="26269111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3000"/>
                            </p:stCondLst>
                            <p:childTnLst>
                              <p:par>
                                <p:cTn id="8" presetID="1" presetClass="exit" presetSubtype="0" fill="hold" nodeType="afterEffect">
                                  <p:stCondLst>
                                    <p:cond delay="500"/>
                                  </p:stCondLst>
                                  <p:childTnLst>
                                    <p:set>
                                      <p:cBhvr>
                                        <p:cTn id="9" dur="1" fill="hold">
                                          <p:stCondLst>
                                            <p:cond delay="0"/>
                                          </p:stCondLst>
                                        </p:cTn>
                                        <p:tgtEl>
                                          <p:spTgt spid="10"/>
                                        </p:tgtEl>
                                        <p:attrNameLst>
                                          <p:attrName>style.visibility</p:attrName>
                                        </p:attrNameLst>
                                      </p:cBhvr>
                                      <p:to>
                                        <p:strVal val="hidden"/>
                                      </p:to>
                                    </p:set>
                                  </p:childTnLst>
                                </p:cTn>
                              </p:par>
                            </p:childTnLst>
                          </p:cTn>
                        </p:par>
                        <p:par>
                          <p:cTn id="10" fill="hold">
                            <p:stCondLst>
                              <p:cond delay="3500"/>
                            </p:stCondLst>
                            <p:childTnLst>
                              <p:par>
                                <p:cTn id="11" presetID="1" presetClass="entr" presetSubtype="0" fill="hold" nodeType="afterEffect">
                                  <p:stCondLst>
                                    <p:cond delay="60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9500"/>
                            </p:stCondLst>
                            <p:childTnLst>
                              <p:par>
                                <p:cTn id="14" presetID="1" presetClass="exit" presetSubtype="0" fill="hold" nodeType="afterEffect">
                                  <p:stCondLst>
                                    <p:cond delay="500"/>
                                  </p:stCondLst>
                                  <p:childTnLst>
                                    <p:set>
                                      <p:cBhvr>
                                        <p:cTn id="15" dur="1" fill="hold">
                                          <p:stCondLst>
                                            <p:cond delay="0"/>
                                          </p:stCondLst>
                                        </p:cTn>
                                        <p:tgtEl>
                                          <p:spTgt spid="10"/>
                                        </p:tgtEl>
                                        <p:attrNameLst>
                                          <p:attrName>style.visibility</p:attrName>
                                        </p:attrNameLst>
                                      </p:cBhvr>
                                      <p:to>
                                        <p:strVal val="hidden"/>
                                      </p:to>
                                    </p:set>
                                  </p:childTnLst>
                                </p:cTn>
                              </p:par>
                            </p:childTnLst>
                          </p:cTn>
                        </p:par>
                        <p:par>
                          <p:cTn id="16" fill="hold">
                            <p:stCondLst>
                              <p:cond delay="10000"/>
                            </p:stCondLst>
                            <p:childTnLst>
                              <p:par>
                                <p:cTn id="17" presetID="1" presetClass="entr" presetSubtype="0" fill="hold" nodeType="afterEffect">
                                  <p:stCondLst>
                                    <p:cond delay="60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16000"/>
                            </p:stCondLst>
                            <p:childTnLst>
                              <p:par>
                                <p:cTn id="20" presetID="1" presetClass="exit" presetSubtype="0" fill="hold" nodeType="afterEffect">
                                  <p:stCondLst>
                                    <p:cond delay="500"/>
                                  </p:stCondLst>
                                  <p:childTnLst>
                                    <p:set>
                                      <p:cBhvr>
                                        <p:cTn id="21" dur="1" fill="hold">
                                          <p:stCondLst>
                                            <p:cond delay="0"/>
                                          </p:stCondLst>
                                        </p:cTn>
                                        <p:tgtEl>
                                          <p:spTgt spid="10"/>
                                        </p:tgtEl>
                                        <p:attrNameLst>
                                          <p:attrName>style.visibility</p:attrName>
                                        </p:attrNameLst>
                                      </p:cBhvr>
                                      <p:to>
                                        <p:strVal val="hidden"/>
                                      </p:to>
                                    </p:set>
                                  </p:childTnLst>
                                </p:cTn>
                              </p:par>
                            </p:childTnLst>
                          </p:cTn>
                        </p:par>
                        <p:par>
                          <p:cTn id="22" fill="hold">
                            <p:stCondLst>
                              <p:cond delay="16500"/>
                            </p:stCondLst>
                            <p:childTnLst>
                              <p:par>
                                <p:cTn id="23" presetID="1" presetClass="entr" presetSubtype="0" fill="hold" nodeType="afterEffect">
                                  <p:stCondLst>
                                    <p:cond delay="70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23500"/>
                            </p:stCondLst>
                            <p:childTnLst>
                              <p:par>
                                <p:cTn id="26" presetID="1" presetClass="exit" presetSubtype="0" fill="hold" nodeType="afterEffect">
                                  <p:stCondLst>
                                    <p:cond delay="500"/>
                                  </p:stCondLst>
                                  <p:childTnLst>
                                    <p:set>
                                      <p:cBhvr>
                                        <p:cTn id="2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ktop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783753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grpSp>
        <p:nvGrpSpPr>
          <p:cNvPr id="8" name="Group 7"/>
          <p:cNvGrpSpPr/>
          <p:nvPr userDrawn="1"/>
        </p:nvGrpSpPr>
        <p:grpSpPr>
          <a:xfrm>
            <a:off x="3078622" y="952275"/>
            <a:ext cx="5745945" cy="3219034"/>
            <a:chOff x="831386" y="533665"/>
            <a:chExt cx="7481228" cy="4191187"/>
          </a:xfrm>
        </p:grpSpPr>
        <p:pic>
          <p:nvPicPr>
            <p:cNvPr id="9" name="Picture 8" descr="MacBook-Pro-mockup.png"/>
            <p:cNvPicPr>
              <a:picLocks noChangeAspect="1"/>
            </p:cNvPicPr>
            <p:nvPr/>
          </p:nvPicPr>
          <p:blipFill rotWithShape="1">
            <a:blip r:embed="rId4" cstate="screen">
              <a:extLst>
                <a:ext uri="{28A0092B-C50C-407E-A947-70E740481C1C}">
                  <a14:useLocalDpi xmlns:a14="http://schemas.microsoft.com/office/drawing/2010/main"/>
                </a:ext>
              </a:extLst>
            </a:blip>
            <a:srcRect l="10021" t="12265" r="9922" b="12984"/>
            <a:stretch/>
          </p:blipFill>
          <p:spPr>
            <a:xfrm>
              <a:off x="831386" y="533665"/>
              <a:ext cx="7481228" cy="4191187"/>
            </a:xfrm>
            <a:prstGeom prst="rect">
              <a:avLst/>
            </a:prstGeom>
          </p:spPr>
        </p:pic>
        <p:sp>
          <p:nvSpPr>
            <p:cNvPr id="10" name="Rectangle 9"/>
            <p:cNvSpPr/>
            <p:nvPr/>
          </p:nvSpPr>
          <p:spPr>
            <a:xfrm>
              <a:off x="1865346" y="853254"/>
              <a:ext cx="5397598" cy="339317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Kievit Slab Offc Book" panose="02010604030101020102" pitchFamily="2" charset="0"/>
              </a:endParaRPr>
            </a:p>
          </p:txBody>
        </p:sp>
      </p:grpSp>
      <p:sp>
        <p:nvSpPr>
          <p:cNvPr id="11" name="Picture Placeholder 11"/>
          <p:cNvSpPr>
            <a:spLocks noGrp="1"/>
          </p:cNvSpPr>
          <p:nvPr>
            <p:ph type="pic" sz="quarter" idx="16" hasCustomPrompt="1"/>
          </p:nvPr>
        </p:nvSpPr>
        <p:spPr>
          <a:xfrm>
            <a:off x="3872753" y="1191295"/>
            <a:ext cx="4145616" cy="2606121"/>
          </a:xfrm>
          <a:prstGeom prst="rect">
            <a:avLst/>
          </a:prstGeom>
          <a:solidFill>
            <a:srgbClr val="F4F4F4"/>
          </a:solidFill>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Screenshot</a:t>
            </a:r>
          </a:p>
        </p:txBody>
      </p:sp>
      <p:sp>
        <p:nvSpPr>
          <p:cNvPr id="12"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14"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6" name="Text Placeholder 5"/>
          <p:cNvSpPr>
            <a:spLocks noGrp="1"/>
          </p:cNvSpPr>
          <p:nvPr>
            <p:ph type="body" sz="quarter" idx="18"/>
          </p:nvPr>
        </p:nvSpPr>
        <p:spPr>
          <a:xfrm>
            <a:off x="595372" y="655482"/>
            <a:ext cx="2249428" cy="411153"/>
          </a:xfrm>
          <a:prstGeom prst="rect">
            <a:avLst/>
          </a:prstGeom>
        </p:spPr>
        <p:txBody>
          <a:bodyPr anchor="b"/>
          <a:lstStyle>
            <a:lvl1pPr marL="0" indent="0" algn="l" defTabSz="685800" rtl="0" eaLnBrk="1" latinLnBrk="0" hangingPunct="1">
              <a:lnSpc>
                <a:spcPct val="90000"/>
              </a:lnSpc>
              <a:spcBef>
                <a:spcPts val="750"/>
              </a:spcBef>
              <a:buFont typeface="Arial" panose="020B0604020202020204" pitchFamily="34" charset="0"/>
              <a:buNone/>
              <a:defRPr lang="en-US" sz="20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327765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t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937867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grpSp>
        <p:nvGrpSpPr>
          <p:cNvPr id="12" name="Group 11"/>
          <p:cNvGrpSpPr/>
          <p:nvPr userDrawn="1"/>
        </p:nvGrpSpPr>
        <p:grpSpPr>
          <a:xfrm>
            <a:off x="4728566" y="597222"/>
            <a:ext cx="2694242" cy="4034896"/>
            <a:chOff x="936626" y="704856"/>
            <a:chExt cx="3636962" cy="5446713"/>
          </a:xfrm>
        </p:grpSpPr>
        <p:grpSp>
          <p:nvGrpSpPr>
            <p:cNvPr id="13" name="Group 12"/>
            <p:cNvGrpSpPr/>
            <p:nvPr/>
          </p:nvGrpSpPr>
          <p:grpSpPr>
            <a:xfrm>
              <a:off x="936626" y="704856"/>
              <a:ext cx="3636962" cy="5446713"/>
              <a:chOff x="936626" y="704856"/>
              <a:chExt cx="3636962" cy="5446713"/>
            </a:xfrm>
          </p:grpSpPr>
          <p:sp>
            <p:nvSpPr>
              <p:cNvPr id="18" name="Freeform 5"/>
              <p:cNvSpPr>
                <a:spLocks noEditPoints="1"/>
              </p:cNvSpPr>
              <p:nvPr/>
            </p:nvSpPr>
            <p:spPr bwMode="auto">
              <a:xfrm>
                <a:off x="936626" y="704856"/>
                <a:ext cx="3636962" cy="5446713"/>
              </a:xfrm>
              <a:custGeom>
                <a:avLst/>
                <a:gdLst>
                  <a:gd name="T0" fmla="*/ 1616 w 1736"/>
                  <a:gd name="T1" fmla="*/ 0 h 2600"/>
                  <a:gd name="T2" fmla="*/ 120 w 1736"/>
                  <a:gd name="T3" fmla="*/ 0 h 2600"/>
                  <a:gd name="T4" fmla="*/ 0 w 1736"/>
                  <a:gd name="T5" fmla="*/ 120 h 2600"/>
                  <a:gd name="T6" fmla="*/ 0 w 1736"/>
                  <a:gd name="T7" fmla="*/ 2480 h 2600"/>
                  <a:gd name="T8" fmla="*/ 120 w 1736"/>
                  <a:gd name="T9" fmla="*/ 2600 h 2600"/>
                  <a:gd name="T10" fmla="*/ 1616 w 1736"/>
                  <a:gd name="T11" fmla="*/ 2600 h 2600"/>
                  <a:gd name="T12" fmla="*/ 1736 w 1736"/>
                  <a:gd name="T13" fmla="*/ 2480 h 2600"/>
                  <a:gd name="T14" fmla="*/ 1736 w 1736"/>
                  <a:gd name="T15" fmla="*/ 120 h 2600"/>
                  <a:gd name="T16" fmla="*/ 1616 w 1736"/>
                  <a:gd name="T17" fmla="*/ 0 h 2600"/>
                  <a:gd name="T18" fmla="*/ 1652 w 1736"/>
                  <a:gd name="T19" fmla="*/ 2352 h 2600"/>
                  <a:gd name="T20" fmla="*/ 84 w 1736"/>
                  <a:gd name="T21" fmla="*/ 2352 h 2600"/>
                  <a:gd name="T22" fmla="*/ 84 w 1736"/>
                  <a:gd name="T23" fmla="*/ 252 h 2600"/>
                  <a:gd name="T24" fmla="*/ 1652 w 1736"/>
                  <a:gd name="T25" fmla="*/ 252 h 2600"/>
                  <a:gd name="T26" fmla="*/ 1652 w 1736"/>
                  <a:gd name="T27" fmla="*/ 2352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6" h="2600">
                    <a:moveTo>
                      <a:pt x="1616" y="0"/>
                    </a:moveTo>
                    <a:cubicBezTo>
                      <a:pt x="120" y="0"/>
                      <a:pt x="120" y="0"/>
                      <a:pt x="120" y="0"/>
                    </a:cubicBezTo>
                    <a:cubicBezTo>
                      <a:pt x="54" y="0"/>
                      <a:pt x="0" y="54"/>
                      <a:pt x="0" y="120"/>
                    </a:cubicBezTo>
                    <a:cubicBezTo>
                      <a:pt x="0" y="2480"/>
                      <a:pt x="0" y="2480"/>
                      <a:pt x="0" y="2480"/>
                    </a:cubicBezTo>
                    <a:cubicBezTo>
                      <a:pt x="0" y="2546"/>
                      <a:pt x="54" y="2600"/>
                      <a:pt x="120" y="2600"/>
                    </a:cubicBezTo>
                    <a:cubicBezTo>
                      <a:pt x="1616" y="2600"/>
                      <a:pt x="1616" y="2600"/>
                      <a:pt x="1616" y="2600"/>
                    </a:cubicBezTo>
                    <a:cubicBezTo>
                      <a:pt x="1682" y="2600"/>
                      <a:pt x="1736" y="2546"/>
                      <a:pt x="1736" y="2480"/>
                    </a:cubicBezTo>
                    <a:cubicBezTo>
                      <a:pt x="1736" y="120"/>
                      <a:pt x="1736" y="120"/>
                      <a:pt x="1736" y="120"/>
                    </a:cubicBezTo>
                    <a:cubicBezTo>
                      <a:pt x="1736" y="54"/>
                      <a:pt x="1682" y="0"/>
                      <a:pt x="1616" y="0"/>
                    </a:cubicBezTo>
                    <a:close/>
                    <a:moveTo>
                      <a:pt x="1652" y="2352"/>
                    </a:moveTo>
                    <a:cubicBezTo>
                      <a:pt x="84" y="2352"/>
                      <a:pt x="84" y="2352"/>
                      <a:pt x="84" y="2352"/>
                    </a:cubicBezTo>
                    <a:cubicBezTo>
                      <a:pt x="84" y="252"/>
                      <a:pt x="84" y="252"/>
                      <a:pt x="84" y="252"/>
                    </a:cubicBezTo>
                    <a:cubicBezTo>
                      <a:pt x="1652" y="252"/>
                      <a:pt x="1652" y="252"/>
                      <a:pt x="1652" y="252"/>
                    </a:cubicBezTo>
                    <a:lnTo>
                      <a:pt x="1652" y="23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Kievit Slab Offc Book" panose="02010604030101020102" pitchFamily="2" charset="0"/>
                </a:endParaRPr>
              </a:p>
            </p:txBody>
          </p:sp>
          <p:sp>
            <p:nvSpPr>
              <p:cNvPr id="19" name="Oval 18"/>
              <p:cNvSpPr>
                <a:spLocks noChangeArrowheads="1"/>
              </p:cNvSpPr>
              <p:nvPr/>
            </p:nvSpPr>
            <p:spPr bwMode="auto">
              <a:xfrm>
                <a:off x="2714625" y="928696"/>
                <a:ext cx="80962" cy="79375"/>
              </a:xfrm>
              <a:prstGeom prst="ellipse">
                <a:avLst/>
              </a:pr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Kievit Slab Offc Book" panose="02010604030101020102" pitchFamily="2" charset="0"/>
                </a:endParaRPr>
              </a:p>
            </p:txBody>
          </p:sp>
        </p:grpSp>
        <p:sp>
          <p:nvSpPr>
            <p:cNvPr id="14" name="Freeform 13"/>
            <p:cNvSpPr>
              <a:spLocks noEditPoints="1"/>
            </p:cNvSpPr>
            <p:nvPr/>
          </p:nvSpPr>
          <p:spPr bwMode="auto">
            <a:xfrm>
              <a:off x="2575215" y="5713159"/>
              <a:ext cx="359494" cy="35812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2 h 154"/>
                <a:gd name="T12" fmla="*/ 12 w 154"/>
                <a:gd name="T13" fmla="*/ 77 h 154"/>
                <a:gd name="T14" fmla="*/ 77 w 154"/>
                <a:gd name="T15" fmla="*/ 142 h 154"/>
                <a:gd name="T16" fmla="*/ 142 w 154"/>
                <a:gd name="T17" fmla="*/ 77 h 154"/>
                <a:gd name="T18" fmla="*/ 77 w 154"/>
                <a:gd name="T19"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Kievit Slab Offc Book" panose="02010604030101020102" pitchFamily="2" charset="0"/>
              </a:endParaRPr>
            </a:p>
          </p:txBody>
        </p:sp>
      </p:grpSp>
      <p:sp>
        <p:nvSpPr>
          <p:cNvPr id="21" name="Picture Placeholder 11"/>
          <p:cNvSpPr>
            <a:spLocks noGrp="1"/>
          </p:cNvSpPr>
          <p:nvPr>
            <p:ph type="pic" sz="quarter" idx="16" hasCustomPrompt="1"/>
          </p:nvPr>
        </p:nvSpPr>
        <p:spPr>
          <a:xfrm>
            <a:off x="4851401" y="949159"/>
            <a:ext cx="2438400" cy="3298710"/>
          </a:xfrm>
          <a:prstGeom prst="rect">
            <a:avLst/>
          </a:prstGeom>
          <a:solidFill>
            <a:srgbClr val="F4F4F4"/>
          </a:solidFill>
          <a:effectLst/>
        </p:spPr>
        <p:txBody>
          <a:bodyPr/>
          <a:lstStyle>
            <a:lvl1pPr marL="0" indent="0" algn="ctr">
              <a:buNone/>
              <a:defRPr sz="1200" b="0" i="0">
                <a:solidFill>
                  <a:schemeClr val="tx2"/>
                </a:solidFill>
                <a:latin typeface="Sharp Sans No1 Medium" charset="0"/>
                <a:ea typeface="Sharp Sans No1 Medium" charset="0"/>
                <a:cs typeface="Sharp Sans No1 Medium" charset="0"/>
              </a:defRPr>
            </a:lvl1pPr>
          </a:lstStyle>
          <a:p>
            <a:r>
              <a:rPr lang="en-US" dirty="0"/>
              <a:t>Screenshot</a:t>
            </a:r>
          </a:p>
        </p:txBody>
      </p:sp>
      <p:sp>
        <p:nvSpPr>
          <p:cNvPr id="16"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22"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7" name="Text Placeholder 5"/>
          <p:cNvSpPr>
            <a:spLocks noGrp="1"/>
          </p:cNvSpPr>
          <p:nvPr>
            <p:ph type="body" sz="quarter" idx="18"/>
          </p:nvPr>
        </p:nvSpPr>
        <p:spPr>
          <a:xfrm>
            <a:off x="595372" y="655482"/>
            <a:ext cx="2249428" cy="411153"/>
          </a:xfrm>
          <a:prstGeom prst="rect">
            <a:avLst/>
          </a:prstGeom>
        </p:spPr>
        <p:txBody>
          <a:bodyPr anchor="b"/>
          <a:lstStyle>
            <a:lvl1pPr marL="0" indent="0" algn="l" defTabSz="685800" rtl="0" eaLnBrk="1" latinLnBrk="0" hangingPunct="1">
              <a:lnSpc>
                <a:spcPct val="90000"/>
              </a:lnSpc>
              <a:spcBef>
                <a:spcPts val="750"/>
              </a:spcBef>
              <a:buFont typeface="Arial" panose="020B0604020202020204" pitchFamily="34" charset="0"/>
              <a:buNone/>
              <a:defRPr lang="en-US" sz="20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71158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bile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31679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grpSp>
        <p:nvGrpSpPr>
          <p:cNvPr id="22" name="Group 21"/>
          <p:cNvGrpSpPr/>
          <p:nvPr userDrawn="1"/>
        </p:nvGrpSpPr>
        <p:grpSpPr>
          <a:xfrm>
            <a:off x="5111067" y="641033"/>
            <a:ext cx="1919685" cy="3958073"/>
            <a:chOff x="1626161" y="1141413"/>
            <a:chExt cx="2217443" cy="4572000"/>
          </a:xfrm>
        </p:grpSpPr>
        <p:sp>
          <p:nvSpPr>
            <p:cNvPr id="23" name="Freeform 12"/>
            <p:cNvSpPr>
              <a:spLocks noEditPoints="1"/>
            </p:cNvSpPr>
            <p:nvPr/>
          </p:nvSpPr>
          <p:spPr bwMode="auto">
            <a:xfrm>
              <a:off x="1626161" y="1141413"/>
              <a:ext cx="2217443" cy="4572000"/>
            </a:xfrm>
            <a:custGeom>
              <a:avLst/>
              <a:gdLst>
                <a:gd name="T0" fmla="*/ 728 w 828"/>
                <a:gd name="T1" fmla="*/ 0 h 1711"/>
                <a:gd name="T2" fmla="*/ 100 w 828"/>
                <a:gd name="T3" fmla="*/ 0 h 1711"/>
                <a:gd name="T4" fmla="*/ 0 w 828"/>
                <a:gd name="T5" fmla="*/ 100 h 1711"/>
                <a:gd name="T6" fmla="*/ 0 w 828"/>
                <a:gd name="T7" fmla="*/ 1611 h 1711"/>
                <a:gd name="T8" fmla="*/ 100 w 828"/>
                <a:gd name="T9" fmla="*/ 1711 h 1711"/>
                <a:gd name="T10" fmla="*/ 728 w 828"/>
                <a:gd name="T11" fmla="*/ 1711 h 1711"/>
                <a:gd name="T12" fmla="*/ 828 w 828"/>
                <a:gd name="T13" fmla="*/ 1611 h 1711"/>
                <a:gd name="T14" fmla="*/ 828 w 828"/>
                <a:gd name="T15" fmla="*/ 100 h 1711"/>
                <a:gd name="T16" fmla="*/ 728 w 828"/>
                <a:gd name="T17" fmla="*/ 0 h 1711"/>
                <a:gd name="T18" fmla="*/ 776 w 828"/>
                <a:gd name="T19" fmla="*/ 1499 h 1711"/>
                <a:gd name="T20" fmla="*/ 48 w 828"/>
                <a:gd name="T21" fmla="*/ 1499 h 1711"/>
                <a:gd name="T22" fmla="*/ 48 w 828"/>
                <a:gd name="T23" fmla="*/ 204 h 1711"/>
                <a:gd name="T24" fmla="*/ 776 w 828"/>
                <a:gd name="T25" fmla="*/ 204 h 1711"/>
                <a:gd name="T26" fmla="*/ 776 w 828"/>
                <a:gd name="T27" fmla="*/ 1499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8" h="1711">
                  <a:moveTo>
                    <a:pt x="728" y="0"/>
                  </a:moveTo>
                  <a:cubicBezTo>
                    <a:pt x="100" y="0"/>
                    <a:pt x="100" y="0"/>
                    <a:pt x="100" y="0"/>
                  </a:cubicBezTo>
                  <a:cubicBezTo>
                    <a:pt x="45" y="0"/>
                    <a:pt x="0" y="45"/>
                    <a:pt x="0" y="100"/>
                  </a:cubicBezTo>
                  <a:cubicBezTo>
                    <a:pt x="0" y="1611"/>
                    <a:pt x="0" y="1611"/>
                    <a:pt x="0" y="1611"/>
                  </a:cubicBezTo>
                  <a:cubicBezTo>
                    <a:pt x="0" y="1666"/>
                    <a:pt x="45" y="1711"/>
                    <a:pt x="100" y="1711"/>
                  </a:cubicBezTo>
                  <a:cubicBezTo>
                    <a:pt x="728" y="1711"/>
                    <a:pt x="728" y="1711"/>
                    <a:pt x="728" y="1711"/>
                  </a:cubicBezTo>
                  <a:cubicBezTo>
                    <a:pt x="783" y="1711"/>
                    <a:pt x="828" y="1666"/>
                    <a:pt x="828" y="1611"/>
                  </a:cubicBezTo>
                  <a:cubicBezTo>
                    <a:pt x="828" y="100"/>
                    <a:pt x="828" y="100"/>
                    <a:pt x="828" y="100"/>
                  </a:cubicBezTo>
                  <a:cubicBezTo>
                    <a:pt x="828" y="45"/>
                    <a:pt x="783" y="0"/>
                    <a:pt x="728" y="0"/>
                  </a:cubicBezTo>
                  <a:close/>
                  <a:moveTo>
                    <a:pt x="776" y="1499"/>
                  </a:moveTo>
                  <a:cubicBezTo>
                    <a:pt x="48" y="1499"/>
                    <a:pt x="48" y="1499"/>
                    <a:pt x="48" y="1499"/>
                  </a:cubicBezTo>
                  <a:cubicBezTo>
                    <a:pt x="48" y="204"/>
                    <a:pt x="48" y="204"/>
                    <a:pt x="48" y="204"/>
                  </a:cubicBezTo>
                  <a:cubicBezTo>
                    <a:pt x="776" y="204"/>
                    <a:pt x="776" y="204"/>
                    <a:pt x="776" y="204"/>
                  </a:cubicBezTo>
                  <a:lnTo>
                    <a:pt x="776" y="1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sp>
          <p:nvSpPr>
            <p:cNvPr id="24" name="Oval 13"/>
            <p:cNvSpPr>
              <a:spLocks noChangeArrowheads="1"/>
            </p:cNvSpPr>
            <p:nvPr/>
          </p:nvSpPr>
          <p:spPr bwMode="auto">
            <a:xfrm>
              <a:off x="2338948" y="1416051"/>
              <a:ext cx="74072" cy="74073"/>
            </a:xfrm>
            <a:prstGeom prst="ellipse">
              <a:avLst/>
            </a:pr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sp>
          <p:nvSpPr>
            <p:cNvPr id="26" name="Freeform 15"/>
            <p:cNvSpPr>
              <a:spLocks/>
            </p:cNvSpPr>
            <p:nvPr/>
          </p:nvSpPr>
          <p:spPr bwMode="auto">
            <a:xfrm>
              <a:off x="2524686" y="1416051"/>
              <a:ext cx="433402" cy="80354"/>
            </a:xfrm>
            <a:custGeom>
              <a:avLst/>
              <a:gdLst>
                <a:gd name="T0" fmla="*/ 162 w 162"/>
                <a:gd name="T1" fmla="*/ 15 h 31"/>
                <a:gd name="T2" fmla="*/ 147 w 162"/>
                <a:gd name="T3" fmla="*/ 31 h 31"/>
                <a:gd name="T4" fmla="*/ 15 w 162"/>
                <a:gd name="T5" fmla="*/ 31 h 31"/>
                <a:gd name="T6" fmla="*/ 0 w 162"/>
                <a:gd name="T7" fmla="*/ 15 h 31"/>
                <a:gd name="T8" fmla="*/ 0 w 162"/>
                <a:gd name="T9" fmla="*/ 15 h 31"/>
                <a:gd name="T10" fmla="*/ 15 w 162"/>
                <a:gd name="T11" fmla="*/ 0 h 31"/>
                <a:gd name="T12" fmla="*/ 147 w 162"/>
                <a:gd name="T13" fmla="*/ 0 h 31"/>
                <a:gd name="T14" fmla="*/ 162 w 162"/>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31">
                  <a:moveTo>
                    <a:pt x="162" y="15"/>
                  </a:moveTo>
                  <a:cubicBezTo>
                    <a:pt x="162" y="24"/>
                    <a:pt x="156" y="31"/>
                    <a:pt x="147" y="31"/>
                  </a:cubicBezTo>
                  <a:cubicBezTo>
                    <a:pt x="15" y="31"/>
                    <a:pt x="15" y="31"/>
                    <a:pt x="15" y="31"/>
                  </a:cubicBezTo>
                  <a:cubicBezTo>
                    <a:pt x="7" y="31"/>
                    <a:pt x="0" y="24"/>
                    <a:pt x="0" y="15"/>
                  </a:cubicBezTo>
                  <a:cubicBezTo>
                    <a:pt x="0" y="15"/>
                    <a:pt x="0" y="15"/>
                    <a:pt x="0" y="15"/>
                  </a:cubicBezTo>
                  <a:cubicBezTo>
                    <a:pt x="0" y="7"/>
                    <a:pt x="7" y="0"/>
                    <a:pt x="15" y="0"/>
                  </a:cubicBezTo>
                  <a:cubicBezTo>
                    <a:pt x="147" y="0"/>
                    <a:pt x="147" y="0"/>
                    <a:pt x="147" y="0"/>
                  </a:cubicBezTo>
                  <a:cubicBezTo>
                    <a:pt x="156" y="0"/>
                    <a:pt x="162" y="7"/>
                    <a:pt x="162" y="15"/>
                  </a:cubicBezTo>
                  <a:close/>
                </a:path>
              </a:pathLst>
            </a:cu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sp>
          <p:nvSpPr>
            <p:cNvPr id="27" name="Freeform 14"/>
            <p:cNvSpPr>
              <a:spLocks noEditPoints="1"/>
            </p:cNvSpPr>
            <p:nvPr/>
          </p:nvSpPr>
          <p:spPr bwMode="auto">
            <a:xfrm>
              <a:off x="2575215" y="5252117"/>
              <a:ext cx="359494" cy="35812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2 h 154"/>
                <a:gd name="T12" fmla="*/ 12 w 154"/>
                <a:gd name="T13" fmla="*/ 77 h 154"/>
                <a:gd name="T14" fmla="*/ 77 w 154"/>
                <a:gd name="T15" fmla="*/ 142 h 154"/>
                <a:gd name="T16" fmla="*/ 142 w 154"/>
                <a:gd name="T17" fmla="*/ 77 h 154"/>
                <a:gd name="T18" fmla="*/ 77 w 154"/>
                <a:gd name="T19"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grpSp>
      <p:sp>
        <p:nvSpPr>
          <p:cNvPr id="28" name="Picture Placeholder 11"/>
          <p:cNvSpPr>
            <a:spLocks noGrp="1"/>
          </p:cNvSpPr>
          <p:nvPr>
            <p:ph type="pic" sz="quarter" idx="16" hasCustomPrompt="1"/>
          </p:nvPr>
        </p:nvSpPr>
        <p:spPr>
          <a:xfrm>
            <a:off x="5213351" y="1103249"/>
            <a:ext cx="1708150" cy="3007184"/>
          </a:xfrm>
          <a:prstGeom prst="rect">
            <a:avLst/>
          </a:prstGeom>
          <a:solidFill>
            <a:srgbClr val="F4F4F4"/>
          </a:solidFill>
          <a:effectLst/>
        </p:spPr>
        <p:txBody>
          <a:bodyPr/>
          <a:lstStyle>
            <a:lvl1pPr marL="0" indent="0" algn="ctr">
              <a:buNone/>
              <a:defRPr sz="1200" b="0" i="0">
                <a:solidFill>
                  <a:schemeClr val="tx2"/>
                </a:solidFill>
                <a:latin typeface="Sharp Sans No1 Medium" charset="0"/>
                <a:ea typeface="Sharp Sans No1 Medium" charset="0"/>
                <a:cs typeface="Sharp Sans No1 Medium" charset="0"/>
              </a:defRPr>
            </a:lvl1pPr>
          </a:lstStyle>
          <a:p>
            <a:r>
              <a:rPr lang="en-US" dirty="0"/>
              <a:t>Screenshot</a:t>
            </a:r>
          </a:p>
        </p:txBody>
      </p:sp>
      <p:sp>
        <p:nvSpPr>
          <p:cNvPr id="13"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16"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7" name="Text Placeholder 5"/>
          <p:cNvSpPr>
            <a:spLocks noGrp="1"/>
          </p:cNvSpPr>
          <p:nvPr>
            <p:ph type="body" sz="quarter" idx="18"/>
          </p:nvPr>
        </p:nvSpPr>
        <p:spPr>
          <a:xfrm>
            <a:off x="595372" y="655482"/>
            <a:ext cx="2249428" cy="411153"/>
          </a:xfrm>
          <a:prstGeom prst="rect">
            <a:avLst/>
          </a:prstGeom>
        </p:spPr>
        <p:txBody>
          <a:bodyPr anchor="b"/>
          <a:lstStyle>
            <a:lvl1pPr marL="0" indent="0" algn="l" defTabSz="685800" rtl="0" eaLnBrk="1" latinLnBrk="0" hangingPunct="1">
              <a:lnSpc>
                <a:spcPct val="90000"/>
              </a:lnSpc>
              <a:spcBef>
                <a:spcPts val="750"/>
              </a:spcBef>
              <a:buFont typeface="Arial" panose="020B0604020202020204" pitchFamily="34" charset="0"/>
              <a:buNone/>
              <a:defRPr lang="en-US" sz="20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394153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rgbClr val="00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65347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7" name="Text Placeholder 3"/>
          <p:cNvSpPr>
            <a:spLocks noGrp="1"/>
          </p:cNvSpPr>
          <p:nvPr>
            <p:ph type="body" sz="quarter" idx="14" hasCustomPrompt="1"/>
          </p:nvPr>
        </p:nvSpPr>
        <p:spPr>
          <a:xfrm>
            <a:off x="595372" y="639907"/>
            <a:ext cx="7944471" cy="3790950"/>
          </a:xfrm>
          <a:prstGeom prst="rect">
            <a:avLst/>
          </a:prstGeom>
          <a:ln>
            <a:noFill/>
          </a:ln>
        </p:spPr>
        <p:txBody>
          <a:bodyPr anchor="ctr"/>
          <a:lstStyle>
            <a:lvl1pPr marL="0" indent="0">
              <a:buNone/>
              <a:defRPr sz="5400">
                <a:ln>
                  <a:noFill/>
                </a:ln>
                <a:solidFill>
                  <a:schemeClr val="bg2"/>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Callout text on </a:t>
            </a:r>
          </a:p>
          <a:p>
            <a:pPr lvl="0"/>
            <a:r>
              <a:rPr lang="en-US" dirty="0"/>
              <a:t>full bleed image</a:t>
            </a:r>
          </a:p>
        </p:txBody>
      </p:sp>
    </p:spTree>
    <p:extLst>
      <p:ext uri="{BB962C8B-B14F-4D97-AF65-F5344CB8AC3E}">
        <p14:creationId xmlns:p14="http://schemas.microsoft.com/office/powerpoint/2010/main" val="389824449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er 1">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53778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4"/>
          <a:stretch>
            <a:fillRect/>
          </a:stretch>
        </p:blipFill>
        <p:spPr>
          <a:xfrm>
            <a:off x="3517900" y="1765300"/>
            <a:ext cx="2108200" cy="1612900"/>
          </a:xfrm>
          <a:prstGeom prst="rect">
            <a:avLst/>
          </a:prstGeom>
        </p:spPr>
      </p:pic>
    </p:spTree>
    <p:extLst>
      <p:ext uri="{BB962C8B-B14F-4D97-AF65-F5344CB8AC3E}">
        <p14:creationId xmlns:p14="http://schemas.microsoft.com/office/powerpoint/2010/main" val="82978254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er 2">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4"/>
          <a:stretch>
            <a:fillRect/>
          </a:stretch>
        </p:blipFill>
        <p:spPr>
          <a:xfrm>
            <a:off x="3624908" y="1267626"/>
            <a:ext cx="1752600" cy="2171700"/>
          </a:xfrm>
          <a:prstGeom prst="rect">
            <a:avLst/>
          </a:prstGeom>
        </p:spPr>
      </p:pic>
    </p:spTree>
    <p:extLst>
      <p:ext uri="{BB962C8B-B14F-4D97-AF65-F5344CB8AC3E}">
        <p14:creationId xmlns:p14="http://schemas.microsoft.com/office/powerpoint/2010/main" val="99142397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er 3">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4"/>
          <a:stretch>
            <a:fillRect/>
          </a:stretch>
        </p:blipFill>
        <p:spPr>
          <a:xfrm>
            <a:off x="3879891" y="1494463"/>
            <a:ext cx="1549400" cy="1930400"/>
          </a:xfrm>
          <a:prstGeom prst="rect">
            <a:avLst/>
          </a:prstGeom>
        </p:spPr>
      </p:pic>
    </p:spTree>
    <p:extLst>
      <p:ext uri="{BB962C8B-B14F-4D97-AF65-F5344CB8AC3E}">
        <p14:creationId xmlns:p14="http://schemas.microsoft.com/office/powerpoint/2010/main" val="90706026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a:t>Click to edit Master title style</a:t>
            </a:r>
            <a:endParaRPr/>
          </a:p>
        </p:txBody>
      </p:sp>
      <p:sp>
        <p:nvSpPr>
          <p:cNvPr id="12" name="Shape 12"/>
          <p:cNvSpPr txBox="1">
            <a:spLocks noGrp="1"/>
          </p:cNvSpPr>
          <p:nvPr>
            <p:ph type="body" idx="1"/>
          </p:nvPr>
        </p:nvSpPr>
        <p:spPr>
          <a:xfrm>
            <a:off x="457200" y="1200153"/>
            <a:ext cx="82296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a:t>Click to edit Master text styles</a:t>
            </a:r>
          </a:p>
        </p:txBody>
      </p:sp>
    </p:spTree>
    <p:extLst>
      <p:ext uri="{BB962C8B-B14F-4D97-AF65-F5344CB8AC3E}">
        <p14:creationId xmlns:p14="http://schemas.microsoft.com/office/powerpoint/2010/main" val="3021427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1/29/23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8" name="Content Placeholder 7"/>
          <p:cNvSpPr>
            <a:spLocks noGrp="1"/>
          </p:cNvSpPr>
          <p:nvPr>
            <p:ph sz="quarter" idx="13"/>
          </p:nvPr>
        </p:nvSpPr>
        <p:spPr>
          <a:xfrm>
            <a:off x="609600" y="1200150"/>
            <a:ext cx="792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0447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82044" y="1064795"/>
            <a:ext cx="8339136" cy="3288131"/>
          </a:xfrm>
          <a:prstGeom prst="rect">
            <a:avLst/>
          </a:prstGeom>
        </p:spPr>
        <p:txBody>
          <a:bodyPr>
            <a:noAutofit/>
          </a:bodyPr>
          <a:lstStyle>
            <a:lvl1pPr marL="257175" indent="-257175">
              <a:lnSpc>
                <a:spcPct val="130000"/>
              </a:lnSpc>
              <a:spcBef>
                <a:spcPts val="0"/>
              </a:spcBef>
              <a:buFont typeface="Arial" panose="020B0604020202020204" pitchFamily="34" charset="0"/>
              <a:buChar char="•"/>
              <a:defRPr sz="2025" b="0">
                <a:solidFill>
                  <a:schemeClr val="tx2"/>
                </a:solidFill>
              </a:defRPr>
            </a:lvl1pPr>
            <a:lvl2pPr marL="342900" indent="0">
              <a:buNone/>
              <a:defRPr sz="2700" b="1"/>
            </a:lvl2pPr>
            <a:lvl3pPr marL="685800" indent="0">
              <a:buNone/>
              <a:defRPr sz="2700" b="1"/>
            </a:lvl3pPr>
            <a:lvl4pPr marL="1028700" indent="0">
              <a:buNone/>
              <a:defRPr sz="2700" b="1"/>
            </a:lvl4pPr>
            <a:lvl5pPr marL="1371600" indent="0">
              <a:buNone/>
              <a:defRPr sz="2700" b="1"/>
            </a:lvl5pPr>
          </a:lstStyle>
          <a:p>
            <a:pPr lvl="0"/>
            <a:r>
              <a:rPr lang="en-US" dirty="0"/>
              <a:t>Never make the font size smaller than this.</a:t>
            </a:r>
          </a:p>
          <a:p>
            <a:pPr lvl="0"/>
            <a:endParaRPr lang="en-US" dirty="0"/>
          </a:p>
        </p:txBody>
      </p:sp>
      <p:sp>
        <p:nvSpPr>
          <p:cNvPr id="2" name="Title 1"/>
          <p:cNvSpPr>
            <a:spLocks noGrp="1"/>
          </p:cNvSpPr>
          <p:nvPr>
            <p:ph type="title" hasCustomPrompt="1"/>
          </p:nvPr>
        </p:nvSpPr>
        <p:spPr>
          <a:xfrm>
            <a:off x="382045" y="269447"/>
            <a:ext cx="8353969" cy="392415"/>
          </a:xfrm>
          <a:prstGeom prst="rect">
            <a:avLst/>
          </a:prstGeom>
        </p:spPr>
        <p:txBody>
          <a:bodyPr>
            <a:noAutofit/>
          </a:bodyPr>
          <a:lstStyle>
            <a:lvl1pPr algn="l">
              <a:defRPr sz="2550" b="1">
                <a:solidFill>
                  <a:srgbClr val="102A4C"/>
                </a:solidFill>
              </a:defRPr>
            </a:lvl1pPr>
          </a:lstStyle>
          <a:p>
            <a:r>
              <a:rPr lang="en-US" dirty="0"/>
              <a:t>THIS PAGE HAS TEXT BULLETS</a:t>
            </a:r>
          </a:p>
        </p:txBody>
      </p:sp>
    </p:spTree>
    <p:extLst>
      <p:ext uri="{BB962C8B-B14F-4D97-AF65-F5344CB8AC3E}">
        <p14:creationId xmlns:p14="http://schemas.microsoft.com/office/powerpoint/2010/main" val="290892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706549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19" name="Text Placeholder 25"/>
          <p:cNvSpPr>
            <a:spLocks noGrp="1"/>
          </p:cNvSpPr>
          <p:nvPr>
            <p:ph type="body" sz="quarter" idx="11" hasCustomPrompt="1"/>
          </p:nvPr>
        </p:nvSpPr>
        <p:spPr>
          <a:xfrm>
            <a:off x="578662" y="1504328"/>
            <a:ext cx="6507938" cy="2248522"/>
          </a:xfrm>
          <a:prstGeom prst="rect">
            <a:avLst/>
          </a:prstGeom>
        </p:spPr>
        <p:txBody>
          <a:bodyPr/>
          <a:lstStyle>
            <a:lvl1pPr marL="0" indent="0">
              <a:buNone/>
              <a:defRPr sz="320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dirty="0"/>
              <a:t>Introduction</a:t>
            </a:r>
          </a:p>
        </p:txBody>
      </p:sp>
    </p:spTree>
    <p:extLst>
      <p:ext uri="{BB962C8B-B14F-4D97-AF65-F5344CB8AC3E}">
        <p14:creationId xmlns:p14="http://schemas.microsoft.com/office/powerpoint/2010/main" val="114743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Content Placeholder 5"/>
          <p:cNvSpPr>
            <a:spLocks noGrp="1"/>
          </p:cNvSpPr>
          <p:nvPr>
            <p:ph sz="quarter" idx="10"/>
          </p:nvPr>
        </p:nvSpPr>
        <p:spPr>
          <a:xfrm>
            <a:off x="345858" y="1130400"/>
            <a:ext cx="8459369" cy="3171818"/>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318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03642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3" name="Object 2"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19" name="Text Placeholder 25"/>
          <p:cNvSpPr>
            <a:spLocks noGrp="1"/>
          </p:cNvSpPr>
          <p:nvPr>
            <p:ph type="body" sz="quarter" idx="11" hasCustomPrompt="1"/>
          </p:nvPr>
        </p:nvSpPr>
        <p:spPr>
          <a:xfrm>
            <a:off x="578662" y="1504328"/>
            <a:ext cx="6507938" cy="2248522"/>
          </a:xfrm>
          <a:prstGeom prst="rect">
            <a:avLst/>
          </a:prstGeom>
        </p:spPr>
        <p:txBody>
          <a:bodyPr/>
          <a:lstStyle>
            <a:lvl1pPr marL="0" indent="0">
              <a:buNone/>
              <a:defRPr sz="320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dirty="0"/>
              <a:t>Introduction</a:t>
            </a:r>
          </a:p>
        </p:txBody>
      </p:sp>
    </p:spTree>
    <p:extLst>
      <p:ext uri="{BB962C8B-B14F-4D97-AF65-F5344CB8AC3E}">
        <p14:creationId xmlns:p14="http://schemas.microsoft.com/office/powerpoint/2010/main" val="344567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55568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3" name="Object 2"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19" name="Text Placeholder 25"/>
          <p:cNvSpPr>
            <a:spLocks noGrp="1"/>
          </p:cNvSpPr>
          <p:nvPr>
            <p:ph type="body" sz="quarter" idx="11" hasCustomPrompt="1"/>
          </p:nvPr>
        </p:nvSpPr>
        <p:spPr>
          <a:xfrm>
            <a:off x="578662" y="1504328"/>
            <a:ext cx="6507938" cy="2248522"/>
          </a:xfrm>
          <a:prstGeom prst="rect">
            <a:avLst/>
          </a:prstGeom>
        </p:spPr>
        <p:txBody>
          <a:bodyPr/>
          <a:lstStyle>
            <a:lvl1pPr marL="0" indent="0">
              <a:buNone/>
              <a:defRPr sz="320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dirty="0"/>
              <a:t>Introduction</a:t>
            </a:r>
          </a:p>
        </p:txBody>
      </p:sp>
    </p:spTree>
    <p:extLst>
      <p:ext uri="{BB962C8B-B14F-4D97-AF65-F5344CB8AC3E}">
        <p14:creationId xmlns:p14="http://schemas.microsoft.com/office/powerpoint/2010/main" val="373184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llout Slid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234B"/>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Calibri"/>
              <a:ea typeface="+mn-ea"/>
              <a:cs typeface="+mn-cs"/>
            </a:endParaRPr>
          </a:p>
        </p:txBody>
      </p:sp>
      <p:sp>
        <p:nvSpPr>
          <p:cNvPr id="6" name="Text Placeholder 3"/>
          <p:cNvSpPr>
            <a:spLocks noGrp="1"/>
          </p:cNvSpPr>
          <p:nvPr>
            <p:ph type="body" sz="quarter" idx="14" hasCustomPrompt="1"/>
          </p:nvPr>
        </p:nvSpPr>
        <p:spPr>
          <a:xfrm>
            <a:off x="569498" y="603250"/>
            <a:ext cx="8005004" cy="3790950"/>
          </a:xfrm>
          <a:prstGeom prst="rect">
            <a:avLst/>
          </a:prstGeom>
        </p:spPr>
        <p:txBody>
          <a:bodyPr anchor="ctr"/>
          <a:lstStyle>
            <a:lvl1pPr marL="0" indent="0" algn="ctr">
              <a:buNone/>
              <a:defRPr sz="8000" baseline="0">
                <a:solidFill>
                  <a:schemeClr val="bg2"/>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Lorem Ipsum</a:t>
            </a:r>
          </a:p>
        </p:txBody>
      </p:sp>
      <p:sp>
        <p:nvSpPr>
          <p:cNvPr id="4" name="Text Placeholder 31"/>
          <p:cNvSpPr>
            <a:spLocks noGrp="1"/>
          </p:cNvSpPr>
          <p:nvPr>
            <p:ph type="body" sz="quarter" idx="13" hasCustomPrompt="1"/>
          </p:nvPr>
        </p:nvSpPr>
        <p:spPr>
          <a:xfrm>
            <a:off x="578663" y="4421496"/>
            <a:ext cx="3304126" cy="382587"/>
          </a:xfrm>
          <a:prstGeom prst="rect">
            <a:avLst/>
          </a:prstGeom>
        </p:spPr>
        <p:txBody>
          <a:bodyPr/>
          <a:lstStyle>
            <a:lvl1pPr marL="0" indent="0">
              <a:buNone/>
              <a:defRPr sz="2000" baseline="0">
                <a:solidFill>
                  <a:srgbClr val="FFF04B"/>
                </a:solidFill>
                <a:latin typeface="Kievit Slab Offc Book" panose="02010604030101020102"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 Dr. John Smith</a:t>
            </a:r>
          </a:p>
        </p:txBody>
      </p:sp>
    </p:spTree>
    <p:extLst>
      <p:ext uri="{BB962C8B-B14F-4D97-AF65-F5344CB8AC3E}">
        <p14:creationId xmlns:p14="http://schemas.microsoft.com/office/powerpoint/2010/main" val="380377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eader with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473087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7" name="Text Placeholder 3"/>
          <p:cNvSpPr>
            <a:spLocks noGrp="1"/>
          </p:cNvSpPr>
          <p:nvPr>
            <p:ph type="body" sz="quarter" idx="14" hasCustomPrompt="1"/>
          </p:nvPr>
        </p:nvSpPr>
        <p:spPr>
          <a:xfrm>
            <a:off x="595372" y="582778"/>
            <a:ext cx="7861300" cy="493188"/>
          </a:xfrm>
          <a:prstGeom prst="rect">
            <a:avLst/>
          </a:prstGeom>
        </p:spPr>
        <p:txBody>
          <a:bodyPr anchor="b"/>
          <a:lstStyle>
            <a:lvl1pPr marL="0" indent="0" algn="l">
              <a:buNone/>
              <a:defRPr sz="2800" baseline="0">
                <a:solidFill>
                  <a:schemeClr val="bg1"/>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Header</a:t>
            </a:r>
          </a:p>
        </p:txBody>
      </p:sp>
      <p:sp>
        <p:nvSpPr>
          <p:cNvPr id="6" name="Text Placeholder 4"/>
          <p:cNvSpPr>
            <a:spLocks noGrp="1"/>
          </p:cNvSpPr>
          <p:nvPr>
            <p:ph type="body" sz="quarter" idx="13"/>
          </p:nvPr>
        </p:nvSpPr>
        <p:spPr>
          <a:xfrm>
            <a:off x="595372" y="1253359"/>
            <a:ext cx="7861300" cy="3274191"/>
          </a:xfrm>
          <a:prstGeom prst="rect">
            <a:avLst/>
          </a:prstGeom>
        </p:spPr>
        <p:txBody>
          <a:bodyPr/>
          <a:lstStyle>
            <a:lvl1pPr marL="0" indent="0">
              <a:lnSpc>
                <a:spcPct val="150000"/>
              </a:lnSpc>
              <a:buNone/>
              <a:defRPr sz="2000" b="0" i="0">
                <a:solidFill>
                  <a:schemeClr val="bg1"/>
                </a:solidFill>
                <a:latin typeface="Kievit Slab Offc Book" charset="0"/>
                <a:ea typeface="Kievit Slab Offc Book" charset="0"/>
                <a:cs typeface="Kievit Slab Offc Book" charset="0"/>
              </a:defRPr>
            </a:lvl1pPr>
            <a:lvl2pPr marL="4572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2pPr>
            <a:lvl3pPr marL="9144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3pPr>
            <a:lvl4pPr marL="13716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4pPr>
            <a:lvl5pPr marL="18288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Tree>
    <p:extLst>
      <p:ext uri="{BB962C8B-B14F-4D97-AF65-F5344CB8AC3E}">
        <p14:creationId xmlns:p14="http://schemas.microsoft.com/office/powerpoint/2010/main" val="255231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with 2 column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972243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7" name="Text Placeholder 3"/>
          <p:cNvSpPr>
            <a:spLocks noGrp="1"/>
          </p:cNvSpPr>
          <p:nvPr>
            <p:ph type="body" sz="quarter" idx="14" hasCustomPrompt="1"/>
          </p:nvPr>
        </p:nvSpPr>
        <p:spPr>
          <a:xfrm>
            <a:off x="595372" y="582778"/>
            <a:ext cx="7861350" cy="493188"/>
          </a:xfrm>
          <a:prstGeom prst="rect">
            <a:avLst/>
          </a:prstGeom>
        </p:spPr>
        <p:txBody>
          <a:bodyPr anchor="b"/>
          <a:lstStyle>
            <a:lvl1pPr marL="0" indent="0" algn="l">
              <a:buNone/>
              <a:defRPr sz="2800" baseline="0">
                <a:solidFill>
                  <a:schemeClr val="bg1"/>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Header</a:t>
            </a:r>
          </a:p>
        </p:txBody>
      </p:sp>
      <p:sp>
        <p:nvSpPr>
          <p:cNvPr id="11" name="Text Placeholder 4"/>
          <p:cNvSpPr>
            <a:spLocks noGrp="1"/>
          </p:cNvSpPr>
          <p:nvPr>
            <p:ph type="body" sz="quarter" idx="13"/>
          </p:nvPr>
        </p:nvSpPr>
        <p:spPr>
          <a:xfrm>
            <a:off x="595372" y="1655379"/>
            <a:ext cx="3621028" cy="2872171"/>
          </a:xfrm>
          <a:prstGeom prst="rect">
            <a:avLst/>
          </a:prstGeom>
        </p:spPr>
        <p:txBody>
          <a:bodyPr/>
          <a:lstStyle>
            <a:lvl1pPr marL="0" indent="0">
              <a:buFontTx/>
              <a:buNone/>
              <a:defRPr sz="1600" b="0" i="0">
                <a:solidFill>
                  <a:schemeClr val="bg1"/>
                </a:solidFill>
                <a:latin typeface="Kievit Slab Offc Book" charset="0"/>
                <a:ea typeface="Kievit Slab Offc Book" charset="0"/>
                <a:cs typeface="Kievit Slab Offc Book" charset="0"/>
              </a:defRPr>
            </a:lvl1pPr>
            <a:lvl2pPr marL="457200" indent="0">
              <a:buFontTx/>
              <a:buNone/>
              <a:defRPr sz="1600" b="0" i="0">
                <a:solidFill>
                  <a:schemeClr val="bg1"/>
                </a:solidFill>
                <a:latin typeface="Kievit Slab Offc Book" charset="0"/>
                <a:ea typeface="Kievit Slab Offc Book" charset="0"/>
                <a:cs typeface="Kievit Slab Offc Book" charset="0"/>
              </a:defRPr>
            </a:lvl2pPr>
            <a:lvl3pPr marL="914400" indent="0">
              <a:buFontTx/>
              <a:buNone/>
              <a:defRPr sz="1600" b="0" i="0">
                <a:solidFill>
                  <a:schemeClr val="bg1"/>
                </a:solidFill>
                <a:latin typeface="Kievit Slab Offc Book" charset="0"/>
                <a:ea typeface="Kievit Slab Offc Book" charset="0"/>
                <a:cs typeface="Kievit Slab Offc Book" charset="0"/>
              </a:defRPr>
            </a:lvl3pPr>
            <a:lvl4pPr marL="1371600" indent="0">
              <a:buFontTx/>
              <a:buNone/>
              <a:defRPr sz="1600" b="0" i="0">
                <a:solidFill>
                  <a:schemeClr val="bg1"/>
                </a:solidFill>
                <a:latin typeface="Kievit Slab Offc Book" charset="0"/>
                <a:ea typeface="Kievit Slab Offc Book" charset="0"/>
                <a:cs typeface="Kievit Slab Offc Book" charset="0"/>
              </a:defRPr>
            </a:lvl4pPr>
            <a:lvl5pPr marL="1828800" indent="0">
              <a:buFontTx/>
              <a:buNone/>
              <a:defRPr sz="1600" b="0" i="0">
                <a:solidFill>
                  <a:schemeClr val="bg1"/>
                </a:solidFill>
                <a:latin typeface="Kievit Slab Offc Book" charset="0"/>
                <a:ea typeface="Kievit Slab Offc Book" charset="0"/>
                <a:cs typeface="Kievit Slab Offc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hasCustomPrompt="1"/>
          </p:nvPr>
        </p:nvSpPr>
        <p:spPr>
          <a:xfrm>
            <a:off x="595372" y="1257956"/>
            <a:ext cx="3621028" cy="387350"/>
          </a:xfrm>
          <a:prstGeom prst="rect">
            <a:avLst/>
          </a:prstGeom>
        </p:spPr>
        <p:txBody>
          <a:bodyPr anchor="ctr"/>
          <a:lstStyle>
            <a:lvl1pPr marL="0" indent="0">
              <a:buFontTx/>
              <a:buNone/>
              <a:defRPr sz="1800" b="1" i="0">
                <a:solidFill>
                  <a:schemeClr val="bg1"/>
                </a:solidFill>
                <a:latin typeface="Sharp Sans No1 Bold" pitchFamily="2" charset="0"/>
                <a:ea typeface="Sharp Sans No1 Bold" pitchFamily="2" charset="0"/>
                <a:cs typeface="Sharp Sans No1 Bold" pitchFamily="2" charset="0"/>
              </a:defRPr>
            </a:lvl1pPr>
            <a:lvl2pPr marL="457200" indent="0">
              <a:buFontTx/>
              <a:buNone/>
              <a:defRPr sz="1000" b="0" i="0">
                <a:solidFill>
                  <a:schemeClr val="accent1"/>
                </a:solidFill>
                <a:latin typeface="Kievit Slab Offc Book" charset="0"/>
                <a:ea typeface="Kievit Slab Offc Book" charset="0"/>
                <a:cs typeface="Kievit Slab Offc Book" charset="0"/>
              </a:defRPr>
            </a:lvl2pPr>
            <a:lvl3pPr marL="914400" indent="0">
              <a:buFontTx/>
              <a:buNone/>
              <a:defRPr sz="1000" b="0" i="0">
                <a:solidFill>
                  <a:schemeClr val="accent1"/>
                </a:solidFill>
                <a:latin typeface="Kievit Slab Offc Book" charset="0"/>
                <a:ea typeface="Kievit Slab Offc Book" charset="0"/>
                <a:cs typeface="Kievit Slab Offc Book" charset="0"/>
              </a:defRPr>
            </a:lvl3pPr>
            <a:lvl4pPr marL="1371600" indent="0">
              <a:buFontTx/>
              <a:buNone/>
              <a:defRPr sz="1000" b="0" i="0">
                <a:solidFill>
                  <a:schemeClr val="accent1"/>
                </a:solidFill>
                <a:latin typeface="Kievit Slab Offc Book" charset="0"/>
                <a:ea typeface="Kievit Slab Offc Book" charset="0"/>
                <a:cs typeface="Kievit Slab Offc Book" charset="0"/>
              </a:defRPr>
            </a:lvl4pPr>
            <a:lvl5pPr marL="1828800" indent="0">
              <a:buFontTx/>
              <a:buNone/>
              <a:defRPr sz="1000" b="0" i="0">
                <a:solidFill>
                  <a:schemeClr val="accent1"/>
                </a:solidFill>
                <a:latin typeface="Kievit Slab Offc Book" charset="0"/>
                <a:ea typeface="Kievit Slab Offc Book" charset="0"/>
                <a:cs typeface="Kievit Slab Offc Book" charset="0"/>
              </a:defRPr>
            </a:lvl5pPr>
          </a:lstStyle>
          <a:p>
            <a:pPr lvl="0"/>
            <a:r>
              <a:rPr lang="en-US" dirty="0"/>
              <a:t>Lorem Ipsum</a:t>
            </a:r>
          </a:p>
        </p:txBody>
      </p:sp>
      <p:sp>
        <p:nvSpPr>
          <p:cNvPr id="13" name="Text Placeholder 4"/>
          <p:cNvSpPr>
            <a:spLocks noGrp="1"/>
          </p:cNvSpPr>
          <p:nvPr>
            <p:ph type="body" sz="quarter" idx="16"/>
          </p:nvPr>
        </p:nvSpPr>
        <p:spPr>
          <a:xfrm>
            <a:off x="4836119" y="1655379"/>
            <a:ext cx="3621028" cy="2872171"/>
          </a:xfrm>
          <a:prstGeom prst="rect">
            <a:avLst/>
          </a:prstGeom>
        </p:spPr>
        <p:txBody>
          <a:bodyPr/>
          <a:lstStyle>
            <a:lvl1pPr marL="0" indent="0">
              <a:buFontTx/>
              <a:buNone/>
              <a:defRPr sz="1600" b="0" i="0">
                <a:solidFill>
                  <a:schemeClr val="bg1"/>
                </a:solidFill>
                <a:latin typeface="Kievit Slab Offc Book" charset="0"/>
                <a:ea typeface="Kievit Slab Offc Book" charset="0"/>
                <a:cs typeface="Kievit Slab Offc Book" charset="0"/>
              </a:defRPr>
            </a:lvl1pPr>
            <a:lvl2pPr marL="457200" indent="0">
              <a:buFontTx/>
              <a:buNone/>
              <a:defRPr sz="1600" b="0" i="0">
                <a:solidFill>
                  <a:schemeClr val="bg1"/>
                </a:solidFill>
                <a:latin typeface="Kievit Slab Offc Book" charset="0"/>
                <a:ea typeface="Kievit Slab Offc Book" charset="0"/>
                <a:cs typeface="Kievit Slab Offc Book" charset="0"/>
              </a:defRPr>
            </a:lvl2pPr>
            <a:lvl3pPr marL="914400" indent="0">
              <a:buFontTx/>
              <a:buNone/>
              <a:defRPr sz="1600" b="0" i="0">
                <a:solidFill>
                  <a:schemeClr val="bg1"/>
                </a:solidFill>
                <a:latin typeface="Kievit Slab Offc Book" charset="0"/>
                <a:ea typeface="Kievit Slab Offc Book" charset="0"/>
                <a:cs typeface="Kievit Slab Offc Book" charset="0"/>
              </a:defRPr>
            </a:lvl3pPr>
            <a:lvl4pPr marL="1371600" indent="0">
              <a:buFontTx/>
              <a:buNone/>
              <a:defRPr sz="1600" b="0" i="0">
                <a:solidFill>
                  <a:schemeClr val="bg1"/>
                </a:solidFill>
                <a:latin typeface="Kievit Slab Offc Book" charset="0"/>
                <a:ea typeface="Kievit Slab Offc Book" charset="0"/>
                <a:cs typeface="Kievit Slab Offc Book" charset="0"/>
              </a:defRPr>
            </a:lvl4pPr>
            <a:lvl5pPr marL="1828800" indent="0">
              <a:buFontTx/>
              <a:buNone/>
              <a:defRPr sz="1600" b="0" i="0">
                <a:solidFill>
                  <a:schemeClr val="bg1"/>
                </a:solidFill>
                <a:latin typeface="Kievit Slab Offc Book" charset="0"/>
                <a:ea typeface="Kievit Slab Offc Book" charset="0"/>
                <a:cs typeface="Kievit Slab Offc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7" hasCustomPrompt="1"/>
          </p:nvPr>
        </p:nvSpPr>
        <p:spPr>
          <a:xfrm>
            <a:off x="4836119" y="1257956"/>
            <a:ext cx="3621028" cy="387350"/>
          </a:xfrm>
          <a:prstGeom prst="rect">
            <a:avLst/>
          </a:prstGeom>
        </p:spPr>
        <p:txBody>
          <a:bodyPr anchor="ctr"/>
          <a:lstStyle>
            <a:lvl1pPr marL="0" indent="0">
              <a:buFontTx/>
              <a:buNone/>
              <a:defRPr sz="1800" b="1" i="0">
                <a:solidFill>
                  <a:schemeClr val="bg1"/>
                </a:solidFill>
                <a:latin typeface="Sharp Sans No1 Bold" pitchFamily="2" charset="0"/>
                <a:ea typeface="Sharp Sans No1 Bold" pitchFamily="2" charset="0"/>
                <a:cs typeface="Sharp Sans No1 Bold" pitchFamily="2" charset="0"/>
              </a:defRPr>
            </a:lvl1pPr>
            <a:lvl2pPr marL="457200" indent="0">
              <a:buFontTx/>
              <a:buNone/>
              <a:defRPr sz="1000" b="0" i="0">
                <a:solidFill>
                  <a:schemeClr val="accent1"/>
                </a:solidFill>
                <a:latin typeface="Kievit Slab Offc Book" charset="0"/>
                <a:ea typeface="Kievit Slab Offc Book" charset="0"/>
                <a:cs typeface="Kievit Slab Offc Book" charset="0"/>
              </a:defRPr>
            </a:lvl2pPr>
            <a:lvl3pPr marL="914400" indent="0">
              <a:buFontTx/>
              <a:buNone/>
              <a:defRPr sz="1000" b="0" i="0">
                <a:solidFill>
                  <a:schemeClr val="accent1"/>
                </a:solidFill>
                <a:latin typeface="Kievit Slab Offc Book" charset="0"/>
                <a:ea typeface="Kievit Slab Offc Book" charset="0"/>
                <a:cs typeface="Kievit Slab Offc Book" charset="0"/>
              </a:defRPr>
            </a:lvl3pPr>
            <a:lvl4pPr marL="1371600" indent="0">
              <a:buFontTx/>
              <a:buNone/>
              <a:defRPr sz="1000" b="0" i="0">
                <a:solidFill>
                  <a:schemeClr val="accent1"/>
                </a:solidFill>
                <a:latin typeface="Kievit Slab Offc Book" charset="0"/>
                <a:ea typeface="Kievit Slab Offc Book" charset="0"/>
                <a:cs typeface="Kievit Slab Offc Book" charset="0"/>
              </a:defRPr>
            </a:lvl4pPr>
            <a:lvl5pPr marL="1828800" indent="0">
              <a:buFontTx/>
              <a:buNone/>
              <a:defRPr sz="1000" b="0" i="0">
                <a:solidFill>
                  <a:schemeClr val="accent1"/>
                </a:solidFill>
                <a:latin typeface="Kievit Slab Offc Book" charset="0"/>
                <a:ea typeface="Kievit Slab Offc Book" charset="0"/>
                <a:cs typeface="Kievit Slab Offc Book" charset="0"/>
              </a:defRPr>
            </a:lvl5pPr>
          </a:lstStyle>
          <a:p>
            <a:pPr lvl="0"/>
            <a:r>
              <a:rPr lang="en-US" dirty="0"/>
              <a:t>Lorem Ipsum</a:t>
            </a:r>
          </a:p>
        </p:txBody>
      </p:sp>
      <p:sp>
        <p:nvSpPr>
          <p:cNvPr id="10"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Tree>
    <p:extLst>
      <p:ext uri="{BB962C8B-B14F-4D97-AF65-F5344CB8AC3E}">
        <p14:creationId xmlns:p14="http://schemas.microsoft.com/office/powerpoint/2010/main" val="355782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82403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21" name="Picture Placeholder 11"/>
          <p:cNvSpPr>
            <a:spLocks noGrp="1"/>
          </p:cNvSpPr>
          <p:nvPr>
            <p:ph type="pic" sz="quarter" idx="15" hasCustomPrompt="1"/>
          </p:nvPr>
        </p:nvSpPr>
        <p:spPr>
          <a:xfrm>
            <a:off x="3790950" y="565150"/>
            <a:ext cx="4622800" cy="4006850"/>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8"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10"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2" name="Text Placeholder 5"/>
          <p:cNvSpPr>
            <a:spLocks noGrp="1"/>
          </p:cNvSpPr>
          <p:nvPr>
            <p:ph type="body" sz="quarter" idx="18"/>
          </p:nvPr>
        </p:nvSpPr>
        <p:spPr>
          <a:xfrm>
            <a:off x="595372" y="655482"/>
            <a:ext cx="2249428" cy="411153"/>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lang="en-US" sz="21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16762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image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281050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7" name="Text Placeholder 3"/>
          <p:cNvSpPr>
            <a:spLocks noGrp="1"/>
          </p:cNvSpPr>
          <p:nvPr>
            <p:ph type="body" sz="quarter" idx="14" hasCustomPrompt="1"/>
          </p:nvPr>
        </p:nvSpPr>
        <p:spPr>
          <a:xfrm>
            <a:off x="595372" y="582778"/>
            <a:ext cx="7870711" cy="493188"/>
          </a:xfrm>
          <a:prstGeom prst="rect">
            <a:avLst/>
          </a:prstGeom>
        </p:spPr>
        <p:txBody>
          <a:bodyPr anchor="b"/>
          <a:lstStyle>
            <a:lvl1pPr marL="0" indent="0" algn="l">
              <a:buNone/>
              <a:defRPr sz="2800" baseline="0">
                <a:solidFill>
                  <a:schemeClr val="tx1"/>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Header</a:t>
            </a:r>
          </a:p>
        </p:txBody>
      </p:sp>
      <p:sp>
        <p:nvSpPr>
          <p:cNvPr id="8" name="Picture Placeholder 11"/>
          <p:cNvSpPr>
            <a:spLocks noGrp="1"/>
          </p:cNvSpPr>
          <p:nvPr>
            <p:ph type="pic" sz="quarter" idx="15" hasCustomPrompt="1"/>
          </p:nvPr>
        </p:nvSpPr>
        <p:spPr>
          <a:xfrm>
            <a:off x="3949262" y="1269124"/>
            <a:ext cx="4516820" cy="3318641"/>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9" name="Picture Placeholder 11"/>
          <p:cNvSpPr>
            <a:spLocks noGrp="1"/>
          </p:cNvSpPr>
          <p:nvPr>
            <p:ph type="pic" sz="quarter" idx="16" hasCustomPrompt="1"/>
          </p:nvPr>
        </p:nvSpPr>
        <p:spPr>
          <a:xfrm>
            <a:off x="622738" y="1269124"/>
            <a:ext cx="3192518" cy="1584435"/>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10" name="Picture Placeholder 11"/>
          <p:cNvSpPr>
            <a:spLocks noGrp="1"/>
          </p:cNvSpPr>
          <p:nvPr>
            <p:ph type="pic" sz="quarter" idx="17" hasCustomPrompt="1"/>
          </p:nvPr>
        </p:nvSpPr>
        <p:spPr>
          <a:xfrm>
            <a:off x="622738" y="3003330"/>
            <a:ext cx="3192518" cy="1584435"/>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11"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Tree>
    <p:extLst>
      <p:ext uri="{BB962C8B-B14F-4D97-AF65-F5344CB8AC3E}">
        <p14:creationId xmlns:p14="http://schemas.microsoft.com/office/powerpoint/2010/main" val="408177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NUL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2"/>
            </p:custDataLst>
            <p:extLst>
              <p:ext uri="{D42A27DB-BD31-4B8C-83A1-F6EECF244321}">
                <p14:modId xmlns:p14="http://schemas.microsoft.com/office/powerpoint/2010/main" val="11037834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3" imgW="360" imgH="360" progId="TCLayout.ActiveDocument.1">
                  <p:embed/>
                </p:oleObj>
              </mc:Choice>
              <mc:Fallback>
                <p:oleObj name="think-cell Slide" r:id="rId23" imgW="360" imgH="36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6902450" y="4759435"/>
            <a:ext cx="2057400" cy="273844"/>
          </a:xfrm>
          <a:prstGeom prst="rect">
            <a:avLst/>
          </a:prstGeom>
        </p:spPr>
        <p:txBody>
          <a:bodyPr vert="horz" lIns="91440" tIns="45720" rIns="91440" bIns="45720" rtlCol="0" anchor="ctr"/>
          <a:lstStyle>
            <a:lvl1pPr algn="r">
              <a:defRPr sz="600">
                <a:solidFill>
                  <a:srgbClr val="878791"/>
                </a:solidFill>
                <a:latin typeface="Sharp Sans No1 Medium" pitchFamily="2" charset="0"/>
                <a:ea typeface="Sharp Sans No1 Medium" pitchFamily="2" charset="0"/>
                <a:cs typeface="Sharp Sans No1 Medium" pitchFamily="2"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02646676"/>
      </p:ext>
    </p:extLst>
  </p:cSld>
  <p:clrMap bg1="lt1" tx1="dk1" bg2="lt2" tx2="dk2" accent1="accent1" accent2="accent2" accent3="accent3" accent4="accent4" accent5="accent5" accent6="accent6" hlink="hlink" folHlink="folHlink"/>
  <p:sldLayoutIdLst>
    <p:sldLayoutId id="2147483709" r:id="rId1"/>
    <p:sldLayoutId id="2147483667" r:id="rId2"/>
    <p:sldLayoutId id="2147483703" r:id="rId3"/>
    <p:sldLayoutId id="2147483704" r:id="rId4"/>
    <p:sldLayoutId id="2147483698" r:id="rId5"/>
    <p:sldLayoutId id="2147483697" r:id="rId6"/>
    <p:sldLayoutId id="2147483679" r:id="rId7"/>
    <p:sldLayoutId id="2147483681" r:id="rId8"/>
    <p:sldLayoutId id="2147483684" r:id="rId9"/>
    <p:sldLayoutId id="2147483690" r:id="rId10"/>
    <p:sldLayoutId id="2147483691" r:id="rId11"/>
    <p:sldLayoutId id="2147483692" r:id="rId12"/>
    <p:sldLayoutId id="2147483695" r:id="rId13"/>
    <p:sldLayoutId id="2147483696" r:id="rId14"/>
    <p:sldLayoutId id="2147483700" r:id="rId15"/>
    <p:sldLayoutId id="2147483701" r:id="rId16"/>
    <p:sldLayoutId id="2147483710" r:id="rId17"/>
    <p:sldLayoutId id="2147483711" r:id="rId18"/>
    <p:sldLayoutId id="2147483718" r:id="rId19"/>
    <p:sldLayoutId id="2147483719" r:id="rId2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gahR0_ZrYH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microsoft.com/office/2007/relationships/hdphoto" Target="../media/hdphoto1.wdp"/><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microsoft.com/office/2007/relationships/hdphoto" Target="../media/hdphoto1.wdp"/><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microsoft.com/office/2007/relationships/hdphoto" Target="../media/hdphoto1.wdp"/><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62452-3520-CC4C-9FD6-705EAC923306}"/>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
        <p:nvSpPr>
          <p:cNvPr id="3" name="Text Placeholder 2">
            <a:extLst>
              <a:ext uri="{FF2B5EF4-FFF2-40B4-BE49-F238E27FC236}">
                <a16:creationId xmlns:a16="http://schemas.microsoft.com/office/drawing/2014/main" id="{E0123855-D470-C443-B9E2-FF6B5592285E}"/>
              </a:ext>
            </a:extLst>
          </p:cNvPr>
          <p:cNvSpPr>
            <a:spLocks noGrp="1"/>
          </p:cNvSpPr>
          <p:nvPr>
            <p:ph type="body" sz="quarter" idx="14"/>
          </p:nvPr>
        </p:nvSpPr>
        <p:spPr/>
        <p:txBody>
          <a:bodyPr/>
          <a:lstStyle/>
          <a:p>
            <a:pPr algn="ctr"/>
            <a:endParaRPr lang="en-US" dirty="0"/>
          </a:p>
        </p:txBody>
      </p:sp>
      <p:sp>
        <p:nvSpPr>
          <p:cNvPr id="4" name="Text Placeholder 3">
            <a:extLst>
              <a:ext uri="{FF2B5EF4-FFF2-40B4-BE49-F238E27FC236}">
                <a16:creationId xmlns:a16="http://schemas.microsoft.com/office/drawing/2014/main" id="{0E506716-322C-5744-9EA7-2E1D25B02300}"/>
              </a:ext>
            </a:extLst>
          </p:cNvPr>
          <p:cNvSpPr>
            <a:spLocks noGrp="1"/>
          </p:cNvSpPr>
          <p:nvPr>
            <p:ph type="body" sz="quarter" idx="13"/>
          </p:nvPr>
        </p:nvSpPr>
        <p:spPr>
          <a:xfrm>
            <a:off x="595372" y="582778"/>
            <a:ext cx="7861300" cy="3911584"/>
          </a:xfrm>
        </p:spPr>
        <p:txBody>
          <a:bodyPr/>
          <a:lstStyle/>
          <a:p>
            <a:pPr algn="ctr"/>
            <a:endParaRPr lang="en-US" dirty="0"/>
          </a:p>
          <a:p>
            <a:pPr algn="ctr"/>
            <a:r>
              <a:rPr lang="en-US" b="1" dirty="0"/>
              <a:t>CS/SE 611 Secure Web Design </a:t>
            </a:r>
            <a:endParaRPr lang="en-US" dirty="0"/>
          </a:p>
          <a:p>
            <a:pPr algn="ctr"/>
            <a:r>
              <a:rPr lang="en-US" dirty="0"/>
              <a:t>Professor </a:t>
            </a:r>
            <a:r>
              <a:rPr lang="en-US" dirty="0" err="1"/>
              <a:t>Lozada</a:t>
            </a:r>
            <a:r>
              <a:rPr lang="en-US" dirty="0"/>
              <a:t> </a:t>
            </a:r>
          </a:p>
          <a:p>
            <a:pPr algn="ctr"/>
            <a:r>
              <a:rPr lang="en-US" dirty="0"/>
              <a:t>7:30-10:20PM </a:t>
            </a:r>
          </a:p>
          <a:p>
            <a:endParaRPr lang="en-US" dirty="0"/>
          </a:p>
          <a:p>
            <a:endParaRPr lang="en-US" dirty="0"/>
          </a:p>
        </p:txBody>
      </p:sp>
      <p:sp>
        <p:nvSpPr>
          <p:cNvPr id="5" name="Text Placeholder 4">
            <a:extLst>
              <a:ext uri="{FF2B5EF4-FFF2-40B4-BE49-F238E27FC236}">
                <a16:creationId xmlns:a16="http://schemas.microsoft.com/office/drawing/2014/main" id="{AF6A3811-2732-724A-9199-D649D9BED3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8922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8AF2-E87E-1A42-A02E-BDE58F8FAF08}"/>
              </a:ext>
            </a:extLst>
          </p:cNvPr>
          <p:cNvSpPr>
            <a:spLocks noGrp="1"/>
          </p:cNvSpPr>
          <p:nvPr>
            <p:ph type="title"/>
          </p:nvPr>
        </p:nvSpPr>
        <p:spPr>
          <a:xfrm>
            <a:off x="457200" y="44028"/>
            <a:ext cx="8229600" cy="857400"/>
          </a:xfrm>
        </p:spPr>
        <p:txBody>
          <a:bodyPr/>
          <a:lstStyle/>
          <a:p>
            <a:r>
              <a:rPr lang="en-US" dirty="0"/>
              <a:t>API Gateway </a:t>
            </a:r>
          </a:p>
        </p:txBody>
      </p:sp>
      <p:sp>
        <p:nvSpPr>
          <p:cNvPr id="3" name="Text Placeholder 2">
            <a:extLst>
              <a:ext uri="{FF2B5EF4-FFF2-40B4-BE49-F238E27FC236}">
                <a16:creationId xmlns:a16="http://schemas.microsoft.com/office/drawing/2014/main" id="{405CA0D4-CE83-F845-AB1F-8F6223389186}"/>
              </a:ext>
            </a:extLst>
          </p:cNvPr>
          <p:cNvSpPr>
            <a:spLocks noGrp="1"/>
          </p:cNvSpPr>
          <p:nvPr>
            <p:ph type="body" idx="1"/>
          </p:nvPr>
        </p:nvSpPr>
        <p:spPr>
          <a:xfrm>
            <a:off x="457200" y="901428"/>
            <a:ext cx="8229600" cy="3725699"/>
          </a:xfrm>
        </p:spPr>
        <p:txBody>
          <a:bodyPr/>
          <a:lstStyle/>
          <a:p>
            <a:r>
              <a:rPr lang="en-US" dirty="0"/>
              <a:t>An API gateway is programming that sits in front of an application programming interface (API) and acts as a single point of entry for a defined group of microservices.</a:t>
            </a:r>
          </a:p>
          <a:p>
            <a:endParaRPr lang="en-US" dirty="0"/>
          </a:p>
          <a:p>
            <a:r>
              <a:rPr lang="en-US" dirty="0"/>
              <a:t>A benefit of using API gateways is that they allow developers to encapsulate the internal structure of an application in multiple way.</a:t>
            </a:r>
          </a:p>
          <a:p>
            <a:endParaRPr lang="en-US" dirty="0"/>
          </a:p>
          <a:p>
            <a:r>
              <a:rPr lang="en-US" dirty="0"/>
              <a:t>Gateways can be used to invoke multiple back-end services and aggregate the results.</a:t>
            </a:r>
          </a:p>
        </p:txBody>
      </p:sp>
    </p:spTree>
    <p:extLst>
      <p:ext uri="{BB962C8B-B14F-4D97-AF65-F5344CB8AC3E}">
        <p14:creationId xmlns:p14="http://schemas.microsoft.com/office/powerpoint/2010/main" val="221257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9570-2414-504D-9230-589CFD5FDF66}"/>
              </a:ext>
            </a:extLst>
          </p:cNvPr>
          <p:cNvSpPr>
            <a:spLocks noGrp="1"/>
          </p:cNvSpPr>
          <p:nvPr>
            <p:ph type="title"/>
          </p:nvPr>
        </p:nvSpPr>
        <p:spPr/>
        <p:txBody>
          <a:bodyPr/>
          <a:lstStyle/>
          <a:p>
            <a:r>
              <a:rPr lang="en-US" dirty="0"/>
              <a:t>API Gateways </a:t>
            </a:r>
          </a:p>
        </p:txBody>
      </p:sp>
      <p:sp>
        <p:nvSpPr>
          <p:cNvPr id="3" name="Text Placeholder 2">
            <a:extLst>
              <a:ext uri="{FF2B5EF4-FFF2-40B4-BE49-F238E27FC236}">
                <a16:creationId xmlns:a16="http://schemas.microsoft.com/office/drawing/2014/main" id="{709B5C84-D84C-B444-B158-6F2FB521AE7F}"/>
              </a:ext>
            </a:extLst>
          </p:cNvPr>
          <p:cNvSpPr>
            <a:spLocks noGrp="1"/>
          </p:cNvSpPr>
          <p:nvPr>
            <p:ph type="body" idx="1"/>
          </p:nvPr>
        </p:nvSpPr>
        <p:spPr/>
        <p:txBody>
          <a:bodyPr/>
          <a:lstStyle/>
          <a:p>
            <a:r>
              <a:rPr lang="en-US" dirty="0"/>
              <a:t>API gateway features include functions such: </a:t>
            </a:r>
          </a:p>
          <a:p>
            <a:pPr marL="0" indent="0">
              <a:buNone/>
            </a:pPr>
            <a:endParaRPr lang="en-US" dirty="0"/>
          </a:p>
          <a:p>
            <a:pPr lvl="1"/>
            <a:r>
              <a:rPr lang="en-US" dirty="0"/>
              <a:t>Authentication</a:t>
            </a:r>
          </a:p>
          <a:p>
            <a:pPr lvl="1"/>
            <a:r>
              <a:rPr lang="en-US" b="1" dirty="0">
                <a:solidFill>
                  <a:srgbClr val="FF0000"/>
                </a:solidFill>
              </a:rPr>
              <a:t>Security policy enforcement</a:t>
            </a:r>
            <a:br>
              <a:rPr lang="en-US" b="1" dirty="0">
                <a:solidFill>
                  <a:srgbClr val="FF0000"/>
                </a:solidFill>
              </a:rPr>
            </a:br>
            <a:r>
              <a:rPr lang="en-US" dirty="0"/>
              <a:t>Load balancing</a:t>
            </a:r>
            <a:br>
              <a:rPr lang="en-US" dirty="0"/>
            </a:br>
            <a:r>
              <a:rPr lang="en-US" dirty="0"/>
              <a:t>Cache management</a:t>
            </a:r>
          </a:p>
          <a:p>
            <a:pPr lvl="1"/>
            <a:r>
              <a:rPr lang="en-US" dirty="0"/>
              <a:t>Dependency resolution</a:t>
            </a:r>
          </a:p>
          <a:p>
            <a:endParaRPr lang="en-US" dirty="0"/>
          </a:p>
        </p:txBody>
      </p:sp>
    </p:spTree>
    <p:extLst>
      <p:ext uri="{BB962C8B-B14F-4D97-AF65-F5344CB8AC3E}">
        <p14:creationId xmlns:p14="http://schemas.microsoft.com/office/powerpoint/2010/main" val="31819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Why Microservices</a:t>
            </a:r>
          </a:p>
        </p:txBody>
      </p:sp>
      <p:sp>
        <p:nvSpPr>
          <p:cNvPr id="3" name="Content Placeholder 2"/>
          <p:cNvSpPr>
            <a:spLocks noGrp="1"/>
          </p:cNvSpPr>
          <p:nvPr>
            <p:ph sz="quarter" idx="13"/>
          </p:nvPr>
        </p:nvSpPr>
        <p:spPr/>
        <p:txBody>
          <a:bodyPr>
            <a:normAutofit/>
          </a:bodyPr>
          <a:lstStyle/>
          <a:p>
            <a:r>
              <a:rPr lang="en-US" dirty="0"/>
              <a:t>Faster and simpler deployments and rollbacks</a:t>
            </a:r>
          </a:p>
          <a:p>
            <a:pPr lvl="1"/>
            <a:r>
              <a:rPr lang="en-US" dirty="0"/>
              <a:t>Independent Speed of Delivery (by different teams)</a:t>
            </a:r>
          </a:p>
          <a:p>
            <a:r>
              <a:rPr lang="en-US" dirty="0"/>
              <a:t>Right framework/tool/language for each domain</a:t>
            </a:r>
          </a:p>
          <a:p>
            <a:pPr lvl="1"/>
            <a:r>
              <a:rPr lang="en-US" dirty="0"/>
              <a:t>Recommendation component using Python?, Catalog Service in Java ..</a:t>
            </a:r>
          </a:p>
          <a:p>
            <a:r>
              <a:rPr lang="en-US" dirty="0"/>
              <a:t>Greater Resiliency</a:t>
            </a:r>
          </a:p>
          <a:p>
            <a:pPr lvl="1"/>
            <a:r>
              <a:rPr lang="en-US" dirty="0"/>
              <a:t>Fault Isolation ?</a:t>
            </a:r>
          </a:p>
          <a:p>
            <a:r>
              <a:rPr lang="en-US" dirty="0"/>
              <a:t>Better Availability</a:t>
            </a:r>
          </a:p>
          <a:p>
            <a:pPr lvl="1"/>
            <a:r>
              <a:rPr lang="en-US" dirty="0"/>
              <a:t>If architected right </a:t>
            </a:r>
          </a:p>
          <a:p>
            <a:endParaRPr lang="en-US" dirty="0"/>
          </a:p>
        </p:txBody>
      </p:sp>
    </p:spTree>
    <p:extLst>
      <p:ext uri="{BB962C8B-B14F-4D97-AF65-F5344CB8AC3E}">
        <p14:creationId xmlns:p14="http://schemas.microsoft.com/office/powerpoint/2010/main" val="3581913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50" b="1" dirty="0">
                <a:solidFill>
                  <a:srgbClr val="102A4C"/>
                </a:solidFill>
              </a:rPr>
              <a:t>Microservice Architecture Advantages</a:t>
            </a:r>
          </a:p>
        </p:txBody>
      </p:sp>
      <p:sp>
        <p:nvSpPr>
          <p:cNvPr id="3" name="Content Placeholder 2"/>
          <p:cNvSpPr>
            <a:spLocks noGrp="1"/>
          </p:cNvSpPr>
          <p:nvPr>
            <p:ph idx="4294967295"/>
          </p:nvPr>
        </p:nvSpPr>
        <p:spPr>
          <a:xfrm>
            <a:off x="208424" y="896103"/>
            <a:ext cx="7673935" cy="3351293"/>
          </a:xfrm>
          <a:prstGeom prst="rect">
            <a:avLst/>
          </a:prstGeom>
        </p:spPr>
        <p:txBody>
          <a:bodyPr>
            <a:noAutofit/>
          </a:bodyPr>
          <a:lstStyle/>
          <a:p>
            <a:pPr>
              <a:spcBef>
                <a:spcPts val="0"/>
              </a:spcBef>
            </a:pPr>
            <a:r>
              <a:rPr lang="en-US" sz="2000" dirty="0"/>
              <a:t>Greater efficiencies as they are typically paired with auto-scalers and load balancers </a:t>
            </a:r>
          </a:p>
          <a:p>
            <a:pPr>
              <a:spcBef>
                <a:spcPts val="0"/>
              </a:spcBef>
            </a:pPr>
            <a:r>
              <a:rPr lang="en-US" sz="2000" dirty="0"/>
              <a:t>Easily scalable in three ways: </a:t>
            </a:r>
          </a:p>
          <a:p>
            <a:pPr lvl="1">
              <a:spcBef>
                <a:spcPts val="0"/>
              </a:spcBef>
            </a:pPr>
            <a:r>
              <a:rPr lang="en-US" sz="2000" dirty="0">
                <a:cs typeface="Geneva" charset="0"/>
              </a:rPr>
              <a:t>by decomposition into simple functions (microservices)</a:t>
            </a:r>
          </a:p>
          <a:p>
            <a:pPr lvl="1">
              <a:spcBef>
                <a:spcPts val="0"/>
              </a:spcBef>
            </a:pPr>
            <a:r>
              <a:rPr lang="en-US" sz="2000" dirty="0">
                <a:cs typeface="Geneva" charset="0"/>
              </a:rPr>
              <a:t>by cloning microservices on demand</a:t>
            </a:r>
          </a:p>
          <a:p>
            <a:pPr lvl="1">
              <a:spcBef>
                <a:spcPts val="0"/>
              </a:spcBef>
            </a:pPr>
            <a:r>
              <a:rPr lang="en-US" sz="2000" dirty="0">
                <a:cs typeface="Geneva" charset="0"/>
              </a:rPr>
              <a:t>by partitioning data across a cluster</a:t>
            </a:r>
          </a:p>
          <a:p>
            <a:pPr>
              <a:spcBef>
                <a:spcPts val="0"/>
              </a:spcBef>
            </a:pPr>
            <a:r>
              <a:rPr lang="en-US" sz="2000" dirty="0"/>
              <a:t>Services can be cloned or decommissioned based on user requests in real-time</a:t>
            </a:r>
          </a:p>
        </p:txBody>
      </p:sp>
    </p:spTree>
    <p:extLst>
      <p:ext uri="{BB962C8B-B14F-4D97-AF65-F5344CB8AC3E}">
        <p14:creationId xmlns:p14="http://schemas.microsoft.com/office/powerpoint/2010/main" val="207486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2"/>
          </p:nvPr>
        </p:nvSpPr>
        <p:spPr>
          <a:xfrm>
            <a:off x="382044" y="1064795"/>
            <a:ext cx="6967880" cy="3288131"/>
          </a:xfrm>
        </p:spPr>
        <p:txBody>
          <a:bodyPr/>
          <a:lstStyle/>
          <a:p>
            <a:pPr marL="0" indent="0">
              <a:lnSpc>
                <a:spcPct val="108000"/>
              </a:lnSpc>
              <a:spcAft>
                <a:spcPts val="900"/>
              </a:spcAft>
              <a:buNone/>
            </a:pPr>
            <a:r>
              <a:rPr lang="en-US" sz="1800" b="1" dirty="0">
                <a:solidFill>
                  <a:schemeClr val="tx1"/>
                </a:solidFill>
              </a:rPr>
              <a:t>Shifting to microservices architecture means</a:t>
            </a:r>
          </a:p>
          <a:p>
            <a:pPr>
              <a:lnSpc>
                <a:spcPct val="108000"/>
              </a:lnSpc>
              <a:spcAft>
                <a:spcPts val="900"/>
              </a:spcAft>
            </a:pPr>
            <a:r>
              <a:rPr lang="en-US" sz="1800" dirty="0">
                <a:solidFill>
                  <a:schemeClr val="tx1"/>
                </a:solidFill>
              </a:rPr>
              <a:t>Reducing code complexity while increasing operational complexity</a:t>
            </a:r>
          </a:p>
          <a:p>
            <a:pPr>
              <a:lnSpc>
                <a:spcPct val="108000"/>
              </a:lnSpc>
              <a:spcAft>
                <a:spcPts val="900"/>
              </a:spcAft>
            </a:pPr>
            <a:r>
              <a:rPr lang="en-US" sz="1800" dirty="0">
                <a:solidFill>
                  <a:schemeClr val="tx1"/>
                </a:solidFill>
              </a:rPr>
              <a:t>Distributing data across multiple processes while ensuring data consistency across processes</a:t>
            </a:r>
          </a:p>
          <a:p>
            <a:pPr>
              <a:lnSpc>
                <a:spcPct val="108000"/>
              </a:lnSpc>
              <a:spcAft>
                <a:spcPts val="900"/>
              </a:spcAft>
            </a:pPr>
            <a:r>
              <a:rPr lang="en-US" sz="1800" dirty="0">
                <a:solidFill>
                  <a:schemeClr val="tx1"/>
                </a:solidFill>
              </a:rPr>
              <a:t>Simplifying individual services while raising the complexity of coordinating many services</a:t>
            </a:r>
          </a:p>
        </p:txBody>
      </p:sp>
      <p:sp>
        <p:nvSpPr>
          <p:cNvPr id="2" name="Title 1"/>
          <p:cNvSpPr>
            <a:spLocks noGrp="1"/>
          </p:cNvSpPr>
          <p:nvPr>
            <p:ph type="title"/>
          </p:nvPr>
        </p:nvSpPr>
        <p:spPr/>
        <p:txBody>
          <a:bodyPr/>
          <a:lstStyle/>
          <a:p>
            <a:r>
              <a:rPr lang="en-US" dirty="0"/>
              <a:t>Tradeoffs in Adopting a Microservice Architecture</a:t>
            </a:r>
          </a:p>
        </p:txBody>
      </p:sp>
    </p:spTree>
    <p:extLst>
      <p:ext uri="{BB962C8B-B14F-4D97-AF65-F5344CB8AC3E}">
        <p14:creationId xmlns:p14="http://schemas.microsoft.com/office/powerpoint/2010/main" val="39585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With Microservices </a:t>
            </a:r>
          </a:p>
        </p:txBody>
      </p:sp>
      <p:sp>
        <p:nvSpPr>
          <p:cNvPr id="3" name="Text Placeholder 2"/>
          <p:cNvSpPr>
            <a:spLocks noGrp="1"/>
          </p:cNvSpPr>
          <p:nvPr>
            <p:ph type="body" idx="1"/>
          </p:nvPr>
        </p:nvSpPr>
        <p:spPr>
          <a:xfrm>
            <a:off x="457200" y="1200153"/>
            <a:ext cx="8229600" cy="3452870"/>
          </a:xfrm>
        </p:spPr>
        <p:txBody>
          <a:bodyPr/>
          <a:lstStyle/>
          <a:p>
            <a:r>
              <a:rPr lang="en-US" sz="2000" dirty="0"/>
              <a:t>Operational Overhead</a:t>
            </a:r>
          </a:p>
          <a:p>
            <a:r>
              <a:rPr lang="en-US" sz="2000" dirty="0"/>
              <a:t>Service Discovery</a:t>
            </a:r>
          </a:p>
          <a:p>
            <a:r>
              <a:rPr lang="en-US" sz="2000" dirty="0"/>
              <a:t>Distributed Systems are inherently Complex</a:t>
            </a:r>
          </a:p>
          <a:p>
            <a:pPr lvl="1"/>
            <a:r>
              <a:rPr lang="en-US" sz="2000" dirty="0"/>
              <a:t>N/W Latency, Fault Tolerance, Serialization overhead ..</a:t>
            </a:r>
          </a:p>
          <a:p>
            <a:r>
              <a:rPr lang="en-US" sz="2000" dirty="0"/>
              <a:t>Testing (Need the entire ecosystem to test)</a:t>
            </a:r>
          </a:p>
          <a:p>
            <a:r>
              <a:rPr lang="en-US" sz="2000" dirty="0"/>
              <a:t>Fan out of Requests -&gt; Increases n/w traffic</a:t>
            </a:r>
          </a:p>
          <a:p>
            <a:endParaRPr lang="en-US" sz="2000" dirty="0"/>
          </a:p>
          <a:p>
            <a:endParaRPr lang="en-US" dirty="0"/>
          </a:p>
        </p:txBody>
      </p:sp>
    </p:spTree>
    <p:extLst>
      <p:ext uri="{BB962C8B-B14F-4D97-AF65-F5344CB8AC3E}">
        <p14:creationId xmlns:p14="http://schemas.microsoft.com/office/powerpoint/2010/main" val="70444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F92F45-6E26-744C-9A1A-9A598B4D7007}"/>
              </a:ext>
            </a:extLst>
          </p:cNvPr>
          <p:cNvSpPr>
            <a:spLocks noGrp="1"/>
          </p:cNvSpPr>
          <p:nvPr>
            <p:ph type="body" sz="quarter" idx="12"/>
          </p:nvPr>
        </p:nvSpPr>
        <p:spPr/>
        <p:txBody>
          <a:bodyPr/>
          <a:lstStyle/>
          <a:p>
            <a:r>
              <a:rPr lang="en-US" b="1" dirty="0">
                <a:solidFill>
                  <a:schemeClr val="tx1"/>
                </a:solidFill>
              </a:rPr>
              <a:t>Begins with API - </a:t>
            </a:r>
            <a:r>
              <a:rPr lang="en-US" dirty="0">
                <a:solidFill>
                  <a:schemeClr val="tx1"/>
                </a:solidFill>
              </a:rPr>
              <a:t>In order for an API to provide a secure and well defined access point to a microservice, it must have the following characteristics:</a:t>
            </a:r>
            <a:endParaRPr lang="en-US" sz="1400" dirty="0">
              <a:solidFill>
                <a:schemeClr val="tx1"/>
              </a:solidFill>
            </a:endParaRPr>
          </a:p>
          <a:p>
            <a:pPr marL="628650" lvl="1" indent="-285750">
              <a:buFont typeface="Arial" panose="020B0604020202020204" pitchFamily="34" charset="0"/>
              <a:buChar char="•"/>
            </a:pPr>
            <a:r>
              <a:rPr lang="en-US" sz="1400" dirty="0">
                <a:solidFill>
                  <a:schemeClr val="tx1"/>
                </a:solidFill>
              </a:rPr>
              <a:t>Confidentiality - </a:t>
            </a:r>
            <a:r>
              <a:rPr lang="en-US" sz="1400" b="0" dirty="0"/>
              <a:t>A secure API is one that can guarantee the confidentiality of the information it processes by making it visible only to the users, apps and servers that are authorized to consume it. </a:t>
            </a:r>
            <a:endParaRPr lang="en-US" sz="1400" dirty="0"/>
          </a:p>
          <a:p>
            <a:pPr marL="628650" lvl="1" indent="-285750">
              <a:buFont typeface="Arial" panose="020B0604020202020204" pitchFamily="34" charset="0"/>
              <a:buChar char="•"/>
            </a:pPr>
            <a:r>
              <a:rPr lang="en-US" sz="1400" dirty="0"/>
              <a:t>Integrity - </a:t>
            </a:r>
            <a:r>
              <a:rPr lang="en-US" sz="1400" b="0" dirty="0"/>
              <a:t>It must be able to guarantee the integrity of the information it receives from the clients and servers it collaborates with, so that it will only process such information if it knows that it has not been modified by a third party.</a:t>
            </a:r>
          </a:p>
          <a:p>
            <a:pPr marL="628650" lvl="1" indent="-285750">
              <a:buFont typeface="Arial" panose="020B0604020202020204" pitchFamily="34" charset="0"/>
              <a:buChar char="•"/>
            </a:pPr>
            <a:r>
              <a:rPr lang="en-US" sz="1400" dirty="0"/>
              <a:t>Availability – </a:t>
            </a:r>
            <a:r>
              <a:rPr lang="en-US" sz="1400" b="0" dirty="0"/>
              <a:t>Build in resiliency for calls that the API makes to the Microservice</a:t>
            </a:r>
          </a:p>
          <a:p>
            <a:pPr marL="628650" lvl="1" indent="-285750">
              <a:buFont typeface="Arial" panose="020B0604020202020204" pitchFamily="34" charset="0"/>
              <a:buChar char="•"/>
            </a:pPr>
            <a:r>
              <a:rPr lang="en-US" sz="1400" dirty="0"/>
              <a:t>Reliability - </a:t>
            </a:r>
            <a:r>
              <a:rPr lang="en-US" sz="1400" b="0" dirty="0"/>
              <a:t>An API must always be available to handle requests and process them reliably.</a:t>
            </a:r>
          </a:p>
          <a:p>
            <a:pPr lvl="1"/>
            <a:endParaRPr lang="en-US" b="1" dirty="0">
              <a:solidFill>
                <a:schemeClr val="tx1"/>
              </a:solidFill>
            </a:endParaRPr>
          </a:p>
          <a:p>
            <a:endParaRPr lang="en-US" dirty="0"/>
          </a:p>
        </p:txBody>
      </p:sp>
      <p:sp>
        <p:nvSpPr>
          <p:cNvPr id="3" name="Title 2">
            <a:extLst>
              <a:ext uri="{FF2B5EF4-FFF2-40B4-BE49-F238E27FC236}">
                <a16:creationId xmlns:a16="http://schemas.microsoft.com/office/drawing/2014/main" id="{7DF3A404-6D41-0D4C-A6DF-909E052B4FC5}"/>
              </a:ext>
            </a:extLst>
          </p:cNvPr>
          <p:cNvSpPr>
            <a:spLocks noGrp="1"/>
          </p:cNvSpPr>
          <p:nvPr>
            <p:ph type="title"/>
          </p:nvPr>
        </p:nvSpPr>
        <p:spPr/>
        <p:txBody>
          <a:bodyPr/>
          <a:lstStyle/>
          <a:p>
            <a:r>
              <a:rPr lang="en-US" dirty="0"/>
              <a:t>Security for microservices </a:t>
            </a:r>
            <a:br>
              <a:rPr lang="en-US" dirty="0"/>
            </a:br>
            <a:endParaRPr lang="en-US" dirty="0"/>
          </a:p>
        </p:txBody>
      </p:sp>
    </p:spTree>
    <p:extLst>
      <p:ext uri="{BB962C8B-B14F-4D97-AF65-F5344CB8AC3E}">
        <p14:creationId xmlns:p14="http://schemas.microsoft.com/office/powerpoint/2010/main" val="113927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3926C-87F4-804B-87F9-7333FE060BB1}"/>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3" name="Text Placeholder 2">
            <a:extLst>
              <a:ext uri="{FF2B5EF4-FFF2-40B4-BE49-F238E27FC236}">
                <a16:creationId xmlns:a16="http://schemas.microsoft.com/office/drawing/2014/main" id="{9F32A40E-1DAC-1C4E-883E-D1DAA1545AB4}"/>
              </a:ext>
            </a:extLst>
          </p:cNvPr>
          <p:cNvSpPr>
            <a:spLocks noGrp="1"/>
          </p:cNvSpPr>
          <p:nvPr>
            <p:ph type="body" sz="quarter" idx="14"/>
          </p:nvPr>
        </p:nvSpPr>
        <p:spPr/>
        <p:txBody>
          <a:bodyPr/>
          <a:lstStyle/>
          <a:p>
            <a:r>
              <a:rPr lang="en-US" dirty="0"/>
              <a:t>Research </a:t>
            </a:r>
          </a:p>
        </p:txBody>
      </p:sp>
      <p:sp>
        <p:nvSpPr>
          <p:cNvPr id="4" name="Text Placeholder 3">
            <a:extLst>
              <a:ext uri="{FF2B5EF4-FFF2-40B4-BE49-F238E27FC236}">
                <a16:creationId xmlns:a16="http://schemas.microsoft.com/office/drawing/2014/main" id="{1577769E-1630-C14F-93B8-2CD3D3AAC70D}"/>
              </a:ext>
            </a:extLst>
          </p:cNvPr>
          <p:cNvSpPr>
            <a:spLocks noGrp="1"/>
          </p:cNvSpPr>
          <p:nvPr>
            <p:ph type="body" sz="quarter" idx="13"/>
          </p:nvPr>
        </p:nvSpPr>
        <p:spPr>
          <a:xfrm>
            <a:off x="595372" y="1075966"/>
            <a:ext cx="7861300" cy="3906434"/>
          </a:xfrm>
        </p:spPr>
        <p:txBody>
          <a:bodyPr/>
          <a:lstStyle/>
          <a:p>
            <a:pPr marL="342900" lvl="1" indent="-342900">
              <a:spcBef>
                <a:spcPts val="750"/>
              </a:spcBef>
              <a:buFont typeface="Arial" panose="020B0604020202020204" pitchFamily="34" charset="0"/>
              <a:buChar char="•"/>
            </a:pPr>
            <a:r>
              <a:rPr lang="en-US" sz="1200" dirty="0"/>
              <a:t>Research Companies that have gone from Monolith to Microservice and why? </a:t>
            </a:r>
          </a:p>
          <a:p>
            <a:pPr marL="342900" lvl="1" indent="-342900">
              <a:spcBef>
                <a:spcPts val="750"/>
              </a:spcBef>
              <a:buFont typeface="Arial" panose="020B0604020202020204" pitchFamily="34" charset="0"/>
              <a:buChar char="•"/>
            </a:pPr>
            <a:r>
              <a:rPr lang="en-US" sz="1200" dirty="0"/>
              <a:t>Research Microservice Security tools </a:t>
            </a:r>
          </a:p>
          <a:p>
            <a:pPr marL="800100" lvl="2" indent="-342900">
              <a:spcBef>
                <a:spcPts val="750"/>
              </a:spcBef>
              <a:buFont typeface="Arial" panose="020B0604020202020204" pitchFamily="34" charset="0"/>
              <a:buChar char="•"/>
            </a:pPr>
            <a:r>
              <a:rPr lang="en-US" sz="1200" dirty="0"/>
              <a:t>20 Mins – then class discussion </a:t>
            </a:r>
          </a:p>
          <a:p>
            <a:pPr marL="800100" lvl="2" indent="-342900">
              <a:spcBef>
                <a:spcPts val="750"/>
              </a:spcBef>
              <a:buFont typeface="Arial" panose="020B0604020202020204" pitchFamily="34" charset="0"/>
              <a:buChar char="•"/>
            </a:pPr>
            <a:endParaRPr lang="en-US" sz="1200" dirty="0"/>
          </a:p>
          <a:p>
            <a:pPr marL="457200" lvl="2">
              <a:spcBef>
                <a:spcPts val="750"/>
              </a:spcBef>
            </a:pPr>
            <a:r>
              <a:rPr lang="en-US" sz="1200" dirty="0">
                <a:hlinkClick r:id="rId3"/>
              </a:rPr>
              <a:t>https://www.youtube.com/watch?v=gahR0_ZrYHs</a:t>
            </a:r>
            <a:endParaRPr lang="en-US" sz="1200" dirty="0"/>
          </a:p>
          <a:p>
            <a:pPr marL="457200" lvl="2">
              <a:spcBef>
                <a:spcPts val="750"/>
              </a:spcBef>
            </a:pPr>
            <a:endParaRPr lang="en-US" sz="1200"/>
          </a:p>
          <a:p>
            <a:pPr marL="457200" lvl="2">
              <a:spcBef>
                <a:spcPts val="750"/>
              </a:spcBef>
            </a:pPr>
            <a:endParaRPr lang="en-US" sz="1200" dirty="0"/>
          </a:p>
          <a:p>
            <a:endParaRPr lang="en-US" dirty="0"/>
          </a:p>
        </p:txBody>
      </p:sp>
      <p:sp>
        <p:nvSpPr>
          <p:cNvPr id="5" name="Text Placeholder 4">
            <a:extLst>
              <a:ext uri="{FF2B5EF4-FFF2-40B4-BE49-F238E27FC236}">
                <a16:creationId xmlns:a16="http://schemas.microsoft.com/office/drawing/2014/main" id="{8C7084FB-3B03-8741-ACFF-810012E994D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590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4D55C8-2704-C744-A51F-4EC6D69EC6F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31B03EE5-6F2B-614D-BBAC-BBF5D7763688}"/>
              </a:ext>
            </a:extLst>
          </p:cNvPr>
          <p:cNvSpPr>
            <a:spLocks noGrp="1"/>
          </p:cNvSpPr>
          <p:nvPr>
            <p:ph type="title"/>
          </p:nvPr>
        </p:nvSpPr>
        <p:spPr/>
        <p:txBody>
          <a:bodyPr/>
          <a:lstStyle/>
          <a:p>
            <a:endParaRPr lang="en-US"/>
          </a:p>
        </p:txBody>
      </p:sp>
      <p:pic>
        <p:nvPicPr>
          <p:cNvPr id="91138" name="Picture 2" descr="Image result for monolithic architecture image">
            <a:extLst>
              <a:ext uri="{FF2B5EF4-FFF2-40B4-BE49-F238E27FC236}">
                <a16:creationId xmlns:a16="http://schemas.microsoft.com/office/drawing/2014/main" id="{BF9A2046-C37E-7D44-A34C-973EBC4BF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06" y="191080"/>
            <a:ext cx="8852588" cy="476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4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3926C-87F4-804B-87F9-7333FE060BB1}"/>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3" name="Text Placeholder 2">
            <a:extLst>
              <a:ext uri="{FF2B5EF4-FFF2-40B4-BE49-F238E27FC236}">
                <a16:creationId xmlns:a16="http://schemas.microsoft.com/office/drawing/2014/main" id="{9F32A40E-1DAC-1C4E-883E-D1DAA1545AB4}"/>
              </a:ext>
            </a:extLst>
          </p:cNvPr>
          <p:cNvSpPr>
            <a:spLocks noGrp="1"/>
          </p:cNvSpPr>
          <p:nvPr>
            <p:ph type="body" sz="quarter" idx="14"/>
          </p:nvPr>
        </p:nvSpPr>
        <p:spPr/>
        <p:txBody>
          <a:bodyPr/>
          <a:lstStyle/>
          <a:p>
            <a:pPr algn="ctr"/>
            <a:r>
              <a:rPr lang="en-US" dirty="0"/>
              <a:t>Agenda </a:t>
            </a:r>
          </a:p>
        </p:txBody>
      </p:sp>
      <p:sp>
        <p:nvSpPr>
          <p:cNvPr id="4" name="Text Placeholder 3">
            <a:extLst>
              <a:ext uri="{FF2B5EF4-FFF2-40B4-BE49-F238E27FC236}">
                <a16:creationId xmlns:a16="http://schemas.microsoft.com/office/drawing/2014/main" id="{1577769E-1630-C14F-93B8-2CD3D3AAC70D}"/>
              </a:ext>
            </a:extLst>
          </p:cNvPr>
          <p:cNvSpPr>
            <a:spLocks noGrp="1"/>
          </p:cNvSpPr>
          <p:nvPr>
            <p:ph type="body" sz="quarter" idx="13"/>
          </p:nvPr>
        </p:nvSpPr>
        <p:spPr>
          <a:xfrm>
            <a:off x="595372" y="1075966"/>
            <a:ext cx="7861300" cy="3906434"/>
          </a:xfrm>
        </p:spPr>
        <p:txBody>
          <a:bodyPr/>
          <a:lstStyle/>
          <a:p>
            <a:pPr marL="342900" indent="-342900">
              <a:buFont typeface="Arial" panose="020B0604020202020204" pitchFamily="34" charset="0"/>
              <a:buChar char="•"/>
            </a:pPr>
            <a:r>
              <a:rPr lang="en-US" sz="1100" dirty="0"/>
              <a:t>Roll call </a:t>
            </a:r>
          </a:p>
          <a:p>
            <a:pPr marL="342900" indent="-342900">
              <a:buFont typeface="Arial" panose="020B0604020202020204" pitchFamily="34" charset="0"/>
              <a:buChar char="•"/>
            </a:pPr>
            <a:r>
              <a:rPr lang="en-US" sz="1100" dirty="0"/>
              <a:t>2021 Worldwide Threat Assessment </a:t>
            </a:r>
          </a:p>
          <a:p>
            <a:pPr marL="800100" lvl="1" indent="-342900">
              <a:buFont typeface="Arial" panose="020B0604020202020204" pitchFamily="34" charset="0"/>
              <a:buChar char="•"/>
            </a:pPr>
            <a:r>
              <a:rPr lang="en-US" sz="1100" dirty="0"/>
              <a:t>Top Threats?  </a:t>
            </a:r>
          </a:p>
          <a:p>
            <a:pPr marL="342900" indent="-342900">
              <a:buFont typeface="Arial" panose="020B0604020202020204" pitchFamily="34" charset="0"/>
              <a:buChar char="•"/>
            </a:pPr>
            <a:r>
              <a:rPr lang="en-US" sz="1100" dirty="0"/>
              <a:t>Monolithic Architectures </a:t>
            </a:r>
          </a:p>
          <a:p>
            <a:pPr marL="800100" lvl="1" indent="-342900">
              <a:buFont typeface="Arial" panose="020B0604020202020204" pitchFamily="34" charset="0"/>
              <a:buChar char="•"/>
            </a:pPr>
            <a:r>
              <a:rPr lang="en-US" sz="1100" dirty="0"/>
              <a:t>What is it? </a:t>
            </a:r>
          </a:p>
          <a:p>
            <a:pPr marL="800100" lvl="1" indent="-342900">
              <a:buFont typeface="Arial" panose="020B0604020202020204" pitchFamily="34" charset="0"/>
              <a:buChar char="•"/>
            </a:pPr>
            <a:r>
              <a:rPr lang="en-US" sz="1100" dirty="0"/>
              <a:t>Advantages  &amp; Disadvantages </a:t>
            </a:r>
          </a:p>
          <a:p>
            <a:pPr marL="342900" indent="-342900">
              <a:buFont typeface="Arial" panose="020B0604020202020204" pitchFamily="34" charset="0"/>
              <a:buChar char="•"/>
            </a:pPr>
            <a:r>
              <a:rPr lang="en-US" sz="1100" dirty="0"/>
              <a:t>Microservices </a:t>
            </a:r>
          </a:p>
          <a:p>
            <a:pPr marL="800100" lvl="1" indent="-342900">
              <a:buFont typeface="Arial" panose="020B0604020202020204" pitchFamily="34" charset="0"/>
              <a:buChar char="•"/>
            </a:pPr>
            <a:r>
              <a:rPr lang="en-US" sz="1100" dirty="0"/>
              <a:t>What is it?</a:t>
            </a:r>
          </a:p>
          <a:p>
            <a:pPr marL="800100" lvl="1" indent="-342900">
              <a:buFont typeface="Arial" panose="020B0604020202020204" pitchFamily="34" charset="0"/>
              <a:buChar char="•"/>
            </a:pPr>
            <a:r>
              <a:rPr lang="en-US" sz="1100" dirty="0"/>
              <a:t>Advantages  &amp; Disadvantages </a:t>
            </a:r>
          </a:p>
          <a:p>
            <a:pPr marL="342900" lvl="1" indent="-342900">
              <a:spcBef>
                <a:spcPts val="750"/>
              </a:spcBef>
              <a:buFont typeface="Arial" panose="020B0604020202020204" pitchFamily="34" charset="0"/>
              <a:buChar char="•"/>
            </a:pPr>
            <a:r>
              <a:rPr lang="en-US" sz="1100" dirty="0"/>
              <a:t>Research Monolith vs Microservice</a:t>
            </a:r>
          </a:p>
          <a:p>
            <a:pPr marL="342900" lvl="1" indent="-342900">
              <a:spcBef>
                <a:spcPts val="750"/>
              </a:spcBef>
              <a:buFont typeface="Arial" panose="020B0604020202020204" pitchFamily="34" charset="0"/>
              <a:buChar char="•"/>
            </a:pPr>
            <a:r>
              <a:rPr lang="en-US" sz="1100" dirty="0" err="1"/>
              <a:t>Kahoot</a:t>
            </a:r>
            <a:r>
              <a:rPr lang="en-US" sz="1100" dirty="0"/>
              <a:t> Challenge </a:t>
            </a:r>
          </a:p>
          <a:p>
            <a:pPr marL="0" lvl="1">
              <a:spcBef>
                <a:spcPts val="750"/>
              </a:spcBef>
            </a:pPr>
            <a:endParaRPr lang="en-US" sz="1100" dirty="0"/>
          </a:p>
          <a:p>
            <a:pPr marL="342900" lvl="1" indent="-342900">
              <a:spcBef>
                <a:spcPts val="750"/>
              </a:spcBef>
              <a:buFont typeface="Arial" panose="020B0604020202020204" pitchFamily="34" charset="0"/>
              <a:buChar char="•"/>
            </a:pPr>
            <a:endParaRPr lang="en-US" sz="1200" dirty="0"/>
          </a:p>
          <a:p>
            <a:endParaRPr lang="en-US" dirty="0"/>
          </a:p>
        </p:txBody>
      </p:sp>
      <p:sp>
        <p:nvSpPr>
          <p:cNvPr id="5" name="Text Placeholder 4">
            <a:extLst>
              <a:ext uri="{FF2B5EF4-FFF2-40B4-BE49-F238E27FC236}">
                <a16:creationId xmlns:a16="http://schemas.microsoft.com/office/drawing/2014/main" id="{8C7084FB-3B03-8741-ACFF-810012E994D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6682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2EFED7-437A-7F4C-A5C4-B6474D6FDC06}"/>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3" name="Text Placeholder 2">
            <a:extLst>
              <a:ext uri="{FF2B5EF4-FFF2-40B4-BE49-F238E27FC236}">
                <a16:creationId xmlns:a16="http://schemas.microsoft.com/office/drawing/2014/main" id="{C84F6FF8-57D2-8449-8EBD-0957A032D544}"/>
              </a:ext>
            </a:extLst>
          </p:cNvPr>
          <p:cNvSpPr>
            <a:spLocks noGrp="1"/>
          </p:cNvSpPr>
          <p:nvPr>
            <p:ph type="body" sz="quarter" idx="14"/>
          </p:nvPr>
        </p:nvSpPr>
        <p:spPr/>
        <p:txBody>
          <a:bodyPr/>
          <a:lstStyle/>
          <a:p>
            <a:r>
              <a:rPr lang="en-US" dirty="0"/>
              <a:t>What is a Monolithic Architecture? </a:t>
            </a:r>
          </a:p>
        </p:txBody>
      </p:sp>
      <p:sp>
        <p:nvSpPr>
          <p:cNvPr id="4" name="Text Placeholder 3">
            <a:extLst>
              <a:ext uri="{FF2B5EF4-FFF2-40B4-BE49-F238E27FC236}">
                <a16:creationId xmlns:a16="http://schemas.microsoft.com/office/drawing/2014/main" id="{7278FE82-EB30-4A4D-A772-3ABE7DDEC05C}"/>
              </a:ext>
            </a:extLst>
          </p:cNvPr>
          <p:cNvSpPr>
            <a:spLocks noGrp="1"/>
          </p:cNvSpPr>
          <p:nvPr>
            <p:ph type="body" sz="quarter" idx="13"/>
          </p:nvPr>
        </p:nvSpPr>
        <p:spPr>
          <a:xfrm>
            <a:off x="595372" y="1253359"/>
            <a:ext cx="7344861" cy="1617163"/>
          </a:xfrm>
        </p:spPr>
        <p:txBody>
          <a:bodyPr/>
          <a:lstStyle/>
          <a:p>
            <a:r>
              <a:rPr lang="en-US" dirty="0"/>
              <a:t>A monolithic architecture is the traditional programming model, which means that elements of a software program are interwoven and interdependent.</a:t>
            </a:r>
          </a:p>
        </p:txBody>
      </p:sp>
      <p:sp>
        <p:nvSpPr>
          <p:cNvPr id="5" name="Text Placeholder 4">
            <a:extLst>
              <a:ext uri="{FF2B5EF4-FFF2-40B4-BE49-F238E27FC236}">
                <a16:creationId xmlns:a16="http://schemas.microsoft.com/office/drawing/2014/main" id="{28DAC3ED-4C4D-164C-BA32-A371FE73B5C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434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38" y="0"/>
            <a:ext cx="8229600" cy="857400"/>
          </a:xfrm>
        </p:spPr>
        <p:txBody>
          <a:bodyPr/>
          <a:lstStyle/>
          <a:p>
            <a:pPr algn="ctr"/>
            <a:r>
              <a:rPr lang="en-US" cap="none" dirty="0"/>
              <a:t>Monolithic Architecture</a:t>
            </a:r>
          </a:p>
        </p:txBody>
      </p:sp>
      <p:sp>
        <p:nvSpPr>
          <p:cNvPr id="10" name="Rectangle 9"/>
          <p:cNvSpPr/>
          <p:nvPr/>
        </p:nvSpPr>
        <p:spPr>
          <a:xfrm>
            <a:off x="3373149" y="2280456"/>
            <a:ext cx="1876278"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2"/>
                </a:solidFill>
              </a:rPr>
              <a:t>Load Balancer</a:t>
            </a:r>
          </a:p>
        </p:txBody>
      </p:sp>
      <p:cxnSp>
        <p:nvCxnSpPr>
          <p:cNvPr id="21" name="Straight Arrow Connector 20"/>
          <p:cNvCxnSpPr/>
          <p:nvPr/>
        </p:nvCxnSpPr>
        <p:spPr>
          <a:xfrm>
            <a:off x="4484770" y="3787539"/>
            <a:ext cx="23365" cy="87971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2363518" y="3244013"/>
            <a:ext cx="4633493" cy="1590536"/>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500" dirty="0">
                <a:solidFill>
                  <a:schemeClr val="bg2"/>
                </a:solidFill>
              </a:rPr>
              <a:t>Monolithic App</a:t>
            </a:r>
          </a:p>
        </p:txBody>
      </p:sp>
      <p:cxnSp>
        <p:nvCxnSpPr>
          <p:cNvPr id="42" name="Straight Connector 41"/>
          <p:cNvCxnSpPr/>
          <p:nvPr/>
        </p:nvCxnSpPr>
        <p:spPr>
          <a:xfrm flipV="1">
            <a:off x="526279" y="2002475"/>
            <a:ext cx="7985627" cy="45771"/>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2506862" y="3447046"/>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Account Component</a:t>
            </a:r>
          </a:p>
        </p:txBody>
      </p:sp>
      <p:sp>
        <p:nvSpPr>
          <p:cNvPr id="44" name="Rectangle 43"/>
          <p:cNvSpPr/>
          <p:nvPr/>
        </p:nvSpPr>
        <p:spPr>
          <a:xfrm>
            <a:off x="5400023" y="3367657"/>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Catalog</a:t>
            </a:r>
          </a:p>
          <a:p>
            <a:pPr algn="ctr"/>
            <a:r>
              <a:rPr lang="en-US" sz="1400" dirty="0">
                <a:solidFill>
                  <a:srgbClr val="000000"/>
                </a:solidFill>
              </a:rPr>
              <a:t>Component</a:t>
            </a:r>
          </a:p>
        </p:txBody>
      </p:sp>
      <p:sp>
        <p:nvSpPr>
          <p:cNvPr id="45" name="Rectangle 44"/>
          <p:cNvSpPr/>
          <p:nvPr/>
        </p:nvSpPr>
        <p:spPr>
          <a:xfrm>
            <a:off x="2949981" y="4094039"/>
            <a:ext cx="1685886"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Recommendation</a:t>
            </a:r>
          </a:p>
          <a:p>
            <a:pPr algn="ctr"/>
            <a:r>
              <a:rPr lang="en-US" sz="1400" dirty="0">
                <a:solidFill>
                  <a:srgbClr val="000000"/>
                </a:solidFill>
              </a:rPr>
              <a:t>Component</a:t>
            </a:r>
          </a:p>
        </p:txBody>
      </p:sp>
      <p:sp>
        <p:nvSpPr>
          <p:cNvPr id="46" name="Rectangle 45"/>
          <p:cNvSpPr/>
          <p:nvPr/>
        </p:nvSpPr>
        <p:spPr>
          <a:xfrm>
            <a:off x="5087022" y="4119812"/>
            <a:ext cx="1731650" cy="564846"/>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Customer Service</a:t>
            </a:r>
          </a:p>
          <a:p>
            <a:pPr algn="ctr"/>
            <a:r>
              <a:rPr lang="en-US" sz="1400" dirty="0">
                <a:solidFill>
                  <a:srgbClr val="000000"/>
                </a:solidFill>
              </a:rPr>
              <a:t>Component</a:t>
            </a:r>
          </a:p>
        </p:txBody>
      </p:sp>
      <p:sp>
        <p:nvSpPr>
          <p:cNvPr id="48" name="Can 47"/>
          <p:cNvSpPr/>
          <p:nvPr/>
        </p:nvSpPr>
        <p:spPr>
          <a:xfrm>
            <a:off x="7413596" y="3409932"/>
            <a:ext cx="1269921" cy="1258699"/>
          </a:xfrm>
          <a:prstGeom prst="can">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2"/>
                </a:solidFill>
              </a:rPr>
              <a:t>Database</a:t>
            </a:r>
          </a:p>
        </p:txBody>
      </p:sp>
      <p:cxnSp>
        <p:nvCxnSpPr>
          <p:cNvPr id="58" name="Straight Connector 57"/>
          <p:cNvCxnSpPr>
            <a:endCxn id="10" idx="0"/>
          </p:cNvCxnSpPr>
          <p:nvPr/>
        </p:nvCxnSpPr>
        <p:spPr>
          <a:xfrm>
            <a:off x="4311293" y="1990154"/>
            <a:ext cx="1" cy="29030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cxnSpLocks/>
          </p:cNvCxnSpPr>
          <p:nvPr/>
        </p:nvCxnSpPr>
        <p:spPr>
          <a:xfrm flipH="1">
            <a:off x="2631366" y="2758685"/>
            <a:ext cx="1679922" cy="485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10" idx="2"/>
          </p:cNvCxnSpPr>
          <p:nvPr/>
        </p:nvCxnSpPr>
        <p:spPr>
          <a:xfrm>
            <a:off x="4311291" y="2756706"/>
            <a:ext cx="2242381" cy="446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cxnSpLocks/>
            <a:stCxn id="40" idx="3"/>
            <a:endCxn id="48" idx="2"/>
          </p:cNvCxnSpPr>
          <p:nvPr/>
        </p:nvCxnSpPr>
        <p:spPr>
          <a:xfrm>
            <a:off x="6997011" y="4039281"/>
            <a:ext cx="416585"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26350" y="1131761"/>
            <a:ext cx="2088821" cy="659993"/>
            <a:chOff x="1748023" y="1028786"/>
            <a:chExt cx="2260395" cy="882724"/>
          </a:xfrm>
          <a:solidFill>
            <a:srgbClr val="FFFFFF"/>
          </a:solidFill>
        </p:grpSpPr>
        <p:pic>
          <p:nvPicPr>
            <p:cNvPr id="31" name="Picture 30" descr="images-5.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1748023" y="1028786"/>
              <a:ext cx="1373587" cy="882724"/>
            </a:xfrm>
            <a:prstGeom prst="rect">
              <a:avLst/>
            </a:prstGeom>
            <a:grpFill/>
          </p:spPr>
        </p:pic>
        <p:pic>
          <p:nvPicPr>
            <p:cNvPr id="33" name="Picture 32" descr="images.jpg"/>
            <p:cNvPicPr>
              <a:picLocks noChangeAspect="1"/>
            </p:cNvPicPr>
            <p:nvPr/>
          </p:nvPicPr>
          <p:blipFill>
            <a:blip r:embed="rId4">
              <a:extLst>
                <a:ext uri="{BEBA8EAE-BF5A-486C-A8C5-ECC9F3942E4B}">
                  <a14:imgProps xmlns:a14="http://schemas.microsoft.com/office/drawing/2010/main">
                    <a14:imgLayer r:embed="rId5">
                      <a14:imgEffect>
                        <a14:backgroundRemoval t="0" b="99582" l="0" r="89100"/>
                      </a14:imgEffect>
                    </a14:imgLayer>
                  </a14:imgProps>
                </a:ext>
              </a:extLst>
            </a:blip>
            <a:stretch>
              <a:fillRect/>
            </a:stretch>
          </p:blipFill>
          <p:spPr>
            <a:xfrm>
              <a:off x="3038724" y="1046347"/>
              <a:ext cx="969694" cy="823781"/>
            </a:xfrm>
            <a:prstGeom prst="rect">
              <a:avLst/>
            </a:prstGeom>
            <a:grpFill/>
          </p:spPr>
        </p:pic>
      </p:grpSp>
      <p:pic>
        <p:nvPicPr>
          <p:cNvPr id="92164" name="Picture 4" descr="Nest Learning Thermostat - 3rd Generation - Stainless Steel, Silver">
            <a:extLst>
              <a:ext uri="{FF2B5EF4-FFF2-40B4-BE49-F238E27FC236}">
                <a16:creationId xmlns:a16="http://schemas.microsoft.com/office/drawing/2014/main" id="{A91BA176-2C26-AB4C-8D43-90A5427C03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487" y="1011022"/>
            <a:ext cx="857400" cy="857400"/>
          </a:xfrm>
          <a:prstGeom prst="rect">
            <a:avLst/>
          </a:prstGeom>
          <a:noFill/>
          <a:extLst>
            <a:ext uri="{909E8E84-426E-40DD-AFC4-6F175D3DCCD1}">
              <a14:hiddenFill xmlns:a14="http://schemas.microsoft.com/office/drawing/2010/main">
                <a:solidFill>
                  <a:srgbClr val="FFFFFF"/>
                </a:solidFill>
              </a14:hiddenFill>
            </a:ext>
          </a:extLst>
        </p:spPr>
      </p:pic>
      <p:pic>
        <p:nvPicPr>
          <p:cNvPr id="92166" name="Picture 6" descr="Sony PlayStation 4 - Original Launch Edition 500GB Jet Black Console">
            <a:extLst>
              <a:ext uri="{FF2B5EF4-FFF2-40B4-BE49-F238E27FC236}">
                <a16:creationId xmlns:a16="http://schemas.microsoft.com/office/drawing/2014/main" id="{88B9E81E-A2BE-D54D-9E7B-F9DCF3AEA4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530" y="842055"/>
            <a:ext cx="1127470" cy="1127470"/>
          </a:xfrm>
          <a:prstGeom prst="rect">
            <a:avLst/>
          </a:prstGeom>
          <a:noFill/>
          <a:extLst>
            <a:ext uri="{909E8E84-426E-40DD-AFC4-6F175D3DCCD1}">
              <a14:hiddenFill xmlns:a14="http://schemas.microsoft.com/office/drawing/2010/main">
                <a:solidFill>
                  <a:srgbClr val="FFFFFF"/>
                </a:solidFill>
              </a14:hiddenFill>
            </a:ext>
          </a:extLst>
        </p:spPr>
      </p:pic>
      <p:pic>
        <p:nvPicPr>
          <p:cNvPr id="92168" name="Picture 8" descr="Image result for Iwatch">
            <a:extLst>
              <a:ext uri="{FF2B5EF4-FFF2-40B4-BE49-F238E27FC236}">
                <a16:creationId xmlns:a16="http://schemas.microsoft.com/office/drawing/2014/main" id="{8F6A3C5C-9864-044F-96DB-A2F9884622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200" y="839984"/>
            <a:ext cx="1135580" cy="1135580"/>
          </a:xfrm>
          <a:prstGeom prst="rect">
            <a:avLst/>
          </a:prstGeom>
          <a:noFill/>
          <a:extLst>
            <a:ext uri="{909E8E84-426E-40DD-AFC4-6F175D3DCCD1}">
              <a14:hiddenFill xmlns:a14="http://schemas.microsoft.com/office/drawing/2010/main">
                <a:solidFill>
                  <a:srgbClr val="FFFFFF"/>
                </a:solidFill>
              </a14:hiddenFill>
            </a:ext>
          </a:extLst>
        </p:spPr>
      </p:pic>
      <p:pic>
        <p:nvPicPr>
          <p:cNvPr id="92170" name="Picture 10" descr="Lenovo ThinkPad E580 Laptop - 15.6&quot; - Intel Core i5 8250U (1.60GHz) - 256GB SSD - 8GB RAM">
            <a:extLst>
              <a:ext uri="{FF2B5EF4-FFF2-40B4-BE49-F238E27FC236}">
                <a16:creationId xmlns:a16="http://schemas.microsoft.com/office/drawing/2014/main" id="{4F2C30D5-4B72-C043-859D-958B5C9D73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0762" y="890215"/>
            <a:ext cx="1135580" cy="1038458"/>
          </a:xfrm>
          <a:prstGeom prst="rect">
            <a:avLst/>
          </a:prstGeom>
          <a:noFill/>
          <a:extLst>
            <a:ext uri="{909E8E84-426E-40DD-AFC4-6F175D3DCCD1}">
              <a14:hiddenFill xmlns:a14="http://schemas.microsoft.com/office/drawing/2010/main">
                <a:solidFill>
                  <a:srgbClr val="FFFFFF"/>
                </a:solidFill>
              </a14:hiddenFill>
            </a:ext>
          </a:extLst>
        </p:spPr>
      </p:pic>
      <p:sp>
        <p:nvSpPr>
          <p:cNvPr id="36" name="Content Placeholder 2">
            <a:extLst>
              <a:ext uri="{FF2B5EF4-FFF2-40B4-BE49-F238E27FC236}">
                <a16:creationId xmlns:a16="http://schemas.microsoft.com/office/drawing/2014/main" id="{415230B2-F7F6-BF41-ADD6-5CAFA2E37807}"/>
              </a:ext>
            </a:extLst>
          </p:cNvPr>
          <p:cNvSpPr txBox="1">
            <a:spLocks/>
          </p:cNvSpPr>
          <p:nvPr/>
        </p:nvSpPr>
        <p:spPr>
          <a:xfrm>
            <a:off x="17987" y="3212826"/>
            <a:ext cx="2162224" cy="1729564"/>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dirty="0"/>
              <a:t>Large Codebase</a:t>
            </a:r>
          </a:p>
          <a:p>
            <a:r>
              <a:rPr lang="en-US" sz="1400" dirty="0"/>
              <a:t>Many Components, no clear ownership</a:t>
            </a:r>
          </a:p>
          <a:p>
            <a:r>
              <a:rPr lang="en-US" sz="1400" dirty="0"/>
              <a:t>Long deployment cycles </a:t>
            </a:r>
          </a:p>
        </p:txBody>
      </p:sp>
      <p:sp>
        <p:nvSpPr>
          <p:cNvPr id="6" name="Rectangle 5">
            <a:extLst>
              <a:ext uri="{FF2B5EF4-FFF2-40B4-BE49-F238E27FC236}">
                <a16:creationId xmlns:a16="http://schemas.microsoft.com/office/drawing/2014/main" id="{11804046-137F-EC49-A97A-1C576DBDFD4C}"/>
              </a:ext>
            </a:extLst>
          </p:cNvPr>
          <p:cNvSpPr/>
          <p:nvPr/>
        </p:nvSpPr>
        <p:spPr>
          <a:xfrm>
            <a:off x="-23292" y="2838204"/>
            <a:ext cx="2244782" cy="369332"/>
          </a:xfrm>
          <a:prstGeom prst="rect">
            <a:avLst/>
          </a:prstGeom>
        </p:spPr>
        <p:txBody>
          <a:bodyPr wrap="none">
            <a:spAutoFit/>
          </a:bodyPr>
          <a:lstStyle/>
          <a:p>
            <a:r>
              <a:rPr lang="en-US" dirty="0"/>
              <a:t>Typical Characteristics</a:t>
            </a:r>
          </a:p>
        </p:txBody>
      </p:sp>
    </p:spTree>
    <p:extLst>
      <p:ext uri="{BB962C8B-B14F-4D97-AF65-F5344CB8AC3E}">
        <p14:creationId xmlns:p14="http://schemas.microsoft.com/office/powerpoint/2010/main" val="212286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endParaRPr lang="en-US" cap="none" dirty="0"/>
          </a:p>
        </p:txBody>
      </p:sp>
      <p:sp>
        <p:nvSpPr>
          <p:cNvPr id="3" name="Content Placeholder 2"/>
          <p:cNvSpPr>
            <a:spLocks noGrp="1"/>
          </p:cNvSpPr>
          <p:nvPr>
            <p:ph sz="quarter" idx="13"/>
          </p:nvPr>
        </p:nvSpPr>
        <p:spPr>
          <a:xfrm>
            <a:off x="262128" y="889254"/>
            <a:ext cx="7126224" cy="1981962"/>
          </a:xfrm>
        </p:spPr>
        <p:txBody>
          <a:bodyPr>
            <a:normAutofit/>
          </a:bodyPr>
          <a:lstStyle/>
          <a:p>
            <a:r>
              <a:rPr lang="en-US" sz="1800" dirty="0"/>
              <a:t>Single codebase </a:t>
            </a:r>
          </a:p>
          <a:p>
            <a:pPr lvl="1"/>
            <a:r>
              <a:rPr lang="en-US" dirty="0"/>
              <a:t>Easy to develop/debug/deploy</a:t>
            </a:r>
          </a:p>
          <a:p>
            <a:pPr lvl="1"/>
            <a:r>
              <a:rPr lang="en-US" dirty="0"/>
              <a:t>Good IDE support</a:t>
            </a:r>
          </a:p>
          <a:p>
            <a:r>
              <a:rPr lang="en-US" sz="1800" dirty="0"/>
              <a:t>Easy to scale horizontally (but can only scale in an “un-differentiated” manner)</a:t>
            </a:r>
          </a:p>
          <a:p>
            <a:r>
              <a:rPr lang="en-US" sz="1800" dirty="0"/>
              <a:t>A Central Ops team can efficiently handle</a:t>
            </a:r>
          </a:p>
          <a:p>
            <a:endParaRPr lang="en-US" dirty="0"/>
          </a:p>
          <a:p>
            <a:endParaRPr lang="en-US" dirty="0"/>
          </a:p>
        </p:txBody>
      </p:sp>
      <p:sp>
        <p:nvSpPr>
          <p:cNvPr id="4" name="Text Placeholder 2">
            <a:extLst>
              <a:ext uri="{FF2B5EF4-FFF2-40B4-BE49-F238E27FC236}">
                <a16:creationId xmlns:a16="http://schemas.microsoft.com/office/drawing/2014/main" id="{176659D8-E02D-344D-8E6E-58751F54CD7C}"/>
              </a:ext>
            </a:extLst>
          </p:cNvPr>
          <p:cNvSpPr txBox="1">
            <a:spLocks/>
          </p:cNvSpPr>
          <p:nvPr/>
        </p:nvSpPr>
        <p:spPr>
          <a:xfrm>
            <a:off x="262128" y="2871216"/>
            <a:ext cx="6172200" cy="156133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4900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0ECB-18EC-8F46-9D30-C9CB1AA3EA95}"/>
              </a:ext>
            </a:extLst>
          </p:cNvPr>
          <p:cNvSpPr>
            <a:spLocks noGrp="1"/>
          </p:cNvSpPr>
          <p:nvPr>
            <p:ph type="title"/>
          </p:nvPr>
        </p:nvSpPr>
        <p:spPr/>
        <p:txBody>
          <a:bodyPr/>
          <a:lstStyle/>
          <a:p>
            <a:r>
              <a:rPr lang="en-US" dirty="0"/>
              <a:t>Disadvantages </a:t>
            </a:r>
          </a:p>
        </p:txBody>
      </p:sp>
      <p:sp>
        <p:nvSpPr>
          <p:cNvPr id="3" name="Slide Number Placeholder 2">
            <a:extLst>
              <a:ext uri="{FF2B5EF4-FFF2-40B4-BE49-F238E27FC236}">
                <a16:creationId xmlns:a16="http://schemas.microsoft.com/office/drawing/2014/main" id="{E695B476-2DBC-9E49-AA8C-07C2F5CA1064}"/>
              </a:ext>
            </a:extLst>
          </p:cNvPr>
          <p:cNvSpPr>
            <a:spLocks noGrp="1"/>
          </p:cNvSpPr>
          <p:nvPr>
            <p:ph type="sldNum" sz="quarter" idx="12"/>
          </p:nvPr>
        </p:nvSpPr>
        <p:spPr/>
        <p:txBody>
          <a:bodyPr/>
          <a:lstStyle/>
          <a:p>
            <a:fld id="{BA9B540C-44DA-4F69-89C9-7C84606640D3}" type="slidenum">
              <a:rPr lang="en-US" smtClean="0"/>
              <a:pPr/>
              <a:t>6</a:t>
            </a:fld>
            <a:endParaRPr lang="en-US"/>
          </a:p>
        </p:txBody>
      </p:sp>
      <p:sp>
        <p:nvSpPr>
          <p:cNvPr id="5" name="Rectangle 4">
            <a:extLst>
              <a:ext uri="{FF2B5EF4-FFF2-40B4-BE49-F238E27FC236}">
                <a16:creationId xmlns:a16="http://schemas.microsoft.com/office/drawing/2014/main" id="{CEB84DEA-1CF0-864E-A50B-43E467BEF567}"/>
              </a:ext>
            </a:extLst>
          </p:cNvPr>
          <p:cNvSpPr/>
          <p:nvPr/>
        </p:nvSpPr>
        <p:spPr>
          <a:xfrm>
            <a:off x="243067" y="934626"/>
            <a:ext cx="8484243" cy="3416320"/>
          </a:xfrm>
          <a:prstGeom prst="rect">
            <a:avLst/>
          </a:prstGeom>
        </p:spPr>
        <p:txBody>
          <a:bodyPr wrap="square">
            <a:spAutoFit/>
          </a:bodyPr>
          <a:lstStyle/>
          <a:p>
            <a:pPr>
              <a:buFont typeface="Arial" panose="020B0604020202020204" pitchFamily="34" charset="0"/>
              <a:buChar char="•"/>
            </a:pPr>
            <a:r>
              <a:rPr lang="en-US" dirty="0"/>
              <a:t>Monolithic applications can evolve into a “big ball of mud”; a situation where no single developer (or group of developers) understands the entirety of the application.        </a:t>
            </a:r>
          </a:p>
          <a:p>
            <a:r>
              <a:rPr lang="en-US" dirty="0"/>
              <a:t>                    </a:t>
            </a:r>
          </a:p>
          <a:p>
            <a:pPr>
              <a:buFont typeface="Arial" panose="020B0604020202020204" pitchFamily="34" charset="0"/>
              <a:buChar char="•"/>
            </a:pPr>
            <a:r>
              <a:rPr lang="en-US" dirty="0"/>
              <a:t>Limited reuse is realized across monolithic applications.</a:t>
            </a:r>
          </a:p>
          <a:p>
            <a:endParaRPr lang="en-US" dirty="0"/>
          </a:p>
          <a:p>
            <a:pPr>
              <a:buFont typeface="Arial" panose="020B0604020202020204" pitchFamily="34" charset="0"/>
              <a:buChar char="•"/>
            </a:pPr>
            <a:r>
              <a:rPr lang="en-US" dirty="0"/>
              <a:t>Scaling monolithic applications can often be a challenge.</a:t>
            </a:r>
          </a:p>
          <a:p>
            <a:pPr>
              <a:buFont typeface="Arial" panose="020B0604020202020204" pitchFamily="34" charset="0"/>
              <a:buChar char="•"/>
            </a:pPr>
            <a:endParaRPr lang="en-US" dirty="0"/>
          </a:p>
          <a:p>
            <a:pPr>
              <a:buFont typeface="Arial" panose="020B0604020202020204" pitchFamily="34" charset="0"/>
              <a:buChar char="•"/>
            </a:pPr>
            <a:r>
              <a:rPr lang="en-US" dirty="0"/>
              <a:t>It’s difficult to achieve operational agility in the repeated deployment of monolithic application artifacts.</a:t>
            </a:r>
          </a:p>
          <a:p>
            <a:endParaRPr lang="en-US" dirty="0"/>
          </a:p>
          <a:p>
            <a:pPr>
              <a:buFont typeface="Arial" panose="020B0604020202020204" pitchFamily="34" charset="0"/>
              <a:buChar char="•"/>
            </a:pPr>
            <a:r>
              <a:rPr lang="en-US" dirty="0"/>
              <a:t>By definition monolithic applications are implemented using a single development stack (</a:t>
            </a:r>
            <a:r>
              <a:rPr lang="en-US" dirty="0" err="1"/>
              <a:t>ie</a:t>
            </a:r>
            <a:r>
              <a:rPr lang="en-US" dirty="0"/>
              <a:t>, JEE or .NET), which can limit the availability of “the right tool for the job.”</a:t>
            </a:r>
          </a:p>
        </p:txBody>
      </p:sp>
    </p:spTree>
    <p:extLst>
      <p:ext uri="{BB962C8B-B14F-4D97-AF65-F5344CB8AC3E}">
        <p14:creationId xmlns:p14="http://schemas.microsoft.com/office/powerpoint/2010/main" val="63286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8677" y="1007470"/>
            <a:ext cx="4976229" cy="3633977"/>
          </a:xfrm>
        </p:spPr>
        <p:txBody>
          <a:bodyPr/>
          <a:lstStyle/>
          <a:p>
            <a:pPr marL="0" indent="0">
              <a:lnSpc>
                <a:spcPct val="100000"/>
              </a:lnSpc>
              <a:buNone/>
            </a:pPr>
            <a:r>
              <a:rPr lang="en-US" sz="1800" dirty="0">
                <a:solidFill>
                  <a:schemeClr val="tx1"/>
                </a:solidFill>
              </a:rPr>
              <a:t>An SOA variation, microservice architecture is an approach to developing a single application as a suite of small services. Each service: </a:t>
            </a:r>
          </a:p>
          <a:p>
            <a:r>
              <a:rPr lang="en-US" sz="1500" dirty="0">
                <a:solidFill>
                  <a:schemeClr val="tx1"/>
                </a:solidFill>
              </a:rPr>
              <a:t>Runs its own processes</a:t>
            </a:r>
          </a:p>
          <a:p>
            <a:pPr>
              <a:lnSpc>
                <a:spcPct val="100000"/>
              </a:lnSpc>
            </a:pPr>
            <a:r>
              <a:rPr lang="en-US" sz="1500" dirty="0">
                <a:solidFill>
                  <a:schemeClr val="tx1"/>
                </a:solidFill>
              </a:rPr>
              <a:t>Can be written in any programming language and is platform agnostic</a:t>
            </a:r>
          </a:p>
          <a:p>
            <a:r>
              <a:rPr lang="en-US" sz="1500" dirty="0">
                <a:solidFill>
                  <a:schemeClr val="tx1"/>
                </a:solidFill>
              </a:rPr>
              <a:t>Is independently deployable and replaceable</a:t>
            </a:r>
          </a:p>
          <a:p>
            <a:r>
              <a:rPr lang="en-US" sz="1500" dirty="0">
                <a:solidFill>
                  <a:schemeClr val="tx1"/>
                </a:solidFill>
              </a:rPr>
              <a:t>May use different storage technologies</a:t>
            </a:r>
          </a:p>
          <a:p>
            <a:pPr>
              <a:spcAft>
                <a:spcPts val="900"/>
              </a:spcAft>
            </a:pPr>
            <a:r>
              <a:rPr lang="en-US" sz="1500" dirty="0">
                <a:solidFill>
                  <a:schemeClr val="tx1"/>
                </a:solidFill>
              </a:rPr>
              <a:t>Requires a minimum of centralized management</a:t>
            </a:r>
            <a:endParaRPr lang="en-US" sz="1800" dirty="0">
              <a:solidFill>
                <a:schemeClr val="tx1"/>
              </a:solidFill>
            </a:endParaRPr>
          </a:p>
          <a:p>
            <a:pPr marL="0" indent="0">
              <a:lnSpc>
                <a:spcPct val="100000"/>
              </a:lnSpc>
              <a:buNone/>
            </a:pPr>
            <a:r>
              <a:rPr lang="en-US" sz="1800" dirty="0">
                <a:solidFill>
                  <a:schemeClr val="tx1"/>
                </a:solidFill>
              </a:rPr>
              <a:t>Large companies, such as Amazon, eBay, and Netflix, have already adopted microservice architecture as their main architecture. </a:t>
            </a:r>
          </a:p>
        </p:txBody>
      </p:sp>
      <p:sp>
        <p:nvSpPr>
          <p:cNvPr id="3" name="Title 2"/>
          <p:cNvSpPr>
            <a:spLocks noGrp="1"/>
          </p:cNvSpPr>
          <p:nvPr>
            <p:ph type="title"/>
          </p:nvPr>
        </p:nvSpPr>
        <p:spPr/>
        <p:txBody>
          <a:bodyPr/>
          <a:lstStyle/>
          <a:p>
            <a:r>
              <a:rPr lang="en-US" dirty="0"/>
              <a:t>What is a Microservices Architecture?</a:t>
            </a:r>
          </a:p>
        </p:txBody>
      </p:sp>
      <p:pic>
        <p:nvPicPr>
          <p:cNvPr id="5" name="Picture 4">
            <a:extLst>
              <a:ext uri="{FF2B5EF4-FFF2-40B4-BE49-F238E27FC236}">
                <a16:creationId xmlns:a16="http://schemas.microsoft.com/office/drawing/2014/main" id="{54F47F72-E45B-AC44-A458-C2754C9EF9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2925" y="1007470"/>
            <a:ext cx="2262255" cy="522235"/>
          </a:xfrm>
          <a:prstGeom prst="rect">
            <a:avLst/>
          </a:prstGeom>
        </p:spPr>
      </p:pic>
      <p:sp>
        <p:nvSpPr>
          <p:cNvPr id="6" name="TextBox 5">
            <a:extLst>
              <a:ext uri="{FF2B5EF4-FFF2-40B4-BE49-F238E27FC236}">
                <a16:creationId xmlns:a16="http://schemas.microsoft.com/office/drawing/2014/main" id="{DF980F2F-EF4E-B440-B7B1-168647C78D75}"/>
              </a:ext>
            </a:extLst>
          </p:cNvPr>
          <p:cNvSpPr txBox="1"/>
          <p:nvPr/>
        </p:nvSpPr>
        <p:spPr>
          <a:xfrm>
            <a:off x="5012836" y="1569378"/>
            <a:ext cx="844655" cy="369332"/>
          </a:xfrm>
          <a:prstGeom prst="rect">
            <a:avLst/>
          </a:prstGeom>
          <a:noFill/>
        </p:spPr>
        <p:txBody>
          <a:bodyPr wrap="none" rtlCol="0">
            <a:spAutoFit/>
          </a:bodyPr>
          <a:lstStyle/>
          <a:p>
            <a:r>
              <a:rPr lang="en-US" dirty="0">
                <a:latin typeface="Claire Hand" panose="02000506040000020004" pitchFamily="50" charset="0"/>
              </a:rPr>
              <a:t>service</a:t>
            </a:r>
            <a:endParaRPr lang="en-US" dirty="0"/>
          </a:p>
        </p:txBody>
      </p:sp>
      <p:sp>
        <p:nvSpPr>
          <p:cNvPr id="7" name="TextBox 6">
            <a:extLst>
              <a:ext uri="{FF2B5EF4-FFF2-40B4-BE49-F238E27FC236}">
                <a16:creationId xmlns:a16="http://schemas.microsoft.com/office/drawing/2014/main" id="{0D4883E6-F00B-8C41-80F8-B8F985023859}"/>
              </a:ext>
            </a:extLst>
          </p:cNvPr>
          <p:cNvSpPr txBox="1"/>
          <p:nvPr/>
        </p:nvSpPr>
        <p:spPr>
          <a:xfrm>
            <a:off x="6389926" y="1549288"/>
            <a:ext cx="981551" cy="369332"/>
          </a:xfrm>
          <a:prstGeom prst="rect">
            <a:avLst/>
          </a:prstGeom>
          <a:noFill/>
        </p:spPr>
        <p:txBody>
          <a:bodyPr wrap="none" rtlCol="0">
            <a:spAutoFit/>
          </a:bodyPr>
          <a:lstStyle/>
          <a:p>
            <a:r>
              <a:rPr lang="en-US" dirty="0">
                <a:latin typeface="Claire Hand" panose="02000506040000020004" pitchFamily="50" charset="0"/>
              </a:rPr>
              <a:t>oriented</a:t>
            </a:r>
            <a:endParaRPr lang="en-US" dirty="0"/>
          </a:p>
        </p:txBody>
      </p:sp>
      <p:sp>
        <p:nvSpPr>
          <p:cNvPr id="9" name="TextBox 8">
            <a:extLst>
              <a:ext uri="{FF2B5EF4-FFF2-40B4-BE49-F238E27FC236}">
                <a16:creationId xmlns:a16="http://schemas.microsoft.com/office/drawing/2014/main" id="{7D8EFB7D-A48A-654C-98FF-E3EDDB989B87}"/>
              </a:ext>
            </a:extLst>
          </p:cNvPr>
          <p:cNvSpPr txBox="1"/>
          <p:nvPr/>
        </p:nvSpPr>
        <p:spPr>
          <a:xfrm>
            <a:off x="7551117" y="1529704"/>
            <a:ext cx="1314206" cy="369332"/>
          </a:xfrm>
          <a:prstGeom prst="rect">
            <a:avLst/>
          </a:prstGeom>
          <a:noFill/>
        </p:spPr>
        <p:txBody>
          <a:bodyPr wrap="none" rtlCol="0">
            <a:spAutoFit/>
          </a:bodyPr>
          <a:lstStyle/>
          <a:p>
            <a:r>
              <a:rPr lang="en-US" dirty="0">
                <a:latin typeface="Claire Hand" panose="02000506040000020004" pitchFamily="50" charset="0"/>
              </a:rPr>
              <a:t>architecture</a:t>
            </a:r>
            <a:endParaRPr lang="en-US" dirty="0"/>
          </a:p>
        </p:txBody>
      </p:sp>
      <p:sp>
        <p:nvSpPr>
          <p:cNvPr id="10" name="TextBox 13">
            <a:extLst>
              <a:ext uri="{FF2B5EF4-FFF2-40B4-BE49-F238E27FC236}">
                <a16:creationId xmlns:a16="http://schemas.microsoft.com/office/drawing/2014/main" id="{BE100369-A0A9-AF42-9022-B3A32B7EB381}"/>
              </a:ext>
            </a:extLst>
          </p:cNvPr>
          <p:cNvSpPr txBox="1"/>
          <p:nvPr/>
        </p:nvSpPr>
        <p:spPr>
          <a:xfrm>
            <a:off x="5877704" y="2596438"/>
            <a:ext cx="2557303" cy="323165"/>
          </a:xfrm>
          <a:prstGeom prst="rect">
            <a:avLst/>
          </a:prstGeom>
          <a:noFill/>
        </p:spPr>
        <p:txBody>
          <a:bodyPr wrap="none" rtlCol="0">
            <a:spAutoFit/>
          </a:bodyPr>
          <a:lstStyle/>
          <a:p>
            <a:pPr marL="257175" indent="-257175">
              <a:buFont typeface="Arial" panose="020B0604020202020204" pitchFamily="34" charset="0"/>
              <a:buChar char="•"/>
            </a:pPr>
            <a:r>
              <a:rPr lang="en-US" sz="1500" dirty="0">
                <a:latin typeface="Claire Hand" panose="02000506040000020004" pitchFamily="50" charset="0"/>
              </a:rPr>
              <a:t>Modernized version of SOA</a:t>
            </a:r>
          </a:p>
        </p:txBody>
      </p:sp>
      <p:sp>
        <p:nvSpPr>
          <p:cNvPr id="11" name="TextBox 13">
            <a:extLst>
              <a:ext uri="{FF2B5EF4-FFF2-40B4-BE49-F238E27FC236}">
                <a16:creationId xmlns:a16="http://schemas.microsoft.com/office/drawing/2014/main" id="{C7C7DBAE-35A3-C442-8A78-6BC648EDE2B2}"/>
              </a:ext>
            </a:extLst>
          </p:cNvPr>
          <p:cNvSpPr txBox="1"/>
          <p:nvPr/>
        </p:nvSpPr>
        <p:spPr>
          <a:xfrm>
            <a:off x="6014179" y="2889535"/>
            <a:ext cx="2721835" cy="1246495"/>
          </a:xfrm>
          <a:prstGeom prst="rect">
            <a:avLst/>
          </a:prstGeom>
          <a:noFill/>
        </p:spPr>
        <p:txBody>
          <a:bodyPr wrap="none" rtlCol="0">
            <a:spAutoFit/>
          </a:bodyPr>
          <a:lstStyle/>
          <a:p>
            <a:r>
              <a:rPr lang="en-US" sz="1500" dirty="0">
                <a:latin typeface="Claire Hand" panose="02000506040000020004" pitchFamily="50" charset="0"/>
              </a:rPr>
              <a:t>New world:</a:t>
            </a:r>
          </a:p>
          <a:p>
            <a:pPr marL="257175" indent="-257175">
              <a:buFont typeface="Arial" panose="020B0604020202020204" pitchFamily="34" charset="0"/>
              <a:buChar char="•"/>
            </a:pPr>
            <a:r>
              <a:rPr lang="en-US" sz="1500" dirty="0">
                <a:latin typeface="Claire Hand" panose="02000506040000020004" pitchFamily="50" charset="0"/>
              </a:rPr>
              <a:t>Speed of delivery</a:t>
            </a:r>
          </a:p>
          <a:p>
            <a:pPr marL="257175" indent="-257175">
              <a:buFont typeface="Arial" panose="020B0604020202020204" pitchFamily="34" charset="0"/>
              <a:buChar char="•"/>
            </a:pPr>
            <a:r>
              <a:rPr lang="en-US" sz="1500" dirty="0">
                <a:latin typeface="Claire Hand" panose="02000506040000020004" pitchFamily="50" charset="0"/>
              </a:rPr>
              <a:t>Scalability</a:t>
            </a:r>
          </a:p>
          <a:p>
            <a:pPr marL="257175" indent="-257175">
              <a:buFont typeface="Arial" panose="020B0604020202020204" pitchFamily="34" charset="0"/>
              <a:buChar char="•"/>
            </a:pPr>
            <a:r>
              <a:rPr lang="en-US" sz="1500" dirty="0">
                <a:latin typeface="Claire Hand" panose="02000506040000020004" pitchFamily="50" charset="0"/>
              </a:rPr>
              <a:t>Innovation / experimentation</a:t>
            </a:r>
          </a:p>
          <a:p>
            <a:pPr marL="257175" indent="-257175">
              <a:buFont typeface="Arial" panose="020B0604020202020204" pitchFamily="34" charset="0"/>
              <a:buChar char="•"/>
            </a:pPr>
            <a:r>
              <a:rPr lang="en-US" sz="1500" dirty="0">
                <a:latin typeface="Claire Hand" panose="02000506040000020004" pitchFamily="50" charset="0"/>
              </a:rPr>
              <a:t>Cloud / </a:t>
            </a:r>
            <a:r>
              <a:rPr lang="en-US" sz="1500" dirty="0" err="1">
                <a:latin typeface="Claire Hand" panose="02000506040000020004" pitchFamily="50" charset="0"/>
              </a:rPr>
              <a:t>devops</a:t>
            </a:r>
            <a:endParaRPr lang="en-US" sz="1500" dirty="0">
              <a:latin typeface="Claire Hand" panose="02000506040000020004" pitchFamily="50" charset="0"/>
            </a:endParaRPr>
          </a:p>
        </p:txBody>
      </p:sp>
      <p:sp>
        <p:nvSpPr>
          <p:cNvPr id="12" name="TextBox 11">
            <a:extLst>
              <a:ext uri="{FF2B5EF4-FFF2-40B4-BE49-F238E27FC236}">
                <a16:creationId xmlns:a16="http://schemas.microsoft.com/office/drawing/2014/main" id="{5529FA0C-7741-DF4F-8C80-46E4319A22E3}"/>
              </a:ext>
            </a:extLst>
          </p:cNvPr>
          <p:cNvSpPr txBox="1"/>
          <p:nvPr/>
        </p:nvSpPr>
        <p:spPr>
          <a:xfrm>
            <a:off x="6465779" y="430022"/>
            <a:ext cx="829843" cy="553998"/>
          </a:xfrm>
          <a:prstGeom prst="rect">
            <a:avLst/>
          </a:prstGeom>
          <a:noFill/>
        </p:spPr>
        <p:txBody>
          <a:bodyPr wrap="none" rtlCol="0">
            <a:spAutoFit/>
          </a:bodyPr>
          <a:lstStyle/>
          <a:p>
            <a:r>
              <a:rPr lang="en-US" sz="3000" dirty="0">
                <a:latin typeface="Claire Hand" panose="02000506040000020004" pitchFamily="50" charset="0"/>
              </a:rPr>
              <a:t>SOA</a:t>
            </a:r>
            <a:endParaRPr lang="en-US" sz="3000" dirty="0"/>
          </a:p>
        </p:txBody>
      </p:sp>
    </p:spTree>
    <p:extLst>
      <p:ext uri="{BB962C8B-B14F-4D97-AF65-F5344CB8AC3E}">
        <p14:creationId xmlns:p14="http://schemas.microsoft.com/office/powerpoint/2010/main" val="284375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a:stCxn id="32" idx="2"/>
            <a:endCxn id="46" idx="0"/>
          </p:cNvCxnSpPr>
          <p:nvPr/>
        </p:nvCxnSpPr>
        <p:spPr>
          <a:xfrm>
            <a:off x="4476995" y="3424233"/>
            <a:ext cx="938139" cy="999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32" idx="2"/>
            <a:endCxn id="45" idx="0"/>
          </p:cNvCxnSpPr>
          <p:nvPr/>
        </p:nvCxnSpPr>
        <p:spPr>
          <a:xfrm flipH="1">
            <a:off x="2978259" y="3424233"/>
            <a:ext cx="1498736" cy="999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644936" y="4508431"/>
            <a:ext cx="1727120" cy="525863"/>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dirty="0">
              <a:solidFill>
                <a:srgbClr val="000000"/>
              </a:solidFill>
            </a:endParaRPr>
          </a:p>
        </p:txBody>
      </p:sp>
      <p:sp>
        <p:nvSpPr>
          <p:cNvPr id="37" name="Rectangle 36"/>
          <p:cNvSpPr/>
          <p:nvPr/>
        </p:nvSpPr>
        <p:spPr>
          <a:xfrm>
            <a:off x="2230512" y="4485042"/>
            <a:ext cx="1682216" cy="572638"/>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dirty="0">
              <a:solidFill>
                <a:srgbClr val="000000"/>
              </a:solidFill>
            </a:endParaRPr>
          </a:p>
        </p:txBody>
      </p:sp>
      <p:sp>
        <p:nvSpPr>
          <p:cNvPr id="36" name="Rectangle 35"/>
          <p:cNvSpPr/>
          <p:nvPr/>
        </p:nvSpPr>
        <p:spPr>
          <a:xfrm>
            <a:off x="3656939" y="3771951"/>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dirty="0">
              <a:solidFill>
                <a:srgbClr val="000000"/>
              </a:solidFill>
            </a:endParaRPr>
          </a:p>
        </p:txBody>
      </p:sp>
      <p:sp>
        <p:nvSpPr>
          <p:cNvPr id="35" name="Rectangle 34"/>
          <p:cNvSpPr/>
          <p:nvPr/>
        </p:nvSpPr>
        <p:spPr>
          <a:xfrm>
            <a:off x="1365122" y="3745419"/>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dirty="0">
              <a:solidFill>
                <a:srgbClr val="000000"/>
              </a:solidFill>
            </a:endParaRPr>
          </a:p>
        </p:txBody>
      </p:sp>
      <p:sp>
        <p:nvSpPr>
          <p:cNvPr id="2" name="Title 1"/>
          <p:cNvSpPr>
            <a:spLocks noGrp="1"/>
          </p:cNvSpPr>
          <p:nvPr>
            <p:ph type="title"/>
          </p:nvPr>
        </p:nvSpPr>
        <p:spPr>
          <a:xfrm>
            <a:off x="457200" y="102720"/>
            <a:ext cx="8229600" cy="857400"/>
          </a:xfrm>
        </p:spPr>
        <p:txBody>
          <a:bodyPr/>
          <a:lstStyle/>
          <a:p>
            <a:pPr algn="ctr"/>
            <a:r>
              <a:rPr lang="en-US" cap="none" dirty="0" err="1"/>
              <a:t>Microservices</a:t>
            </a:r>
            <a:r>
              <a:rPr lang="en-US" cap="none" dirty="0"/>
              <a:t> Architecture</a:t>
            </a:r>
          </a:p>
        </p:txBody>
      </p:sp>
      <p:sp>
        <p:nvSpPr>
          <p:cNvPr id="10" name="Rectangle 9"/>
          <p:cNvSpPr/>
          <p:nvPr/>
        </p:nvSpPr>
        <p:spPr>
          <a:xfrm>
            <a:off x="3443660" y="2292780"/>
            <a:ext cx="1876278"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2"/>
                </a:solidFill>
              </a:rPr>
              <a:t>Load Balancer</a:t>
            </a:r>
          </a:p>
        </p:txBody>
      </p:sp>
      <p:cxnSp>
        <p:nvCxnSpPr>
          <p:cNvPr id="42" name="Straight Connector 41"/>
          <p:cNvCxnSpPr/>
          <p:nvPr/>
        </p:nvCxnSpPr>
        <p:spPr>
          <a:xfrm flipV="1">
            <a:off x="526279" y="2002475"/>
            <a:ext cx="7985627" cy="45771"/>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269926" y="3650235"/>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Account Service</a:t>
            </a:r>
          </a:p>
        </p:txBody>
      </p:sp>
      <p:sp>
        <p:nvSpPr>
          <p:cNvPr id="44" name="Rectangle 43"/>
          <p:cNvSpPr/>
          <p:nvPr/>
        </p:nvSpPr>
        <p:spPr>
          <a:xfrm>
            <a:off x="3550301" y="3676764"/>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Catalog</a:t>
            </a:r>
          </a:p>
          <a:p>
            <a:pPr algn="ctr"/>
            <a:r>
              <a:rPr lang="en-US" sz="1400" dirty="0">
                <a:solidFill>
                  <a:srgbClr val="000000"/>
                </a:solidFill>
              </a:rPr>
              <a:t>Service</a:t>
            </a:r>
          </a:p>
        </p:txBody>
      </p:sp>
      <p:sp>
        <p:nvSpPr>
          <p:cNvPr id="45" name="Rectangle 44"/>
          <p:cNvSpPr/>
          <p:nvPr/>
        </p:nvSpPr>
        <p:spPr>
          <a:xfrm>
            <a:off x="2135316" y="4424184"/>
            <a:ext cx="1685886"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Recommendation</a:t>
            </a:r>
          </a:p>
          <a:p>
            <a:pPr algn="ctr"/>
            <a:r>
              <a:rPr lang="en-US" sz="1400" dirty="0">
                <a:solidFill>
                  <a:srgbClr val="000000"/>
                </a:solidFill>
              </a:rPr>
              <a:t>Service</a:t>
            </a:r>
          </a:p>
        </p:txBody>
      </p:sp>
      <p:sp>
        <p:nvSpPr>
          <p:cNvPr id="46" name="Rectangle 45"/>
          <p:cNvSpPr/>
          <p:nvPr/>
        </p:nvSpPr>
        <p:spPr>
          <a:xfrm>
            <a:off x="4549309" y="4424184"/>
            <a:ext cx="1731650" cy="564846"/>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Customer Service</a:t>
            </a:r>
          </a:p>
          <a:p>
            <a:pPr algn="ctr"/>
            <a:r>
              <a:rPr lang="en-US" sz="1400" dirty="0">
                <a:solidFill>
                  <a:srgbClr val="000000"/>
                </a:solidFill>
              </a:rPr>
              <a:t>Service</a:t>
            </a:r>
          </a:p>
        </p:txBody>
      </p:sp>
      <p:sp>
        <p:nvSpPr>
          <p:cNvPr id="48" name="Can 47"/>
          <p:cNvSpPr/>
          <p:nvPr/>
        </p:nvSpPr>
        <p:spPr>
          <a:xfrm>
            <a:off x="6052145" y="3512915"/>
            <a:ext cx="892376" cy="823875"/>
          </a:xfrm>
          <a:prstGeom prst="can">
            <a:avLst/>
          </a:prstGeom>
          <a:solidFill>
            <a:schemeClr val="tx2">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Catalog DB</a:t>
            </a:r>
          </a:p>
        </p:txBody>
      </p:sp>
      <p:cxnSp>
        <p:nvCxnSpPr>
          <p:cNvPr id="58" name="Straight Connector 57"/>
          <p:cNvCxnSpPr>
            <a:endCxn id="10" idx="0"/>
          </p:cNvCxnSpPr>
          <p:nvPr/>
        </p:nvCxnSpPr>
        <p:spPr>
          <a:xfrm>
            <a:off x="4381804" y="2002478"/>
            <a:ext cx="1" cy="29030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10" idx="2"/>
          </p:cNvCxnSpPr>
          <p:nvPr/>
        </p:nvCxnSpPr>
        <p:spPr>
          <a:xfrm flipH="1">
            <a:off x="4381804" y="2769032"/>
            <a:ext cx="1" cy="2632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44" idx="3"/>
            <a:endCxn id="48" idx="2"/>
          </p:cNvCxnSpPr>
          <p:nvPr/>
        </p:nvCxnSpPr>
        <p:spPr>
          <a:xfrm flipV="1">
            <a:off x="4968950" y="3924852"/>
            <a:ext cx="1083201" cy="265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538856" y="2947983"/>
            <a:ext cx="1876278"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2"/>
                </a:solidFill>
              </a:rPr>
              <a:t>API Gateway</a:t>
            </a:r>
          </a:p>
        </p:txBody>
      </p:sp>
      <p:sp>
        <p:nvSpPr>
          <p:cNvPr id="39" name="Can 38"/>
          <p:cNvSpPr/>
          <p:nvPr/>
        </p:nvSpPr>
        <p:spPr>
          <a:xfrm>
            <a:off x="7245650" y="4319627"/>
            <a:ext cx="1014554" cy="823875"/>
          </a:xfrm>
          <a:prstGeom prst="can">
            <a:avLst/>
          </a:prstGeom>
          <a:solidFill>
            <a:schemeClr val="tx2">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Customer DB</a:t>
            </a:r>
          </a:p>
        </p:txBody>
      </p:sp>
      <p:cxnSp>
        <p:nvCxnSpPr>
          <p:cNvPr id="41" name="Straight Arrow Connector 40"/>
          <p:cNvCxnSpPr>
            <a:endCxn id="39" idx="2"/>
          </p:cNvCxnSpPr>
          <p:nvPr/>
        </p:nvCxnSpPr>
        <p:spPr>
          <a:xfrm flipV="1">
            <a:off x="6322627" y="4731564"/>
            <a:ext cx="923029" cy="359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2" idx="2"/>
            <a:endCxn id="43" idx="0"/>
          </p:cNvCxnSpPr>
          <p:nvPr/>
        </p:nvCxnSpPr>
        <p:spPr>
          <a:xfrm flipH="1">
            <a:off x="1979251" y="3424233"/>
            <a:ext cx="2497744" cy="226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32" idx="2"/>
            <a:endCxn id="44" idx="0"/>
          </p:cNvCxnSpPr>
          <p:nvPr/>
        </p:nvCxnSpPr>
        <p:spPr>
          <a:xfrm flipH="1">
            <a:off x="4259626" y="3424233"/>
            <a:ext cx="217369" cy="2525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7" name="Group 46">
            <a:extLst>
              <a:ext uri="{FF2B5EF4-FFF2-40B4-BE49-F238E27FC236}">
                <a16:creationId xmlns:a16="http://schemas.microsoft.com/office/drawing/2014/main" id="{21B69A54-B51E-FE46-ACE0-EA5A10064781}"/>
              </a:ext>
            </a:extLst>
          </p:cNvPr>
          <p:cNvGrpSpPr/>
          <p:nvPr/>
        </p:nvGrpSpPr>
        <p:grpSpPr>
          <a:xfrm>
            <a:off x="626350" y="1131761"/>
            <a:ext cx="2088821" cy="659993"/>
            <a:chOff x="1748023" y="1028786"/>
            <a:chExt cx="2260395" cy="882724"/>
          </a:xfrm>
          <a:solidFill>
            <a:srgbClr val="FFFFFF"/>
          </a:solidFill>
        </p:grpSpPr>
        <p:pic>
          <p:nvPicPr>
            <p:cNvPr id="49" name="Picture 48" descr="images-5.jpg">
              <a:extLst>
                <a:ext uri="{FF2B5EF4-FFF2-40B4-BE49-F238E27FC236}">
                  <a16:creationId xmlns:a16="http://schemas.microsoft.com/office/drawing/2014/main" id="{8DA5A89F-ECBB-E243-8F0D-271A4BBC58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1748023" y="1028786"/>
              <a:ext cx="1373587" cy="882724"/>
            </a:xfrm>
            <a:prstGeom prst="rect">
              <a:avLst/>
            </a:prstGeom>
            <a:grpFill/>
          </p:spPr>
        </p:pic>
        <p:pic>
          <p:nvPicPr>
            <p:cNvPr id="50" name="Picture 49" descr="images.jpg">
              <a:extLst>
                <a:ext uri="{FF2B5EF4-FFF2-40B4-BE49-F238E27FC236}">
                  <a16:creationId xmlns:a16="http://schemas.microsoft.com/office/drawing/2014/main" id="{C0C1EF05-6D78-2F4D-9393-0EEDBEEF2BE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99582" l="0" r="89100"/>
                      </a14:imgEffect>
                    </a14:imgLayer>
                  </a14:imgProps>
                </a:ext>
              </a:extLst>
            </a:blip>
            <a:stretch>
              <a:fillRect/>
            </a:stretch>
          </p:blipFill>
          <p:spPr>
            <a:xfrm>
              <a:off x="3038724" y="1046347"/>
              <a:ext cx="969694" cy="823781"/>
            </a:xfrm>
            <a:prstGeom prst="rect">
              <a:avLst/>
            </a:prstGeom>
            <a:grpFill/>
          </p:spPr>
        </p:pic>
      </p:grpSp>
      <p:pic>
        <p:nvPicPr>
          <p:cNvPr id="51" name="Picture 4" descr="Nest Learning Thermostat - 3rd Generation - Stainless Steel, Silver">
            <a:extLst>
              <a:ext uri="{FF2B5EF4-FFF2-40B4-BE49-F238E27FC236}">
                <a16:creationId xmlns:a16="http://schemas.microsoft.com/office/drawing/2014/main" id="{CC306A4D-532B-FF41-BDEF-7C91BA4BE6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487" y="1011022"/>
            <a:ext cx="857400" cy="8574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Sony PlayStation 4 - Original Launch Edition 500GB Jet Black Console">
            <a:extLst>
              <a:ext uri="{FF2B5EF4-FFF2-40B4-BE49-F238E27FC236}">
                <a16:creationId xmlns:a16="http://schemas.microsoft.com/office/drawing/2014/main" id="{7709FC41-5F53-3A40-ADF7-B96AF1BFA8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530" y="842055"/>
            <a:ext cx="1127470" cy="112747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Image result for Iwatch">
            <a:extLst>
              <a:ext uri="{FF2B5EF4-FFF2-40B4-BE49-F238E27FC236}">
                <a16:creationId xmlns:a16="http://schemas.microsoft.com/office/drawing/2014/main" id="{FAF20327-877E-4F48-8065-479EC6EDAB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200" y="839984"/>
            <a:ext cx="1135580" cy="11355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Lenovo ThinkPad E580 Laptop - 15.6&quot; - Intel Core i5 8250U (1.60GHz) - 256GB SSD - 8GB RAM">
            <a:extLst>
              <a:ext uri="{FF2B5EF4-FFF2-40B4-BE49-F238E27FC236}">
                <a16:creationId xmlns:a16="http://schemas.microsoft.com/office/drawing/2014/main" id="{A24DB068-B645-CE44-AF8F-6050CE7113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0762" y="890215"/>
            <a:ext cx="1135580" cy="103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00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2074447" y="3253378"/>
            <a:ext cx="4633493" cy="1590536"/>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500" dirty="0">
              <a:solidFill>
                <a:schemeClr val="tx1"/>
              </a:solidFill>
            </a:endParaRPr>
          </a:p>
        </p:txBody>
      </p:sp>
      <p:sp>
        <p:nvSpPr>
          <p:cNvPr id="2" name="Title 1"/>
          <p:cNvSpPr>
            <a:spLocks noGrp="1"/>
          </p:cNvSpPr>
          <p:nvPr>
            <p:ph type="title"/>
          </p:nvPr>
        </p:nvSpPr>
        <p:spPr>
          <a:xfrm>
            <a:off x="466538" y="0"/>
            <a:ext cx="8229600" cy="857400"/>
          </a:xfrm>
        </p:spPr>
        <p:txBody>
          <a:bodyPr/>
          <a:lstStyle/>
          <a:p>
            <a:pPr algn="ctr"/>
            <a:r>
              <a:rPr lang="en-US" cap="none" dirty="0"/>
              <a:t>Monolithic Architecture</a:t>
            </a:r>
          </a:p>
        </p:txBody>
      </p:sp>
      <p:sp>
        <p:nvSpPr>
          <p:cNvPr id="10" name="Rectangle 9"/>
          <p:cNvSpPr/>
          <p:nvPr/>
        </p:nvSpPr>
        <p:spPr>
          <a:xfrm>
            <a:off x="3340691" y="2271828"/>
            <a:ext cx="1876278"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2"/>
                </a:solidFill>
              </a:rPr>
              <a:t>Load Balancer</a:t>
            </a:r>
          </a:p>
        </p:txBody>
      </p:sp>
      <p:cxnSp>
        <p:nvCxnSpPr>
          <p:cNvPr id="21" name="Straight Arrow Connector 20"/>
          <p:cNvCxnSpPr/>
          <p:nvPr/>
        </p:nvCxnSpPr>
        <p:spPr>
          <a:xfrm>
            <a:off x="4484770" y="3787539"/>
            <a:ext cx="23365" cy="87971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1819081" y="3043765"/>
            <a:ext cx="4633493" cy="1590536"/>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500" dirty="0">
                <a:solidFill>
                  <a:schemeClr val="bg2"/>
                </a:solidFill>
              </a:rPr>
              <a:t>Monolithic App</a:t>
            </a:r>
          </a:p>
        </p:txBody>
      </p:sp>
      <p:cxnSp>
        <p:nvCxnSpPr>
          <p:cNvPr id="42" name="Straight Connector 41"/>
          <p:cNvCxnSpPr/>
          <p:nvPr/>
        </p:nvCxnSpPr>
        <p:spPr>
          <a:xfrm flipV="1">
            <a:off x="526279" y="2002475"/>
            <a:ext cx="7985627" cy="45771"/>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922042" y="3375603"/>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Account Component</a:t>
            </a:r>
          </a:p>
        </p:txBody>
      </p:sp>
      <p:sp>
        <p:nvSpPr>
          <p:cNvPr id="44" name="Rectangle 43"/>
          <p:cNvSpPr/>
          <p:nvPr/>
        </p:nvSpPr>
        <p:spPr>
          <a:xfrm>
            <a:off x="3458775" y="3390690"/>
            <a:ext cx="1418649"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Catalog</a:t>
            </a:r>
          </a:p>
          <a:p>
            <a:pPr algn="ctr"/>
            <a:r>
              <a:rPr lang="en-US" sz="1400" dirty="0">
                <a:solidFill>
                  <a:srgbClr val="000000"/>
                </a:solidFill>
              </a:rPr>
              <a:t>Component</a:t>
            </a:r>
          </a:p>
        </p:txBody>
      </p:sp>
      <p:sp>
        <p:nvSpPr>
          <p:cNvPr id="45" name="Rectangle 44"/>
          <p:cNvSpPr/>
          <p:nvPr/>
        </p:nvSpPr>
        <p:spPr>
          <a:xfrm>
            <a:off x="2638708" y="4012239"/>
            <a:ext cx="1685886" cy="549250"/>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Recommendation</a:t>
            </a:r>
          </a:p>
          <a:p>
            <a:pPr algn="ctr"/>
            <a:r>
              <a:rPr lang="en-US" sz="1400" dirty="0">
                <a:solidFill>
                  <a:srgbClr val="000000"/>
                </a:solidFill>
              </a:rPr>
              <a:t>Component</a:t>
            </a:r>
          </a:p>
        </p:txBody>
      </p:sp>
      <p:sp>
        <p:nvSpPr>
          <p:cNvPr id="46" name="Rectangle 45"/>
          <p:cNvSpPr/>
          <p:nvPr/>
        </p:nvSpPr>
        <p:spPr>
          <a:xfrm>
            <a:off x="4503545" y="3966469"/>
            <a:ext cx="1731650" cy="564846"/>
          </a:xfrm>
          <a:prstGeom prst="rect">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000000"/>
                </a:solidFill>
              </a:rPr>
              <a:t>Customer Service</a:t>
            </a:r>
          </a:p>
          <a:p>
            <a:pPr algn="ctr"/>
            <a:r>
              <a:rPr lang="en-US" sz="1400" dirty="0">
                <a:solidFill>
                  <a:srgbClr val="000000"/>
                </a:solidFill>
              </a:rPr>
              <a:t>Component</a:t>
            </a:r>
          </a:p>
        </p:txBody>
      </p:sp>
      <p:sp>
        <p:nvSpPr>
          <p:cNvPr id="48" name="Can 47"/>
          <p:cNvSpPr/>
          <p:nvPr/>
        </p:nvSpPr>
        <p:spPr>
          <a:xfrm>
            <a:off x="7413596" y="3409932"/>
            <a:ext cx="1269921" cy="1258699"/>
          </a:xfrm>
          <a:prstGeom prst="can">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2"/>
                </a:solidFill>
              </a:rPr>
              <a:t>Database</a:t>
            </a:r>
          </a:p>
        </p:txBody>
      </p:sp>
      <p:cxnSp>
        <p:nvCxnSpPr>
          <p:cNvPr id="58" name="Straight Connector 57"/>
          <p:cNvCxnSpPr>
            <a:endCxn id="10" idx="0"/>
          </p:cNvCxnSpPr>
          <p:nvPr/>
        </p:nvCxnSpPr>
        <p:spPr>
          <a:xfrm>
            <a:off x="4278835" y="1981526"/>
            <a:ext cx="1" cy="29030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10" idx="2"/>
          </p:cNvCxnSpPr>
          <p:nvPr/>
        </p:nvCxnSpPr>
        <p:spPr>
          <a:xfrm flipH="1">
            <a:off x="2471194" y="2748079"/>
            <a:ext cx="1807636" cy="171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10" idx="2"/>
          </p:cNvCxnSpPr>
          <p:nvPr/>
        </p:nvCxnSpPr>
        <p:spPr>
          <a:xfrm>
            <a:off x="4278833" y="2748078"/>
            <a:ext cx="2242381" cy="446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49" idx="3"/>
            <a:endCxn id="48" idx="2"/>
          </p:cNvCxnSpPr>
          <p:nvPr/>
        </p:nvCxnSpPr>
        <p:spPr>
          <a:xfrm flipV="1">
            <a:off x="6707934" y="4039282"/>
            <a:ext cx="705656" cy="93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26350" y="1131761"/>
            <a:ext cx="2088821" cy="659993"/>
            <a:chOff x="1748023" y="1028786"/>
            <a:chExt cx="2260395" cy="882724"/>
          </a:xfrm>
          <a:solidFill>
            <a:srgbClr val="FFFFFF"/>
          </a:solidFill>
        </p:grpSpPr>
        <p:pic>
          <p:nvPicPr>
            <p:cNvPr id="31" name="Picture 30" descr="images-5.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1748023" y="1028786"/>
              <a:ext cx="1373587" cy="882724"/>
            </a:xfrm>
            <a:prstGeom prst="rect">
              <a:avLst/>
            </a:prstGeom>
            <a:grpFill/>
          </p:spPr>
        </p:pic>
        <p:pic>
          <p:nvPicPr>
            <p:cNvPr id="33" name="Picture 32" descr="images.jpg"/>
            <p:cNvPicPr>
              <a:picLocks noChangeAspect="1"/>
            </p:cNvPicPr>
            <p:nvPr/>
          </p:nvPicPr>
          <p:blipFill>
            <a:blip r:embed="rId4">
              <a:extLst>
                <a:ext uri="{BEBA8EAE-BF5A-486C-A8C5-ECC9F3942E4B}">
                  <a14:imgProps xmlns:a14="http://schemas.microsoft.com/office/drawing/2010/main">
                    <a14:imgLayer r:embed="rId5">
                      <a14:imgEffect>
                        <a14:backgroundRemoval t="0" b="99582" l="0" r="89100"/>
                      </a14:imgEffect>
                    </a14:imgLayer>
                  </a14:imgProps>
                </a:ext>
              </a:extLst>
            </a:blip>
            <a:stretch>
              <a:fillRect/>
            </a:stretch>
          </p:blipFill>
          <p:spPr>
            <a:xfrm>
              <a:off x="3038724" y="1046347"/>
              <a:ext cx="969694" cy="823781"/>
            </a:xfrm>
            <a:prstGeom prst="rect">
              <a:avLst/>
            </a:prstGeom>
            <a:grpFill/>
          </p:spPr>
        </p:pic>
      </p:grpSp>
      <p:pic>
        <p:nvPicPr>
          <p:cNvPr id="92164" name="Picture 4" descr="Nest Learning Thermostat - 3rd Generation - Stainless Steel, Silver">
            <a:extLst>
              <a:ext uri="{FF2B5EF4-FFF2-40B4-BE49-F238E27FC236}">
                <a16:creationId xmlns:a16="http://schemas.microsoft.com/office/drawing/2014/main" id="{A91BA176-2C26-AB4C-8D43-90A5427C03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487" y="1011022"/>
            <a:ext cx="857400" cy="857400"/>
          </a:xfrm>
          <a:prstGeom prst="rect">
            <a:avLst/>
          </a:prstGeom>
          <a:noFill/>
          <a:extLst>
            <a:ext uri="{909E8E84-426E-40DD-AFC4-6F175D3DCCD1}">
              <a14:hiddenFill xmlns:a14="http://schemas.microsoft.com/office/drawing/2010/main">
                <a:solidFill>
                  <a:srgbClr val="FFFFFF"/>
                </a:solidFill>
              </a14:hiddenFill>
            </a:ext>
          </a:extLst>
        </p:spPr>
      </p:pic>
      <p:pic>
        <p:nvPicPr>
          <p:cNvPr id="92166" name="Picture 6" descr="Sony PlayStation 4 - Original Launch Edition 500GB Jet Black Console">
            <a:extLst>
              <a:ext uri="{FF2B5EF4-FFF2-40B4-BE49-F238E27FC236}">
                <a16:creationId xmlns:a16="http://schemas.microsoft.com/office/drawing/2014/main" id="{88B9E81E-A2BE-D54D-9E7B-F9DCF3AEA4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530" y="842055"/>
            <a:ext cx="1127470" cy="1127470"/>
          </a:xfrm>
          <a:prstGeom prst="rect">
            <a:avLst/>
          </a:prstGeom>
          <a:noFill/>
          <a:extLst>
            <a:ext uri="{909E8E84-426E-40DD-AFC4-6F175D3DCCD1}">
              <a14:hiddenFill xmlns:a14="http://schemas.microsoft.com/office/drawing/2010/main">
                <a:solidFill>
                  <a:srgbClr val="FFFFFF"/>
                </a:solidFill>
              </a14:hiddenFill>
            </a:ext>
          </a:extLst>
        </p:spPr>
      </p:pic>
      <p:pic>
        <p:nvPicPr>
          <p:cNvPr id="92168" name="Picture 8" descr="Image result for Iwatch">
            <a:extLst>
              <a:ext uri="{FF2B5EF4-FFF2-40B4-BE49-F238E27FC236}">
                <a16:creationId xmlns:a16="http://schemas.microsoft.com/office/drawing/2014/main" id="{8F6A3C5C-9864-044F-96DB-A2F9884622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200" y="839984"/>
            <a:ext cx="1135580" cy="1135580"/>
          </a:xfrm>
          <a:prstGeom prst="rect">
            <a:avLst/>
          </a:prstGeom>
          <a:noFill/>
          <a:extLst>
            <a:ext uri="{909E8E84-426E-40DD-AFC4-6F175D3DCCD1}">
              <a14:hiddenFill xmlns:a14="http://schemas.microsoft.com/office/drawing/2010/main">
                <a:solidFill>
                  <a:srgbClr val="FFFFFF"/>
                </a:solidFill>
              </a14:hiddenFill>
            </a:ext>
          </a:extLst>
        </p:spPr>
      </p:pic>
      <p:pic>
        <p:nvPicPr>
          <p:cNvPr id="92170" name="Picture 10" descr="Lenovo ThinkPad E580 Laptop - 15.6&quot; - Intel Core i5 8250U (1.60GHz) - 256GB SSD - 8GB RAM">
            <a:extLst>
              <a:ext uri="{FF2B5EF4-FFF2-40B4-BE49-F238E27FC236}">
                <a16:creationId xmlns:a16="http://schemas.microsoft.com/office/drawing/2014/main" id="{4F2C30D5-4B72-C043-859D-958B5C9D73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0762" y="890215"/>
            <a:ext cx="1135580" cy="103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02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fontScheme name="Zocdoc Fonts">
      <a:majorFont>
        <a:latin typeface="Sharp Sans No1 Bold"/>
        <a:ea typeface=""/>
        <a:cs typeface=""/>
      </a:majorFont>
      <a:minorFont>
        <a:latin typeface="Kievit Slab Off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F72B738F-809F-4D75-8BC0-F613B420A9D3}" vid="{CC0656AC-4440-44EB-A49D-3EDA6810C9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7977</TotalTime>
  <Words>869</Words>
  <Application>Microsoft Macintosh PowerPoint</Application>
  <PresentationFormat>On-screen Show (16:9)</PresentationFormat>
  <Paragraphs>157</Paragraphs>
  <Slides>18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Claire Hand</vt:lpstr>
      <vt:lpstr>Kievit Slab Offc Book</vt:lpstr>
      <vt:lpstr>Sharp Sans No1 Bold</vt:lpstr>
      <vt:lpstr>Sharp Sans No1 Medium</vt:lpstr>
      <vt:lpstr>Office Theme</vt:lpstr>
      <vt:lpstr>think-cell Slide</vt:lpstr>
      <vt:lpstr>PowerPoint Presentation</vt:lpstr>
      <vt:lpstr>PowerPoint Presentation</vt:lpstr>
      <vt:lpstr>PowerPoint Presentation</vt:lpstr>
      <vt:lpstr>Monolithic Architecture</vt:lpstr>
      <vt:lpstr>Advantages </vt:lpstr>
      <vt:lpstr>Disadvantages </vt:lpstr>
      <vt:lpstr>What is a Microservices Architecture?</vt:lpstr>
      <vt:lpstr>Microservices Architecture</vt:lpstr>
      <vt:lpstr>Monolithic Architecture</vt:lpstr>
      <vt:lpstr>API Gateway </vt:lpstr>
      <vt:lpstr>API Gateways </vt:lpstr>
      <vt:lpstr>Why Microservices</vt:lpstr>
      <vt:lpstr>Microservice Architecture Advantages</vt:lpstr>
      <vt:lpstr>Tradeoffs in Adopting a Microservice Architecture</vt:lpstr>
      <vt:lpstr>Complexity With Microservices </vt:lpstr>
      <vt:lpstr>Security for microservices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Suved Adkar</dc:creator>
  <cp:lastModifiedBy>Microsoft Office User</cp:lastModifiedBy>
  <cp:revision>167</cp:revision>
  <cp:lastPrinted>2016-03-17T16:16:46Z</cp:lastPrinted>
  <dcterms:created xsi:type="dcterms:W3CDTF">2017-06-05T18:43:00Z</dcterms:created>
  <dcterms:modified xsi:type="dcterms:W3CDTF">2023-01-29T14:15:41Z</dcterms:modified>
</cp:coreProperties>
</file>