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938963"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XQ5D3igyMehKl/PG3e02l29xK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2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6884" cy="463408"/>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0473" y="0"/>
            <a:ext cx="3006884" cy="463408"/>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06884" cy="463407"/>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2" name="Google Shape;222;p15: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6: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32" name="Google Shape;232;p16: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8: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49" name="Google Shape;249;p18: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58" name="Google Shape;258;p19: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2: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84" name="Google Shape;284;p22: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3: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93" name="Google Shape;293;p23: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4:notes"/>
          <p:cNvSpPr txBox="1">
            <a:spLocks noGrp="1"/>
          </p:cNvSpPr>
          <p:nvPr>
            <p:ph type="body" idx="1"/>
          </p:nvPr>
        </p:nvSpPr>
        <p:spPr>
          <a:xfrm>
            <a:off x="693897" y="4444861"/>
            <a:ext cx="5551170" cy="3636705"/>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03" name="Google Shape;303;p24:notes"/>
          <p:cNvSpPr txBox="1">
            <a:spLocks noGrp="1"/>
          </p:cNvSpPr>
          <p:nvPr>
            <p:ph type="sldNum" idx="12"/>
          </p:nvPr>
        </p:nvSpPr>
        <p:spPr>
          <a:xfrm>
            <a:off x="3930473" y="8772669"/>
            <a:ext cx="3006884" cy="463407"/>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24</a:t>
            </a:fld>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17" name="Google Shape;317;p25: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26" name="Google Shape;326;p26: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7: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34" name="Google Shape;334;p27: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93897" y="4444861"/>
            <a:ext cx="5551170" cy="3636705"/>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98500" y="1154113"/>
            <a:ext cx="5541963" cy="311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Header with Text">
  <p:cSld name="Header with Text">
    <p:spTree>
      <p:nvGrpSpPr>
        <p:cNvPr id="1" name="Shape 11"/>
        <p:cNvGrpSpPr/>
        <p:nvPr/>
      </p:nvGrpSpPr>
      <p:grpSpPr>
        <a:xfrm>
          <a:off x="0" y="0"/>
          <a:ext cx="0" cy="0"/>
          <a:chOff x="0" y="0"/>
          <a:chExt cx="0" cy="0"/>
        </a:xfrm>
      </p:grpSpPr>
      <p:sp>
        <p:nvSpPr>
          <p:cNvPr id="12" name="Google Shape;12;p2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29"/>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4" name="Google Shape;14;p29"/>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2pPr>
            <a:lvl3pPr marL="1371600" marR="0" lvl="2"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L="2286000" marR="0" lvl="4" indent="-228600" algn="l" rtl="0">
              <a:lnSpc>
                <a:spcPct val="150000"/>
              </a:lnSpc>
              <a:spcBef>
                <a:spcPts val="375"/>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5" name="Google Shape;15;p29"/>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sktop Image">
  <p:cSld name="Desktop Image">
    <p:spTree>
      <p:nvGrpSpPr>
        <p:cNvPr id="1" name="Shape 62"/>
        <p:cNvGrpSpPr/>
        <p:nvPr/>
      </p:nvGrpSpPr>
      <p:grpSpPr>
        <a:xfrm>
          <a:off x="0" y="0"/>
          <a:ext cx="0" cy="0"/>
          <a:chOff x="0" y="0"/>
          <a:chExt cx="0" cy="0"/>
        </a:xfrm>
      </p:grpSpPr>
      <p:sp>
        <p:nvSpPr>
          <p:cNvPr id="63" name="Google Shape;63;p38"/>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64" name="Google Shape;64;p38"/>
          <p:cNvGrpSpPr/>
          <p:nvPr/>
        </p:nvGrpSpPr>
        <p:grpSpPr>
          <a:xfrm>
            <a:off x="3078622" y="952275"/>
            <a:ext cx="5745945" cy="3219034"/>
            <a:chOff x="831386" y="533665"/>
            <a:chExt cx="7481228" cy="4191187"/>
          </a:xfrm>
        </p:grpSpPr>
        <p:sp>
          <p:nvSpPr>
            <p:cNvPr id="65" name="Google Shape;65;p38" descr="MacBook-Pro-mockup.png"/>
            <p:cNvSpPr/>
            <p:nvPr/>
          </p:nvSpPr>
          <p:spPr>
            <a:xfrm>
              <a:off x="831386" y="533665"/>
              <a:ext cx="7481228" cy="4191187"/>
            </a:xfrm>
            <a:prstGeom prst="rect">
              <a:avLst/>
            </a:prstGeom>
            <a:noFill/>
            <a:ln>
              <a:noFill/>
            </a:ln>
          </p:spPr>
        </p:sp>
        <p:sp>
          <p:nvSpPr>
            <p:cNvPr id="66" name="Google Shape;66;p38"/>
            <p:cNvSpPr/>
            <p:nvPr/>
          </p:nvSpPr>
          <p:spPr>
            <a:xfrm>
              <a:off x="1865346" y="853254"/>
              <a:ext cx="5397598" cy="339317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67" name="Google Shape;67;p38"/>
          <p:cNvSpPr>
            <a:spLocks noGrp="1"/>
          </p:cNvSpPr>
          <p:nvPr>
            <p:ph type="pic" idx="2"/>
          </p:nvPr>
        </p:nvSpPr>
        <p:spPr>
          <a:xfrm>
            <a:off x="3872753" y="1191295"/>
            <a:ext cx="4145616" cy="2606121"/>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8" name="Google Shape;68;p38"/>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9" name="Google Shape;69;p38"/>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0" name="Google Shape;70;p38"/>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t Image">
  <p:cSld name="Tablet Image">
    <p:spTree>
      <p:nvGrpSpPr>
        <p:cNvPr id="1" name="Shape 71"/>
        <p:cNvGrpSpPr/>
        <p:nvPr/>
      </p:nvGrpSpPr>
      <p:grpSpPr>
        <a:xfrm>
          <a:off x="0" y="0"/>
          <a:ext cx="0" cy="0"/>
          <a:chOff x="0" y="0"/>
          <a:chExt cx="0" cy="0"/>
        </a:xfrm>
      </p:grpSpPr>
      <p:sp>
        <p:nvSpPr>
          <p:cNvPr id="72" name="Google Shape;72;p3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73" name="Google Shape;73;p39"/>
          <p:cNvGrpSpPr/>
          <p:nvPr/>
        </p:nvGrpSpPr>
        <p:grpSpPr>
          <a:xfrm>
            <a:off x="4728566" y="597222"/>
            <a:ext cx="2694242" cy="4034896"/>
            <a:chOff x="936626" y="704856"/>
            <a:chExt cx="3636962" cy="5446713"/>
          </a:xfrm>
        </p:grpSpPr>
        <p:grpSp>
          <p:nvGrpSpPr>
            <p:cNvPr id="74" name="Google Shape;74;p39"/>
            <p:cNvGrpSpPr/>
            <p:nvPr/>
          </p:nvGrpSpPr>
          <p:grpSpPr>
            <a:xfrm>
              <a:off x="936626" y="704856"/>
              <a:ext cx="3636962" cy="5446713"/>
              <a:chOff x="936626" y="704856"/>
              <a:chExt cx="3636962" cy="5446713"/>
            </a:xfrm>
          </p:grpSpPr>
          <p:sp>
            <p:nvSpPr>
              <p:cNvPr id="75" name="Google Shape;75;p39"/>
              <p:cNvSpPr/>
              <p:nvPr/>
            </p:nvSpPr>
            <p:spPr>
              <a:xfrm>
                <a:off x="936626" y="704856"/>
                <a:ext cx="3636962" cy="5446713"/>
              </a:xfrm>
              <a:custGeom>
                <a:avLst/>
                <a:gdLst/>
                <a:ahLst/>
                <a:cxnLst/>
                <a:rect l="l" t="t" r="r" b="b"/>
                <a:pathLst>
                  <a:path w="1736" h="2600" extrusionOk="0">
                    <a:moveTo>
                      <a:pt x="1616" y="0"/>
                    </a:moveTo>
                    <a:cubicBezTo>
                      <a:pt x="120" y="0"/>
                      <a:pt x="120" y="0"/>
                      <a:pt x="120" y="0"/>
                    </a:cubicBezTo>
                    <a:cubicBezTo>
                      <a:pt x="54" y="0"/>
                      <a:pt x="0" y="54"/>
                      <a:pt x="0" y="120"/>
                    </a:cubicBezTo>
                    <a:cubicBezTo>
                      <a:pt x="0" y="2480"/>
                      <a:pt x="0" y="2480"/>
                      <a:pt x="0" y="2480"/>
                    </a:cubicBezTo>
                    <a:cubicBezTo>
                      <a:pt x="0" y="2546"/>
                      <a:pt x="54" y="2600"/>
                      <a:pt x="120" y="2600"/>
                    </a:cubicBezTo>
                    <a:cubicBezTo>
                      <a:pt x="1616" y="2600"/>
                      <a:pt x="1616" y="2600"/>
                      <a:pt x="1616" y="2600"/>
                    </a:cubicBezTo>
                    <a:cubicBezTo>
                      <a:pt x="1682" y="2600"/>
                      <a:pt x="1736" y="2546"/>
                      <a:pt x="1736" y="2480"/>
                    </a:cubicBezTo>
                    <a:cubicBezTo>
                      <a:pt x="1736" y="120"/>
                      <a:pt x="1736" y="120"/>
                      <a:pt x="1736" y="120"/>
                    </a:cubicBezTo>
                    <a:cubicBezTo>
                      <a:pt x="1736" y="54"/>
                      <a:pt x="1682" y="0"/>
                      <a:pt x="1616" y="0"/>
                    </a:cubicBezTo>
                    <a:close/>
                    <a:moveTo>
                      <a:pt x="1652" y="2352"/>
                    </a:moveTo>
                    <a:cubicBezTo>
                      <a:pt x="84" y="2352"/>
                      <a:pt x="84" y="2352"/>
                      <a:pt x="84" y="2352"/>
                    </a:cubicBezTo>
                    <a:cubicBezTo>
                      <a:pt x="84" y="252"/>
                      <a:pt x="84" y="252"/>
                      <a:pt x="84" y="252"/>
                    </a:cubicBezTo>
                    <a:cubicBezTo>
                      <a:pt x="1652" y="252"/>
                      <a:pt x="1652" y="252"/>
                      <a:pt x="1652" y="252"/>
                    </a:cubicBezTo>
                    <a:lnTo>
                      <a:pt x="1652" y="235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39"/>
              <p:cNvSpPr/>
              <p:nvPr/>
            </p:nvSpPr>
            <p:spPr>
              <a:xfrm>
                <a:off x="2714625" y="928696"/>
                <a:ext cx="80962" cy="79375"/>
              </a:xfrm>
              <a:prstGeom prst="ellipse">
                <a:avLst/>
              </a:pr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7" name="Google Shape;77;p39"/>
            <p:cNvSpPr/>
            <p:nvPr/>
          </p:nvSpPr>
          <p:spPr>
            <a:xfrm>
              <a:off x="2575215" y="5713159"/>
              <a:ext cx="359494" cy="358122"/>
            </a:xfrm>
            <a:custGeom>
              <a:avLst/>
              <a:gdLst/>
              <a:ahLst/>
              <a:cxnLst/>
              <a:rect l="l" t="t" r="r" b="b"/>
              <a:pathLst>
                <a:path w="154" h="154" extrusionOk="0">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8" name="Google Shape;78;p39"/>
          <p:cNvSpPr>
            <a:spLocks noGrp="1"/>
          </p:cNvSpPr>
          <p:nvPr>
            <p:ph type="pic" idx="2"/>
          </p:nvPr>
        </p:nvSpPr>
        <p:spPr>
          <a:xfrm>
            <a:off x="4851401" y="949159"/>
            <a:ext cx="2438400" cy="3298710"/>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79" name="Google Shape;79;p39"/>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0" name="Google Shape;80;p39"/>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1" name="Google Shape;81;p39"/>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obile Image">
  <p:cSld name="Mobile Image">
    <p:spTree>
      <p:nvGrpSpPr>
        <p:cNvPr id="1" name="Shape 82"/>
        <p:cNvGrpSpPr/>
        <p:nvPr/>
      </p:nvGrpSpPr>
      <p:grpSpPr>
        <a:xfrm>
          <a:off x="0" y="0"/>
          <a:ext cx="0" cy="0"/>
          <a:chOff x="0" y="0"/>
          <a:chExt cx="0" cy="0"/>
        </a:xfrm>
      </p:grpSpPr>
      <p:sp>
        <p:nvSpPr>
          <p:cNvPr id="83" name="Google Shape;83;p40"/>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84" name="Google Shape;84;p40"/>
          <p:cNvGrpSpPr/>
          <p:nvPr/>
        </p:nvGrpSpPr>
        <p:grpSpPr>
          <a:xfrm>
            <a:off x="5111067" y="641033"/>
            <a:ext cx="1919685" cy="3958073"/>
            <a:chOff x="1626161" y="1141413"/>
            <a:chExt cx="2217443" cy="4572000"/>
          </a:xfrm>
        </p:grpSpPr>
        <p:sp>
          <p:nvSpPr>
            <p:cNvPr id="85" name="Google Shape;85;p40"/>
            <p:cNvSpPr/>
            <p:nvPr/>
          </p:nvSpPr>
          <p:spPr>
            <a:xfrm>
              <a:off x="1626161" y="1141413"/>
              <a:ext cx="2217443" cy="4572000"/>
            </a:xfrm>
            <a:custGeom>
              <a:avLst/>
              <a:gdLst/>
              <a:ahLst/>
              <a:cxnLst/>
              <a:rect l="l" t="t" r="r" b="b"/>
              <a:pathLst>
                <a:path w="828" h="1711" extrusionOk="0">
                  <a:moveTo>
                    <a:pt x="728" y="0"/>
                  </a:moveTo>
                  <a:cubicBezTo>
                    <a:pt x="100" y="0"/>
                    <a:pt x="100" y="0"/>
                    <a:pt x="100" y="0"/>
                  </a:cubicBezTo>
                  <a:cubicBezTo>
                    <a:pt x="45" y="0"/>
                    <a:pt x="0" y="45"/>
                    <a:pt x="0" y="100"/>
                  </a:cubicBezTo>
                  <a:cubicBezTo>
                    <a:pt x="0" y="1611"/>
                    <a:pt x="0" y="1611"/>
                    <a:pt x="0" y="1611"/>
                  </a:cubicBezTo>
                  <a:cubicBezTo>
                    <a:pt x="0" y="1666"/>
                    <a:pt x="45" y="1711"/>
                    <a:pt x="100" y="1711"/>
                  </a:cubicBezTo>
                  <a:cubicBezTo>
                    <a:pt x="728" y="1711"/>
                    <a:pt x="728" y="1711"/>
                    <a:pt x="728" y="1711"/>
                  </a:cubicBezTo>
                  <a:cubicBezTo>
                    <a:pt x="783" y="1711"/>
                    <a:pt x="828" y="1666"/>
                    <a:pt x="828" y="1611"/>
                  </a:cubicBezTo>
                  <a:cubicBezTo>
                    <a:pt x="828" y="100"/>
                    <a:pt x="828" y="100"/>
                    <a:pt x="828" y="100"/>
                  </a:cubicBezTo>
                  <a:cubicBezTo>
                    <a:pt x="828" y="45"/>
                    <a:pt x="783" y="0"/>
                    <a:pt x="728" y="0"/>
                  </a:cubicBezTo>
                  <a:close/>
                  <a:moveTo>
                    <a:pt x="776" y="1499"/>
                  </a:moveTo>
                  <a:cubicBezTo>
                    <a:pt x="48" y="1499"/>
                    <a:pt x="48" y="1499"/>
                    <a:pt x="48" y="1499"/>
                  </a:cubicBezTo>
                  <a:cubicBezTo>
                    <a:pt x="48" y="204"/>
                    <a:pt x="48" y="204"/>
                    <a:pt x="48" y="204"/>
                  </a:cubicBezTo>
                  <a:cubicBezTo>
                    <a:pt x="776" y="204"/>
                    <a:pt x="776" y="204"/>
                    <a:pt x="776" y="204"/>
                  </a:cubicBezTo>
                  <a:lnTo>
                    <a:pt x="776" y="149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86" name="Google Shape;86;p40"/>
            <p:cNvSpPr/>
            <p:nvPr/>
          </p:nvSpPr>
          <p:spPr>
            <a:xfrm>
              <a:off x="2338948" y="1416051"/>
              <a:ext cx="74072" cy="74073"/>
            </a:xfrm>
            <a:prstGeom prst="ellipse">
              <a:avLst/>
            </a:pr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87" name="Google Shape;87;p40"/>
            <p:cNvSpPr/>
            <p:nvPr/>
          </p:nvSpPr>
          <p:spPr>
            <a:xfrm>
              <a:off x="2524686" y="1416051"/>
              <a:ext cx="433402" cy="80354"/>
            </a:xfrm>
            <a:custGeom>
              <a:avLst/>
              <a:gdLst/>
              <a:ahLst/>
              <a:cxnLst/>
              <a:rect l="l" t="t" r="r" b="b"/>
              <a:pathLst>
                <a:path w="162" h="31" extrusionOk="0">
                  <a:moveTo>
                    <a:pt x="162" y="15"/>
                  </a:moveTo>
                  <a:cubicBezTo>
                    <a:pt x="162" y="24"/>
                    <a:pt x="156" y="31"/>
                    <a:pt x="147" y="31"/>
                  </a:cubicBezTo>
                  <a:cubicBezTo>
                    <a:pt x="15" y="31"/>
                    <a:pt x="15" y="31"/>
                    <a:pt x="15" y="31"/>
                  </a:cubicBezTo>
                  <a:cubicBezTo>
                    <a:pt x="7" y="31"/>
                    <a:pt x="0" y="24"/>
                    <a:pt x="0" y="15"/>
                  </a:cubicBezTo>
                  <a:cubicBezTo>
                    <a:pt x="0" y="15"/>
                    <a:pt x="0" y="15"/>
                    <a:pt x="0" y="15"/>
                  </a:cubicBezTo>
                  <a:cubicBezTo>
                    <a:pt x="0" y="7"/>
                    <a:pt x="7" y="0"/>
                    <a:pt x="15" y="0"/>
                  </a:cubicBezTo>
                  <a:cubicBezTo>
                    <a:pt x="147" y="0"/>
                    <a:pt x="147" y="0"/>
                    <a:pt x="147" y="0"/>
                  </a:cubicBezTo>
                  <a:cubicBezTo>
                    <a:pt x="156" y="0"/>
                    <a:pt x="162" y="7"/>
                    <a:pt x="162" y="15"/>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sp>
          <p:nvSpPr>
            <p:cNvPr id="88" name="Google Shape;88;p40"/>
            <p:cNvSpPr/>
            <p:nvPr/>
          </p:nvSpPr>
          <p:spPr>
            <a:xfrm>
              <a:off x="2575215" y="5252117"/>
              <a:ext cx="359494" cy="358122"/>
            </a:xfrm>
            <a:custGeom>
              <a:avLst/>
              <a:gdLst/>
              <a:ahLst/>
              <a:cxnLst/>
              <a:rect l="l" t="t" r="r" b="b"/>
              <a:pathLst>
                <a:path w="154" h="154" extrusionOk="0">
                  <a:moveTo>
                    <a:pt x="77" y="154"/>
                  </a:moveTo>
                  <a:cubicBezTo>
                    <a:pt x="35" y="154"/>
                    <a:pt x="0" y="119"/>
                    <a:pt x="0" y="77"/>
                  </a:cubicBezTo>
                  <a:cubicBezTo>
                    <a:pt x="0" y="34"/>
                    <a:pt x="35" y="0"/>
                    <a:pt x="77" y="0"/>
                  </a:cubicBezTo>
                  <a:cubicBezTo>
                    <a:pt x="120" y="0"/>
                    <a:pt x="154" y="34"/>
                    <a:pt x="154" y="77"/>
                  </a:cubicBezTo>
                  <a:cubicBezTo>
                    <a:pt x="154" y="119"/>
                    <a:pt x="120" y="154"/>
                    <a:pt x="77" y="154"/>
                  </a:cubicBezTo>
                  <a:close/>
                  <a:moveTo>
                    <a:pt x="77" y="12"/>
                  </a:moveTo>
                  <a:cubicBezTo>
                    <a:pt x="41" y="12"/>
                    <a:pt x="12" y="41"/>
                    <a:pt x="12" y="77"/>
                  </a:cubicBezTo>
                  <a:cubicBezTo>
                    <a:pt x="12" y="113"/>
                    <a:pt x="41" y="142"/>
                    <a:pt x="77" y="142"/>
                  </a:cubicBezTo>
                  <a:cubicBezTo>
                    <a:pt x="113" y="142"/>
                    <a:pt x="142" y="113"/>
                    <a:pt x="142" y="77"/>
                  </a:cubicBezTo>
                  <a:cubicBezTo>
                    <a:pt x="142" y="41"/>
                    <a:pt x="113" y="12"/>
                    <a:pt x="77" y="12"/>
                  </a:cubicBezTo>
                  <a:close/>
                </a:path>
              </a:pathLst>
            </a:custGeom>
            <a:solidFill>
              <a:srgbClr val="4C4C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78791"/>
                </a:solidFill>
                <a:latin typeface="Arial"/>
                <a:ea typeface="Arial"/>
                <a:cs typeface="Arial"/>
                <a:sym typeface="Arial"/>
              </a:endParaRPr>
            </a:p>
          </p:txBody>
        </p:sp>
      </p:grpSp>
      <p:sp>
        <p:nvSpPr>
          <p:cNvPr id="89" name="Google Shape;89;p40"/>
          <p:cNvSpPr>
            <a:spLocks noGrp="1"/>
          </p:cNvSpPr>
          <p:nvPr>
            <p:ph type="pic" idx="2"/>
          </p:nvPr>
        </p:nvSpPr>
        <p:spPr>
          <a:xfrm>
            <a:off x="5213351" y="1103249"/>
            <a:ext cx="1708150" cy="3007184"/>
          </a:xfrm>
          <a:prstGeom prst="rect">
            <a:avLst/>
          </a:prstGeom>
          <a:solidFill>
            <a:srgbClr val="F4F4F4"/>
          </a:solid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0" name="Google Shape;90;p40"/>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1" name="Google Shape;91;p40"/>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2" name="Google Shape;92;p40"/>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rgbClr val="000000"/>
        </a:solidFill>
        <a:effectLst/>
      </p:bgPr>
    </p:bg>
    <p:spTree>
      <p:nvGrpSpPr>
        <p:cNvPr id="1" name="Shape 93"/>
        <p:cNvGrpSpPr/>
        <p:nvPr/>
      </p:nvGrpSpPr>
      <p:grpSpPr>
        <a:xfrm>
          <a:off x="0" y="0"/>
          <a:ext cx="0" cy="0"/>
          <a:chOff x="0" y="0"/>
          <a:chExt cx="0" cy="0"/>
        </a:xfrm>
      </p:grpSpPr>
      <p:sp>
        <p:nvSpPr>
          <p:cNvPr id="94" name="Google Shape;94;p41"/>
          <p:cNvSpPr txBox="1">
            <a:spLocks noGrp="1"/>
          </p:cNvSpPr>
          <p:nvPr>
            <p:ph type="body" idx="1"/>
          </p:nvPr>
        </p:nvSpPr>
        <p:spPr>
          <a:xfrm>
            <a:off x="595372" y="639907"/>
            <a:ext cx="7944471" cy="37909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er 1">
  <p:cSld name="Closer 1">
    <p:bg>
      <p:bgPr>
        <a:solidFill>
          <a:srgbClr val="F2F2F2"/>
        </a:solidFill>
        <a:effectLst/>
      </p:bgPr>
    </p:bg>
    <p:spTree>
      <p:nvGrpSpPr>
        <p:cNvPr id="1" name="Shape 95"/>
        <p:cNvGrpSpPr/>
        <p:nvPr/>
      </p:nvGrpSpPr>
      <p:grpSpPr>
        <a:xfrm>
          <a:off x="0" y="0"/>
          <a:ext cx="0" cy="0"/>
          <a:chOff x="0" y="0"/>
          <a:chExt cx="0" cy="0"/>
        </a:xfrm>
      </p:grpSpPr>
      <p:sp>
        <p:nvSpPr>
          <p:cNvPr id="96" name="Google Shape;96;p42"/>
          <p:cNvSpPr/>
          <p:nvPr/>
        </p:nvSpPr>
        <p:spPr>
          <a:xfrm>
            <a:off x="3517900" y="1765300"/>
            <a:ext cx="2108200" cy="16129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loser 2">
  <p:cSld name="Closer 2">
    <p:bg>
      <p:bgPr>
        <a:solidFill>
          <a:srgbClr val="F2F2F2"/>
        </a:solidFill>
        <a:effectLst/>
      </p:bgPr>
    </p:bg>
    <p:spTree>
      <p:nvGrpSpPr>
        <p:cNvPr id="1" name="Shape 97"/>
        <p:cNvGrpSpPr/>
        <p:nvPr/>
      </p:nvGrpSpPr>
      <p:grpSpPr>
        <a:xfrm>
          <a:off x="0" y="0"/>
          <a:ext cx="0" cy="0"/>
          <a:chOff x="0" y="0"/>
          <a:chExt cx="0" cy="0"/>
        </a:xfrm>
      </p:grpSpPr>
      <p:sp>
        <p:nvSpPr>
          <p:cNvPr id="98" name="Google Shape;98;p43"/>
          <p:cNvSpPr/>
          <p:nvPr/>
        </p:nvSpPr>
        <p:spPr>
          <a:xfrm>
            <a:off x="3624908" y="1267626"/>
            <a:ext cx="1752600" cy="21717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er 3">
  <p:cSld name="Closer 3">
    <p:bg>
      <p:bgPr>
        <a:solidFill>
          <a:srgbClr val="F2F2F2"/>
        </a:solidFill>
        <a:effectLst/>
      </p:bgPr>
    </p:bg>
    <p:spTree>
      <p:nvGrpSpPr>
        <p:cNvPr id="1" name="Shape 99"/>
        <p:cNvGrpSpPr/>
        <p:nvPr/>
      </p:nvGrpSpPr>
      <p:grpSpPr>
        <a:xfrm>
          <a:off x="0" y="0"/>
          <a:ext cx="0" cy="0"/>
          <a:chOff x="0" y="0"/>
          <a:chExt cx="0" cy="0"/>
        </a:xfrm>
      </p:grpSpPr>
      <p:sp>
        <p:nvSpPr>
          <p:cNvPr id="100" name="Google Shape;100;p44"/>
          <p:cNvSpPr/>
          <p:nvPr/>
        </p:nvSpPr>
        <p:spPr>
          <a:xfrm>
            <a:off x="3879891" y="1494463"/>
            <a:ext cx="1549400" cy="19304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2F2F2"/>
        </a:solidFill>
        <a:effectLst/>
      </p:bgPr>
    </p:bg>
    <p:spTree>
      <p:nvGrpSpPr>
        <p:cNvPr id="1" name="Shape 16"/>
        <p:cNvGrpSpPr/>
        <p:nvPr/>
      </p:nvGrpSpPr>
      <p:grpSpPr>
        <a:xfrm>
          <a:off x="0" y="0"/>
          <a:ext cx="0" cy="0"/>
          <a:chOff x="0" y="0"/>
          <a:chExt cx="0" cy="0"/>
        </a:xfrm>
      </p:grpSpPr>
      <p:sp>
        <p:nvSpPr>
          <p:cNvPr id="17" name="Google Shape;17;p30"/>
          <p:cNvSpPr/>
          <p:nvPr/>
        </p:nvSpPr>
        <p:spPr>
          <a:xfrm rot="5400000">
            <a:off x="2459599" y="-500925"/>
            <a:ext cx="4434004" cy="6283038"/>
          </a:xfrm>
          <a:prstGeom prst="rect">
            <a:avLst/>
          </a:prstGeom>
          <a:noFill/>
          <a:ln>
            <a:noFill/>
          </a:ln>
        </p:spPr>
      </p:sp>
      <p:sp>
        <p:nvSpPr>
          <p:cNvPr id="18" name="Google Shape;18;p30"/>
          <p:cNvSpPr/>
          <p:nvPr/>
        </p:nvSpPr>
        <p:spPr>
          <a:xfrm>
            <a:off x="8338184" y="206384"/>
            <a:ext cx="758609" cy="758609"/>
          </a:xfrm>
          <a:prstGeom prst="rect">
            <a:avLst/>
          </a:prstGeom>
          <a:noFill/>
          <a:ln>
            <a:noFill/>
          </a:ln>
        </p:spPr>
      </p:sp>
      <p:sp>
        <p:nvSpPr>
          <p:cNvPr id="19" name="Google Shape;19;p30" descr="ZocDoc Mark-02.png"/>
          <p:cNvSpPr/>
          <p:nvPr/>
        </p:nvSpPr>
        <p:spPr>
          <a:xfrm>
            <a:off x="698456" y="423592"/>
            <a:ext cx="714536" cy="162097"/>
          </a:xfrm>
          <a:prstGeom prst="rect">
            <a:avLst/>
          </a:prstGeom>
          <a:noFill/>
          <a:ln>
            <a:noFill/>
          </a:ln>
        </p:spPr>
      </p:sp>
      <p:sp>
        <p:nvSpPr>
          <p:cNvPr id="20" name="Google Shape;20;p30"/>
          <p:cNvSpPr txBox="1"/>
          <p:nvPr/>
        </p:nvSpPr>
        <p:spPr>
          <a:xfrm>
            <a:off x="602108" y="4857596"/>
            <a:ext cx="6089174" cy="1055298"/>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accent1"/>
              </a:buClr>
              <a:buSzPts val="500"/>
              <a:buFont typeface="Arial"/>
              <a:buNone/>
            </a:pPr>
            <a:r>
              <a:rPr lang="en-US" sz="500">
                <a:solidFill>
                  <a:schemeClr val="accent1"/>
                </a:solidFill>
                <a:latin typeface="Arial"/>
                <a:ea typeface="Arial"/>
                <a:cs typeface="Arial"/>
                <a:sym typeface="Arial"/>
              </a:rPr>
              <a:t>This document and its contents are proprietary and confidential of Zocdoc, Inc. and may not be reproduced or shared, in whole or in part, without the express written authorization of Zocdoc, Inc.</a:t>
            </a:r>
            <a:endParaRPr/>
          </a:p>
        </p:txBody>
      </p:sp>
      <p:sp>
        <p:nvSpPr>
          <p:cNvPr id="21" name="Google Shape;21;p30"/>
          <p:cNvSpPr txBox="1">
            <a:spLocks noGrp="1"/>
          </p:cNvSpPr>
          <p:nvPr>
            <p:ph type="body" idx="1"/>
          </p:nvPr>
        </p:nvSpPr>
        <p:spPr>
          <a:xfrm>
            <a:off x="603726" y="1794052"/>
            <a:ext cx="8089605" cy="8120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accent1"/>
              </a:buClr>
              <a:buSzPts val="5400"/>
              <a:buFont typeface="Arial"/>
              <a:buNone/>
              <a:defRPr sz="54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22" name="Google Shape;22;p30"/>
          <p:cNvSpPr txBox="1">
            <a:spLocks noGrp="1"/>
          </p:cNvSpPr>
          <p:nvPr>
            <p:ph type="body" idx="2"/>
          </p:nvPr>
        </p:nvSpPr>
        <p:spPr>
          <a:xfrm>
            <a:off x="603726" y="2837955"/>
            <a:ext cx="7046913" cy="382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1200"/>
              <a:buFont typeface="Arial"/>
              <a:buNone/>
              <a:defRPr sz="1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23" name="Google Shape;23;p30"/>
          <p:cNvSpPr/>
          <p:nvPr/>
        </p:nvSpPr>
        <p:spPr>
          <a:xfrm>
            <a:off x="8338184" y="278030"/>
            <a:ext cx="615316" cy="615316"/>
          </a:xfrm>
          <a:prstGeom prst="rect">
            <a:avLst/>
          </a:prstGeom>
          <a:noFill/>
          <a:ln>
            <a:noFill/>
          </a:ln>
        </p:spPr>
      </p:sp>
      <p:sp>
        <p:nvSpPr>
          <p:cNvPr id="24" name="Google Shape;24;p30"/>
          <p:cNvSpPr/>
          <p:nvPr/>
        </p:nvSpPr>
        <p:spPr>
          <a:xfrm>
            <a:off x="8717488" y="507986"/>
            <a:ext cx="135348" cy="11582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300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500"/>
                                  </p:stCondLst>
                                  <p:childTnLst>
                                    <p:set>
                                      <p:cBhvr>
                                        <p:cTn id="9" dur="1" fill="hold">
                                          <p:stCondLst>
                                            <p:cond delay="1"/>
                                          </p:stCondLst>
                                        </p:cTn>
                                        <p:tgtEl>
                                          <p:spTgt spid="24"/>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600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3"/>
                            </p:stCondLst>
                            <p:childTnLst>
                              <p:par>
                                <p:cTn id="14" presetID="1" presetClass="exit" presetSubtype="0" fill="hold" nodeType="afterEffect">
                                  <p:stCondLst>
                                    <p:cond delay="500"/>
                                  </p:stCondLst>
                                  <p:childTnLst>
                                    <p:set>
                                      <p:cBhvr>
                                        <p:cTn id="15" dur="1" fill="hold">
                                          <p:stCondLst>
                                            <p:cond delay="1"/>
                                          </p:stCondLst>
                                        </p:cTn>
                                        <p:tgtEl>
                                          <p:spTgt spid="24"/>
                                        </p:tgtEl>
                                        <p:attrNameLst>
                                          <p:attrName>style.visibility</p:attrName>
                                        </p:attrNameLst>
                                      </p:cBhvr>
                                      <p:to>
                                        <p:strVal val="hidden"/>
                                      </p:to>
                                    </p:set>
                                  </p:childTnLst>
                                </p:cTn>
                              </p:par>
                            </p:childTnLst>
                          </p:cTn>
                        </p:par>
                        <p:par>
                          <p:cTn id="16" fill="hold">
                            <p:stCondLst>
                              <p:cond delay="4"/>
                            </p:stCondLst>
                            <p:childTnLst>
                              <p:par>
                                <p:cTn id="17" presetID="1" presetClass="entr" presetSubtype="0" fill="hold" nodeType="afterEffect">
                                  <p:stCondLst>
                                    <p:cond delay="600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5"/>
                            </p:stCondLst>
                            <p:childTnLst>
                              <p:par>
                                <p:cTn id="20" presetID="1" presetClass="exit" presetSubtype="0" fill="hold" nodeType="afterEffect">
                                  <p:stCondLst>
                                    <p:cond delay="500"/>
                                  </p:stCondLst>
                                  <p:childTnLst>
                                    <p:set>
                                      <p:cBhvr>
                                        <p:cTn id="21" dur="1" fill="hold">
                                          <p:stCondLst>
                                            <p:cond delay="1"/>
                                          </p:stCondLst>
                                        </p:cTn>
                                        <p:tgtEl>
                                          <p:spTgt spid="24"/>
                                        </p:tgtEl>
                                        <p:attrNameLst>
                                          <p:attrName>style.visibility</p:attrName>
                                        </p:attrNameLst>
                                      </p:cBhvr>
                                      <p:to>
                                        <p:strVal val="hidden"/>
                                      </p:to>
                                    </p:set>
                                  </p:childTnLst>
                                </p:cTn>
                              </p:par>
                            </p:childTnLst>
                          </p:cTn>
                        </p:par>
                        <p:par>
                          <p:cTn id="22" fill="hold">
                            <p:stCondLst>
                              <p:cond delay="6"/>
                            </p:stCondLst>
                            <p:childTnLst>
                              <p:par>
                                <p:cTn id="23" presetID="1" presetClass="entr" presetSubtype="0" fill="hold" nodeType="afterEffect">
                                  <p:stCondLst>
                                    <p:cond delay="7000"/>
                                  </p:stCondLst>
                                  <p:childTnLst>
                                    <p:set>
                                      <p:cBhvr>
                                        <p:cTn id="24" dur="1" fill="hold">
                                          <p:stCondLst>
                                            <p:cond delay="0"/>
                                          </p:stCondLst>
                                        </p:cTn>
                                        <p:tgtEl>
                                          <p:spTgt spid="24"/>
                                        </p:tgtEl>
                                        <p:attrNameLst>
                                          <p:attrName>style.visibility</p:attrName>
                                        </p:attrNameLst>
                                      </p:cBhvr>
                                      <p:to>
                                        <p:strVal val="visible"/>
                                      </p:to>
                                    </p:set>
                                  </p:childTnLst>
                                </p:cTn>
                              </p:par>
                            </p:childTnLst>
                          </p:cTn>
                        </p:par>
                        <p:par>
                          <p:cTn id="25" fill="hold">
                            <p:stCondLst>
                              <p:cond delay="7"/>
                            </p:stCondLst>
                            <p:childTnLst>
                              <p:par>
                                <p:cTn id="26" presetID="1" presetClass="exit" presetSubtype="0" fill="hold" nodeType="afterEffect">
                                  <p:stCondLst>
                                    <p:cond delay="500"/>
                                  </p:stCondLst>
                                  <p:childTnLst>
                                    <p:set>
                                      <p:cBhvr>
                                        <p:cTn id="27" dur="1" fill="hold">
                                          <p:stCondLst>
                                            <p:cond delay="1"/>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1">
  <p:cSld name="Agenda 1">
    <p:bg>
      <p:bgPr>
        <a:solidFill>
          <a:srgbClr val="F2F2F2"/>
        </a:solidFill>
        <a:effectLst/>
      </p:bgPr>
    </p:bg>
    <p:spTree>
      <p:nvGrpSpPr>
        <p:cNvPr id="1" name="Shape 25"/>
        <p:cNvGrpSpPr/>
        <p:nvPr/>
      </p:nvGrpSpPr>
      <p:grpSpPr>
        <a:xfrm>
          <a:off x="0" y="0"/>
          <a:ext cx="0" cy="0"/>
          <a:chOff x="0" y="0"/>
          <a:chExt cx="0" cy="0"/>
        </a:xfrm>
      </p:grpSpPr>
      <p:sp>
        <p:nvSpPr>
          <p:cNvPr id="26" name="Google Shape;26;p31"/>
          <p:cNvSpPr/>
          <p:nvPr/>
        </p:nvSpPr>
        <p:spPr>
          <a:xfrm>
            <a:off x="0" y="0"/>
            <a:ext cx="9144000" cy="5143500"/>
          </a:xfrm>
          <a:prstGeom prst="rect">
            <a:avLst/>
          </a:prstGeom>
          <a:noFill/>
          <a:ln>
            <a:noFill/>
          </a:ln>
        </p:spPr>
      </p:sp>
      <p:sp>
        <p:nvSpPr>
          <p:cNvPr id="27" name="Google Shape;27;p3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31"/>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2">
  <p:cSld name="Agenda 2">
    <p:bg>
      <p:bgPr>
        <a:solidFill>
          <a:srgbClr val="F2F2F2"/>
        </a:solidFill>
        <a:effectLst/>
      </p:bgPr>
    </p:bg>
    <p:spTree>
      <p:nvGrpSpPr>
        <p:cNvPr id="1" name="Shape 29"/>
        <p:cNvGrpSpPr/>
        <p:nvPr/>
      </p:nvGrpSpPr>
      <p:grpSpPr>
        <a:xfrm>
          <a:off x="0" y="0"/>
          <a:ext cx="0" cy="0"/>
          <a:chOff x="0" y="0"/>
          <a:chExt cx="0" cy="0"/>
        </a:xfrm>
      </p:grpSpPr>
      <p:sp>
        <p:nvSpPr>
          <p:cNvPr id="30" name="Google Shape;30;p32"/>
          <p:cNvSpPr/>
          <p:nvPr/>
        </p:nvSpPr>
        <p:spPr>
          <a:xfrm>
            <a:off x="0" y="0"/>
            <a:ext cx="9144000" cy="5143500"/>
          </a:xfrm>
          <a:prstGeom prst="rect">
            <a:avLst/>
          </a:prstGeom>
          <a:noFill/>
          <a:ln>
            <a:noFill/>
          </a:ln>
        </p:spPr>
      </p:sp>
      <p:sp>
        <p:nvSpPr>
          <p:cNvPr id="31" name="Google Shape;31;p3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2"/>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3">
  <p:cSld name="Agenda 3">
    <p:bg>
      <p:bgPr>
        <a:solidFill>
          <a:srgbClr val="F2F2F2"/>
        </a:solidFill>
        <a:effectLst/>
      </p:bgPr>
    </p:bg>
    <p:spTree>
      <p:nvGrpSpPr>
        <p:cNvPr id="1" name="Shape 33"/>
        <p:cNvGrpSpPr/>
        <p:nvPr/>
      </p:nvGrpSpPr>
      <p:grpSpPr>
        <a:xfrm>
          <a:off x="0" y="0"/>
          <a:ext cx="0" cy="0"/>
          <a:chOff x="0" y="0"/>
          <a:chExt cx="0" cy="0"/>
        </a:xfrm>
      </p:grpSpPr>
      <p:sp>
        <p:nvSpPr>
          <p:cNvPr id="34" name="Google Shape;34;p33"/>
          <p:cNvSpPr/>
          <p:nvPr/>
        </p:nvSpPr>
        <p:spPr>
          <a:xfrm>
            <a:off x="0" y="0"/>
            <a:ext cx="9144000" cy="5143500"/>
          </a:xfrm>
          <a:prstGeom prst="rect">
            <a:avLst/>
          </a:prstGeom>
          <a:noFill/>
          <a:ln>
            <a:noFill/>
          </a:ln>
        </p:spPr>
      </p:sp>
      <p:sp>
        <p:nvSpPr>
          <p:cNvPr id="35" name="Google Shape;35;p3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33"/>
          <p:cNvSpPr txBox="1">
            <a:spLocks noGrp="1"/>
          </p:cNvSpPr>
          <p:nvPr>
            <p:ph type="body" idx="1"/>
          </p:nvPr>
        </p:nvSpPr>
        <p:spPr>
          <a:xfrm>
            <a:off x="578662" y="1504328"/>
            <a:ext cx="6507938" cy="224852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accent1"/>
              </a:buClr>
              <a:buSzPts val="3200"/>
              <a:buFont typeface="Arial"/>
              <a:buNone/>
              <a:defRPr sz="3200" b="0" i="0" u="none" strike="noStrike" cap="none">
                <a:solidFill>
                  <a:schemeClr val="accen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800"/>
              <a:buFont typeface="Arial"/>
              <a:buNone/>
              <a:defRPr sz="18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500"/>
              <a:buFont typeface="Arial"/>
              <a:buNone/>
              <a:defRPr sz="15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350"/>
              <a:buFont typeface="Arial"/>
              <a:buNone/>
              <a:defRPr sz="135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llout Slide">
  <p:cSld name="Callout Slide">
    <p:spTree>
      <p:nvGrpSpPr>
        <p:cNvPr id="1" name="Shape 37"/>
        <p:cNvGrpSpPr/>
        <p:nvPr/>
      </p:nvGrpSpPr>
      <p:grpSpPr>
        <a:xfrm>
          <a:off x="0" y="0"/>
          <a:ext cx="0" cy="0"/>
          <a:chOff x="0" y="0"/>
          <a:chExt cx="0" cy="0"/>
        </a:xfrm>
      </p:grpSpPr>
      <p:sp>
        <p:nvSpPr>
          <p:cNvPr id="38" name="Google Shape;38;p34"/>
          <p:cNvSpPr/>
          <p:nvPr/>
        </p:nvSpPr>
        <p:spPr>
          <a:xfrm>
            <a:off x="0" y="0"/>
            <a:ext cx="9144000" cy="5143500"/>
          </a:xfrm>
          <a:prstGeom prst="rect">
            <a:avLst/>
          </a:prstGeom>
          <a:solidFill>
            <a:srgbClr val="0023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2"/>
              </a:solidFill>
              <a:latin typeface="Calibri"/>
              <a:ea typeface="Calibri"/>
              <a:cs typeface="Calibri"/>
              <a:sym typeface="Calibri"/>
            </a:endParaRPr>
          </a:p>
        </p:txBody>
      </p:sp>
      <p:sp>
        <p:nvSpPr>
          <p:cNvPr id="39" name="Google Shape;39;p34"/>
          <p:cNvSpPr txBox="1">
            <a:spLocks noGrp="1"/>
          </p:cNvSpPr>
          <p:nvPr>
            <p:ph type="body" idx="1"/>
          </p:nvPr>
        </p:nvSpPr>
        <p:spPr>
          <a:xfrm>
            <a:off x="569498" y="603250"/>
            <a:ext cx="8005004" cy="379095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lt2"/>
              </a:buClr>
              <a:buSzPts val="8000"/>
              <a:buFont typeface="Arial"/>
              <a:buNone/>
              <a:defRPr sz="8000" b="0" i="0" u="none" strike="noStrike" cap="none">
                <a:solidFill>
                  <a:schemeClr val="lt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0" name="Google Shape;40;p34"/>
          <p:cNvSpPr txBox="1">
            <a:spLocks noGrp="1"/>
          </p:cNvSpPr>
          <p:nvPr>
            <p:ph type="body" idx="2"/>
          </p:nvPr>
        </p:nvSpPr>
        <p:spPr>
          <a:xfrm>
            <a:off x="578663" y="4421496"/>
            <a:ext cx="3304126" cy="382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FF04B"/>
              </a:buClr>
              <a:buSzPts val="2000"/>
              <a:buFont typeface="Arial"/>
              <a:buNone/>
              <a:defRPr sz="2000" b="0" i="0" u="none" strike="noStrike" cap="none">
                <a:solidFill>
                  <a:srgbClr val="FFF04B"/>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er with 2 columns">
  <p:cSld name="Header with 2 columns">
    <p:spTree>
      <p:nvGrpSpPr>
        <p:cNvPr id="1" name="Shape 41"/>
        <p:cNvGrpSpPr/>
        <p:nvPr/>
      </p:nvGrpSpPr>
      <p:grpSpPr>
        <a:xfrm>
          <a:off x="0" y="0"/>
          <a:ext cx="0" cy="0"/>
          <a:chOff x="0" y="0"/>
          <a:chExt cx="0" cy="0"/>
        </a:xfrm>
      </p:grpSpPr>
      <p:sp>
        <p:nvSpPr>
          <p:cNvPr id="42" name="Google Shape;42;p3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35"/>
          <p:cNvSpPr txBox="1">
            <a:spLocks noGrp="1"/>
          </p:cNvSpPr>
          <p:nvPr>
            <p:ph type="body" idx="1"/>
          </p:nvPr>
        </p:nvSpPr>
        <p:spPr>
          <a:xfrm>
            <a:off x="595372" y="582778"/>
            <a:ext cx="7861350"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4" name="Google Shape;44;p35"/>
          <p:cNvSpPr txBox="1">
            <a:spLocks noGrp="1"/>
          </p:cNvSpPr>
          <p:nvPr>
            <p:ph type="body" idx="2"/>
          </p:nvPr>
        </p:nvSpPr>
        <p:spPr>
          <a:xfrm>
            <a:off x="595372" y="1655379"/>
            <a:ext cx="3621028" cy="2872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5" name="Google Shape;45;p35"/>
          <p:cNvSpPr txBox="1">
            <a:spLocks noGrp="1"/>
          </p:cNvSpPr>
          <p:nvPr>
            <p:ph type="body" idx="3"/>
          </p:nvPr>
        </p:nvSpPr>
        <p:spPr>
          <a:xfrm>
            <a:off x="595372" y="1257956"/>
            <a:ext cx="3621028" cy="3873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2pPr>
            <a:lvl3pPr marL="1371600" marR="0" lvl="2"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1828800" marR="0" lvl="3"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4pPr>
            <a:lvl5pPr marL="2286000" marR="0" lvl="4"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6" name="Google Shape;46;p35"/>
          <p:cNvSpPr txBox="1">
            <a:spLocks noGrp="1"/>
          </p:cNvSpPr>
          <p:nvPr>
            <p:ph type="body" idx="4"/>
          </p:nvPr>
        </p:nvSpPr>
        <p:spPr>
          <a:xfrm>
            <a:off x="4836119" y="1655379"/>
            <a:ext cx="3621028" cy="2872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7" name="Google Shape;47;p35"/>
          <p:cNvSpPr txBox="1">
            <a:spLocks noGrp="1"/>
          </p:cNvSpPr>
          <p:nvPr>
            <p:ph type="body" idx="5"/>
          </p:nvPr>
        </p:nvSpPr>
        <p:spPr>
          <a:xfrm>
            <a:off x="4836119" y="1257956"/>
            <a:ext cx="3621028" cy="3873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2pPr>
            <a:lvl3pPr marL="1371600" marR="0" lvl="2"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1828800" marR="0" lvl="3"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4pPr>
            <a:lvl5pPr marL="2286000" marR="0" lvl="4" indent="-228600" algn="l" rtl="0">
              <a:lnSpc>
                <a:spcPct val="90000"/>
              </a:lnSpc>
              <a:spcBef>
                <a:spcPts val="375"/>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8" name="Google Shape;48;p35"/>
          <p:cNvSpPr txBox="1">
            <a:spLocks noGrp="1"/>
          </p:cNvSpPr>
          <p:nvPr>
            <p:ph type="body" idx="6"/>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49"/>
        <p:cNvGrpSpPr/>
        <p:nvPr/>
      </p:nvGrpSpPr>
      <p:grpSpPr>
        <a:xfrm>
          <a:off x="0" y="0"/>
          <a:ext cx="0" cy="0"/>
          <a:chOff x="0" y="0"/>
          <a:chExt cx="0" cy="0"/>
        </a:xfrm>
      </p:grpSpPr>
      <p:sp>
        <p:nvSpPr>
          <p:cNvPr id="50" name="Google Shape;50;p3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36"/>
          <p:cNvSpPr>
            <a:spLocks noGrp="1"/>
          </p:cNvSpPr>
          <p:nvPr>
            <p:ph type="pic" idx="2"/>
          </p:nvPr>
        </p:nvSpPr>
        <p:spPr>
          <a:xfrm>
            <a:off x="3790950" y="565150"/>
            <a:ext cx="4622800" cy="40068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2" name="Google Shape;52;p36"/>
          <p:cNvSpPr txBox="1">
            <a:spLocks noGrp="1"/>
          </p:cNvSpPr>
          <p:nvPr>
            <p:ph type="body" idx="1"/>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3" name="Google Shape;53;p36"/>
          <p:cNvSpPr txBox="1">
            <a:spLocks noGrp="1"/>
          </p:cNvSpPr>
          <p:nvPr>
            <p:ph type="body" idx="3"/>
          </p:nvPr>
        </p:nvSpPr>
        <p:spPr>
          <a:xfrm>
            <a:off x="595372" y="1257956"/>
            <a:ext cx="2249428" cy="349031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75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L="1371600" marR="0" lvl="2"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L="1828800" marR="0" lvl="3"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L="2286000" marR="0" lvl="4" indent="-228600" algn="l" rtl="0">
              <a:lnSpc>
                <a:spcPct val="90000"/>
              </a:lnSpc>
              <a:spcBef>
                <a:spcPts val="375"/>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4" name="Google Shape;54;p36"/>
          <p:cNvSpPr txBox="1">
            <a:spLocks noGrp="1"/>
          </p:cNvSpPr>
          <p:nvPr>
            <p:ph type="body" idx="4"/>
          </p:nvPr>
        </p:nvSpPr>
        <p:spPr>
          <a:xfrm>
            <a:off x="595372" y="655482"/>
            <a:ext cx="2249428" cy="4111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with images">
  <p:cSld name="Header with images">
    <p:spTree>
      <p:nvGrpSpPr>
        <p:cNvPr id="1" name="Shape 55"/>
        <p:cNvGrpSpPr/>
        <p:nvPr/>
      </p:nvGrpSpPr>
      <p:grpSpPr>
        <a:xfrm>
          <a:off x="0" y="0"/>
          <a:ext cx="0" cy="0"/>
          <a:chOff x="0" y="0"/>
          <a:chExt cx="0" cy="0"/>
        </a:xfrm>
      </p:grpSpPr>
      <p:sp>
        <p:nvSpPr>
          <p:cNvPr id="56" name="Google Shape;56;p3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37"/>
          <p:cNvSpPr txBox="1">
            <a:spLocks noGrp="1"/>
          </p:cNvSpPr>
          <p:nvPr>
            <p:ph type="body" idx="1"/>
          </p:nvPr>
        </p:nvSpPr>
        <p:spPr>
          <a:xfrm>
            <a:off x="595372" y="582778"/>
            <a:ext cx="7870711" cy="49318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4000"/>
              <a:buFont typeface="Arial"/>
              <a:buNone/>
              <a:defRPr sz="40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8" name="Google Shape;58;p37"/>
          <p:cNvSpPr>
            <a:spLocks noGrp="1"/>
          </p:cNvSpPr>
          <p:nvPr>
            <p:ph type="pic" idx="2"/>
          </p:nvPr>
        </p:nvSpPr>
        <p:spPr>
          <a:xfrm>
            <a:off x="3949262" y="1269124"/>
            <a:ext cx="4516820" cy="3318641"/>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59" name="Google Shape;59;p37"/>
          <p:cNvSpPr>
            <a:spLocks noGrp="1"/>
          </p:cNvSpPr>
          <p:nvPr>
            <p:ph type="pic" idx="3"/>
          </p:nvPr>
        </p:nvSpPr>
        <p:spPr>
          <a:xfrm>
            <a:off x="622738" y="1269124"/>
            <a:ext cx="3192518" cy="158443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0" name="Google Shape;60;p37"/>
          <p:cNvSpPr>
            <a:spLocks noGrp="1"/>
          </p:cNvSpPr>
          <p:nvPr>
            <p:ph type="pic" idx="4"/>
          </p:nvPr>
        </p:nvSpPr>
        <p:spPr>
          <a:xfrm>
            <a:off x="622738" y="3003330"/>
            <a:ext cx="3192518" cy="158443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2"/>
              </a:buClr>
              <a:buSzPts val="1200"/>
              <a:buFont typeface="Arial"/>
              <a:buNone/>
              <a:defRPr sz="1200" b="0" i="0" u="none" strike="noStrike" cap="none">
                <a:solidFill>
                  <a:schemeClr val="dk2"/>
                </a:solidFill>
                <a:latin typeface="Arial"/>
                <a:ea typeface="Arial"/>
                <a:cs typeface="Arial"/>
                <a:sym typeface="Arial"/>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61" name="Google Shape;61;p37"/>
          <p:cNvSpPr txBox="1">
            <a:spLocks noGrp="1"/>
          </p:cNvSpPr>
          <p:nvPr>
            <p:ph type="body" idx="5"/>
          </p:nvPr>
        </p:nvSpPr>
        <p:spPr>
          <a:xfrm>
            <a:off x="595372" y="157736"/>
            <a:ext cx="7046913" cy="1831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914400" marR="0" lvl="1"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2pPr>
            <a:lvl3pPr marL="1371600" marR="0" lvl="2"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3pPr>
            <a:lvl4pPr marL="1828800" marR="0" lvl="3"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4pPr>
            <a:lvl5pPr marL="2286000" marR="0" lvl="4" indent="-228600" algn="l" rtl="0">
              <a:lnSpc>
                <a:spcPct val="90000"/>
              </a:lnSpc>
              <a:spcBef>
                <a:spcPts val="375"/>
              </a:spcBef>
              <a:spcAft>
                <a:spcPts val="0"/>
              </a:spcAft>
              <a:buClr>
                <a:srgbClr val="00234B"/>
              </a:buClr>
              <a:buSzPts val="1200"/>
              <a:buFont typeface="Arial"/>
              <a:buNone/>
              <a:defRPr sz="1200" b="0" i="0" u="none" strike="noStrike" cap="none">
                <a:solidFill>
                  <a:srgbClr val="00234B"/>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00" b="0" i="0" u="none" strike="noStrike" cap="none">
                <a:solidFill>
                  <a:srgbClr val="878791"/>
                </a:solidFill>
                <a:latin typeface="Arial"/>
                <a:ea typeface="Arial"/>
                <a:cs typeface="Arial"/>
                <a:sym typeface="Arial"/>
              </a:defRPr>
            </a:lvl1pPr>
            <a:lvl2pPr marL="0" marR="0" lvl="1" indent="0" algn="r" rtl="0">
              <a:spcBef>
                <a:spcPts val="0"/>
              </a:spcBef>
              <a:buNone/>
              <a:defRPr sz="600" b="0" i="0" u="none" strike="noStrike" cap="none">
                <a:solidFill>
                  <a:srgbClr val="878791"/>
                </a:solidFill>
                <a:latin typeface="Arial"/>
                <a:ea typeface="Arial"/>
                <a:cs typeface="Arial"/>
                <a:sym typeface="Arial"/>
              </a:defRPr>
            </a:lvl2pPr>
            <a:lvl3pPr marL="0" marR="0" lvl="2" indent="0" algn="r" rtl="0">
              <a:spcBef>
                <a:spcPts val="0"/>
              </a:spcBef>
              <a:buNone/>
              <a:defRPr sz="600" b="0" i="0" u="none" strike="noStrike" cap="none">
                <a:solidFill>
                  <a:srgbClr val="878791"/>
                </a:solidFill>
                <a:latin typeface="Arial"/>
                <a:ea typeface="Arial"/>
                <a:cs typeface="Arial"/>
                <a:sym typeface="Arial"/>
              </a:defRPr>
            </a:lvl3pPr>
            <a:lvl4pPr marL="0" marR="0" lvl="3" indent="0" algn="r" rtl="0">
              <a:spcBef>
                <a:spcPts val="0"/>
              </a:spcBef>
              <a:buNone/>
              <a:defRPr sz="600" b="0" i="0" u="none" strike="noStrike" cap="none">
                <a:solidFill>
                  <a:srgbClr val="878791"/>
                </a:solidFill>
                <a:latin typeface="Arial"/>
                <a:ea typeface="Arial"/>
                <a:cs typeface="Arial"/>
                <a:sym typeface="Arial"/>
              </a:defRPr>
            </a:lvl4pPr>
            <a:lvl5pPr marL="0" marR="0" lvl="4" indent="0" algn="r" rtl="0">
              <a:spcBef>
                <a:spcPts val="0"/>
              </a:spcBef>
              <a:buNone/>
              <a:defRPr sz="600" b="0" i="0" u="none" strike="noStrike" cap="none">
                <a:solidFill>
                  <a:srgbClr val="878791"/>
                </a:solidFill>
                <a:latin typeface="Arial"/>
                <a:ea typeface="Arial"/>
                <a:cs typeface="Arial"/>
                <a:sym typeface="Arial"/>
              </a:defRPr>
            </a:lvl5pPr>
            <a:lvl6pPr marL="0" marR="0" lvl="5" indent="0" algn="r" rtl="0">
              <a:spcBef>
                <a:spcPts val="0"/>
              </a:spcBef>
              <a:buNone/>
              <a:defRPr sz="600" b="0" i="0" u="none" strike="noStrike" cap="none">
                <a:solidFill>
                  <a:srgbClr val="878791"/>
                </a:solidFill>
                <a:latin typeface="Arial"/>
                <a:ea typeface="Arial"/>
                <a:cs typeface="Arial"/>
                <a:sym typeface="Arial"/>
              </a:defRPr>
            </a:lvl6pPr>
            <a:lvl7pPr marL="0" marR="0" lvl="6" indent="0" algn="r" rtl="0">
              <a:spcBef>
                <a:spcPts val="0"/>
              </a:spcBef>
              <a:buNone/>
              <a:defRPr sz="600" b="0" i="0" u="none" strike="noStrike" cap="none">
                <a:solidFill>
                  <a:srgbClr val="878791"/>
                </a:solidFill>
                <a:latin typeface="Arial"/>
                <a:ea typeface="Arial"/>
                <a:cs typeface="Arial"/>
                <a:sym typeface="Arial"/>
              </a:defRPr>
            </a:lvl7pPr>
            <a:lvl8pPr marL="0" marR="0" lvl="7" indent="0" algn="r" rtl="0">
              <a:spcBef>
                <a:spcPts val="0"/>
              </a:spcBef>
              <a:buNone/>
              <a:defRPr sz="600" b="0" i="0" u="none" strike="noStrike" cap="none">
                <a:solidFill>
                  <a:srgbClr val="878791"/>
                </a:solidFill>
                <a:latin typeface="Arial"/>
                <a:ea typeface="Arial"/>
                <a:cs typeface="Arial"/>
                <a:sym typeface="Arial"/>
              </a:defRPr>
            </a:lvl8pPr>
            <a:lvl9pPr marL="0" marR="0" lvl="8" indent="0" algn="r" rtl="0">
              <a:spcBef>
                <a:spcPts val="0"/>
              </a:spcBef>
              <a:buNone/>
              <a:defRPr sz="600" b="0" i="0" u="none" strike="noStrike" cap="none">
                <a:solidFill>
                  <a:srgbClr val="87879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wired.com/story/facebook-security-breach-50-million-account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mailto:blozada@monmouth.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6" name="Google Shape;106;p1"/>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endParaRPr/>
          </a:p>
        </p:txBody>
      </p:sp>
      <p:sp>
        <p:nvSpPr>
          <p:cNvPr id="107" name="Google Shape;107;p1"/>
          <p:cNvSpPr txBox="1">
            <a:spLocks noGrp="1"/>
          </p:cNvSpPr>
          <p:nvPr>
            <p:ph type="body" idx="2"/>
          </p:nvPr>
        </p:nvSpPr>
        <p:spPr>
          <a:xfrm>
            <a:off x="595372" y="582778"/>
            <a:ext cx="7861300" cy="3911584"/>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2000"/>
              <a:buNone/>
            </a:pPr>
            <a:endParaRPr/>
          </a:p>
          <a:p>
            <a:pPr marL="0" lvl="0" indent="0" algn="ctr" rtl="0">
              <a:lnSpc>
                <a:spcPct val="150000"/>
              </a:lnSpc>
              <a:spcBef>
                <a:spcPts val="750"/>
              </a:spcBef>
              <a:spcAft>
                <a:spcPts val="0"/>
              </a:spcAft>
              <a:buClr>
                <a:schemeClr val="lt1"/>
              </a:buClr>
              <a:buSzPts val="2000"/>
              <a:buNone/>
            </a:pPr>
            <a:r>
              <a:rPr lang="en-US" b="1"/>
              <a:t>CS/SE 611 Secure Web Design </a:t>
            </a:r>
            <a:endParaRPr/>
          </a:p>
          <a:p>
            <a:pPr marL="0" lvl="0" indent="0" algn="ctr" rtl="0">
              <a:lnSpc>
                <a:spcPct val="150000"/>
              </a:lnSpc>
              <a:spcBef>
                <a:spcPts val="750"/>
              </a:spcBef>
              <a:spcAft>
                <a:spcPts val="0"/>
              </a:spcAft>
              <a:buClr>
                <a:schemeClr val="lt1"/>
              </a:buClr>
              <a:buSzPts val="2000"/>
              <a:buNone/>
            </a:pPr>
            <a:r>
              <a:rPr lang="en-US"/>
              <a:t>Professor Lozada </a:t>
            </a:r>
            <a:endParaRPr/>
          </a:p>
          <a:p>
            <a:pPr marL="0" lvl="0" indent="0" algn="ctr" rtl="0">
              <a:lnSpc>
                <a:spcPct val="150000"/>
              </a:lnSpc>
              <a:spcBef>
                <a:spcPts val="750"/>
              </a:spcBef>
              <a:spcAft>
                <a:spcPts val="0"/>
              </a:spcAft>
              <a:buClr>
                <a:schemeClr val="lt1"/>
              </a:buClr>
              <a:buSzPts val="2000"/>
              <a:buNone/>
            </a:pPr>
            <a:r>
              <a:rPr lang="en-US"/>
              <a:t>7:30-10:20PM </a:t>
            </a: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p:txBody>
      </p:sp>
      <p:sp>
        <p:nvSpPr>
          <p:cNvPr id="108" name="Google Shape;108;p1"/>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0" name="Google Shape;180;p10"/>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Scopes </a:t>
            </a:r>
            <a:endParaRPr/>
          </a:p>
        </p:txBody>
      </p:sp>
      <p:sp>
        <p:nvSpPr>
          <p:cNvPr id="181" name="Google Shape;181;p10"/>
          <p:cNvSpPr txBox="1">
            <a:spLocks noGrp="1"/>
          </p:cNvSpPr>
          <p:nvPr>
            <p:ph type="body" idx="2"/>
          </p:nvPr>
        </p:nvSpPr>
        <p:spPr>
          <a:xfrm>
            <a:off x="595372" y="1253359"/>
            <a:ext cx="7861300" cy="952229"/>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200"/>
              <a:buFont typeface="Arial"/>
              <a:buChar char="•"/>
            </a:pPr>
            <a:r>
              <a:rPr lang="en-US" sz="1200"/>
              <a:t>Scopes are what you see on the authorization screens when an app requests permissions. They’re bundles of permissions asked for by the client when requesting a token. These are coded by the application developer when writing the application.</a:t>
            </a:r>
            <a:endParaRPr/>
          </a:p>
        </p:txBody>
      </p:sp>
      <p:sp>
        <p:nvSpPr>
          <p:cNvPr id="182" name="Google Shape;182;p10"/>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183" name="Google Shape;183;p10" descr="OAuth Scopes"/>
          <p:cNvPicPr preferRelativeResize="0"/>
          <p:nvPr/>
        </p:nvPicPr>
        <p:blipFill rotWithShape="1">
          <a:blip r:embed="rId3">
            <a:alphaModFix/>
          </a:blip>
          <a:srcRect/>
          <a:stretch/>
        </p:blipFill>
        <p:spPr>
          <a:xfrm>
            <a:off x="2862218" y="1957203"/>
            <a:ext cx="4516860" cy="30506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89" name="Google Shape;189;p11"/>
          <p:cNvSpPr txBox="1">
            <a:spLocks noGrp="1"/>
          </p:cNvSpPr>
          <p:nvPr>
            <p:ph type="body" idx="1"/>
          </p:nvPr>
        </p:nvSpPr>
        <p:spPr>
          <a:xfrm>
            <a:off x="595372" y="461836"/>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Actors</a:t>
            </a:r>
            <a:endParaRPr/>
          </a:p>
        </p:txBody>
      </p:sp>
      <p:sp>
        <p:nvSpPr>
          <p:cNvPr id="190" name="Google Shape;190;p11"/>
          <p:cNvSpPr txBox="1">
            <a:spLocks noGrp="1"/>
          </p:cNvSpPr>
          <p:nvPr>
            <p:ph type="body" idx="2"/>
          </p:nvPr>
        </p:nvSpPr>
        <p:spPr>
          <a:xfrm>
            <a:off x="0" y="779841"/>
            <a:ext cx="4616708" cy="358381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b="1"/>
              <a:t>There are four primary actors in OAuth:</a:t>
            </a:r>
            <a:endParaRPr/>
          </a:p>
          <a:p>
            <a:pPr marL="342900" lvl="0" indent="-342900" algn="l" rtl="0">
              <a:lnSpc>
                <a:spcPct val="150000"/>
              </a:lnSpc>
              <a:spcBef>
                <a:spcPts val="750"/>
              </a:spcBef>
              <a:spcAft>
                <a:spcPts val="0"/>
              </a:spcAft>
              <a:buClr>
                <a:schemeClr val="lt1"/>
              </a:buClr>
              <a:buSzPts val="1400"/>
              <a:buFont typeface="Arial"/>
              <a:buAutoNum type="arabicPeriod"/>
            </a:pPr>
            <a:r>
              <a:rPr lang="en-US" sz="1400" b="1"/>
              <a:t>Resource Owner</a:t>
            </a:r>
            <a:r>
              <a:rPr lang="en-US" sz="1400"/>
              <a:t>: owns the data in the resource server. For example, I’m the Resource Owner of my Facebook profile.</a:t>
            </a:r>
            <a:endParaRPr/>
          </a:p>
          <a:p>
            <a:pPr marL="342900" lvl="0" indent="-342900" algn="l" rtl="0">
              <a:lnSpc>
                <a:spcPct val="150000"/>
              </a:lnSpc>
              <a:spcBef>
                <a:spcPts val="750"/>
              </a:spcBef>
              <a:spcAft>
                <a:spcPts val="0"/>
              </a:spcAft>
              <a:buClr>
                <a:schemeClr val="lt1"/>
              </a:buClr>
              <a:buSzPts val="1400"/>
              <a:buFont typeface="Arial"/>
              <a:buAutoNum type="arabicPeriod"/>
            </a:pPr>
            <a:r>
              <a:rPr lang="en-US" sz="1400" b="1"/>
              <a:t>Resource Server</a:t>
            </a:r>
            <a:r>
              <a:rPr lang="en-US" sz="1400"/>
              <a:t>: The API which stores data the application wants to access</a:t>
            </a:r>
            <a:endParaRPr/>
          </a:p>
          <a:p>
            <a:pPr marL="342900" lvl="0" indent="-342900" algn="l" rtl="0">
              <a:lnSpc>
                <a:spcPct val="150000"/>
              </a:lnSpc>
              <a:spcBef>
                <a:spcPts val="750"/>
              </a:spcBef>
              <a:spcAft>
                <a:spcPts val="0"/>
              </a:spcAft>
              <a:buClr>
                <a:schemeClr val="lt1"/>
              </a:buClr>
              <a:buSzPts val="1400"/>
              <a:buFont typeface="Arial"/>
              <a:buAutoNum type="arabicPeriod"/>
            </a:pPr>
            <a:r>
              <a:rPr lang="en-US" sz="1400" b="1"/>
              <a:t>Client</a:t>
            </a:r>
            <a:r>
              <a:rPr lang="en-US" sz="1400"/>
              <a:t>: the application that wants to access your data</a:t>
            </a:r>
            <a:endParaRPr/>
          </a:p>
          <a:p>
            <a:pPr marL="342900" lvl="0" indent="-342900" algn="l" rtl="0">
              <a:lnSpc>
                <a:spcPct val="150000"/>
              </a:lnSpc>
              <a:spcBef>
                <a:spcPts val="750"/>
              </a:spcBef>
              <a:spcAft>
                <a:spcPts val="0"/>
              </a:spcAft>
              <a:buClr>
                <a:schemeClr val="lt1"/>
              </a:buClr>
              <a:buSzPts val="1400"/>
              <a:buFont typeface="Arial"/>
              <a:buAutoNum type="arabicPeriod"/>
            </a:pPr>
            <a:r>
              <a:rPr lang="en-US" sz="1400" b="1"/>
              <a:t>Authorization Server</a:t>
            </a:r>
            <a:r>
              <a:rPr lang="en-US" sz="1400"/>
              <a:t>: The main engine of OAuth</a:t>
            </a:r>
            <a:endParaRPr/>
          </a:p>
          <a:p>
            <a:pPr marL="342900" lvl="0" indent="-254000" algn="l" rtl="0">
              <a:lnSpc>
                <a:spcPct val="150000"/>
              </a:lnSpc>
              <a:spcBef>
                <a:spcPts val="750"/>
              </a:spcBef>
              <a:spcAft>
                <a:spcPts val="0"/>
              </a:spcAft>
              <a:buClr>
                <a:schemeClr val="lt1"/>
              </a:buClr>
              <a:buSzPts val="1400"/>
              <a:buFont typeface="Arial"/>
              <a:buNone/>
            </a:pPr>
            <a:endParaRPr sz="1400" b="1"/>
          </a:p>
          <a:p>
            <a:pPr marL="0" lvl="0" indent="0" algn="l" rtl="0">
              <a:lnSpc>
                <a:spcPct val="150000"/>
              </a:lnSpc>
              <a:spcBef>
                <a:spcPts val="750"/>
              </a:spcBef>
              <a:spcAft>
                <a:spcPts val="0"/>
              </a:spcAft>
              <a:buClr>
                <a:schemeClr val="lt1"/>
              </a:buClr>
              <a:buSzPts val="2000"/>
              <a:buNone/>
            </a:pPr>
            <a:endParaRPr b="1"/>
          </a:p>
        </p:txBody>
      </p:sp>
      <p:sp>
        <p:nvSpPr>
          <p:cNvPr id="191" name="Google Shape;191;p11"/>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192" name="Google Shape;192;p11" descr="OAuth Actors"/>
          <p:cNvPicPr preferRelativeResize="0"/>
          <p:nvPr/>
        </p:nvPicPr>
        <p:blipFill rotWithShape="1">
          <a:blip r:embed="rId3">
            <a:alphaModFix/>
          </a:blip>
          <a:srcRect/>
          <a:stretch/>
        </p:blipFill>
        <p:spPr>
          <a:xfrm>
            <a:off x="4526022" y="1273029"/>
            <a:ext cx="4543625" cy="30458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98" name="Google Shape;198;p12"/>
          <p:cNvSpPr txBox="1">
            <a:spLocks noGrp="1"/>
          </p:cNvSpPr>
          <p:nvPr>
            <p:ph type="body" idx="1"/>
          </p:nvPr>
        </p:nvSpPr>
        <p:spPr>
          <a:xfrm>
            <a:off x="595372" y="380301"/>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Actors Continued </a:t>
            </a:r>
            <a:endParaRPr/>
          </a:p>
        </p:txBody>
      </p:sp>
      <p:sp>
        <p:nvSpPr>
          <p:cNvPr id="199" name="Google Shape;199;p12"/>
          <p:cNvSpPr txBox="1">
            <a:spLocks noGrp="1"/>
          </p:cNvSpPr>
          <p:nvPr>
            <p:ph type="body" idx="2"/>
          </p:nvPr>
        </p:nvSpPr>
        <p:spPr>
          <a:xfrm>
            <a:off x="45978" y="766320"/>
            <a:ext cx="9098022" cy="1912599"/>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200"/>
              <a:buFont typeface="Arial"/>
              <a:buChar char="•"/>
            </a:pPr>
            <a:r>
              <a:rPr lang="en-US" sz="1200"/>
              <a:t>The resource owner is a role that can change with different credentials. It can be an end user, but it can also be a company.</a:t>
            </a:r>
            <a:endParaRPr/>
          </a:p>
          <a:p>
            <a:pPr marL="285750" lvl="0" indent="-285750" algn="l" rtl="0">
              <a:lnSpc>
                <a:spcPct val="150000"/>
              </a:lnSpc>
              <a:spcBef>
                <a:spcPts val="750"/>
              </a:spcBef>
              <a:spcAft>
                <a:spcPts val="0"/>
              </a:spcAft>
              <a:buClr>
                <a:schemeClr val="lt1"/>
              </a:buClr>
              <a:buSzPts val="1200"/>
              <a:buFont typeface="Arial"/>
              <a:buChar char="•"/>
            </a:pPr>
            <a:r>
              <a:rPr lang="en-US" sz="1200"/>
              <a:t>Clients can be public and confidential. There is a significant distinction between the two in OAuth nomenclature. Confidential clients can be trusted to store a secret. They’re not running on a desktop or distributed through an app store. People can’t reverse engineer them and get the secret key. They’re running in a protected area where end users can’t access them.</a:t>
            </a:r>
            <a:endParaRPr/>
          </a:p>
          <a:p>
            <a:pPr marL="285750" lvl="0" indent="-285750" algn="l" rtl="0">
              <a:lnSpc>
                <a:spcPct val="150000"/>
              </a:lnSpc>
              <a:spcBef>
                <a:spcPts val="750"/>
              </a:spcBef>
              <a:spcAft>
                <a:spcPts val="0"/>
              </a:spcAft>
              <a:buClr>
                <a:schemeClr val="lt1"/>
              </a:buClr>
              <a:buSzPts val="1200"/>
              <a:buFont typeface="Arial"/>
              <a:buChar char="•"/>
            </a:pPr>
            <a:r>
              <a:rPr lang="en-US" sz="1200"/>
              <a:t>Public clients are browsers, mobile apps, and IoT devices.</a:t>
            </a:r>
            <a:endParaRPr/>
          </a:p>
          <a:p>
            <a:pPr marL="0" lvl="0" indent="0" algn="l" rtl="0">
              <a:lnSpc>
                <a:spcPct val="150000"/>
              </a:lnSpc>
              <a:spcBef>
                <a:spcPts val="750"/>
              </a:spcBef>
              <a:spcAft>
                <a:spcPts val="0"/>
              </a:spcAft>
              <a:buClr>
                <a:schemeClr val="lt1"/>
              </a:buClr>
              <a:buSzPts val="2000"/>
              <a:buNone/>
            </a:pPr>
            <a:endParaRPr/>
          </a:p>
        </p:txBody>
      </p:sp>
      <p:sp>
        <p:nvSpPr>
          <p:cNvPr id="200" name="Google Shape;200;p12"/>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01" name="Google Shape;201;p12" descr="OAuth Clients"/>
          <p:cNvPicPr preferRelativeResize="0"/>
          <p:nvPr/>
        </p:nvPicPr>
        <p:blipFill rotWithShape="1">
          <a:blip r:embed="rId3">
            <a:alphaModFix/>
          </a:blip>
          <a:srcRect/>
          <a:stretch/>
        </p:blipFill>
        <p:spPr>
          <a:xfrm>
            <a:off x="22989" y="2522609"/>
            <a:ext cx="9144000" cy="2620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7" name="Google Shape;207;p13"/>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Tokens </a:t>
            </a:r>
            <a:endParaRPr/>
          </a:p>
        </p:txBody>
      </p:sp>
      <p:sp>
        <p:nvSpPr>
          <p:cNvPr id="208" name="Google Shape;208;p13"/>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200"/>
              <a:buNone/>
            </a:pPr>
            <a:r>
              <a:rPr lang="en-US" sz="1200"/>
              <a:t>OAuth has two types of tokens :</a:t>
            </a:r>
            <a:endParaRPr/>
          </a:p>
          <a:p>
            <a:pPr marL="171450" lvl="0" indent="-171450" algn="l" rtl="0">
              <a:lnSpc>
                <a:spcPct val="150000"/>
              </a:lnSpc>
              <a:spcBef>
                <a:spcPts val="750"/>
              </a:spcBef>
              <a:spcAft>
                <a:spcPts val="0"/>
              </a:spcAft>
              <a:buClr>
                <a:schemeClr val="lt1"/>
              </a:buClr>
              <a:buSzPts val="1200"/>
              <a:buFont typeface="Arial"/>
              <a:buChar char="•"/>
            </a:pPr>
            <a:r>
              <a:rPr lang="en-US" sz="1200" b="1"/>
              <a:t>Access Tokens</a:t>
            </a:r>
            <a:r>
              <a:rPr lang="en-US" sz="1200"/>
              <a:t>: These are tokens that are presented to the API and are short lived (hours and minutes). </a:t>
            </a:r>
            <a:endParaRPr/>
          </a:p>
          <a:p>
            <a:pPr marL="171450" lvl="0" indent="-171450" algn="l" rtl="0">
              <a:lnSpc>
                <a:spcPct val="150000"/>
              </a:lnSpc>
              <a:spcBef>
                <a:spcPts val="750"/>
              </a:spcBef>
              <a:spcAft>
                <a:spcPts val="0"/>
              </a:spcAft>
              <a:buClr>
                <a:schemeClr val="lt1"/>
              </a:buClr>
              <a:buSzPts val="1200"/>
              <a:buFont typeface="Arial"/>
              <a:buChar char="•"/>
            </a:pPr>
            <a:r>
              <a:rPr lang="en-US" sz="1200" b="1"/>
              <a:t>Refresh Tokens</a:t>
            </a:r>
            <a:r>
              <a:rPr lang="en-US" sz="1200"/>
              <a:t>: These are used by the client to get a new access token from the Asand are longer-lived. (days, months, years).</a:t>
            </a:r>
            <a:endParaRPr/>
          </a:p>
          <a:p>
            <a:pPr marL="342900" lvl="0" indent="-215900" algn="l" rtl="0">
              <a:lnSpc>
                <a:spcPct val="150000"/>
              </a:lnSpc>
              <a:spcBef>
                <a:spcPts val="750"/>
              </a:spcBef>
              <a:spcAft>
                <a:spcPts val="0"/>
              </a:spcAft>
              <a:buClr>
                <a:schemeClr val="lt1"/>
              </a:buClr>
              <a:buSzPts val="2000"/>
              <a:buFont typeface="Arial"/>
              <a:buNone/>
            </a:pPr>
            <a:endParaRPr/>
          </a:p>
        </p:txBody>
      </p:sp>
      <p:sp>
        <p:nvSpPr>
          <p:cNvPr id="209" name="Google Shape;209;p13"/>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sldNum" idx="12"/>
          </p:nvPr>
        </p:nvSpPr>
        <p:spPr>
          <a:xfrm>
            <a:off x="6902450" y="4764030"/>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15" name="Google Shape;215;p14"/>
          <p:cNvSpPr txBox="1">
            <a:spLocks noGrp="1"/>
          </p:cNvSpPr>
          <p:nvPr>
            <p:ph type="body" idx="1"/>
          </p:nvPr>
        </p:nvSpPr>
        <p:spPr>
          <a:xfrm>
            <a:off x="595372" y="587373"/>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Passing Tokens </a:t>
            </a:r>
            <a:endParaRPr/>
          </a:p>
        </p:txBody>
      </p:sp>
      <p:sp>
        <p:nvSpPr>
          <p:cNvPr id="216" name="Google Shape;216;p14"/>
          <p:cNvSpPr txBox="1">
            <a:spLocks noGrp="1"/>
          </p:cNvSpPr>
          <p:nvPr>
            <p:ph type="body" idx="2"/>
          </p:nvPr>
        </p:nvSpPr>
        <p:spPr>
          <a:xfrm>
            <a:off x="184150" y="1295618"/>
            <a:ext cx="3356307" cy="3643006"/>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000"/>
              <a:buFont typeface="Arial"/>
              <a:buChar char="•"/>
            </a:pPr>
            <a:r>
              <a:rPr lang="en-US" sz="1000"/>
              <a:t>Tokens are retrieved from endpoints on the authorization server. </a:t>
            </a:r>
            <a:endParaRPr/>
          </a:p>
          <a:p>
            <a:pPr marL="171450" lvl="0" indent="-171450" algn="l" rtl="0">
              <a:lnSpc>
                <a:spcPct val="150000"/>
              </a:lnSpc>
              <a:spcBef>
                <a:spcPts val="750"/>
              </a:spcBef>
              <a:spcAft>
                <a:spcPts val="0"/>
              </a:spcAft>
              <a:buClr>
                <a:schemeClr val="lt1"/>
              </a:buClr>
              <a:buSzPts val="1000"/>
              <a:buFont typeface="Arial"/>
              <a:buChar char="•"/>
            </a:pPr>
            <a:r>
              <a:rPr lang="en-US" sz="1000"/>
              <a:t>The two main endpoints are the authorize endpoint and the token endpoint. They’re separated for different use cases. </a:t>
            </a:r>
            <a:endParaRPr/>
          </a:p>
          <a:p>
            <a:pPr marL="171450" lvl="0" indent="-171450" algn="l" rtl="0">
              <a:lnSpc>
                <a:spcPct val="150000"/>
              </a:lnSpc>
              <a:spcBef>
                <a:spcPts val="750"/>
              </a:spcBef>
              <a:spcAft>
                <a:spcPts val="0"/>
              </a:spcAft>
              <a:buClr>
                <a:schemeClr val="lt1"/>
              </a:buClr>
              <a:buSzPts val="1000"/>
              <a:buFont typeface="Arial"/>
              <a:buChar char="•"/>
            </a:pPr>
            <a:r>
              <a:rPr lang="en-US" sz="1000"/>
              <a:t>The authorize endpoint is where you go to get consent and authorization from the user. This returns an authorization grant that says the user has consented to it. </a:t>
            </a:r>
            <a:endParaRPr/>
          </a:p>
          <a:p>
            <a:pPr marL="171450" lvl="0" indent="-171450" algn="l" rtl="0">
              <a:lnSpc>
                <a:spcPct val="150000"/>
              </a:lnSpc>
              <a:spcBef>
                <a:spcPts val="750"/>
              </a:spcBef>
              <a:spcAft>
                <a:spcPts val="0"/>
              </a:spcAft>
              <a:buClr>
                <a:schemeClr val="lt1"/>
              </a:buClr>
              <a:buSzPts val="1000"/>
              <a:buFont typeface="Arial"/>
              <a:buChar char="•"/>
            </a:pPr>
            <a:r>
              <a:rPr lang="en-US" sz="1000"/>
              <a:t>Then the authorization is passed to the token endpoint. The token endpoint processes the grant and says “great, here’s your refresh token and your access token”.</a:t>
            </a:r>
            <a:endParaRPr/>
          </a:p>
        </p:txBody>
      </p:sp>
      <p:sp>
        <p:nvSpPr>
          <p:cNvPr id="217" name="Google Shape;217;p14"/>
          <p:cNvSpPr txBox="1">
            <a:spLocks noGrp="1"/>
          </p:cNvSpPr>
          <p:nvPr>
            <p:ph type="body" idx="3"/>
          </p:nvPr>
        </p:nvSpPr>
        <p:spPr>
          <a:xfrm>
            <a:off x="595372" y="162331"/>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18" name="Google Shape;218;p14" descr="Authorization Server"/>
          <p:cNvPicPr preferRelativeResize="0"/>
          <p:nvPr/>
        </p:nvPicPr>
        <p:blipFill rotWithShape="1">
          <a:blip r:embed="rId3">
            <a:alphaModFix/>
          </a:blip>
          <a:srcRect/>
          <a:stretch/>
        </p:blipFill>
        <p:spPr>
          <a:xfrm>
            <a:off x="3824372" y="1389769"/>
            <a:ext cx="4979600" cy="26391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5" name="Google Shape;225;p15"/>
          <p:cNvSpPr txBox="1">
            <a:spLocks noGrp="1"/>
          </p:cNvSpPr>
          <p:nvPr>
            <p:ph type="body" idx="1"/>
          </p:nvPr>
        </p:nvSpPr>
        <p:spPr>
          <a:xfrm>
            <a:off x="595372" y="454119"/>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 Front Channel &amp; Back Channel </a:t>
            </a:r>
            <a:endParaRPr/>
          </a:p>
        </p:txBody>
      </p:sp>
      <p:sp>
        <p:nvSpPr>
          <p:cNvPr id="226" name="Google Shape;226;p15"/>
          <p:cNvSpPr txBox="1">
            <a:spLocks noGrp="1"/>
          </p:cNvSpPr>
          <p:nvPr>
            <p:ph type="body" idx="2"/>
          </p:nvPr>
        </p:nvSpPr>
        <p:spPr>
          <a:xfrm>
            <a:off x="99115" y="1044714"/>
            <a:ext cx="4169617" cy="3430792"/>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chemeClr val="lt1"/>
              </a:buClr>
              <a:buSzPts val="1100"/>
              <a:buFont typeface="Arial"/>
              <a:buAutoNum type="arabicPeriod"/>
            </a:pPr>
            <a:r>
              <a:rPr lang="en-US" sz="1100"/>
              <a:t>Resource Owner starts flow to delegate access to protected resource</a:t>
            </a:r>
            <a:endParaRPr/>
          </a:p>
          <a:p>
            <a:pPr marL="457200" lvl="0" indent="-457200" algn="l" rtl="0">
              <a:lnSpc>
                <a:spcPct val="150000"/>
              </a:lnSpc>
              <a:spcBef>
                <a:spcPts val="750"/>
              </a:spcBef>
              <a:spcAft>
                <a:spcPts val="0"/>
              </a:spcAft>
              <a:buClr>
                <a:schemeClr val="lt1"/>
              </a:buClr>
              <a:buSzPts val="1100"/>
              <a:buFont typeface="Arial"/>
              <a:buAutoNum type="arabicPeriod"/>
            </a:pPr>
            <a:r>
              <a:rPr lang="en-US" sz="1100"/>
              <a:t>Client sends authorization request with desired scopes via browser redirect to the Authorize Endpoint on the Authorization Server </a:t>
            </a:r>
            <a:endParaRPr/>
          </a:p>
          <a:p>
            <a:pPr marL="457200" lvl="0" indent="-457200" algn="l" rtl="0">
              <a:lnSpc>
                <a:spcPct val="150000"/>
              </a:lnSpc>
              <a:spcBef>
                <a:spcPts val="750"/>
              </a:spcBef>
              <a:spcAft>
                <a:spcPts val="0"/>
              </a:spcAft>
              <a:buClr>
                <a:schemeClr val="lt1"/>
              </a:buClr>
              <a:buSzPts val="1100"/>
              <a:buFont typeface="Arial"/>
              <a:buAutoNum type="arabicPeriod"/>
            </a:pPr>
            <a:r>
              <a:rPr lang="en-US" sz="1100"/>
              <a:t>Authorization Server returns a consent dialog saying “do you allow this application to have access to these scopes?” Of course, you’ll need to authenticate to the application, so if you’re not authenticated to your Resource Server, it’ll ask you to login. If you already have a cached session cookie, you’ll just see the consent dialog box. View the consent dialog, and agree.</a:t>
            </a:r>
            <a:endParaRPr/>
          </a:p>
          <a:p>
            <a:pPr marL="457200" lvl="0" indent="-457200" algn="l" rtl="0">
              <a:lnSpc>
                <a:spcPct val="150000"/>
              </a:lnSpc>
              <a:spcBef>
                <a:spcPts val="750"/>
              </a:spcBef>
              <a:spcAft>
                <a:spcPts val="0"/>
              </a:spcAft>
              <a:buClr>
                <a:schemeClr val="lt1"/>
              </a:buClr>
              <a:buSzPts val="1100"/>
              <a:buFont typeface="Arial"/>
              <a:buAutoNum type="arabicPeriod"/>
            </a:pPr>
            <a:r>
              <a:rPr lang="en-US" sz="1100"/>
              <a:t>The authorization grant is passed back to the application via browser redirect. This all happens on the front channel</a:t>
            </a:r>
            <a:r>
              <a:rPr lang="en-US" sz="1200"/>
              <a:t>.</a:t>
            </a:r>
            <a:endParaRPr/>
          </a:p>
          <a:p>
            <a:pPr marL="0" lvl="0" indent="0" algn="l" rtl="0">
              <a:lnSpc>
                <a:spcPct val="150000"/>
              </a:lnSpc>
              <a:spcBef>
                <a:spcPts val="750"/>
              </a:spcBef>
              <a:spcAft>
                <a:spcPts val="0"/>
              </a:spcAft>
              <a:buClr>
                <a:schemeClr val="lt1"/>
              </a:buClr>
              <a:buSzPts val="2000"/>
              <a:buNone/>
            </a:pPr>
            <a:endParaRPr/>
          </a:p>
        </p:txBody>
      </p:sp>
      <p:sp>
        <p:nvSpPr>
          <p:cNvPr id="227" name="Google Shape;227;p15"/>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28" name="Google Shape;228;p15" descr="Flow Channels"/>
          <p:cNvPicPr preferRelativeResize="0"/>
          <p:nvPr/>
        </p:nvPicPr>
        <p:blipFill rotWithShape="1">
          <a:blip r:embed="rId3">
            <a:alphaModFix/>
          </a:blip>
          <a:srcRect/>
          <a:stretch/>
        </p:blipFill>
        <p:spPr>
          <a:xfrm>
            <a:off x="4227349" y="1358362"/>
            <a:ext cx="4653063" cy="283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5" name="Google Shape;235;p16"/>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a:t>
            </a:r>
            <a:endParaRPr/>
          </a:p>
        </p:txBody>
      </p:sp>
      <p:sp>
        <p:nvSpPr>
          <p:cNvPr id="236" name="Google Shape;236;p16"/>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b="1"/>
              <a:t>Implicit Flow - </a:t>
            </a:r>
            <a:r>
              <a:rPr lang="en-US" sz="1200"/>
              <a:t>All the communication is happening through the browser. There is no backend server redeeming the authorization grant for an access token. An SPA (Single Page Application) is a good example of this flow’s use case.</a:t>
            </a:r>
            <a:r>
              <a:rPr lang="en-US"/>
              <a:t> </a:t>
            </a:r>
            <a:endParaRPr/>
          </a:p>
          <a:p>
            <a:pPr marL="800100" lvl="1" indent="-342900" algn="l" rtl="0">
              <a:lnSpc>
                <a:spcPct val="150000"/>
              </a:lnSpc>
              <a:spcBef>
                <a:spcPts val="375"/>
              </a:spcBef>
              <a:spcAft>
                <a:spcPts val="0"/>
              </a:spcAft>
              <a:buClr>
                <a:schemeClr val="lt1"/>
              </a:buClr>
              <a:buSzPts val="1200"/>
              <a:buFont typeface="Arial"/>
              <a:buChar char="•"/>
            </a:pPr>
            <a:r>
              <a:rPr lang="en-US" sz="1200"/>
              <a:t>Implicit flow is optimized for browser-only public clients. </a:t>
            </a:r>
            <a:endParaRPr/>
          </a:p>
          <a:p>
            <a:pPr marL="800100" lvl="1" indent="-342900" algn="l" rtl="0">
              <a:lnSpc>
                <a:spcPct val="150000"/>
              </a:lnSpc>
              <a:spcBef>
                <a:spcPts val="375"/>
              </a:spcBef>
              <a:spcAft>
                <a:spcPts val="0"/>
              </a:spcAft>
              <a:buClr>
                <a:schemeClr val="lt1"/>
              </a:buClr>
              <a:buSzPts val="1200"/>
              <a:buFont typeface="Arial"/>
              <a:buChar char="•"/>
            </a:pPr>
            <a:r>
              <a:rPr lang="en-US" sz="1200"/>
              <a:t>An access token is returned directly from the authorization request (front channel only). It typically does not support refresh tokens. </a:t>
            </a:r>
            <a:endParaRPr/>
          </a:p>
          <a:p>
            <a:pPr marL="800100" lvl="1" indent="-342900" algn="l" rtl="0">
              <a:lnSpc>
                <a:spcPct val="150000"/>
              </a:lnSpc>
              <a:spcBef>
                <a:spcPts val="375"/>
              </a:spcBef>
              <a:spcAft>
                <a:spcPts val="0"/>
              </a:spcAft>
              <a:buClr>
                <a:schemeClr val="lt1"/>
              </a:buClr>
              <a:buSzPts val="1200"/>
              <a:buFont typeface="Arial"/>
              <a:buChar char="•"/>
            </a:pPr>
            <a:r>
              <a:rPr lang="en-US" sz="1200"/>
              <a:t>It assumes the Resource Owner and Public Client are on the same device. Since everything happens on the browser, </a:t>
            </a:r>
            <a:r>
              <a:rPr lang="en-US" sz="1200" b="1"/>
              <a:t>it’s the most vulnerable to security threats</a:t>
            </a:r>
            <a:r>
              <a:rPr lang="en-US" sz="1200"/>
              <a:t>.</a:t>
            </a:r>
            <a:endParaRPr/>
          </a:p>
          <a:p>
            <a:pPr marL="342900" lvl="0" indent="-215900" algn="l" rtl="0">
              <a:lnSpc>
                <a:spcPct val="150000"/>
              </a:lnSpc>
              <a:spcBef>
                <a:spcPts val="750"/>
              </a:spcBef>
              <a:spcAft>
                <a:spcPts val="0"/>
              </a:spcAft>
              <a:buClr>
                <a:schemeClr val="lt1"/>
              </a:buClr>
              <a:buSzPts val="2000"/>
              <a:buFont typeface="Arial"/>
              <a:buNone/>
            </a:pPr>
            <a:endParaRPr/>
          </a:p>
        </p:txBody>
      </p:sp>
      <p:sp>
        <p:nvSpPr>
          <p:cNvPr id="237" name="Google Shape;237;p16"/>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43" name="Google Shape;243;p17"/>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Continued </a:t>
            </a:r>
            <a:endParaRPr/>
          </a:p>
        </p:txBody>
      </p:sp>
      <p:sp>
        <p:nvSpPr>
          <p:cNvPr id="244" name="Google Shape;244;p17"/>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b="1"/>
              <a:t>Authorization Code Flow - </a:t>
            </a:r>
            <a:r>
              <a:rPr lang="en-US" sz="1200"/>
              <a:t>Uses both the front channel and the back channel.</a:t>
            </a:r>
            <a:endParaRPr/>
          </a:p>
          <a:p>
            <a:pPr marL="800100" lvl="1" indent="-342900" algn="l" rtl="0">
              <a:lnSpc>
                <a:spcPct val="150000"/>
              </a:lnSpc>
              <a:spcBef>
                <a:spcPts val="375"/>
              </a:spcBef>
              <a:spcAft>
                <a:spcPts val="0"/>
              </a:spcAft>
              <a:buClr>
                <a:schemeClr val="lt1"/>
              </a:buClr>
              <a:buSzPts val="1200"/>
              <a:buFont typeface="Arial"/>
              <a:buChar char="•"/>
            </a:pPr>
            <a:r>
              <a:rPr lang="en-US" sz="1200"/>
              <a:t>The front channel flow is used by the client application to obtain an authorization code grant. The back channel is used by the client application to exchange the authorization code grant for an access token (and optionally a refresh token). </a:t>
            </a:r>
            <a:endParaRPr/>
          </a:p>
          <a:p>
            <a:pPr marL="800100" lvl="1" indent="-342900" algn="l" rtl="0">
              <a:lnSpc>
                <a:spcPct val="150000"/>
              </a:lnSpc>
              <a:spcBef>
                <a:spcPts val="375"/>
              </a:spcBef>
              <a:spcAft>
                <a:spcPts val="0"/>
              </a:spcAft>
              <a:buClr>
                <a:schemeClr val="lt1"/>
              </a:buClr>
              <a:buSzPts val="1200"/>
              <a:buFont typeface="Arial"/>
              <a:buChar char="•"/>
            </a:pPr>
            <a:r>
              <a:rPr lang="en-US" sz="1200"/>
              <a:t>It assumes the Resource Owner and Client Application are on separate devices. It’s the most secure flow because you can authenticate the client to redeem the authorization grant, and tokens are never passed through a user-agent.</a:t>
            </a:r>
            <a:endParaRPr/>
          </a:p>
        </p:txBody>
      </p:sp>
      <p:sp>
        <p:nvSpPr>
          <p:cNvPr id="245" name="Google Shape;245;p17"/>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2" name="Google Shape;252;p18"/>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Continued </a:t>
            </a:r>
            <a:endParaRPr/>
          </a:p>
        </p:txBody>
      </p:sp>
      <p:sp>
        <p:nvSpPr>
          <p:cNvPr id="253" name="Google Shape;253;p18"/>
          <p:cNvSpPr txBox="1">
            <a:spLocks noGrp="1"/>
          </p:cNvSpPr>
          <p:nvPr>
            <p:ph type="body" idx="2"/>
          </p:nvPr>
        </p:nvSpPr>
        <p:spPr>
          <a:xfrm>
            <a:off x="595372" y="1253359"/>
            <a:ext cx="7861300" cy="3506076"/>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200"/>
              <a:buFont typeface="Arial"/>
              <a:buChar char="•"/>
            </a:pPr>
            <a:r>
              <a:rPr lang="en-US" sz="1200" b="1"/>
              <a:t>Client Credential Flow - </a:t>
            </a:r>
            <a:r>
              <a:rPr lang="en-US" sz="1200"/>
              <a:t>In this scenario, the client application is a confidential client that’s acting on its own, not on behalf of the user. </a:t>
            </a:r>
            <a:endParaRPr/>
          </a:p>
          <a:p>
            <a:pPr marL="628650" lvl="1" indent="-171450" algn="l" rtl="0">
              <a:lnSpc>
                <a:spcPct val="150000"/>
              </a:lnSpc>
              <a:spcBef>
                <a:spcPts val="375"/>
              </a:spcBef>
              <a:spcAft>
                <a:spcPts val="0"/>
              </a:spcAft>
              <a:buClr>
                <a:schemeClr val="lt1"/>
              </a:buClr>
              <a:buSzPts val="1200"/>
              <a:buFont typeface="Arial"/>
              <a:buChar char="•"/>
            </a:pPr>
            <a:r>
              <a:rPr lang="en-US" sz="1200"/>
              <a:t>It’s more of a service account type of scenario. All you need is the client’s credentials to do the whole flow. It’s a back channel only flow to obtain an access token using the client’s credentials. </a:t>
            </a:r>
            <a:endParaRPr/>
          </a:p>
          <a:p>
            <a:pPr marL="628650" lvl="1" indent="-171450" algn="l" rtl="0">
              <a:lnSpc>
                <a:spcPct val="150000"/>
              </a:lnSpc>
              <a:spcBef>
                <a:spcPts val="375"/>
              </a:spcBef>
              <a:spcAft>
                <a:spcPts val="0"/>
              </a:spcAft>
              <a:buClr>
                <a:schemeClr val="lt1"/>
              </a:buClr>
              <a:buSzPts val="1200"/>
              <a:buFont typeface="Arial"/>
              <a:buChar char="•"/>
            </a:pPr>
            <a:r>
              <a:rPr lang="en-US" sz="1200"/>
              <a:t>It supports shared secrets or assertions as client credentials signed with either symmetric or asymmetric keys.</a:t>
            </a:r>
            <a:endParaRPr/>
          </a:p>
          <a:p>
            <a:pPr marL="628650" lvl="1" indent="-171450" algn="l" rtl="0">
              <a:lnSpc>
                <a:spcPct val="150000"/>
              </a:lnSpc>
              <a:spcBef>
                <a:spcPts val="375"/>
              </a:spcBef>
              <a:spcAft>
                <a:spcPts val="0"/>
              </a:spcAft>
              <a:buClr>
                <a:schemeClr val="lt1"/>
              </a:buClr>
              <a:buSzPts val="1200"/>
              <a:buFont typeface="Arial"/>
              <a:buChar char="•"/>
            </a:pPr>
            <a:r>
              <a:rPr lang="en-US" sz="1200"/>
              <a:t>Symmetric-key algorithms are cryptographic algorithms that allow you to decrypt anything, as long as you have the password. This is often found when securing PDFs or .zip files.</a:t>
            </a:r>
            <a:endParaRPr/>
          </a:p>
          <a:p>
            <a:pPr marL="628650" lvl="1" indent="-171450" algn="l" rtl="0">
              <a:lnSpc>
                <a:spcPct val="150000"/>
              </a:lnSpc>
              <a:spcBef>
                <a:spcPts val="375"/>
              </a:spcBef>
              <a:spcAft>
                <a:spcPts val="0"/>
              </a:spcAft>
              <a:buClr>
                <a:schemeClr val="lt1"/>
              </a:buClr>
              <a:buSzPts val="1200"/>
              <a:buFont typeface="Arial"/>
              <a:buChar char="•"/>
            </a:pPr>
            <a:r>
              <a:rPr lang="en-US" sz="1200"/>
              <a:t>Public key cryptography, or asymmetric cryptography, is any cryptographic system that uses pairs of keys: public keys and private keys. Public keys can be read by anyone, private keys are sacred to the owner. </a:t>
            </a:r>
            <a:endParaRPr/>
          </a:p>
          <a:p>
            <a:pPr marL="628650" lvl="1" indent="-171450" algn="l" rtl="0">
              <a:lnSpc>
                <a:spcPct val="150000"/>
              </a:lnSpc>
              <a:spcBef>
                <a:spcPts val="375"/>
              </a:spcBef>
              <a:spcAft>
                <a:spcPts val="0"/>
              </a:spcAft>
              <a:buClr>
                <a:schemeClr val="lt1"/>
              </a:buClr>
              <a:buSzPts val="1200"/>
              <a:buFont typeface="Arial"/>
              <a:buChar char="•"/>
            </a:pPr>
            <a:r>
              <a:rPr lang="en-US" sz="1200"/>
              <a:t>This allows data to be secure without the need to share a password.</a:t>
            </a:r>
            <a:endParaRPr/>
          </a:p>
          <a:p>
            <a:pPr marL="628650" lvl="1" indent="-171450" algn="l" rtl="0">
              <a:lnSpc>
                <a:spcPct val="150000"/>
              </a:lnSpc>
              <a:spcBef>
                <a:spcPts val="375"/>
              </a:spcBef>
              <a:spcAft>
                <a:spcPts val="0"/>
              </a:spcAft>
              <a:buClr>
                <a:schemeClr val="lt1"/>
              </a:buClr>
              <a:buSzPts val="1200"/>
              <a:buFont typeface="Arial"/>
              <a:buChar char="•"/>
            </a:pPr>
            <a:r>
              <a:rPr lang="en-US" sz="1200"/>
              <a:t>Mainly Used for Server to Server scenario</a:t>
            </a:r>
            <a:endParaRPr/>
          </a:p>
          <a:p>
            <a:pPr marL="342900" lvl="0" indent="-266700" algn="l" rtl="0">
              <a:lnSpc>
                <a:spcPct val="150000"/>
              </a:lnSpc>
              <a:spcBef>
                <a:spcPts val="750"/>
              </a:spcBef>
              <a:spcAft>
                <a:spcPts val="0"/>
              </a:spcAft>
              <a:buClr>
                <a:schemeClr val="lt1"/>
              </a:buClr>
              <a:buSzPts val="1200"/>
              <a:buFont typeface="Arial"/>
              <a:buNone/>
            </a:pPr>
            <a:endParaRPr sz="1200"/>
          </a:p>
        </p:txBody>
      </p:sp>
      <p:sp>
        <p:nvSpPr>
          <p:cNvPr id="254" name="Google Shape;254;p18"/>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61" name="Google Shape;261;p19"/>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Continued </a:t>
            </a:r>
            <a:endParaRPr/>
          </a:p>
        </p:txBody>
      </p:sp>
      <p:sp>
        <p:nvSpPr>
          <p:cNvPr id="262" name="Google Shape;262;p19"/>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100"/>
              <a:buFont typeface="Arial"/>
              <a:buChar char="•"/>
            </a:pPr>
            <a:r>
              <a:rPr lang="en-US" sz="1100" b="1"/>
              <a:t>Resource Owner Password Flow - </a:t>
            </a:r>
            <a:r>
              <a:rPr lang="en-US" sz="1100"/>
              <a:t>In this flow, you send the client application a username and password and it returns an access token from the Authorization Server. </a:t>
            </a:r>
            <a:endParaRPr/>
          </a:p>
          <a:p>
            <a:pPr marL="800100" lvl="1" indent="-342900" algn="l" rtl="0">
              <a:lnSpc>
                <a:spcPct val="150000"/>
              </a:lnSpc>
              <a:spcBef>
                <a:spcPts val="375"/>
              </a:spcBef>
              <a:spcAft>
                <a:spcPts val="0"/>
              </a:spcAft>
              <a:buClr>
                <a:schemeClr val="lt1"/>
              </a:buClr>
              <a:buSzPts val="1100"/>
              <a:buFont typeface="Arial"/>
              <a:buChar char="•"/>
            </a:pPr>
            <a:r>
              <a:rPr lang="en-US" sz="1100"/>
              <a:t>It typically does not support refresh tokens and it assumes the Resource Owner and Public Client are on the same device. For when you have an API that only wants to speak OAuth, but you have old-school clients to deal with. </a:t>
            </a:r>
            <a:endParaRPr/>
          </a:p>
          <a:p>
            <a:pPr marL="342900" lvl="0" indent="-342900" algn="l" rtl="0">
              <a:lnSpc>
                <a:spcPct val="150000"/>
              </a:lnSpc>
              <a:spcBef>
                <a:spcPts val="750"/>
              </a:spcBef>
              <a:spcAft>
                <a:spcPts val="0"/>
              </a:spcAft>
              <a:buClr>
                <a:schemeClr val="lt1"/>
              </a:buClr>
              <a:buSzPts val="1100"/>
              <a:buFont typeface="Arial"/>
              <a:buChar char="•"/>
            </a:pPr>
            <a:r>
              <a:rPr lang="en-US" sz="1100" b="1"/>
              <a:t>Assertion Flow -</a:t>
            </a:r>
            <a:r>
              <a:rPr lang="en-US" sz="1100"/>
              <a:t> Similar to the client credential flow. This was added to open up the idea of </a:t>
            </a:r>
            <a:r>
              <a:rPr lang="en-US" sz="1100" b="1"/>
              <a:t>federation</a:t>
            </a:r>
            <a:r>
              <a:rPr lang="en-US" sz="1100"/>
              <a:t>. </a:t>
            </a:r>
            <a:endParaRPr/>
          </a:p>
          <a:p>
            <a:pPr marL="800100" lvl="1" indent="-342900" algn="l" rtl="0">
              <a:lnSpc>
                <a:spcPct val="150000"/>
              </a:lnSpc>
              <a:spcBef>
                <a:spcPts val="375"/>
              </a:spcBef>
              <a:spcAft>
                <a:spcPts val="0"/>
              </a:spcAft>
              <a:buClr>
                <a:schemeClr val="lt1"/>
              </a:buClr>
              <a:buSzPts val="1100"/>
              <a:buFont typeface="Arial"/>
              <a:buChar char="•"/>
            </a:pPr>
            <a:r>
              <a:rPr lang="en-US" sz="1100"/>
              <a:t>This flow allows an Authorization Server to trust authorization grants from third parties such as SAML IdP. </a:t>
            </a:r>
            <a:endParaRPr/>
          </a:p>
          <a:p>
            <a:pPr marL="800100" lvl="1" indent="-342900" algn="l" rtl="0">
              <a:lnSpc>
                <a:spcPct val="150000"/>
              </a:lnSpc>
              <a:spcBef>
                <a:spcPts val="375"/>
              </a:spcBef>
              <a:spcAft>
                <a:spcPts val="0"/>
              </a:spcAft>
              <a:buClr>
                <a:schemeClr val="lt1"/>
              </a:buClr>
              <a:buSzPts val="1100"/>
              <a:buFont typeface="Arial"/>
              <a:buChar char="•"/>
            </a:pPr>
            <a:r>
              <a:rPr lang="en-US" sz="1100"/>
              <a:t>The Authorization Server trusts the Identity Provider. </a:t>
            </a:r>
            <a:endParaRPr/>
          </a:p>
          <a:p>
            <a:pPr marL="800100" lvl="1" indent="-342900" algn="l" rtl="0">
              <a:lnSpc>
                <a:spcPct val="150000"/>
              </a:lnSpc>
              <a:spcBef>
                <a:spcPts val="375"/>
              </a:spcBef>
              <a:spcAft>
                <a:spcPts val="0"/>
              </a:spcAft>
              <a:buClr>
                <a:schemeClr val="lt1"/>
              </a:buClr>
              <a:buSzPts val="1100"/>
              <a:buFont typeface="Arial"/>
              <a:buChar char="•"/>
            </a:pPr>
            <a:r>
              <a:rPr lang="en-US" sz="1100"/>
              <a:t>The assertion is used to obtain an access token from the token endpoint. </a:t>
            </a:r>
            <a:endParaRPr/>
          </a:p>
          <a:p>
            <a:pPr marL="800100" lvl="1" indent="-342900" algn="l" rtl="0">
              <a:lnSpc>
                <a:spcPct val="150000"/>
              </a:lnSpc>
              <a:spcBef>
                <a:spcPts val="375"/>
              </a:spcBef>
              <a:spcAft>
                <a:spcPts val="0"/>
              </a:spcAft>
              <a:buClr>
                <a:schemeClr val="lt1"/>
              </a:buClr>
              <a:buSzPts val="1100"/>
              <a:buFont typeface="Arial"/>
              <a:buChar char="•"/>
            </a:pPr>
            <a:r>
              <a:rPr lang="en-US" sz="1100"/>
              <a:t>This is great for companies that have invested in SAML or SAML-related technologies and allow them to integrate with OAuth. </a:t>
            </a:r>
            <a:r>
              <a:rPr lang="en-US" sz="1100" b="1"/>
              <a:t>Because SAML assertions are short-lived, there are no refresh tokens in this flow and you have to keep retrieving access tokens every time the assertion expires</a:t>
            </a:r>
            <a:r>
              <a:rPr lang="en-US" sz="1100"/>
              <a:t>.</a:t>
            </a:r>
            <a:endParaRPr sz="1100" b="1"/>
          </a:p>
        </p:txBody>
      </p:sp>
      <p:sp>
        <p:nvSpPr>
          <p:cNvPr id="263" name="Google Shape;263;p19"/>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5" name="Google Shape;115;p2"/>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r>
              <a:rPr lang="en-US"/>
              <a:t>Agenda </a:t>
            </a:r>
            <a:endParaRPr/>
          </a:p>
        </p:txBody>
      </p:sp>
      <p:sp>
        <p:nvSpPr>
          <p:cNvPr id="116" name="Google Shape;116;p2"/>
          <p:cNvSpPr txBox="1">
            <a:spLocks noGrp="1"/>
          </p:cNvSpPr>
          <p:nvPr>
            <p:ph type="body" idx="2"/>
          </p:nvPr>
        </p:nvSpPr>
        <p:spPr>
          <a:xfrm>
            <a:off x="595372" y="1075966"/>
            <a:ext cx="7861300" cy="390643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100"/>
              <a:buFont typeface="Arial"/>
              <a:buChar char="•"/>
            </a:pPr>
            <a:r>
              <a:rPr lang="en-US" sz="1100"/>
              <a:t>Roll call </a:t>
            </a:r>
            <a:endParaRPr/>
          </a:p>
          <a:p>
            <a:pPr marL="342900" lvl="1" indent="-342900" algn="l" rtl="0">
              <a:lnSpc>
                <a:spcPct val="150000"/>
              </a:lnSpc>
              <a:spcBef>
                <a:spcPts val="750"/>
              </a:spcBef>
              <a:spcAft>
                <a:spcPts val="0"/>
              </a:spcAft>
              <a:buClr>
                <a:schemeClr val="lt1"/>
              </a:buClr>
              <a:buSzPts val="1100"/>
              <a:buFont typeface="Arial"/>
              <a:buChar char="•"/>
            </a:pPr>
            <a:r>
              <a:rPr lang="en-US" sz="1100"/>
              <a:t>SSO </a:t>
            </a:r>
            <a:endParaRPr/>
          </a:p>
          <a:p>
            <a:pPr marL="342900" lvl="1" indent="-342900" algn="l" rtl="0">
              <a:lnSpc>
                <a:spcPct val="150000"/>
              </a:lnSpc>
              <a:spcBef>
                <a:spcPts val="750"/>
              </a:spcBef>
              <a:spcAft>
                <a:spcPts val="0"/>
              </a:spcAft>
              <a:buClr>
                <a:schemeClr val="lt1"/>
              </a:buClr>
              <a:buSzPts val="1100"/>
              <a:buFont typeface="Arial"/>
              <a:buChar char="•"/>
            </a:pPr>
            <a:r>
              <a:rPr lang="en-US" sz="1100"/>
              <a:t>OAUTH </a:t>
            </a:r>
            <a:endParaRPr/>
          </a:p>
          <a:p>
            <a:pPr marL="342900" lvl="1" indent="-342900" algn="l" rtl="0">
              <a:lnSpc>
                <a:spcPct val="150000"/>
              </a:lnSpc>
              <a:spcBef>
                <a:spcPts val="750"/>
              </a:spcBef>
              <a:spcAft>
                <a:spcPts val="0"/>
              </a:spcAft>
              <a:buClr>
                <a:schemeClr val="lt1"/>
              </a:buClr>
              <a:buSzPts val="1100"/>
              <a:buFont typeface="Arial"/>
              <a:buChar char="•"/>
            </a:pPr>
            <a:r>
              <a:rPr lang="en-US" sz="1100"/>
              <a:t>SAML</a:t>
            </a:r>
            <a:endParaRPr/>
          </a:p>
          <a:p>
            <a:pPr marL="342900" lvl="1" indent="-342900" algn="l" rtl="0">
              <a:lnSpc>
                <a:spcPct val="150000"/>
              </a:lnSpc>
              <a:spcBef>
                <a:spcPts val="750"/>
              </a:spcBef>
              <a:spcAft>
                <a:spcPts val="0"/>
              </a:spcAft>
              <a:buClr>
                <a:schemeClr val="lt1"/>
              </a:buClr>
              <a:buSzPts val="1100"/>
              <a:buFont typeface="Arial"/>
              <a:buChar char="•"/>
            </a:pPr>
            <a:r>
              <a:rPr lang="en-US" sz="1100"/>
              <a:t>OpenID</a:t>
            </a:r>
            <a:endParaRPr/>
          </a:p>
          <a:p>
            <a:pPr marL="342900" lvl="1" indent="-342900" algn="l" rtl="0">
              <a:lnSpc>
                <a:spcPct val="150000"/>
              </a:lnSpc>
              <a:spcBef>
                <a:spcPts val="750"/>
              </a:spcBef>
              <a:spcAft>
                <a:spcPts val="0"/>
              </a:spcAft>
              <a:buClr>
                <a:schemeClr val="lt1"/>
              </a:buClr>
              <a:buSzPts val="1100"/>
              <a:buFont typeface="Arial"/>
              <a:buChar char="•"/>
            </a:pPr>
            <a:r>
              <a:rPr lang="en-US" sz="1100"/>
              <a:t>Project Status Discussion </a:t>
            </a:r>
            <a:endParaRPr/>
          </a:p>
          <a:p>
            <a:pPr marL="342900" lvl="1" indent="-266700" algn="l" rtl="0">
              <a:lnSpc>
                <a:spcPct val="150000"/>
              </a:lnSpc>
              <a:spcBef>
                <a:spcPts val="750"/>
              </a:spcBef>
              <a:spcAft>
                <a:spcPts val="0"/>
              </a:spcAft>
              <a:buClr>
                <a:schemeClr val="lt1"/>
              </a:buClr>
              <a:buSzPts val="1200"/>
              <a:buFont typeface="Arial"/>
              <a:buNone/>
            </a:pPr>
            <a:endParaRPr sz="1200"/>
          </a:p>
          <a:p>
            <a:pPr marL="0" lvl="0" indent="0" algn="l" rtl="0">
              <a:lnSpc>
                <a:spcPct val="150000"/>
              </a:lnSpc>
              <a:spcBef>
                <a:spcPts val="750"/>
              </a:spcBef>
              <a:spcAft>
                <a:spcPts val="0"/>
              </a:spcAft>
              <a:buClr>
                <a:schemeClr val="lt1"/>
              </a:buClr>
              <a:buSzPts val="2000"/>
              <a:buNone/>
            </a:pPr>
            <a:endParaRPr/>
          </a:p>
        </p:txBody>
      </p:sp>
      <p:sp>
        <p:nvSpPr>
          <p:cNvPr id="117" name="Google Shape;117;p2"/>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69" name="Google Shape;269;p20"/>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Flows Continued </a:t>
            </a:r>
            <a:endParaRPr/>
          </a:p>
        </p:txBody>
      </p:sp>
      <p:sp>
        <p:nvSpPr>
          <p:cNvPr id="270" name="Google Shape;270;p20"/>
          <p:cNvSpPr txBox="1">
            <a:spLocks noGrp="1"/>
          </p:cNvSpPr>
          <p:nvPr>
            <p:ph type="body" idx="2"/>
          </p:nvPr>
        </p:nvSpPr>
        <p:spPr>
          <a:xfrm>
            <a:off x="595372" y="1253359"/>
            <a:ext cx="7861300" cy="196814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b="1"/>
              <a:t>Device Flow (</a:t>
            </a:r>
            <a:r>
              <a:rPr lang="en-US" sz="1200" b="1">
                <a:solidFill>
                  <a:srgbClr val="FF0000"/>
                </a:solidFill>
              </a:rPr>
              <a:t>NOT IN THE OAuth SPEC</a:t>
            </a:r>
            <a:r>
              <a:rPr lang="en-US" sz="1200" b="1"/>
              <a:t>) - </a:t>
            </a:r>
            <a:r>
              <a:rPr lang="en-US" sz="1200"/>
              <a:t>There’s no web browser, just a controller for something like a TV. </a:t>
            </a:r>
            <a:endParaRPr/>
          </a:p>
          <a:p>
            <a:pPr marL="800100" lvl="1" indent="-342900" algn="l" rtl="0">
              <a:lnSpc>
                <a:spcPct val="150000"/>
              </a:lnSpc>
              <a:spcBef>
                <a:spcPts val="375"/>
              </a:spcBef>
              <a:spcAft>
                <a:spcPts val="0"/>
              </a:spcAft>
              <a:buClr>
                <a:schemeClr val="lt1"/>
              </a:buClr>
              <a:buSzPts val="1200"/>
              <a:buFont typeface="Arial"/>
              <a:buChar char="•"/>
            </a:pPr>
            <a:r>
              <a:rPr lang="en-US" sz="1200"/>
              <a:t>A user code is returned from an authorization request that must be redeemed by visiting a URL on a device with a browser to authorize. </a:t>
            </a:r>
            <a:endParaRPr/>
          </a:p>
          <a:p>
            <a:pPr marL="800100" lvl="1" indent="-342900" algn="l" rtl="0">
              <a:lnSpc>
                <a:spcPct val="150000"/>
              </a:lnSpc>
              <a:spcBef>
                <a:spcPts val="375"/>
              </a:spcBef>
              <a:spcAft>
                <a:spcPts val="0"/>
              </a:spcAft>
              <a:buClr>
                <a:schemeClr val="lt1"/>
              </a:buClr>
              <a:buSzPts val="1200"/>
              <a:buFont typeface="Arial"/>
              <a:buChar char="•"/>
            </a:pPr>
            <a:r>
              <a:rPr lang="en-US" sz="1200"/>
              <a:t>A back channel flow is used by the client application to poll for authorization approval for an access token and optionally a refresh token. Also popular for CLI clients.</a:t>
            </a:r>
            <a:endParaRPr/>
          </a:p>
        </p:txBody>
      </p:sp>
      <p:sp>
        <p:nvSpPr>
          <p:cNvPr id="271" name="Google Shape;271;p20"/>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77" name="Google Shape;277;p21"/>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not an Authentication Protocol </a:t>
            </a:r>
            <a:endParaRPr/>
          </a:p>
        </p:txBody>
      </p:sp>
      <p:sp>
        <p:nvSpPr>
          <p:cNvPr id="278" name="Google Shape;278;p21"/>
          <p:cNvSpPr txBox="1">
            <a:spLocks noGrp="1"/>
          </p:cNvSpPr>
          <p:nvPr>
            <p:ph type="body" idx="2"/>
          </p:nvPr>
        </p:nvSpPr>
        <p:spPr>
          <a:xfrm>
            <a:off x="224923" y="1178331"/>
            <a:ext cx="4128212" cy="246051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a:t>OAuth is an authorization framework and not a protocol</a:t>
            </a:r>
            <a:endParaRPr/>
          </a:p>
          <a:p>
            <a:pPr marL="342900" lvl="0" indent="-342900" algn="l" rtl="0">
              <a:lnSpc>
                <a:spcPct val="150000"/>
              </a:lnSpc>
              <a:spcBef>
                <a:spcPts val="750"/>
              </a:spcBef>
              <a:spcAft>
                <a:spcPts val="0"/>
              </a:spcAft>
              <a:buClr>
                <a:schemeClr val="lt1"/>
              </a:buClr>
              <a:buSzPts val="1200"/>
              <a:buFont typeface="Arial"/>
              <a:buChar char="•"/>
            </a:pPr>
            <a:r>
              <a:rPr lang="en-US" sz="1200"/>
              <a:t>OAuth is about delegated authorization this whole time. It’s not about authenticating the user, and this is key. </a:t>
            </a:r>
            <a:endParaRPr/>
          </a:p>
          <a:p>
            <a:pPr marL="342900" lvl="0" indent="-342900" algn="l" rtl="0">
              <a:lnSpc>
                <a:spcPct val="150000"/>
              </a:lnSpc>
              <a:spcBef>
                <a:spcPts val="750"/>
              </a:spcBef>
              <a:spcAft>
                <a:spcPts val="0"/>
              </a:spcAft>
              <a:buClr>
                <a:schemeClr val="lt1"/>
              </a:buClr>
              <a:buSzPts val="1200"/>
              <a:buFont typeface="Arial"/>
              <a:buChar char="•"/>
            </a:pPr>
            <a:r>
              <a:rPr lang="en-US" sz="1200"/>
              <a:t>OAuth 2.0 alone says absolutely nothing about the user you just have a token to get access to a resource.</a:t>
            </a:r>
            <a:endParaRPr/>
          </a:p>
          <a:p>
            <a:pPr marL="342900" lvl="0" indent="-266700" algn="l" rtl="0">
              <a:lnSpc>
                <a:spcPct val="150000"/>
              </a:lnSpc>
              <a:spcBef>
                <a:spcPts val="750"/>
              </a:spcBef>
              <a:spcAft>
                <a:spcPts val="0"/>
              </a:spcAft>
              <a:buClr>
                <a:schemeClr val="lt1"/>
              </a:buClr>
              <a:buSzPts val="1200"/>
              <a:buFont typeface="Arial"/>
              <a:buNone/>
            </a:pPr>
            <a:endParaRPr sz="1200"/>
          </a:p>
          <a:p>
            <a:pPr marL="342900" lvl="0" indent="-215900" algn="l" rtl="0">
              <a:lnSpc>
                <a:spcPct val="150000"/>
              </a:lnSpc>
              <a:spcBef>
                <a:spcPts val="750"/>
              </a:spcBef>
              <a:spcAft>
                <a:spcPts val="0"/>
              </a:spcAft>
              <a:buClr>
                <a:schemeClr val="lt1"/>
              </a:buClr>
              <a:buSzPts val="2000"/>
              <a:buFont typeface="Arial"/>
              <a:buNone/>
            </a:pPr>
            <a:endParaRPr/>
          </a:p>
        </p:txBody>
      </p:sp>
      <p:sp>
        <p:nvSpPr>
          <p:cNvPr id="279" name="Google Shape;279;p21"/>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80" name="Google Shape;280;p21" descr="OAuth 2.0 is not an authentication protocol"/>
          <p:cNvPicPr preferRelativeResize="0"/>
          <p:nvPr/>
        </p:nvPicPr>
        <p:blipFill rotWithShape="1">
          <a:blip r:embed="rId3">
            <a:alphaModFix/>
          </a:blip>
          <a:srcRect/>
          <a:stretch/>
        </p:blipFill>
        <p:spPr>
          <a:xfrm>
            <a:off x="4529505" y="1403665"/>
            <a:ext cx="4389572" cy="28428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87" name="Google Shape;287;p22"/>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Pseudo-Authentication with OAuth </a:t>
            </a:r>
            <a:endParaRPr/>
          </a:p>
        </p:txBody>
      </p:sp>
      <p:sp>
        <p:nvSpPr>
          <p:cNvPr id="288" name="Google Shape;288;p22"/>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a:t>Login with OAuth was made famous by Facebook Connect and Twitter. In this flow, a client accesses a </a:t>
            </a:r>
            <a:r>
              <a:rPr lang="en-US" sz="1200">
                <a:solidFill>
                  <a:srgbClr val="FF0000"/>
                </a:solidFill>
              </a:rPr>
              <a:t>/me </a:t>
            </a:r>
            <a:r>
              <a:rPr lang="en-US" sz="1200"/>
              <a:t>endpoint with an access token. All it says is that the client has access to the resource with a token. </a:t>
            </a:r>
            <a:r>
              <a:rPr lang="en-US" sz="1200">
                <a:solidFill>
                  <a:srgbClr val="FF0000"/>
                </a:solidFill>
              </a:rPr>
              <a:t>People invented this fake endpoint as a way of getting back a user profile with an access token.</a:t>
            </a:r>
            <a:r>
              <a:rPr lang="en-US" sz="1200"/>
              <a:t> It’s a non-standard way to get information about the user.</a:t>
            </a:r>
            <a:endParaRPr/>
          </a:p>
          <a:p>
            <a:pPr marL="342900" lvl="0" indent="-342900" algn="l" rtl="0">
              <a:lnSpc>
                <a:spcPct val="150000"/>
              </a:lnSpc>
              <a:spcBef>
                <a:spcPts val="750"/>
              </a:spcBef>
              <a:spcAft>
                <a:spcPts val="0"/>
              </a:spcAft>
              <a:buClr>
                <a:schemeClr val="lt1"/>
              </a:buClr>
              <a:buSzPts val="1200"/>
              <a:buFont typeface="Arial"/>
              <a:buChar char="•"/>
            </a:pPr>
            <a:r>
              <a:rPr lang="en-US" sz="1200"/>
              <a:t>What you’re really trying to answer with authentication is </a:t>
            </a:r>
            <a:r>
              <a:rPr lang="en-US" sz="1200" i="1"/>
              <a:t>who</a:t>
            </a:r>
            <a:r>
              <a:rPr lang="en-US" sz="1200"/>
              <a:t> the user is, </a:t>
            </a:r>
            <a:r>
              <a:rPr lang="en-US" sz="1200" i="1"/>
              <a:t>when</a:t>
            </a:r>
            <a:r>
              <a:rPr lang="en-US" sz="1200"/>
              <a:t> did the user authenticate, and </a:t>
            </a:r>
            <a:r>
              <a:rPr lang="en-US" sz="1200" i="1"/>
              <a:t>how</a:t>
            </a:r>
            <a:r>
              <a:rPr lang="en-US" sz="1200"/>
              <a:t> did the user authenticate. You can answer typically answer these questions with </a:t>
            </a:r>
            <a:r>
              <a:rPr lang="en-US" sz="1200" b="1"/>
              <a:t>SAML assertions</a:t>
            </a:r>
            <a:r>
              <a:rPr lang="en-US" sz="1200"/>
              <a:t>, not with access tokens and authorization grants. That’s why we call this pseudo authentication.</a:t>
            </a:r>
            <a:endParaRPr sz="1200" b="1"/>
          </a:p>
          <a:p>
            <a:pPr marL="800100" lvl="1" indent="-266700" algn="l" rtl="0">
              <a:lnSpc>
                <a:spcPct val="150000"/>
              </a:lnSpc>
              <a:spcBef>
                <a:spcPts val="375"/>
              </a:spcBef>
              <a:spcAft>
                <a:spcPts val="0"/>
              </a:spcAft>
              <a:buClr>
                <a:schemeClr val="lt1"/>
              </a:buClr>
              <a:buSzPts val="1200"/>
              <a:buFont typeface="Arial"/>
              <a:buNone/>
            </a:pPr>
            <a:endParaRPr sz="1200"/>
          </a:p>
          <a:p>
            <a:pPr marL="342900" lvl="0" indent="-266700" algn="l" rtl="0">
              <a:lnSpc>
                <a:spcPct val="150000"/>
              </a:lnSpc>
              <a:spcBef>
                <a:spcPts val="750"/>
              </a:spcBef>
              <a:spcAft>
                <a:spcPts val="0"/>
              </a:spcAft>
              <a:buClr>
                <a:schemeClr val="lt1"/>
              </a:buClr>
              <a:buSzPts val="1200"/>
              <a:buFont typeface="Arial"/>
              <a:buNone/>
            </a:pPr>
            <a:endParaRPr sz="1200"/>
          </a:p>
        </p:txBody>
      </p:sp>
      <p:sp>
        <p:nvSpPr>
          <p:cNvPr id="289" name="Google Shape;289;p22"/>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96" name="Google Shape;296;p23"/>
          <p:cNvSpPr txBox="1">
            <a:spLocks noGrp="1"/>
          </p:cNvSpPr>
          <p:nvPr>
            <p:ph type="body" idx="1"/>
          </p:nvPr>
        </p:nvSpPr>
        <p:spPr>
          <a:xfrm>
            <a:off x="337464" y="461835"/>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OpenID Connect </a:t>
            </a:r>
            <a:endParaRPr/>
          </a:p>
        </p:txBody>
      </p:sp>
      <p:sp>
        <p:nvSpPr>
          <p:cNvPr id="297" name="Google Shape;297;p23"/>
          <p:cNvSpPr txBox="1">
            <a:spLocks noGrp="1"/>
          </p:cNvSpPr>
          <p:nvPr>
            <p:ph type="body" idx="2"/>
          </p:nvPr>
        </p:nvSpPr>
        <p:spPr>
          <a:xfrm>
            <a:off x="37353" y="991545"/>
            <a:ext cx="5064529" cy="4246325"/>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100"/>
              <a:buFont typeface="Arial"/>
              <a:buChar char="•"/>
            </a:pPr>
            <a:r>
              <a:rPr lang="en-US" sz="1100"/>
              <a:t>To solve the pseudo authentication problem, the best parts of OAuth 2.0, Facebook Connect, and SAML 2.0 were combined to create OpenID Connect. </a:t>
            </a:r>
            <a:endParaRPr/>
          </a:p>
          <a:p>
            <a:pPr marL="800100" lvl="1" indent="-342900" algn="l" rtl="0">
              <a:lnSpc>
                <a:spcPct val="150000"/>
              </a:lnSpc>
              <a:spcBef>
                <a:spcPts val="375"/>
              </a:spcBef>
              <a:spcAft>
                <a:spcPts val="0"/>
              </a:spcAft>
              <a:buClr>
                <a:schemeClr val="lt1"/>
              </a:buClr>
              <a:buSzPts val="1100"/>
              <a:buFont typeface="Arial"/>
              <a:buChar char="•"/>
            </a:pPr>
            <a:r>
              <a:rPr lang="en-US" sz="1100"/>
              <a:t>OpenID Connect (OIDC) extends OAuth 2.0 with a new signed </a:t>
            </a:r>
            <a:r>
              <a:rPr lang="en-US" sz="1100">
                <a:highlight>
                  <a:srgbClr val="FFFF00"/>
                </a:highlight>
              </a:rPr>
              <a:t>id_token </a:t>
            </a:r>
            <a:r>
              <a:rPr lang="en-US" sz="1100"/>
              <a:t>for the client and a </a:t>
            </a:r>
            <a:r>
              <a:rPr lang="en-US" sz="1100">
                <a:highlight>
                  <a:srgbClr val="FFFF00"/>
                </a:highlight>
              </a:rPr>
              <a:t>UserInfo </a:t>
            </a:r>
            <a:r>
              <a:rPr lang="en-US" sz="1100"/>
              <a:t>endpoint to fetch user attributes. Unlike SAML, OIDC provides a standard set of scopes and claims for identities. </a:t>
            </a:r>
            <a:r>
              <a:rPr lang="en-US" sz="1100" b="1" i="1"/>
              <a:t>Examples include: </a:t>
            </a:r>
            <a:r>
              <a:rPr lang="en-US" sz="1100" b="1" i="1">
                <a:highlight>
                  <a:srgbClr val="FFFF00"/>
                </a:highlight>
              </a:rPr>
              <a:t>profile</a:t>
            </a:r>
            <a:r>
              <a:rPr lang="en-US" sz="1100" b="1" i="1"/>
              <a:t>, </a:t>
            </a:r>
            <a:r>
              <a:rPr lang="en-US" sz="1100" b="1" i="1">
                <a:highlight>
                  <a:srgbClr val="FFFF00"/>
                </a:highlight>
              </a:rPr>
              <a:t>email</a:t>
            </a:r>
            <a:r>
              <a:rPr lang="en-US" sz="1100" b="1" i="1"/>
              <a:t>, </a:t>
            </a:r>
            <a:r>
              <a:rPr lang="en-US" sz="1100" b="1" i="1">
                <a:highlight>
                  <a:srgbClr val="FFFF00"/>
                </a:highlight>
              </a:rPr>
              <a:t>address</a:t>
            </a:r>
            <a:r>
              <a:rPr lang="en-US" sz="1100" b="1" i="1"/>
              <a:t>, and </a:t>
            </a:r>
            <a:r>
              <a:rPr lang="en-US" sz="1100" b="1" i="1">
                <a:highlight>
                  <a:srgbClr val="FFFF00"/>
                </a:highlight>
              </a:rPr>
              <a:t>phone</a:t>
            </a:r>
            <a:r>
              <a:rPr lang="en-US" sz="1100" b="1" i="1"/>
              <a:t>.</a:t>
            </a:r>
            <a:endParaRPr/>
          </a:p>
          <a:p>
            <a:pPr marL="342900" lvl="0" indent="-342900" algn="l" rtl="0">
              <a:lnSpc>
                <a:spcPct val="150000"/>
              </a:lnSpc>
              <a:spcBef>
                <a:spcPts val="750"/>
              </a:spcBef>
              <a:spcAft>
                <a:spcPts val="0"/>
              </a:spcAft>
              <a:buClr>
                <a:schemeClr val="lt1"/>
              </a:buClr>
              <a:buSzPts val="1100"/>
              <a:buFont typeface="Arial"/>
              <a:buChar char="•"/>
            </a:pPr>
            <a:r>
              <a:rPr lang="en-US" sz="1100"/>
              <a:t>OIDC was created to be internet scalable by making things completely dynamic. There’s no longer downloading metadata and federation like SAML requires. There’s built-in registration, discovery, and metadata for dynamic federations. You can type in your email address, then it dynamically discovers your OIDC provider, dynamically downloads the metadata, dynamically knows what certs it’s going to use, and allows BYOI </a:t>
            </a:r>
            <a:r>
              <a:rPr lang="en-US" sz="1100" b="1"/>
              <a:t>(Bring Your Own Identity).</a:t>
            </a:r>
            <a:endParaRPr/>
          </a:p>
          <a:p>
            <a:pPr marL="342900" lvl="0" indent="-342900" algn="l" rtl="0">
              <a:lnSpc>
                <a:spcPct val="150000"/>
              </a:lnSpc>
              <a:spcBef>
                <a:spcPts val="750"/>
              </a:spcBef>
              <a:spcAft>
                <a:spcPts val="0"/>
              </a:spcAft>
              <a:buClr>
                <a:schemeClr val="lt1"/>
              </a:buClr>
              <a:buSzPts val="1100"/>
              <a:buFont typeface="Arial"/>
              <a:buChar char="•"/>
            </a:pPr>
            <a:r>
              <a:rPr lang="en-US" sz="1100"/>
              <a:t>It supports high assurance levels and key SAML use cases for enterprises.</a:t>
            </a:r>
            <a:endParaRPr/>
          </a:p>
          <a:p>
            <a:pPr marL="342900" lvl="0" indent="-342900" algn="l" rtl="0">
              <a:lnSpc>
                <a:spcPct val="150000"/>
              </a:lnSpc>
              <a:spcBef>
                <a:spcPts val="750"/>
              </a:spcBef>
              <a:spcAft>
                <a:spcPts val="0"/>
              </a:spcAft>
              <a:buClr>
                <a:schemeClr val="lt1"/>
              </a:buClr>
              <a:buSzPts val="1100"/>
              <a:buFont typeface="Arial"/>
              <a:buChar char="•"/>
            </a:pPr>
            <a:r>
              <a:rPr lang="en-US" sz="1100"/>
              <a:t>OIDC was made famous by Google and Microsoft, both big early adopters.</a:t>
            </a:r>
            <a:endParaRPr/>
          </a:p>
        </p:txBody>
      </p:sp>
      <p:sp>
        <p:nvSpPr>
          <p:cNvPr id="298" name="Google Shape;298;p23"/>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299" name="Google Shape;299;p23" descr="OpenID Connect Protocol Suite"/>
          <p:cNvPicPr preferRelativeResize="0"/>
          <p:nvPr/>
        </p:nvPicPr>
        <p:blipFill rotWithShape="1">
          <a:blip r:embed="rId3">
            <a:alphaModFix/>
          </a:blip>
          <a:srcRect/>
          <a:stretch/>
        </p:blipFill>
        <p:spPr>
          <a:xfrm>
            <a:off x="5050741" y="829372"/>
            <a:ext cx="3822639" cy="3484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4"/>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06" name="Google Shape;306;p24"/>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OIDC</a:t>
            </a:r>
            <a:endParaRPr/>
          </a:p>
        </p:txBody>
      </p:sp>
      <p:pic>
        <p:nvPicPr>
          <p:cNvPr id="307" name="Google Shape;307;p24"/>
          <p:cNvPicPr preferRelativeResize="0"/>
          <p:nvPr/>
        </p:nvPicPr>
        <p:blipFill rotWithShape="1">
          <a:blip r:embed="rId3">
            <a:alphaModFix/>
          </a:blip>
          <a:srcRect/>
          <a:stretch/>
        </p:blipFill>
        <p:spPr>
          <a:xfrm>
            <a:off x="180535" y="1488162"/>
            <a:ext cx="3322321" cy="1083588"/>
          </a:xfrm>
          <a:prstGeom prst="rect">
            <a:avLst/>
          </a:prstGeom>
          <a:noFill/>
          <a:ln>
            <a:noFill/>
          </a:ln>
        </p:spPr>
      </p:pic>
      <p:sp>
        <p:nvSpPr>
          <p:cNvPr id="308" name="Google Shape;308;p24"/>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
        <p:nvSpPr>
          <p:cNvPr id="309" name="Google Shape;309;p24"/>
          <p:cNvSpPr/>
          <p:nvPr/>
        </p:nvSpPr>
        <p:spPr>
          <a:xfrm>
            <a:off x="133642" y="1135920"/>
            <a:ext cx="806782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All that changes in the initial request is it contains standard scopes (like openid and email):</a:t>
            </a:r>
            <a:endParaRPr/>
          </a:p>
        </p:txBody>
      </p:sp>
      <p:pic>
        <p:nvPicPr>
          <p:cNvPr id="310" name="Google Shape;310;p24"/>
          <p:cNvPicPr preferRelativeResize="0"/>
          <p:nvPr/>
        </p:nvPicPr>
        <p:blipFill rotWithShape="1">
          <a:blip r:embed="rId4">
            <a:alphaModFix/>
          </a:blip>
          <a:srcRect/>
          <a:stretch/>
        </p:blipFill>
        <p:spPr>
          <a:xfrm>
            <a:off x="3929575" y="1576539"/>
            <a:ext cx="4209015" cy="906834"/>
          </a:xfrm>
          <a:prstGeom prst="rect">
            <a:avLst/>
          </a:prstGeom>
          <a:noFill/>
          <a:ln>
            <a:noFill/>
          </a:ln>
        </p:spPr>
      </p:pic>
      <p:sp>
        <p:nvSpPr>
          <p:cNvPr id="311" name="Google Shape;311;p24"/>
          <p:cNvSpPr/>
          <p:nvPr/>
        </p:nvSpPr>
        <p:spPr>
          <a:xfrm>
            <a:off x="4387850" y="2571750"/>
            <a:ext cx="4572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The code returned is the authorization grant and state is to ensure it's not forged and it's from the same request. </a:t>
            </a:r>
            <a:endParaRPr/>
          </a:p>
        </p:txBody>
      </p:sp>
      <p:sp>
        <p:nvSpPr>
          <p:cNvPr id="312" name="Google Shape;312;p24"/>
          <p:cNvSpPr/>
          <p:nvPr/>
        </p:nvSpPr>
        <p:spPr>
          <a:xfrm>
            <a:off x="0" y="3033415"/>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And the authorization grant for tokens response contains an ID token</a:t>
            </a:r>
            <a:r>
              <a:rPr lang="en-US" sz="1800">
                <a:solidFill>
                  <a:schemeClr val="dk1"/>
                </a:solidFill>
                <a:latin typeface="Arial"/>
                <a:ea typeface="Arial"/>
                <a:cs typeface="Arial"/>
                <a:sym typeface="Arial"/>
              </a:rPr>
              <a:t>.</a:t>
            </a:r>
            <a:endParaRPr/>
          </a:p>
        </p:txBody>
      </p:sp>
      <p:pic>
        <p:nvPicPr>
          <p:cNvPr id="313" name="Google Shape;313;p24"/>
          <p:cNvPicPr preferRelativeResize="0"/>
          <p:nvPr/>
        </p:nvPicPr>
        <p:blipFill rotWithShape="1">
          <a:blip r:embed="rId5">
            <a:alphaModFix/>
          </a:blip>
          <a:srcRect/>
          <a:stretch/>
        </p:blipFill>
        <p:spPr>
          <a:xfrm>
            <a:off x="79717" y="3552774"/>
            <a:ext cx="2922465" cy="1104140"/>
          </a:xfrm>
          <a:prstGeom prst="rect">
            <a:avLst/>
          </a:prstGeom>
          <a:noFill/>
          <a:ln>
            <a:noFill/>
          </a:ln>
        </p:spPr>
      </p:pic>
      <p:pic>
        <p:nvPicPr>
          <p:cNvPr id="314" name="Google Shape;314;p24"/>
          <p:cNvPicPr preferRelativeResize="0"/>
          <p:nvPr/>
        </p:nvPicPr>
        <p:blipFill rotWithShape="1">
          <a:blip r:embed="rId6">
            <a:alphaModFix/>
          </a:blip>
          <a:srcRect/>
          <a:stretch/>
        </p:blipFill>
        <p:spPr>
          <a:xfrm>
            <a:off x="3887372" y="3556231"/>
            <a:ext cx="3867441" cy="12032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20" name="Google Shape;320;p25"/>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Open ID Connect flow</a:t>
            </a:r>
            <a:endParaRPr/>
          </a:p>
        </p:txBody>
      </p:sp>
      <p:sp>
        <p:nvSpPr>
          <p:cNvPr id="321" name="Google Shape;321;p25"/>
          <p:cNvSpPr txBox="1">
            <a:spLocks noGrp="1"/>
          </p:cNvSpPr>
          <p:nvPr>
            <p:ph type="body" idx="2"/>
          </p:nvPr>
        </p:nvSpPr>
        <p:spPr>
          <a:xfrm>
            <a:off x="595372" y="1253359"/>
            <a:ext cx="3563976" cy="33073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AutoNum type="arabicPeriod"/>
            </a:pPr>
            <a:r>
              <a:rPr lang="en-US" sz="1200"/>
              <a:t>Discover OIDC metadata</a:t>
            </a:r>
            <a:endParaRPr/>
          </a:p>
          <a:p>
            <a:pPr marL="342900" lvl="0" indent="-342900" algn="l" rtl="0">
              <a:lnSpc>
                <a:spcPct val="150000"/>
              </a:lnSpc>
              <a:spcBef>
                <a:spcPts val="750"/>
              </a:spcBef>
              <a:spcAft>
                <a:spcPts val="0"/>
              </a:spcAft>
              <a:buClr>
                <a:schemeClr val="lt1"/>
              </a:buClr>
              <a:buSzPts val="1200"/>
              <a:buFont typeface="Arial"/>
              <a:buAutoNum type="arabicPeriod"/>
            </a:pPr>
            <a:r>
              <a:rPr lang="en-US" sz="1200"/>
              <a:t>Perform OAuth flow to obtain id token and access token</a:t>
            </a:r>
            <a:endParaRPr/>
          </a:p>
          <a:p>
            <a:pPr marL="342900" lvl="0" indent="-342900" algn="l" rtl="0">
              <a:lnSpc>
                <a:spcPct val="150000"/>
              </a:lnSpc>
              <a:spcBef>
                <a:spcPts val="750"/>
              </a:spcBef>
              <a:spcAft>
                <a:spcPts val="0"/>
              </a:spcAft>
              <a:buClr>
                <a:schemeClr val="lt1"/>
              </a:buClr>
              <a:buSzPts val="1200"/>
              <a:buFont typeface="Arial"/>
              <a:buAutoNum type="arabicPeriod"/>
            </a:pPr>
            <a:r>
              <a:rPr lang="en-US" sz="1200"/>
              <a:t>Get JWT signature keys and optionally dynamically register the Client application</a:t>
            </a:r>
            <a:endParaRPr/>
          </a:p>
          <a:p>
            <a:pPr marL="342900" lvl="0" indent="-342900" algn="l" rtl="0">
              <a:lnSpc>
                <a:spcPct val="150000"/>
              </a:lnSpc>
              <a:spcBef>
                <a:spcPts val="750"/>
              </a:spcBef>
              <a:spcAft>
                <a:spcPts val="0"/>
              </a:spcAft>
              <a:buClr>
                <a:schemeClr val="lt1"/>
              </a:buClr>
              <a:buSzPts val="1200"/>
              <a:buFont typeface="Arial"/>
              <a:buAutoNum type="arabicPeriod"/>
            </a:pPr>
            <a:r>
              <a:rPr lang="en-US" sz="1200"/>
              <a:t>Validate JWT ID token locally based on built-in dates and signature</a:t>
            </a:r>
            <a:endParaRPr/>
          </a:p>
          <a:p>
            <a:pPr marL="342900" lvl="0" indent="-342900" algn="l" rtl="0">
              <a:lnSpc>
                <a:spcPct val="150000"/>
              </a:lnSpc>
              <a:spcBef>
                <a:spcPts val="750"/>
              </a:spcBef>
              <a:spcAft>
                <a:spcPts val="0"/>
              </a:spcAft>
              <a:buClr>
                <a:schemeClr val="lt1"/>
              </a:buClr>
              <a:buSzPts val="1200"/>
              <a:buFont typeface="Arial"/>
              <a:buAutoNum type="arabicPeriod"/>
            </a:pPr>
            <a:r>
              <a:rPr lang="en-US" sz="1200"/>
              <a:t>Get additional user attributes as needed with access token</a:t>
            </a:r>
            <a:endParaRPr/>
          </a:p>
          <a:p>
            <a:pPr marL="0" lvl="0" indent="0" algn="l" rtl="0">
              <a:lnSpc>
                <a:spcPct val="150000"/>
              </a:lnSpc>
              <a:spcBef>
                <a:spcPts val="750"/>
              </a:spcBef>
              <a:spcAft>
                <a:spcPts val="0"/>
              </a:spcAft>
              <a:buClr>
                <a:schemeClr val="lt1"/>
              </a:buClr>
              <a:buSzPts val="2000"/>
              <a:buNone/>
            </a:pPr>
            <a:endParaRPr/>
          </a:p>
        </p:txBody>
      </p:sp>
      <p:sp>
        <p:nvSpPr>
          <p:cNvPr id="322" name="Google Shape;322;p25"/>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323" name="Google Shape;323;p25" descr="OIDC Flow"/>
          <p:cNvPicPr preferRelativeResize="0"/>
          <p:nvPr/>
        </p:nvPicPr>
        <p:blipFill rotWithShape="1">
          <a:blip r:embed="rId3">
            <a:alphaModFix/>
          </a:blip>
          <a:srcRect/>
          <a:stretch/>
        </p:blipFill>
        <p:spPr>
          <a:xfrm>
            <a:off x="4296295" y="1195754"/>
            <a:ext cx="4424404" cy="24102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29" name="Google Shape;329;p26"/>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Social Login &amp; Project Discussions</a:t>
            </a:r>
            <a:endParaRPr/>
          </a:p>
        </p:txBody>
      </p:sp>
      <p:sp>
        <p:nvSpPr>
          <p:cNvPr id="330" name="Google Shape;330;p26"/>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2000"/>
              <a:buFont typeface="Arial"/>
              <a:buChar char="•"/>
            </a:pPr>
            <a:r>
              <a:rPr lang="en-US"/>
              <a:t>Please research social login, how it is accomplished and who is using it.</a:t>
            </a:r>
            <a:endParaRPr/>
          </a:p>
          <a:p>
            <a:pPr marL="800100" lvl="1" indent="-342900" algn="l" rtl="0">
              <a:lnSpc>
                <a:spcPct val="150000"/>
              </a:lnSpc>
              <a:spcBef>
                <a:spcPts val="375"/>
              </a:spcBef>
              <a:spcAft>
                <a:spcPts val="0"/>
              </a:spcAft>
              <a:buClr>
                <a:schemeClr val="lt1"/>
              </a:buClr>
              <a:buSzPts val="2000"/>
              <a:buFont typeface="Arial"/>
              <a:buChar char="•"/>
            </a:pPr>
            <a:r>
              <a:rPr lang="en-US"/>
              <a:t>Class discussion</a:t>
            </a:r>
            <a:endParaRPr/>
          </a:p>
          <a:p>
            <a:pPr marL="342900" lvl="0" indent="-342900" algn="l" rtl="0">
              <a:lnSpc>
                <a:spcPct val="150000"/>
              </a:lnSpc>
              <a:spcBef>
                <a:spcPts val="750"/>
              </a:spcBef>
              <a:spcAft>
                <a:spcPts val="0"/>
              </a:spcAft>
              <a:buClr>
                <a:schemeClr val="lt1"/>
              </a:buClr>
              <a:buSzPts val="2000"/>
              <a:buFont typeface="Arial"/>
              <a:buChar char="•"/>
            </a:pPr>
            <a:r>
              <a:rPr lang="en-US"/>
              <a:t>Project Discussions check in </a:t>
            </a:r>
            <a:endParaRPr/>
          </a:p>
          <a:p>
            <a:pPr marL="800100" lvl="1" indent="-215900" algn="l" rtl="0">
              <a:lnSpc>
                <a:spcPct val="150000"/>
              </a:lnSpc>
              <a:spcBef>
                <a:spcPts val="375"/>
              </a:spcBef>
              <a:spcAft>
                <a:spcPts val="0"/>
              </a:spcAft>
              <a:buClr>
                <a:schemeClr val="lt1"/>
              </a:buClr>
              <a:buSzPts val="2000"/>
              <a:buFont typeface="Arial"/>
              <a:buNone/>
            </a:pPr>
            <a:endParaRPr/>
          </a:p>
          <a:p>
            <a:pPr marL="457200" lvl="1" indent="0" algn="l" rtl="0">
              <a:lnSpc>
                <a:spcPct val="150000"/>
              </a:lnSpc>
              <a:spcBef>
                <a:spcPts val="375"/>
              </a:spcBef>
              <a:spcAft>
                <a:spcPts val="0"/>
              </a:spcAft>
              <a:buClr>
                <a:schemeClr val="lt1"/>
              </a:buClr>
              <a:buSzPts val="2000"/>
              <a:buNone/>
            </a:pPr>
            <a:r>
              <a:rPr lang="en-US"/>
              <a:t> </a:t>
            </a:r>
            <a:endParaRPr/>
          </a:p>
        </p:txBody>
      </p:sp>
      <p:sp>
        <p:nvSpPr>
          <p:cNvPr id="331" name="Google Shape;331;p26"/>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37" name="Google Shape;337;p27"/>
          <p:cNvSpPr txBox="1">
            <a:spLocks noGrp="1"/>
          </p:cNvSpPr>
          <p:nvPr>
            <p:ph type="body" idx="1"/>
          </p:nvPr>
        </p:nvSpPr>
        <p:spPr>
          <a:xfrm>
            <a:off x="641350" y="9637"/>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dirty="0"/>
              <a:t>Homework II – </a:t>
            </a:r>
            <a:r>
              <a:rPr lang="en-US"/>
              <a:t>Due 3/13</a:t>
            </a:r>
            <a:endParaRPr dirty="0"/>
          </a:p>
        </p:txBody>
      </p:sp>
      <p:sp>
        <p:nvSpPr>
          <p:cNvPr id="338" name="Google Shape;338;p27"/>
          <p:cNvSpPr txBox="1">
            <a:spLocks noGrp="1"/>
          </p:cNvSpPr>
          <p:nvPr>
            <p:ph type="body" idx="2"/>
          </p:nvPr>
        </p:nvSpPr>
        <p:spPr>
          <a:xfrm>
            <a:off x="513076" y="404755"/>
            <a:ext cx="8630924" cy="453722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400"/>
              <a:buNone/>
            </a:pPr>
            <a:r>
              <a:rPr lang="en-US" sz="1400" b="1" dirty="0"/>
              <a:t>Homework Description and Objectives:</a:t>
            </a:r>
            <a:endParaRPr dirty="0"/>
          </a:p>
          <a:p>
            <a:pPr marL="0" lvl="0" indent="0" algn="l" rtl="0">
              <a:lnSpc>
                <a:spcPct val="150000"/>
              </a:lnSpc>
              <a:spcBef>
                <a:spcPts val="750"/>
              </a:spcBef>
              <a:spcAft>
                <a:spcPts val="0"/>
              </a:spcAft>
              <a:buClr>
                <a:schemeClr val="lt1"/>
              </a:buClr>
              <a:buSzPts val="1400"/>
              <a:buNone/>
            </a:pPr>
            <a:r>
              <a:rPr lang="en-US" sz="1400" dirty="0"/>
              <a:t>Please research Facebook’s Security breach that happen in September of 2018. Below are some links to get you started but please feel free to find your own sources</a:t>
            </a:r>
            <a:r>
              <a:rPr lang="en-US" sz="1400" b="1" dirty="0"/>
              <a:t>.  Please cite your sources in your response.</a:t>
            </a:r>
            <a:r>
              <a:rPr lang="en-US" sz="1400" dirty="0"/>
              <a:t>  </a:t>
            </a:r>
            <a:endParaRPr dirty="0"/>
          </a:p>
          <a:p>
            <a:pPr marL="0" lvl="0" indent="0" algn="l" rtl="0">
              <a:lnSpc>
                <a:spcPct val="150000"/>
              </a:lnSpc>
              <a:spcBef>
                <a:spcPts val="750"/>
              </a:spcBef>
              <a:spcAft>
                <a:spcPts val="0"/>
              </a:spcAft>
              <a:buClr>
                <a:schemeClr val="lt1"/>
              </a:buClr>
              <a:buSzPts val="1400"/>
              <a:buNone/>
            </a:pPr>
            <a:r>
              <a:rPr lang="en-US" sz="1400" u="sng" dirty="0">
                <a:solidFill>
                  <a:schemeClr val="hlink"/>
                </a:solidFill>
                <a:hlinkClick r:id="rId3"/>
              </a:rPr>
              <a:t>https://www.wired.com/story/facebook-security-breach-50-million-accounts/</a:t>
            </a:r>
            <a:endParaRPr sz="1400" dirty="0"/>
          </a:p>
          <a:p>
            <a:pPr marL="0" lvl="0" indent="0" algn="l" rtl="0">
              <a:lnSpc>
                <a:spcPct val="150000"/>
              </a:lnSpc>
              <a:spcBef>
                <a:spcPts val="750"/>
              </a:spcBef>
              <a:spcAft>
                <a:spcPts val="0"/>
              </a:spcAft>
              <a:buClr>
                <a:schemeClr val="lt1"/>
              </a:buClr>
              <a:buSzPts val="1400"/>
              <a:buNone/>
            </a:pPr>
            <a:r>
              <a:rPr lang="en-US" sz="1400" dirty="0"/>
              <a:t>*Please note – Facebook was not the only company impacted by this*</a:t>
            </a:r>
            <a:endParaRPr dirty="0"/>
          </a:p>
          <a:p>
            <a:pPr marL="0" lvl="0" indent="0" algn="l" rtl="0">
              <a:lnSpc>
                <a:spcPct val="150000"/>
              </a:lnSpc>
              <a:spcBef>
                <a:spcPts val="750"/>
              </a:spcBef>
              <a:spcAft>
                <a:spcPts val="0"/>
              </a:spcAft>
              <a:buClr>
                <a:schemeClr val="lt1"/>
              </a:buClr>
              <a:buSzPts val="1400"/>
              <a:buNone/>
            </a:pPr>
            <a:r>
              <a:rPr lang="en-US" sz="1400" dirty="0"/>
              <a:t>Once you have completed your research, please identify the root cause for the security issue. Provide the details on what Facebook did to remediate the and how they communicated this to the impacted users. Also, provide an overview on how you would design a user login mechanism that would NOT have been impacted by this type of security issue.  Please feel free to be as creative as possible in your approach.  </a:t>
            </a:r>
            <a:endParaRPr dirty="0"/>
          </a:p>
          <a:p>
            <a:pPr marL="0" lvl="0" indent="0" algn="l" rtl="0">
              <a:lnSpc>
                <a:spcPct val="150000"/>
              </a:lnSpc>
              <a:spcBef>
                <a:spcPts val="750"/>
              </a:spcBef>
              <a:spcAft>
                <a:spcPts val="0"/>
              </a:spcAft>
              <a:buClr>
                <a:schemeClr val="lt1"/>
              </a:buClr>
              <a:buSzPts val="1400"/>
              <a:buNone/>
            </a:pPr>
            <a:r>
              <a:rPr lang="en-US" sz="1400" dirty="0"/>
              <a:t>Please limit your response to </a:t>
            </a:r>
            <a:r>
              <a:rPr lang="en-US" sz="1400" b="1" dirty="0"/>
              <a:t>4</a:t>
            </a:r>
            <a:r>
              <a:rPr lang="en-US" sz="1400" dirty="0"/>
              <a:t> paragraphs or less, please feel free to use graphics as well to support your response. </a:t>
            </a:r>
            <a:endParaRPr dirty="0"/>
          </a:p>
          <a:p>
            <a:pPr marL="0" lvl="0" indent="0" algn="l" rtl="0">
              <a:lnSpc>
                <a:spcPct val="150000"/>
              </a:lnSpc>
              <a:spcBef>
                <a:spcPts val="750"/>
              </a:spcBef>
              <a:spcAft>
                <a:spcPts val="0"/>
              </a:spcAft>
              <a:buClr>
                <a:schemeClr val="lt1"/>
              </a:buClr>
              <a:buSzPts val="1400"/>
              <a:buNone/>
            </a:pPr>
            <a:r>
              <a:rPr lang="en-US" sz="1400" dirty="0"/>
              <a:t> </a:t>
            </a:r>
            <a:r>
              <a:rPr lang="en-US" sz="1400" b="1" dirty="0"/>
              <a:t>Due Date:  3/13 - Please email your response: </a:t>
            </a:r>
            <a:r>
              <a:rPr lang="en-US" sz="1400" b="1" u="sng" dirty="0">
                <a:solidFill>
                  <a:schemeClr val="hlink"/>
                </a:solidFill>
                <a:hlinkClick r:id="rId4"/>
              </a:rPr>
              <a:t>blozada@monmouth.edu</a:t>
            </a:r>
            <a:r>
              <a:rPr lang="en-US" sz="1400" b="1" dirty="0"/>
              <a:t> </a:t>
            </a:r>
            <a:endParaRPr sz="1400" dirty="0"/>
          </a:p>
          <a:p>
            <a:pPr marL="0" lvl="0" indent="0" algn="l" rtl="0">
              <a:lnSpc>
                <a:spcPct val="150000"/>
              </a:lnSpc>
              <a:spcBef>
                <a:spcPts val="750"/>
              </a:spcBef>
              <a:spcAft>
                <a:spcPts val="0"/>
              </a:spcAft>
              <a:buClr>
                <a:schemeClr val="lt1"/>
              </a:buClr>
              <a:buSzPts val="1400"/>
              <a:buNone/>
            </a:pPr>
            <a:r>
              <a:rPr lang="en-US" sz="1400" b="1" dirty="0"/>
              <a:t> </a:t>
            </a:r>
            <a:r>
              <a:rPr lang="en-US" sz="1400" dirty="0"/>
              <a:t>If you have any questions, please feel free to reach out. </a:t>
            </a:r>
            <a:endParaRPr dirty="0"/>
          </a:p>
          <a:p>
            <a:pPr marL="0" lvl="0" indent="0" algn="l" rtl="0">
              <a:lnSpc>
                <a:spcPct val="150000"/>
              </a:lnSpc>
              <a:spcBef>
                <a:spcPts val="750"/>
              </a:spcBef>
              <a:spcAft>
                <a:spcPts val="0"/>
              </a:spcAft>
              <a:buClr>
                <a:schemeClr val="lt1"/>
              </a:buClr>
              <a:buSzPts val="1100"/>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23" name="Google Shape;123;p3"/>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What is SSO?</a:t>
            </a:r>
            <a:endParaRPr/>
          </a:p>
        </p:txBody>
      </p:sp>
      <p:sp>
        <p:nvSpPr>
          <p:cNvPr id="124" name="Google Shape;124;p3"/>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a:t>Single sign-on is a user/session authentication process that permits a user to enter one name and password in order to access multiple applications. The process authenticates the user for all the applications they have been given rights to and eliminates further prompts when they switch applications during a particular session. </a:t>
            </a:r>
            <a:endParaRPr/>
          </a:p>
          <a:p>
            <a:pPr marL="0" lvl="0" indent="0" algn="l" rtl="0">
              <a:lnSpc>
                <a:spcPct val="150000"/>
              </a:lnSpc>
              <a:spcBef>
                <a:spcPts val="750"/>
              </a:spcBef>
              <a:spcAft>
                <a:spcPts val="0"/>
              </a:spcAft>
              <a:buClr>
                <a:schemeClr val="lt1"/>
              </a:buClr>
              <a:buSzPts val="2000"/>
              <a:buNone/>
            </a:pPr>
            <a:endParaRPr/>
          </a:p>
        </p:txBody>
      </p:sp>
      <p:sp>
        <p:nvSpPr>
          <p:cNvPr id="125" name="Google Shape;125;p3"/>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1" name="Google Shape;131;p4"/>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What is OAuth?</a:t>
            </a:r>
            <a:endParaRPr/>
          </a:p>
        </p:txBody>
      </p:sp>
      <p:sp>
        <p:nvSpPr>
          <p:cNvPr id="132" name="Google Shape;132;p4"/>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lt1"/>
              </a:buClr>
              <a:buSzPts val="1400"/>
              <a:buFont typeface="Arial"/>
              <a:buChar char="•"/>
            </a:pPr>
            <a:r>
              <a:rPr lang="en-US" sz="1400"/>
              <a:t>OAuth is a standard that apps can use to provide client applications with </a:t>
            </a:r>
            <a:r>
              <a:rPr lang="en-US" sz="1400" b="1"/>
              <a:t>“secure delegated access”. </a:t>
            </a:r>
            <a:endParaRPr/>
          </a:p>
          <a:p>
            <a:pPr marL="285750" lvl="0" indent="-285750" algn="l" rtl="0">
              <a:lnSpc>
                <a:spcPct val="150000"/>
              </a:lnSpc>
              <a:spcBef>
                <a:spcPts val="750"/>
              </a:spcBef>
              <a:spcAft>
                <a:spcPts val="0"/>
              </a:spcAft>
              <a:buClr>
                <a:schemeClr val="lt1"/>
              </a:buClr>
              <a:buSzPts val="1400"/>
              <a:buFont typeface="Arial"/>
              <a:buChar char="•"/>
            </a:pPr>
            <a:r>
              <a:rPr lang="en-US" sz="1400" b="1"/>
              <a:t>OAuth works over HTTPS and authorizes devices, APIs, servers, and applications with access tokens rather than credentials.</a:t>
            </a:r>
            <a:endParaRPr/>
          </a:p>
          <a:p>
            <a:pPr marL="285750" lvl="0" indent="-285750" algn="l" rtl="0">
              <a:lnSpc>
                <a:spcPct val="150000"/>
              </a:lnSpc>
              <a:spcBef>
                <a:spcPts val="750"/>
              </a:spcBef>
              <a:spcAft>
                <a:spcPts val="0"/>
              </a:spcAft>
              <a:buClr>
                <a:schemeClr val="lt1"/>
              </a:buClr>
              <a:buSzPts val="1400"/>
              <a:buFont typeface="Arial"/>
              <a:buChar char="•"/>
            </a:pPr>
            <a:r>
              <a:rPr lang="en-US" sz="1400" b="1"/>
              <a:t>OAuth is </a:t>
            </a:r>
            <a:r>
              <a:rPr lang="en-US" sz="1400" b="1" i="1"/>
              <a:t>not</a:t>
            </a:r>
            <a:r>
              <a:rPr lang="en-US" sz="1400" b="1"/>
              <a:t> an API or a service</a:t>
            </a:r>
            <a:r>
              <a:rPr lang="en-US" sz="1400"/>
              <a:t>: it’s an open standard for authorization and anyone can implement it.</a:t>
            </a:r>
            <a:endParaRPr/>
          </a:p>
          <a:p>
            <a:pPr marL="285750" lvl="0" indent="-285750" algn="l" rtl="0">
              <a:lnSpc>
                <a:spcPct val="150000"/>
              </a:lnSpc>
              <a:spcBef>
                <a:spcPts val="750"/>
              </a:spcBef>
              <a:spcAft>
                <a:spcPts val="0"/>
              </a:spcAft>
              <a:buClr>
                <a:schemeClr val="lt1"/>
              </a:buClr>
              <a:buSzPts val="1400"/>
              <a:buFont typeface="Arial"/>
              <a:buChar char="•"/>
            </a:pPr>
            <a:r>
              <a:rPr lang="en-US" sz="1400" b="1"/>
              <a:t> </a:t>
            </a:r>
            <a:r>
              <a:rPr lang="en-US" sz="1400"/>
              <a:t>There are two versions of OAuth: </a:t>
            </a:r>
            <a:r>
              <a:rPr lang="en-US" sz="1400" b="1"/>
              <a:t>OAuth 1.0</a:t>
            </a:r>
            <a:r>
              <a:rPr lang="en-US" sz="1400"/>
              <a:t> </a:t>
            </a:r>
            <a:r>
              <a:rPr lang="en-US" sz="1400" b="1"/>
              <a:t>and OAuth 2.0</a:t>
            </a:r>
            <a:r>
              <a:rPr lang="en-US" sz="1400"/>
              <a:t>. These specifications are </a:t>
            </a:r>
            <a:r>
              <a:rPr lang="en-US" sz="1400" i="1"/>
              <a:t>completely different</a:t>
            </a:r>
            <a:r>
              <a:rPr lang="en-US" sz="1400"/>
              <a:t> from one another, and cannot be used together: there is </a:t>
            </a:r>
            <a:r>
              <a:rPr lang="en-US" sz="1400" i="1"/>
              <a:t>no</a:t>
            </a:r>
            <a:r>
              <a:rPr lang="en-US" sz="1400"/>
              <a:t> backwards compatibility between them.</a:t>
            </a:r>
            <a:endParaRPr/>
          </a:p>
        </p:txBody>
      </p:sp>
      <p:sp>
        <p:nvSpPr>
          <p:cNvPr id="133" name="Google Shape;133;p4"/>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9" name="Google Shape;139;p5"/>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SSO &amp; OAuth difference</a:t>
            </a:r>
            <a:endParaRPr/>
          </a:p>
        </p:txBody>
      </p:sp>
      <p:sp>
        <p:nvSpPr>
          <p:cNvPr id="140" name="Google Shape;140;p5"/>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2000"/>
              <a:buNone/>
            </a:pPr>
            <a:r>
              <a:rPr lang="en-US" b="1"/>
              <a:t>OAuth</a:t>
            </a:r>
            <a:r>
              <a:rPr lang="en-US"/>
              <a:t> is not the same thing as Single Sign On (</a:t>
            </a:r>
            <a:r>
              <a:rPr lang="en-US" b="1"/>
              <a:t>SSO</a:t>
            </a:r>
            <a:r>
              <a:rPr lang="en-US"/>
              <a:t>). While they have some similarities — they are very different. </a:t>
            </a:r>
            <a:r>
              <a:rPr lang="en-US" b="1"/>
              <a:t>OAuth</a:t>
            </a:r>
            <a:r>
              <a:rPr lang="en-US"/>
              <a:t> is an authorization protocol. </a:t>
            </a:r>
            <a:r>
              <a:rPr lang="en-US" b="1"/>
              <a:t>SSO</a:t>
            </a:r>
            <a:r>
              <a:rPr lang="en-US"/>
              <a:t> is a high-level term used to describe a scenario in which a user uses the same credentials to access multiple domains</a:t>
            </a: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a:p>
            <a:pPr marL="0" lvl="0" indent="0" algn="l" rtl="0">
              <a:lnSpc>
                <a:spcPct val="150000"/>
              </a:lnSpc>
              <a:spcBef>
                <a:spcPts val="750"/>
              </a:spcBef>
              <a:spcAft>
                <a:spcPts val="0"/>
              </a:spcAft>
              <a:buClr>
                <a:schemeClr val="lt1"/>
              </a:buClr>
              <a:buSzPts val="2000"/>
              <a:buNone/>
            </a:pPr>
            <a:endParaRPr/>
          </a:p>
        </p:txBody>
      </p:sp>
      <p:sp>
        <p:nvSpPr>
          <p:cNvPr id="141" name="Google Shape;141;p5"/>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7" name="Google Shape;147;p6"/>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What is SAML </a:t>
            </a:r>
            <a:endParaRPr/>
          </a:p>
        </p:txBody>
      </p:sp>
      <p:sp>
        <p:nvSpPr>
          <p:cNvPr id="148" name="Google Shape;148;p6"/>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lt1"/>
              </a:buClr>
              <a:buSzPts val="1200"/>
              <a:buFont typeface="Arial"/>
              <a:buChar char="•"/>
            </a:pPr>
            <a:r>
              <a:rPr lang="en-US" sz="1200"/>
              <a:t>SAML (Security Assertion Markup Language)  is basically a session cookie in your browser that gives you access to webapps. It’s limited in the kinds of device profiles and scenarios you might want to do outside of a web browser.</a:t>
            </a:r>
            <a:endParaRPr/>
          </a:p>
          <a:p>
            <a:pPr marL="342900" lvl="0" indent="-342900" algn="l" rtl="0">
              <a:lnSpc>
                <a:spcPct val="150000"/>
              </a:lnSpc>
              <a:spcBef>
                <a:spcPts val="750"/>
              </a:spcBef>
              <a:spcAft>
                <a:spcPts val="0"/>
              </a:spcAft>
              <a:buClr>
                <a:schemeClr val="lt1"/>
              </a:buClr>
              <a:buSzPts val="1200"/>
              <a:buFont typeface="Arial"/>
              <a:buChar char="•"/>
            </a:pPr>
            <a:r>
              <a:rPr lang="en-US" sz="1200"/>
              <a:t>When SAML 2.0 was launched in 2005, it made sense. However, a lot has changed since then. Now we have modern web and native application development platforms. There are Single Page Applications (SPAs) like Gmail/Google Inbox, Facebook, and Twitter. They have different behaviors than your traditional web application, because they make AJAX (background HTTP calls) to APIs. Mobile phones make API calls too, as do TVs, gaming consoles, and IoT devices. SAML SSO isn’t particularly good at any of this.</a:t>
            </a:r>
            <a:endParaRPr/>
          </a:p>
          <a:p>
            <a:pPr marL="0" lvl="0" indent="0" algn="l" rtl="0">
              <a:lnSpc>
                <a:spcPct val="150000"/>
              </a:lnSpc>
              <a:spcBef>
                <a:spcPts val="750"/>
              </a:spcBef>
              <a:spcAft>
                <a:spcPts val="0"/>
              </a:spcAft>
              <a:buClr>
                <a:schemeClr val="lt1"/>
              </a:buClr>
              <a:buSzPts val="2000"/>
              <a:buNone/>
            </a:pPr>
            <a:endParaRPr/>
          </a:p>
        </p:txBody>
      </p:sp>
      <p:sp>
        <p:nvSpPr>
          <p:cNvPr id="149" name="Google Shape;149;p6"/>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5" name="Google Shape;155;p7"/>
          <p:cNvSpPr txBox="1">
            <a:spLocks noGrp="1"/>
          </p:cNvSpPr>
          <p:nvPr>
            <p:ph type="body" idx="1"/>
          </p:nvPr>
        </p:nvSpPr>
        <p:spPr>
          <a:xfrm>
            <a:off x="485093" y="410953"/>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&amp; APIs</a:t>
            </a:r>
            <a:endParaRPr/>
          </a:p>
        </p:txBody>
      </p:sp>
      <p:sp>
        <p:nvSpPr>
          <p:cNvPr id="156" name="Google Shape;156;p7"/>
          <p:cNvSpPr txBox="1">
            <a:spLocks noGrp="1"/>
          </p:cNvSpPr>
          <p:nvPr>
            <p:ph type="body" idx="2"/>
          </p:nvPr>
        </p:nvSpPr>
        <p:spPr>
          <a:xfrm>
            <a:off x="-43330" y="904140"/>
            <a:ext cx="4849673" cy="4239359"/>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200"/>
              <a:buFont typeface="Arial"/>
              <a:buChar char="•"/>
            </a:pPr>
            <a:r>
              <a:rPr lang="en-US" sz="1200"/>
              <a:t>A lot has changed with the way we build APIs too. Now, most developers have moved to REST and stateless APIs. REST is, in a nutshell, HTTP commands pushing JSON packets over the network.</a:t>
            </a:r>
            <a:endParaRPr/>
          </a:p>
          <a:p>
            <a:pPr marL="171450" lvl="0" indent="-171450" algn="l" rtl="0">
              <a:lnSpc>
                <a:spcPct val="150000"/>
              </a:lnSpc>
              <a:spcBef>
                <a:spcPts val="750"/>
              </a:spcBef>
              <a:spcAft>
                <a:spcPts val="0"/>
              </a:spcAft>
              <a:buClr>
                <a:schemeClr val="lt1"/>
              </a:buClr>
              <a:buSzPts val="1200"/>
              <a:buFont typeface="Arial"/>
              <a:buChar char="•"/>
            </a:pPr>
            <a:r>
              <a:rPr lang="en-US" sz="1200"/>
              <a:t>Developers build a lot of APIs. The API Economy is a common buzzword you might hear in boardrooms today. Companies need to protect their REST APIs in a way that allows many devices to access them. In the old days, you’d enter your username/password directory and the app would login directly as you. This gave rise to the delegated authorization problem.</a:t>
            </a:r>
            <a:endParaRPr/>
          </a:p>
          <a:p>
            <a:pPr marL="171450" lvl="0" indent="-171450" algn="l" rtl="0">
              <a:lnSpc>
                <a:spcPct val="150000"/>
              </a:lnSpc>
              <a:spcBef>
                <a:spcPts val="750"/>
              </a:spcBef>
              <a:spcAft>
                <a:spcPts val="0"/>
              </a:spcAft>
              <a:buClr>
                <a:schemeClr val="lt1"/>
              </a:buClr>
              <a:buSzPts val="1200"/>
              <a:buFont typeface="Arial"/>
              <a:buChar char="•"/>
            </a:pPr>
            <a:r>
              <a:rPr lang="en-US" sz="1200"/>
              <a:t>“How can I allow an app to access my data without necessarily giving it my password?”</a:t>
            </a:r>
            <a:endParaRPr/>
          </a:p>
          <a:p>
            <a:pPr marL="171450" lvl="0" indent="-171450" algn="l" rtl="0">
              <a:lnSpc>
                <a:spcPct val="150000"/>
              </a:lnSpc>
              <a:spcBef>
                <a:spcPts val="750"/>
              </a:spcBef>
              <a:spcAft>
                <a:spcPts val="0"/>
              </a:spcAft>
              <a:buClr>
                <a:schemeClr val="lt1"/>
              </a:buClr>
              <a:buSzPts val="1200"/>
              <a:buFont typeface="Arial"/>
              <a:buChar char="•"/>
            </a:pPr>
            <a:r>
              <a:rPr lang="en-US" sz="1200"/>
              <a:t>If you’ve ever seen one of the dialogs below, that’s what we’re talking about. This is an application asking if it can access data on your behalf.</a:t>
            </a:r>
            <a:endParaRPr/>
          </a:p>
          <a:p>
            <a:pPr marL="342900" lvl="0" indent="-266700" algn="l" rtl="0">
              <a:lnSpc>
                <a:spcPct val="150000"/>
              </a:lnSpc>
              <a:spcBef>
                <a:spcPts val="750"/>
              </a:spcBef>
              <a:spcAft>
                <a:spcPts val="0"/>
              </a:spcAft>
              <a:buClr>
                <a:schemeClr val="lt1"/>
              </a:buClr>
              <a:buSzPts val="1200"/>
              <a:buFont typeface="Arial"/>
              <a:buNone/>
            </a:pPr>
            <a:endParaRPr sz="1200"/>
          </a:p>
        </p:txBody>
      </p:sp>
      <p:sp>
        <p:nvSpPr>
          <p:cNvPr id="157" name="Google Shape;157;p7"/>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pic>
        <p:nvPicPr>
          <p:cNvPr id="158" name="Google Shape;158;p7" descr="Facebook OAuth"/>
          <p:cNvPicPr preferRelativeResize="0"/>
          <p:nvPr/>
        </p:nvPicPr>
        <p:blipFill rotWithShape="1">
          <a:blip r:embed="rId3">
            <a:alphaModFix/>
          </a:blip>
          <a:srcRect/>
          <a:stretch/>
        </p:blipFill>
        <p:spPr>
          <a:xfrm>
            <a:off x="4528785" y="1084415"/>
            <a:ext cx="4875200" cy="3960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4" name="Google Shape;164;p8"/>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Continued </a:t>
            </a:r>
            <a:endParaRPr/>
          </a:p>
        </p:txBody>
      </p:sp>
      <p:sp>
        <p:nvSpPr>
          <p:cNvPr id="165" name="Google Shape;165;p8"/>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200"/>
              <a:buFont typeface="Arial"/>
              <a:buChar char="•"/>
            </a:pPr>
            <a:r>
              <a:rPr lang="en-US" sz="1200"/>
              <a:t>OAuth is a delegated authorization framework for REST/APIs. It enables apps to obtain limited access (scopes) to a user’s data without giving away a user’s password. It decouples authentication from authorization and supports multiple use cases addressing different device capabilities. It supports server-to-server apps, browser-based apps, mobile/native apps, and consoles/IoTs.</a:t>
            </a:r>
            <a:endParaRPr/>
          </a:p>
          <a:p>
            <a:pPr marL="171450" lvl="0" indent="-171450" algn="l" rtl="0">
              <a:lnSpc>
                <a:spcPct val="150000"/>
              </a:lnSpc>
              <a:spcBef>
                <a:spcPts val="750"/>
              </a:spcBef>
              <a:spcAft>
                <a:spcPts val="0"/>
              </a:spcAft>
              <a:buClr>
                <a:schemeClr val="lt1"/>
              </a:buClr>
              <a:buSzPts val="1200"/>
              <a:buFont typeface="Arial"/>
              <a:buChar char="•"/>
            </a:pPr>
            <a:r>
              <a:rPr lang="en-US" sz="1200" b="1"/>
              <a:t>Basically OAuth is where:</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App requests authorization from User</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User authorizes App and delivers proof</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App presents proof of authorization to server to get a Token</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Token is restricted to only access what the User authorized for the specific App</a:t>
            </a:r>
            <a:endParaRPr/>
          </a:p>
          <a:p>
            <a:pPr marL="171450" lvl="0" indent="-95250" algn="l" rtl="0">
              <a:lnSpc>
                <a:spcPct val="150000"/>
              </a:lnSpc>
              <a:spcBef>
                <a:spcPts val="750"/>
              </a:spcBef>
              <a:spcAft>
                <a:spcPts val="0"/>
              </a:spcAft>
              <a:buClr>
                <a:schemeClr val="lt1"/>
              </a:buClr>
              <a:buSzPts val="1200"/>
              <a:buFont typeface="Arial"/>
              <a:buNone/>
            </a:pPr>
            <a:endParaRPr sz="1200"/>
          </a:p>
          <a:p>
            <a:pPr marL="171450" lvl="0" indent="-95250" algn="l" rtl="0">
              <a:lnSpc>
                <a:spcPct val="150000"/>
              </a:lnSpc>
              <a:spcBef>
                <a:spcPts val="750"/>
              </a:spcBef>
              <a:spcAft>
                <a:spcPts val="0"/>
              </a:spcAft>
              <a:buClr>
                <a:schemeClr val="lt1"/>
              </a:buClr>
              <a:buSzPts val="1200"/>
              <a:buFont typeface="Arial"/>
              <a:buNone/>
            </a:pPr>
            <a:endParaRPr sz="1200"/>
          </a:p>
          <a:p>
            <a:pPr marL="0" lvl="0" indent="0" algn="l" rtl="0">
              <a:lnSpc>
                <a:spcPct val="150000"/>
              </a:lnSpc>
              <a:spcBef>
                <a:spcPts val="750"/>
              </a:spcBef>
              <a:spcAft>
                <a:spcPts val="0"/>
              </a:spcAft>
              <a:buClr>
                <a:schemeClr val="lt1"/>
              </a:buClr>
              <a:buSzPts val="1200"/>
              <a:buNone/>
            </a:pPr>
            <a:endParaRPr sz="1200"/>
          </a:p>
        </p:txBody>
      </p:sp>
      <p:sp>
        <p:nvSpPr>
          <p:cNvPr id="166" name="Google Shape;166;p8"/>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sldNum" idx="12"/>
          </p:nvPr>
        </p:nvSpPr>
        <p:spPr>
          <a:xfrm>
            <a:off x="6902450" y="475943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2" name="Google Shape;172;p9"/>
          <p:cNvSpPr txBox="1">
            <a:spLocks noGrp="1"/>
          </p:cNvSpPr>
          <p:nvPr>
            <p:ph type="body" idx="1"/>
          </p:nvPr>
        </p:nvSpPr>
        <p:spPr>
          <a:xfrm>
            <a:off x="595372" y="582778"/>
            <a:ext cx="7861300" cy="4931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None/>
            </a:pPr>
            <a:r>
              <a:rPr lang="en-US"/>
              <a:t>OAuth Components </a:t>
            </a:r>
            <a:endParaRPr/>
          </a:p>
        </p:txBody>
      </p:sp>
      <p:sp>
        <p:nvSpPr>
          <p:cNvPr id="173" name="Google Shape;173;p9"/>
          <p:cNvSpPr txBox="1">
            <a:spLocks noGrp="1"/>
          </p:cNvSpPr>
          <p:nvPr>
            <p:ph type="body" idx="2"/>
          </p:nvPr>
        </p:nvSpPr>
        <p:spPr>
          <a:xfrm>
            <a:off x="595372" y="1253359"/>
            <a:ext cx="7861300" cy="3274191"/>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lt1"/>
              </a:buClr>
              <a:buSzPts val="1200"/>
              <a:buFont typeface="Arial"/>
              <a:buChar char="•"/>
            </a:pPr>
            <a:r>
              <a:rPr lang="en-US" sz="1200"/>
              <a:t>OAuth is built on the following central components:</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Scopes and Consent</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Actors</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Clients</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Tokens</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Authorization Server</a:t>
            </a:r>
            <a:endParaRPr/>
          </a:p>
          <a:p>
            <a:pPr marL="228600" lvl="0" indent="-228600" algn="l" rtl="0">
              <a:lnSpc>
                <a:spcPct val="150000"/>
              </a:lnSpc>
              <a:spcBef>
                <a:spcPts val="750"/>
              </a:spcBef>
              <a:spcAft>
                <a:spcPts val="0"/>
              </a:spcAft>
              <a:buClr>
                <a:schemeClr val="lt1"/>
              </a:buClr>
              <a:buSzPts val="1200"/>
              <a:buFont typeface="Arial"/>
              <a:buAutoNum type="arabicPeriod"/>
            </a:pPr>
            <a:r>
              <a:rPr lang="en-US" sz="1200"/>
              <a:t>Flows</a:t>
            </a:r>
            <a:endParaRPr/>
          </a:p>
          <a:p>
            <a:pPr marL="0" lvl="0" indent="0" algn="l" rtl="0">
              <a:lnSpc>
                <a:spcPct val="150000"/>
              </a:lnSpc>
              <a:spcBef>
                <a:spcPts val="750"/>
              </a:spcBef>
              <a:spcAft>
                <a:spcPts val="0"/>
              </a:spcAft>
              <a:buClr>
                <a:schemeClr val="lt1"/>
              </a:buClr>
              <a:buSzPts val="2000"/>
              <a:buNone/>
            </a:pPr>
            <a:endParaRPr/>
          </a:p>
        </p:txBody>
      </p:sp>
      <p:sp>
        <p:nvSpPr>
          <p:cNvPr id="174" name="Google Shape;174;p9"/>
          <p:cNvSpPr txBox="1">
            <a:spLocks noGrp="1"/>
          </p:cNvSpPr>
          <p:nvPr>
            <p:ph type="body" idx="3"/>
          </p:nvPr>
        </p:nvSpPr>
        <p:spPr>
          <a:xfrm>
            <a:off x="595372" y="157736"/>
            <a:ext cx="7046913" cy="1831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1000"/>
              <a:buNone/>
            </a:pPr>
            <a:endParaRPr/>
          </a:p>
        </p:txBody>
      </p:sp>
    </p:spTree>
  </p:cSld>
  <p:clrMapOvr>
    <a:masterClrMapping/>
  </p:clrMapOvr>
</p:sld>
</file>

<file path=ppt/theme/theme1.xml><?xml version="1.0" encoding="utf-8"?>
<a:theme xmlns:a="http://schemas.openxmlformats.org/drawingml/2006/main" name="Office Theme">
  <a:themeElements>
    <a:clrScheme name="Zocdoc Theme">
      <a:dk1>
        <a:srgbClr val="00234B"/>
      </a:dk1>
      <a:lt1>
        <a:srgbClr val="00234B"/>
      </a:lt1>
      <a:dk2>
        <a:srgbClr val="878791"/>
      </a:dk2>
      <a:lt2>
        <a:srgbClr val="FFFFFF"/>
      </a:lt2>
      <a:accent1>
        <a:srgbClr val="00234B"/>
      </a:accent1>
      <a:accent2>
        <a:srgbClr val="FFF04B"/>
      </a:accent2>
      <a:accent3>
        <a:srgbClr val="878791"/>
      </a:accent3>
      <a:accent4>
        <a:srgbClr val="00E6AF"/>
      </a:accent4>
      <a:accent5>
        <a:srgbClr val="878791"/>
      </a:accent5>
      <a:accent6>
        <a:srgbClr val="C382FF"/>
      </a:accent6>
      <a:hlink>
        <a:srgbClr val="28D7FA"/>
      </a:hlink>
      <a:folHlink>
        <a:srgbClr val="28D7F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2559</Words>
  <Application>Microsoft Macintosh PowerPoint</Application>
  <PresentationFormat>On-screen Show (16:9)</PresentationFormat>
  <Paragraphs>173</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Suved Adkar</dc:creator>
  <cp:lastModifiedBy>Brian Lozada </cp:lastModifiedBy>
  <cp:revision>5</cp:revision>
  <dcterms:created xsi:type="dcterms:W3CDTF">2017-06-05T18:43:00Z</dcterms:created>
  <dcterms:modified xsi:type="dcterms:W3CDTF">2024-02-21T19:09:02Z</dcterms:modified>
</cp:coreProperties>
</file>