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c1907b7a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52" name="Google Shape;152;g2cc1907b7ae_0_1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c1907b7a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58" name="Google Shape;158;g2cc1907b7ae_0_1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c1907b7a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65" name="Google Shape;165;g2cc1907b7ae_0_1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cc1907b7ae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72" name="Google Shape;172;g2cc1907b7ae_0_1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c1907b7a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78" name="Google Shape;178;g2cc1907b7ae_0_1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c1907b7ae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84" name="Google Shape;184;g2cc1907b7ae_0_1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c1907b7a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90" name="Google Shape;190;g2cc1907b7ae_0_1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c1907b7a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96" name="Google Shape;196;g2cc1907b7ae_0_2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c1907b7a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202" name="Google Shape;202;g2cc1907b7ae_0_2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cc1907b7a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208" name="Google Shape;208;g2cc1907b7ae_0_2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c1907b7a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c1907b7a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cc1907b7a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cc1907b7a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c1907b7a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c1907b7a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cc1907b7a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cc1907b7a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cc1907b7a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cc1907b7a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c1907b7a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c1907b7a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c1907b7a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c1907b7a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c1907b7ae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c1907b7a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c1907b7a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c1907b7a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c1907b7a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c1907b7a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c1907b7ae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1907b7a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c1907b7a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Shobha</a:t>
            </a:r>
            <a:endParaRPr/>
          </a:p>
        </p:txBody>
      </p:sp>
      <p:sp>
        <p:nvSpPr>
          <p:cNvPr id="146" name="Google Shape;146;g2cc1907b7ae_0_15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822960" y="214953"/>
            <a:ext cx="7543800" cy="1088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body" idx="1"/>
          </p:nvPr>
        </p:nvSpPr>
        <p:spPr>
          <a:xfrm>
            <a:off x="822959" y="1384300"/>
            <a:ext cx="7543800" cy="30174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85" name="Google Shape;85;p13"/>
          <p:cNvSpPr txBox="1">
            <a:spLocks noGrp="1"/>
          </p:cNvSpPr>
          <p:nvPr>
            <p:ph type="dt" idx="10"/>
          </p:nvPr>
        </p:nvSpPr>
        <p:spPr>
          <a:xfrm>
            <a:off x="822961" y="4844840"/>
            <a:ext cx="18543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2764639" y="4844840"/>
            <a:ext cx="36171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7425344" y="4844840"/>
            <a:ext cx="9840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aDSUQ72YFN6AwLvSm_fob4iH55t1Q8Tl/view?usp=drive_link"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Art Store Marketplace</a:t>
            </a: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Anna, Yosef, Shobha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000"/>
              <a:buFont typeface="Calibri"/>
              <a:buNone/>
            </a:pPr>
            <a:r>
              <a:rPr lang="en" sz="4000"/>
              <a:t>Process Steps for Updating </a:t>
            </a:r>
            <a:br>
              <a:rPr lang="en" sz="4000"/>
            </a:br>
            <a:r>
              <a:rPr lang="en" sz="4000"/>
              <a:t>Default CloudWatch Alarms</a:t>
            </a:r>
            <a:endParaRPr sz="4000"/>
          </a:p>
        </p:txBody>
      </p:sp>
      <p:sp>
        <p:nvSpPr>
          <p:cNvPr id="155" name="Google Shape;155;p23"/>
          <p:cNvSpPr txBox="1">
            <a:spLocks noGrp="1"/>
          </p:cNvSpPr>
          <p:nvPr>
            <p:ph type="body" idx="1"/>
          </p:nvPr>
        </p:nvSpPr>
        <p:spPr>
          <a:xfrm>
            <a:off x="729450" y="2078875"/>
            <a:ext cx="7688700" cy="2261100"/>
          </a:xfrm>
          <a:prstGeom prst="rect">
            <a:avLst/>
          </a:prstGeom>
          <a:noFill/>
          <a:ln>
            <a:noFill/>
          </a:ln>
        </p:spPr>
        <p:txBody>
          <a:bodyPr spcFirstLastPara="1" wrap="square" lIns="0" tIns="45700" rIns="0" bIns="45700" anchor="t" anchorCtr="0">
            <a:noAutofit/>
          </a:bodyPr>
          <a:lstStyle/>
          <a:p>
            <a:pPr marL="91440" lvl="0" indent="-98425" algn="l" rtl="0">
              <a:lnSpc>
                <a:spcPct val="70000"/>
              </a:lnSpc>
              <a:spcBef>
                <a:spcPts val="0"/>
              </a:spcBef>
              <a:spcAft>
                <a:spcPts val="0"/>
              </a:spcAft>
              <a:buSzPts val="1550"/>
              <a:buFont typeface="Calibri"/>
              <a:buAutoNum type="arabicPeriod"/>
            </a:pPr>
            <a:r>
              <a:rPr lang="en" sz="1217"/>
              <a:t> Access the SNS Dashboard</a:t>
            </a:r>
            <a:endParaRPr sz="1217"/>
          </a:p>
          <a:p>
            <a:pPr marL="91440" lvl="0" indent="-98425" algn="l" rtl="0">
              <a:lnSpc>
                <a:spcPct val="70000"/>
              </a:lnSpc>
              <a:spcBef>
                <a:spcPts val="1400"/>
              </a:spcBef>
              <a:spcAft>
                <a:spcPts val="0"/>
              </a:spcAft>
              <a:buSzPts val="1550"/>
              <a:buFont typeface="Calibri"/>
              <a:buAutoNum type="arabicPeriod"/>
            </a:pPr>
            <a:r>
              <a:rPr lang="en" sz="1217"/>
              <a:t> Locate the Topic</a:t>
            </a:r>
            <a:endParaRPr sz="1217"/>
          </a:p>
          <a:p>
            <a:pPr marL="91440" lvl="0" indent="-98425" algn="l" rtl="0">
              <a:lnSpc>
                <a:spcPct val="70000"/>
              </a:lnSpc>
              <a:spcBef>
                <a:spcPts val="1400"/>
              </a:spcBef>
              <a:spcAft>
                <a:spcPts val="0"/>
              </a:spcAft>
              <a:buSzPts val="1550"/>
              <a:buFont typeface="Calibri"/>
              <a:buAutoNum type="arabicPeriod"/>
            </a:pPr>
            <a:r>
              <a:rPr lang="en" sz="1217"/>
              <a:t> Edit Topic Settings</a:t>
            </a:r>
            <a:endParaRPr sz="1217"/>
          </a:p>
          <a:p>
            <a:pPr marL="91440" lvl="0" indent="-98425" algn="l" rtl="0">
              <a:lnSpc>
                <a:spcPct val="70000"/>
              </a:lnSpc>
              <a:spcBef>
                <a:spcPts val="1400"/>
              </a:spcBef>
              <a:spcAft>
                <a:spcPts val="0"/>
              </a:spcAft>
              <a:buSzPts val="1550"/>
              <a:buFont typeface="Calibri"/>
              <a:buAutoNum type="arabicPeriod"/>
            </a:pPr>
            <a:r>
              <a:rPr lang="en" sz="1217"/>
              <a:t> Manage Subscriptions</a:t>
            </a:r>
            <a:endParaRPr sz="1217"/>
          </a:p>
          <a:p>
            <a:pPr marL="91440" lvl="0" indent="-98425" algn="l" rtl="0">
              <a:lnSpc>
                <a:spcPct val="70000"/>
              </a:lnSpc>
              <a:spcBef>
                <a:spcPts val="1400"/>
              </a:spcBef>
              <a:spcAft>
                <a:spcPts val="0"/>
              </a:spcAft>
              <a:buSzPts val="1550"/>
              <a:buFont typeface="Calibri"/>
              <a:buAutoNum type="arabicPeriod"/>
            </a:pPr>
            <a:r>
              <a:rPr lang="en" sz="1217"/>
              <a:t> Update Access Policies</a:t>
            </a:r>
            <a:endParaRPr sz="1217"/>
          </a:p>
          <a:p>
            <a:pPr marL="91440" lvl="0" indent="-98425" algn="l" rtl="0">
              <a:lnSpc>
                <a:spcPct val="70000"/>
              </a:lnSpc>
              <a:spcBef>
                <a:spcPts val="1400"/>
              </a:spcBef>
              <a:spcAft>
                <a:spcPts val="0"/>
              </a:spcAft>
              <a:buSzPts val="1550"/>
              <a:buFont typeface="Calibri"/>
              <a:buAutoNum type="arabicPeriod"/>
            </a:pPr>
            <a:r>
              <a:rPr lang="en" sz="1217"/>
              <a:t> Save Changes</a:t>
            </a:r>
            <a:endParaRPr sz="1217"/>
          </a:p>
          <a:p>
            <a:pPr marL="91440" lvl="0" indent="-98425" algn="l" rtl="0">
              <a:lnSpc>
                <a:spcPct val="70000"/>
              </a:lnSpc>
              <a:spcBef>
                <a:spcPts val="1400"/>
              </a:spcBef>
              <a:spcAft>
                <a:spcPts val="0"/>
              </a:spcAft>
              <a:buSzPts val="1550"/>
              <a:buFont typeface="Calibri"/>
              <a:buAutoNum type="arabicPeriod"/>
            </a:pPr>
            <a:r>
              <a:rPr lang="en" sz="1217"/>
              <a:t> Modify CloudWatch Alarm Settings</a:t>
            </a:r>
            <a:endParaRPr sz="1217"/>
          </a:p>
          <a:p>
            <a:pPr marL="91440" lvl="0" indent="-98425" algn="l" rtl="0">
              <a:lnSpc>
                <a:spcPct val="70000"/>
              </a:lnSpc>
              <a:spcBef>
                <a:spcPts val="1400"/>
              </a:spcBef>
              <a:spcAft>
                <a:spcPts val="0"/>
              </a:spcAft>
              <a:buSzPts val="1550"/>
              <a:buFont typeface="Calibri"/>
              <a:buAutoNum type="arabicPeriod"/>
            </a:pPr>
            <a:r>
              <a:rPr lang="en" sz="1217"/>
              <a:t> Test the Configuration</a:t>
            </a:r>
            <a:endParaRPr sz="121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611925"/>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Custom Metrics from Logs</a:t>
            </a:r>
            <a:endParaRPr/>
          </a:p>
        </p:txBody>
      </p:sp>
      <p:sp>
        <p:nvSpPr>
          <p:cNvPr id="161" name="Google Shape;161;p24"/>
          <p:cNvSpPr txBox="1">
            <a:spLocks noGrp="1"/>
          </p:cNvSpPr>
          <p:nvPr>
            <p:ph type="body" idx="1"/>
          </p:nvPr>
        </p:nvSpPr>
        <p:spPr>
          <a:xfrm>
            <a:off x="729450" y="1342700"/>
            <a:ext cx="7688700" cy="22611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a:pPr>
            <a:r>
              <a:rPr lang="en"/>
              <a:t>Access Log Groups: Navigate to CloudWatch -&gt; Logs -&gt; Log groups.</a:t>
            </a:r>
            <a:endParaRPr/>
          </a:p>
          <a:p>
            <a:pPr marL="91440" lvl="0" indent="-127000" algn="l" rtl="0">
              <a:lnSpc>
                <a:spcPct val="90000"/>
              </a:lnSpc>
              <a:spcBef>
                <a:spcPts val="1400"/>
              </a:spcBef>
              <a:spcAft>
                <a:spcPts val="0"/>
              </a:spcAft>
              <a:buSzPts val="2000"/>
              <a:buChar char="●"/>
            </a:pPr>
            <a:r>
              <a:rPr lang="en"/>
              <a:t>Analyze Logs: Use Log Insights for queries. Example query: filter @message like /Error/ | stats count() as errorCount by bin(5m).</a:t>
            </a:r>
            <a:endParaRPr/>
          </a:p>
          <a:p>
            <a:pPr marL="91440" lvl="0" indent="-127000" algn="l" rtl="0">
              <a:lnSpc>
                <a:spcPct val="90000"/>
              </a:lnSpc>
              <a:spcBef>
                <a:spcPts val="1400"/>
              </a:spcBef>
              <a:spcAft>
                <a:spcPts val="0"/>
              </a:spcAft>
              <a:buSzPts val="2000"/>
              <a:buChar char="●"/>
            </a:pPr>
            <a:r>
              <a:rPr lang="en"/>
              <a:t>Create Metric Filters: Define filter pattern and configure metric details (Namespace, Metric Name).</a:t>
            </a:r>
            <a:endParaRPr/>
          </a:p>
          <a:p>
            <a:pPr marL="91440" lvl="0" indent="0" algn="l" rtl="0">
              <a:lnSpc>
                <a:spcPct val="90000"/>
              </a:lnSpc>
              <a:spcBef>
                <a:spcPts val="1400"/>
              </a:spcBef>
              <a:spcAft>
                <a:spcPts val="0"/>
              </a:spcAft>
              <a:buSzPts val="2000"/>
              <a:buNone/>
            </a:pPr>
            <a:endParaRPr/>
          </a:p>
        </p:txBody>
      </p:sp>
      <p:pic>
        <p:nvPicPr>
          <p:cNvPr id="162" name="Google Shape;162;p24"/>
          <p:cNvPicPr preferRelativeResize="0"/>
          <p:nvPr/>
        </p:nvPicPr>
        <p:blipFill rotWithShape="1">
          <a:blip r:embed="rId3">
            <a:alphaModFix/>
          </a:blip>
          <a:srcRect/>
          <a:stretch/>
        </p:blipFill>
        <p:spPr>
          <a:xfrm>
            <a:off x="1345185" y="2877376"/>
            <a:ext cx="6040947" cy="21876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592300"/>
            <a:ext cx="7688700" cy="5352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Calibri"/>
              <a:buNone/>
            </a:pPr>
            <a:r>
              <a:rPr lang="en" sz="4800">
                <a:solidFill>
                  <a:srgbClr val="3F3F3F"/>
                </a:solidFill>
                <a:latin typeface="Calibri"/>
                <a:ea typeface="Calibri"/>
                <a:cs typeface="Calibri"/>
                <a:sym typeface="Calibri"/>
              </a:rPr>
              <a:t>Setting Up the Alarm</a:t>
            </a:r>
            <a:endParaRPr/>
          </a:p>
        </p:txBody>
      </p:sp>
      <p:sp>
        <p:nvSpPr>
          <p:cNvPr id="168" name="Google Shape;168;p25"/>
          <p:cNvSpPr txBox="1">
            <a:spLocks noGrp="1"/>
          </p:cNvSpPr>
          <p:nvPr>
            <p:ph type="body" idx="1"/>
          </p:nvPr>
        </p:nvSpPr>
        <p:spPr>
          <a:xfrm>
            <a:off x="727650" y="1313250"/>
            <a:ext cx="7688700" cy="2261100"/>
          </a:xfrm>
          <a:prstGeom prst="rect">
            <a:avLst/>
          </a:prstGeom>
          <a:noFill/>
          <a:ln>
            <a:noFill/>
          </a:ln>
        </p:spPr>
        <p:txBody>
          <a:bodyPr spcFirstLastPara="1" wrap="square" lIns="0" tIns="45700" rIns="0" bIns="45700" anchor="t" anchorCtr="0">
            <a:normAutofit/>
          </a:bodyPr>
          <a:lstStyle/>
          <a:p>
            <a:pPr marL="91440" lvl="0" indent="-95250" algn="l" rtl="0">
              <a:lnSpc>
                <a:spcPct val="90000"/>
              </a:lnSpc>
              <a:spcBef>
                <a:spcPts val="0"/>
              </a:spcBef>
              <a:spcAft>
                <a:spcPts val="0"/>
              </a:spcAft>
              <a:buSzPts val="1500"/>
              <a:buChar char="●"/>
            </a:pPr>
            <a:r>
              <a:rPr lang="en" sz="1500"/>
              <a:t>Configure the Alarm: Navigate to Alarms -&gt; Create new -&gt; Select custom metric.</a:t>
            </a:r>
            <a:endParaRPr sz="1000"/>
          </a:p>
          <a:p>
            <a:pPr marL="91440" lvl="0" indent="-95250" algn="l" rtl="0">
              <a:lnSpc>
                <a:spcPct val="90000"/>
              </a:lnSpc>
              <a:spcBef>
                <a:spcPts val="1400"/>
              </a:spcBef>
              <a:spcAft>
                <a:spcPts val="0"/>
              </a:spcAft>
              <a:buSzPts val="1500"/>
              <a:buChar char="●"/>
            </a:pPr>
            <a:r>
              <a:rPr lang="en" sz="1500"/>
              <a:t>Define Conditions: Example - ErrorCount &gt; 100 in 5 minutes.</a:t>
            </a:r>
            <a:endParaRPr sz="1000"/>
          </a:p>
          <a:p>
            <a:pPr marL="91440" lvl="0" indent="-95250" algn="l" rtl="0">
              <a:lnSpc>
                <a:spcPct val="90000"/>
              </a:lnSpc>
              <a:spcBef>
                <a:spcPts val="1400"/>
              </a:spcBef>
              <a:spcAft>
                <a:spcPts val="0"/>
              </a:spcAft>
              <a:buSzPts val="1500"/>
              <a:buChar char="●"/>
            </a:pPr>
            <a:r>
              <a:rPr lang="en" sz="1500"/>
              <a:t>Configure Actions: Set up notifications via Amazon SNS, e.g., sending an alert email.</a:t>
            </a:r>
            <a:endParaRPr sz="1500"/>
          </a:p>
          <a:p>
            <a:pPr marL="91440" lvl="0" indent="0" algn="l" rtl="0">
              <a:lnSpc>
                <a:spcPct val="90000"/>
              </a:lnSpc>
              <a:spcBef>
                <a:spcPts val="1400"/>
              </a:spcBef>
              <a:spcAft>
                <a:spcPts val="0"/>
              </a:spcAft>
              <a:buSzPts val="2000"/>
              <a:buNone/>
            </a:pPr>
            <a:endParaRPr sz="1000"/>
          </a:p>
        </p:txBody>
      </p:sp>
      <p:pic>
        <p:nvPicPr>
          <p:cNvPr id="169" name="Google Shape;169;p25"/>
          <p:cNvPicPr preferRelativeResize="0"/>
          <p:nvPr/>
        </p:nvPicPr>
        <p:blipFill rotWithShape="1">
          <a:blip r:embed="rId3">
            <a:alphaModFix/>
          </a:blip>
          <a:srcRect/>
          <a:stretch/>
        </p:blipFill>
        <p:spPr>
          <a:xfrm>
            <a:off x="1952347" y="2692128"/>
            <a:ext cx="4268143" cy="2239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7650" y="58245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Select Metric</a:t>
            </a:r>
            <a:endParaRPr/>
          </a:p>
        </p:txBody>
      </p:sp>
      <p:pic>
        <p:nvPicPr>
          <p:cNvPr id="175" name="Google Shape;175;p26"/>
          <p:cNvPicPr preferRelativeResize="0"/>
          <p:nvPr/>
        </p:nvPicPr>
        <p:blipFill rotWithShape="1">
          <a:blip r:embed="rId3">
            <a:alphaModFix/>
          </a:blip>
          <a:srcRect/>
          <a:stretch/>
        </p:blipFill>
        <p:spPr>
          <a:xfrm>
            <a:off x="1968951" y="1402298"/>
            <a:ext cx="5402400" cy="347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729450" y="47675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Specify metric and conditions</a:t>
            </a:r>
            <a:endParaRPr/>
          </a:p>
        </p:txBody>
      </p:sp>
      <p:pic>
        <p:nvPicPr>
          <p:cNvPr id="181" name="Google Shape;181;p27"/>
          <p:cNvPicPr preferRelativeResize="0"/>
          <p:nvPr/>
        </p:nvPicPr>
        <p:blipFill rotWithShape="1">
          <a:blip r:embed="rId3">
            <a:alphaModFix/>
          </a:blip>
          <a:srcRect/>
          <a:stretch/>
        </p:blipFill>
        <p:spPr>
          <a:xfrm>
            <a:off x="2925456" y="1080638"/>
            <a:ext cx="3293100" cy="402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7650" y="58245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Configure actions</a:t>
            </a:r>
            <a:endParaRPr/>
          </a:p>
        </p:txBody>
      </p:sp>
      <p:pic>
        <p:nvPicPr>
          <p:cNvPr id="187" name="Google Shape;187;p28"/>
          <p:cNvPicPr preferRelativeResize="0"/>
          <p:nvPr/>
        </p:nvPicPr>
        <p:blipFill rotWithShape="1">
          <a:blip r:embed="rId3">
            <a:alphaModFix/>
          </a:blip>
          <a:srcRect/>
          <a:stretch/>
        </p:blipFill>
        <p:spPr>
          <a:xfrm>
            <a:off x="2316600" y="1531250"/>
            <a:ext cx="4510800" cy="328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9450" y="128920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Alarms</a:t>
            </a:r>
            <a:endParaRPr/>
          </a:p>
        </p:txBody>
      </p:sp>
      <p:pic>
        <p:nvPicPr>
          <p:cNvPr id="193" name="Google Shape;193;p29"/>
          <p:cNvPicPr preferRelativeResize="0">
            <a:picLocks noGrp="1"/>
          </p:cNvPicPr>
          <p:nvPr>
            <p:ph type="body" idx="1"/>
          </p:nvPr>
        </p:nvPicPr>
        <p:blipFill rotWithShape="1">
          <a:blip r:embed="rId3">
            <a:alphaModFix/>
          </a:blip>
          <a:srcRect/>
          <a:stretch/>
        </p:blipFill>
        <p:spPr>
          <a:xfrm>
            <a:off x="729450" y="2078875"/>
            <a:ext cx="7688700" cy="22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727650" y="131865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Subscription confirmed</a:t>
            </a:r>
            <a:endParaRPr/>
          </a:p>
        </p:txBody>
      </p:sp>
      <p:pic>
        <p:nvPicPr>
          <p:cNvPr id="199" name="Google Shape;199;p30"/>
          <p:cNvPicPr preferRelativeResize="0"/>
          <p:nvPr/>
        </p:nvPicPr>
        <p:blipFill rotWithShape="1">
          <a:blip r:embed="rId3">
            <a:alphaModFix/>
          </a:blip>
          <a:srcRect/>
          <a:stretch/>
        </p:blipFill>
        <p:spPr>
          <a:xfrm>
            <a:off x="1294110" y="1904576"/>
            <a:ext cx="5972175" cy="31575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7650" y="1259750"/>
            <a:ext cx="76887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
              <a:t>Finalize Setup</a:t>
            </a:r>
            <a:endParaRPr/>
          </a:p>
        </p:txBody>
      </p:sp>
      <p:pic>
        <p:nvPicPr>
          <p:cNvPr id="205" name="Google Shape;205;p31"/>
          <p:cNvPicPr preferRelativeResize="0"/>
          <p:nvPr/>
        </p:nvPicPr>
        <p:blipFill rotWithShape="1">
          <a:blip r:embed="rId3">
            <a:alphaModFix/>
          </a:blip>
          <a:srcRect/>
          <a:stretch/>
        </p:blipFill>
        <p:spPr>
          <a:xfrm>
            <a:off x="616656" y="2487357"/>
            <a:ext cx="7910700" cy="145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9450" y="1141950"/>
            <a:ext cx="7688700" cy="5352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Calibri"/>
              <a:buNone/>
            </a:pPr>
            <a:r>
              <a:rPr lang="en" sz="4000"/>
              <a:t>Subscription confirmed in AWS service</a:t>
            </a:r>
            <a:endParaRPr sz="4000"/>
          </a:p>
        </p:txBody>
      </p:sp>
      <p:pic>
        <p:nvPicPr>
          <p:cNvPr id="211" name="Google Shape;211;p32"/>
          <p:cNvPicPr preferRelativeResize="0"/>
          <p:nvPr/>
        </p:nvPicPr>
        <p:blipFill rotWithShape="1">
          <a:blip r:embed="rId3">
            <a:alphaModFix/>
          </a:blip>
          <a:srcRect/>
          <a:stretch/>
        </p:blipFill>
        <p:spPr>
          <a:xfrm>
            <a:off x="437108" y="1723331"/>
            <a:ext cx="8273400" cy="314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Online storefront to sell prints of famous artwork</a:t>
            </a:r>
            <a:endParaRPr/>
          </a:p>
          <a:p>
            <a:pPr marL="0" lvl="0" indent="0" algn="l" rtl="0">
              <a:spcBef>
                <a:spcPts val="1200"/>
              </a:spcBef>
              <a:spcAft>
                <a:spcPts val="0"/>
              </a:spcAft>
              <a:buNone/>
            </a:pPr>
            <a:r>
              <a:rPr lang="en"/>
              <a:t>Front End: HTML, CSS, JavaScript, S3</a:t>
            </a:r>
            <a:endParaRPr/>
          </a:p>
          <a:p>
            <a:pPr marL="0" lvl="0" indent="0" algn="l" rtl="0">
              <a:spcBef>
                <a:spcPts val="1200"/>
              </a:spcBef>
              <a:spcAft>
                <a:spcPts val="0"/>
              </a:spcAft>
              <a:buNone/>
            </a:pPr>
            <a:r>
              <a:rPr lang="en"/>
              <a:t>Back End: EC2</a:t>
            </a:r>
            <a:endParaRPr/>
          </a:p>
          <a:p>
            <a:pPr marL="0" lvl="0" indent="0" algn="l" rtl="0">
              <a:spcBef>
                <a:spcPts val="1200"/>
              </a:spcBef>
              <a:spcAft>
                <a:spcPts val="1200"/>
              </a:spcAft>
              <a:buNone/>
            </a:pPr>
            <a:r>
              <a:rPr lang="en"/>
              <a:t>Database: MySQL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STRIDE</a:t>
            </a:r>
            <a:endParaRPr/>
          </a:p>
        </p:txBody>
      </p:sp>
      <p:sp>
        <p:nvSpPr>
          <p:cNvPr id="217" name="Google Shape;217;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Spoofing:</a:t>
            </a:r>
            <a:endParaRPr/>
          </a:p>
          <a:p>
            <a:pPr marL="914400" lvl="1" indent="-287972" algn="l" rtl="0">
              <a:spcBef>
                <a:spcPts val="0"/>
              </a:spcBef>
              <a:spcAft>
                <a:spcPts val="0"/>
              </a:spcAft>
              <a:buSzPct val="100000"/>
              <a:buChar char="○"/>
            </a:pPr>
            <a:r>
              <a:rPr lang="en"/>
              <a:t>We are not using accounts</a:t>
            </a:r>
            <a:endParaRPr/>
          </a:p>
          <a:p>
            <a:pPr marL="914400" lvl="1" indent="-287972" algn="l" rtl="0">
              <a:spcBef>
                <a:spcPts val="0"/>
              </a:spcBef>
              <a:spcAft>
                <a:spcPts val="0"/>
              </a:spcAft>
              <a:buSzPct val="100000"/>
              <a:buChar char="○"/>
            </a:pPr>
            <a:r>
              <a:rPr lang="en"/>
              <a:t>Payment is done through Stripe, a secure third party</a:t>
            </a:r>
            <a:endParaRPr/>
          </a:p>
          <a:p>
            <a:pPr marL="457200" lvl="0" indent="-298767" algn="l" rtl="0">
              <a:spcBef>
                <a:spcPts val="0"/>
              </a:spcBef>
              <a:spcAft>
                <a:spcPts val="0"/>
              </a:spcAft>
              <a:buSzPct val="100000"/>
              <a:buChar char="●"/>
            </a:pPr>
            <a:r>
              <a:rPr lang="en"/>
              <a:t>Tampering:</a:t>
            </a:r>
            <a:endParaRPr/>
          </a:p>
          <a:p>
            <a:pPr marL="914400" lvl="1" indent="-287972" algn="l" rtl="0">
              <a:spcBef>
                <a:spcPts val="0"/>
              </a:spcBef>
              <a:spcAft>
                <a:spcPts val="0"/>
              </a:spcAft>
              <a:buSzPct val="100000"/>
              <a:buChar char="○"/>
            </a:pPr>
            <a:r>
              <a:rPr lang="en"/>
              <a:t>This version does not use SQL, so no SQL injection</a:t>
            </a:r>
            <a:endParaRPr/>
          </a:p>
          <a:p>
            <a:pPr marL="914400" lvl="1" indent="-287972" algn="l" rtl="0">
              <a:spcBef>
                <a:spcPts val="0"/>
              </a:spcBef>
              <a:spcAft>
                <a:spcPts val="0"/>
              </a:spcAft>
              <a:buSzPct val="100000"/>
              <a:buChar char="○"/>
            </a:pPr>
            <a:r>
              <a:rPr lang="en"/>
              <a:t>Vulnerability scan says we have open ports</a:t>
            </a:r>
            <a:endParaRPr/>
          </a:p>
          <a:p>
            <a:pPr marL="457200" lvl="0" indent="-298767" algn="l" rtl="0">
              <a:spcBef>
                <a:spcPts val="0"/>
              </a:spcBef>
              <a:spcAft>
                <a:spcPts val="0"/>
              </a:spcAft>
              <a:buSzPct val="100000"/>
              <a:buChar char="●"/>
            </a:pPr>
            <a:r>
              <a:rPr lang="en"/>
              <a:t>Repudiation:</a:t>
            </a:r>
            <a:endParaRPr/>
          </a:p>
          <a:p>
            <a:pPr marL="914400" lvl="1" indent="-287972" algn="l" rtl="0">
              <a:spcBef>
                <a:spcPts val="0"/>
              </a:spcBef>
              <a:spcAft>
                <a:spcPts val="0"/>
              </a:spcAft>
              <a:buSzPct val="100000"/>
              <a:buChar char="○"/>
            </a:pPr>
            <a:r>
              <a:rPr lang="en"/>
              <a:t>CloudWatch and CloudTrail should help with this</a:t>
            </a:r>
            <a:endParaRPr/>
          </a:p>
          <a:p>
            <a:pPr marL="457200" lvl="0" indent="-298767" algn="l" rtl="0">
              <a:spcBef>
                <a:spcPts val="0"/>
              </a:spcBef>
              <a:spcAft>
                <a:spcPts val="0"/>
              </a:spcAft>
              <a:buSzPct val="100000"/>
              <a:buChar char="●"/>
            </a:pPr>
            <a:r>
              <a:rPr lang="en"/>
              <a:t>Information Disclosure:</a:t>
            </a:r>
            <a:endParaRPr/>
          </a:p>
          <a:p>
            <a:pPr marL="914400" lvl="1" indent="-287972" algn="l" rtl="0">
              <a:spcBef>
                <a:spcPts val="0"/>
              </a:spcBef>
              <a:spcAft>
                <a:spcPts val="0"/>
              </a:spcAft>
              <a:buSzPct val="100000"/>
              <a:buChar char="○"/>
            </a:pPr>
            <a:r>
              <a:rPr lang="en"/>
              <a:t>We do not collect private data beyond name and phone number, which goes through Stripe</a:t>
            </a:r>
            <a:endParaRPr/>
          </a:p>
          <a:p>
            <a:pPr marL="457200" lvl="0" indent="-298767" algn="l" rtl="0">
              <a:spcBef>
                <a:spcPts val="0"/>
              </a:spcBef>
              <a:spcAft>
                <a:spcPts val="0"/>
              </a:spcAft>
              <a:buSzPct val="100000"/>
              <a:buChar char="●"/>
            </a:pPr>
            <a:r>
              <a:rPr lang="en"/>
              <a:t>Denial of Service:</a:t>
            </a:r>
            <a:endParaRPr/>
          </a:p>
          <a:p>
            <a:pPr marL="914400" lvl="1" indent="-287972" algn="l" rtl="0">
              <a:spcBef>
                <a:spcPts val="0"/>
              </a:spcBef>
              <a:spcAft>
                <a:spcPts val="0"/>
              </a:spcAft>
              <a:buSzPct val="100000"/>
              <a:buChar char="○"/>
            </a:pPr>
            <a:r>
              <a:rPr lang="en"/>
              <a:t>DDOS protection from CloudFront</a:t>
            </a:r>
            <a:endParaRPr/>
          </a:p>
          <a:p>
            <a:pPr marL="457200" lvl="0" indent="-298767" algn="l" rtl="0">
              <a:spcBef>
                <a:spcPts val="0"/>
              </a:spcBef>
              <a:spcAft>
                <a:spcPts val="0"/>
              </a:spcAft>
              <a:buSzPct val="100000"/>
              <a:buChar char="●"/>
            </a:pPr>
            <a:r>
              <a:rPr lang="en"/>
              <a:t>Elevation of Privilege</a:t>
            </a:r>
            <a:endParaRPr/>
          </a:p>
          <a:p>
            <a:pPr marL="914400" lvl="1" indent="-287972" algn="l" rtl="0">
              <a:spcBef>
                <a:spcPts val="0"/>
              </a:spcBef>
              <a:spcAft>
                <a:spcPts val="0"/>
              </a:spcAft>
              <a:buSzPct val="100000"/>
              <a:buChar char="○"/>
            </a:pPr>
            <a:r>
              <a:rPr lang="en"/>
              <a:t>We have an IAM account with admin privileges used for group collaboration; this could be hacked</a:t>
            </a:r>
            <a:endParaRPr/>
          </a:p>
        </p:txBody>
      </p:sp>
      <p:pic>
        <p:nvPicPr>
          <p:cNvPr id="218" name="Google Shape;218;p33"/>
          <p:cNvPicPr preferRelativeResize="0"/>
          <p:nvPr/>
        </p:nvPicPr>
        <p:blipFill>
          <a:blip r:embed="rId3">
            <a:alphaModFix/>
          </a:blip>
          <a:stretch>
            <a:fillRect/>
          </a:stretch>
        </p:blipFill>
        <p:spPr>
          <a:xfrm>
            <a:off x="5567250" y="722375"/>
            <a:ext cx="3314575" cy="24810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727650" y="641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Vulnerability Scan (HostedScan)</a:t>
            </a:r>
            <a:endParaRPr/>
          </a:p>
        </p:txBody>
      </p:sp>
      <p:sp>
        <p:nvSpPr>
          <p:cNvPr id="224" name="Google Shape;224;p34"/>
          <p:cNvSpPr txBox="1">
            <a:spLocks noGrp="1"/>
          </p:cNvSpPr>
          <p:nvPr>
            <p:ph type="body" idx="1"/>
          </p:nvPr>
        </p:nvSpPr>
        <p:spPr>
          <a:xfrm>
            <a:off x="727650" y="1352500"/>
            <a:ext cx="7688700" cy="2721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u="sng">
                <a:solidFill>
                  <a:schemeClr val="hlink"/>
                </a:solidFill>
                <a:hlinkClick r:id="rId3"/>
              </a:rPr>
              <a:t>OpenVAS</a:t>
            </a:r>
            <a:endParaRPr/>
          </a:p>
          <a:p>
            <a:pPr marL="914400" lvl="1" indent="-298450" algn="l" rtl="0">
              <a:spcBef>
                <a:spcPts val="0"/>
              </a:spcBef>
              <a:spcAft>
                <a:spcPts val="0"/>
              </a:spcAft>
              <a:buSzPts val="1100"/>
              <a:buChar char="○"/>
            </a:pPr>
            <a:r>
              <a:rPr lang="en"/>
              <a:t>High Risk</a:t>
            </a:r>
            <a:endParaRPr/>
          </a:p>
          <a:p>
            <a:pPr marL="1371600" lvl="2" indent="-298450" algn="l" rtl="0">
              <a:spcBef>
                <a:spcPts val="0"/>
              </a:spcBef>
              <a:spcAft>
                <a:spcPts val="0"/>
              </a:spcAft>
              <a:buSzPts val="1100"/>
              <a:buChar char="■"/>
            </a:pPr>
            <a:r>
              <a:rPr lang="en"/>
              <a:t>SSL/TLS: Report Vulnerable Cipher Suites for HTTPS (vulnerable to SWEET32 attack)</a:t>
            </a:r>
            <a:endParaRPr/>
          </a:p>
          <a:p>
            <a:pPr marL="914400" lvl="1" indent="-298450" algn="l" rtl="0">
              <a:spcBef>
                <a:spcPts val="0"/>
              </a:spcBef>
              <a:spcAft>
                <a:spcPts val="0"/>
              </a:spcAft>
              <a:buSzPts val="1100"/>
              <a:buChar char="○"/>
            </a:pPr>
            <a:r>
              <a:rPr lang="en"/>
              <a:t>Medium Risk</a:t>
            </a:r>
            <a:endParaRPr/>
          </a:p>
          <a:p>
            <a:pPr marL="1371600" lvl="2" indent="-298450" algn="l" rtl="0">
              <a:spcBef>
                <a:spcPts val="0"/>
              </a:spcBef>
              <a:spcAft>
                <a:spcPts val="0"/>
              </a:spcAft>
              <a:buSzPts val="1100"/>
              <a:buChar char="■"/>
            </a:pPr>
            <a:r>
              <a:rPr lang="en"/>
              <a:t>SSL/TLS: Deprecated TLSv1.0 and TLSv1.1 Protocol Detection</a:t>
            </a:r>
            <a:endParaRPr/>
          </a:p>
          <a:p>
            <a:pPr marL="914400" lvl="1" indent="-298450" algn="l" rtl="0">
              <a:spcBef>
                <a:spcPts val="0"/>
              </a:spcBef>
              <a:spcAft>
                <a:spcPts val="0"/>
              </a:spcAft>
              <a:buSzPts val="1100"/>
              <a:buChar char="○"/>
            </a:pPr>
            <a:r>
              <a:rPr lang="en"/>
              <a:t>Low Risk: TCP Timestamps Information Disclosure</a:t>
            </a:r>
            <a:endParaRPr/>
          </a:p>
          <a:p>
            <a:pPr marL="457200" lvl="0" indent="-311150" algn="l" rtl="0">
              <a:spcBef>
                <a:spcPts val="0"/>
              </a:spcBef>
              <a:spcAft>
                <a:spcPts val="0"/>
              </a:spcAft>
              <a:buSzPts val="1300"/>
              <a:buChar char="●"/>
            </a:pPr>
            <a:r>
              <a:rPr lang="en"/>
              <a:t>OWASP ZAP</a:t>
            </a:r>
            <a:endParaRPr/>
          </a:p>
          <a:p>
            <a:pPr marL="914400" lvl="1" indent="-298450" algn="l" rtl="0">
              <a:spcBef>
                <a:spcPts val="0"/>
              </a:spcBef>
              <a:spcAft>
                <a:spcPts val="0"/>
              </a:spcAft>
              <a:buSzPts val="1100"/>
              <a:buChar char="○"/>
            </a:pPr>
            <a:r>
              <a:rPr lang="en"/>
              <a:t>Medium Risk</a:t>
            </a:r>
            <a:endParaRPr/>
          </a:p>
          <a:p>
            <a:pPr marL="1371600" lvl="2" indent="-298450" algn="l" rtl="0">
              <a:spcBef>
                <a:spcPts val="0"/>
              </a:spcBef>
              <a:spcAft>
                <a:spcPts val="0"/>
              </a:spcAft>
              <a:buSzPts val="1100"/>
              <a:buChar char="■"/>
            </a:pPr>
            <a:r>
              <a:rPr lang="en"/>
              <a:t>Content Security Policy (CSP) header not set</a:t>
            </a:r>
            <a:endParaRPr/>
          </a:p>
          <a:p>
            <a:pPr marL="914400" lvl="1" indent="-298450" algn="l" rtl="0">
              <a:spcBef>
                <a:spcPts val="0"/>
              </a:spcBef>
              <a:spcAft>
                <a:spcPts val="0"/>
              </a:spcAft>
              <a:buSzPts val="1100"/>
              <a:buChar char="○"/>
            </a:pPr>
            <a:r>
              <a:rPr lang="en"/>
              <a:t>Low Risk</a:t>
            </a:r>
            <a:endParaRPr/>
          </a:p>
          <a:p>
            <a:pPr marL="1371600" lvl="2" indent="-298450" algn="l" rtl="0">
              <a:spcBef>
                <a:spcPts val="0"/>
              </a:spcBef>
              <a:spcAft>
                <a:spcPts val="0"/>
              </a:spcAft>
              <a:buSzPts val="1100"/>
              <a:buChar char="■"/>
            </a:pPr>
            <a:r>
              <a:rPr lang="en"/>
              <a:t>Server Leaks Version Information via "Server" HTTP Response Header Field</a:t>
            </a:r>
            <a:endParaRPr/>
          </a:p>
          <a:p>
            <a:pPr marL="1371600" lvl="2" indent="-298450" algn="l" rtl="0">
              <a:spcBef>
                <a:spcPts val="0"/>
              </a:spcBef>
              <a:spcAft>
                <a:spcPts val="0"/>
              </a:spcAft>
              <a:buSzPts val="1100"/>
              <a:buChar char="■"/>
            </a:pPr>
            <a:r>
              <a:rPr lang="en"/>
              <a:t>Strict-Transport-Security Header Not Set</a:t>
            </a:r>
            <a:endParaRPr/>
          </a:p>
          <a:p>
            <a:pPr marL="457200" lvl="0" indent="-311150" algn="l" rtl="0">
              <a:spcBef>
                <a:spcPts val="0"/>
              </a:spcBef>
              <a:spcAft>
                <a:spcPts val="0"/>
              </a:spcAft>
              <a:buSzPts val="1300"/>
              <a:buChar char="●"/>
            </a:pPr>
            <a:r>
              <a:rPr lang="en"/>
              <a:t>Nmap: Low risk (open ports 80 and 443)</a:t>
            </a:r>
            <a:endParaRPr/>
          </a:p>
        </p:txBody>
      </p:sp>
      <p:pic>
        <p:nvPicPr>
          <p:cNvPr id="225" name="Google Shape;225;p34"/>
          <p:cNvPicPr preferRelativeResize="0"/>
          <p:nvPr/>
        </p:nvPicPr>
        <p:blipFill>
          <a:blip r:embed="rId4">
            <a:alphaModFix/>
          </a:blip>
          <a:stretch>
            <a:fillRect/>
          </a:stretch>
        </p:blipFill>
        <p:spPr>
          <a:xfrm>
            <a:off x="4815275" y="3700575"/>
            <a:ext cx="4256174" cy="131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Features (Budget Permitting)</a:t>
            </a:r>
            <a:endParaRPr/>
          </a:p>
        </p:txBody>
      </p:sp>
      <p:sp>
        <p:nvSpPr>
          <p:cNvPr id="231" name="Google Shape;231;p35"/>
          <p:cNvSpPr txBox="1">
            <a:spLocks noGrp="1"/>
          </p:cNvSpPr>
          <p:nvPr>
            <p:ph type="body" idx="1"/>
          </p:nvPr>
        </p:nvSpPr>
        <p:spPr>
          <a:xfrm>
            <a:off x="729450" y="2078875"/>
            <a:ext cx="7688700" cy="2721000"/>
          </a:xfrm>
          <a:prstGeom prst="rect">
            <a:avLst/>
          </a:prstGeom>
        </p:spPr>
        <p:txBody>
          <a:bodyPr spcFirstLastPara="1" wrap="square" lIns="91425" tIns="91425" rIns="91425" bIns="91425" anchor="t" anchorCtr="0">
            <a:normAutofit lnSpcReduction="10000"/>
          </a:bodyPr>
          <a:lstStyle/>
          <a:p>
            <a:pPr marL="457200" lvl="0" indent="-323335" algn="l" rtl="0">
              <a:lnSpc>
                <a:spcPct val="90000"/>
              </a:lnSpc>
              <a:spcBef>
                <a:spcPts val="0"/>
              </a:spcBef>
              <a:spcAft>
                <a:spcPts val="0"/>
              </a:spcAft>
              <a:buSzPts val="1492"/>
              <a:buChar char="●"/>
            </a:pPr>
            <a:r>
              <a:rPr lang="en" sz="1491"/>
              <a:t>Amazon Inspector</a:t>
            </a:r>
            <a:endParaRPr sz="1491"/>
          </a:p>
          <a:p>
            <a:pPr marL="914400" lvl="1" indent="-323335" algn="l" rtl="0">
              <a:lnSpc>
                <a:spcPct val="90000"/>
              </a:lnSpc>
              <a:spcBef>
                <a:spcPts val="0"/>
              </a:spcBef>
              <a:spcAft>
                <a:spcPts val="0"/>
              </a:spcAft>
              <a:buSzPts val="1492"/>
              <a:buChar char="○"/>
            </a:pPr>
            <a:r>
              <a:rPr lang="en" sz="1491"/>
              <a:t>Vulnerability management service</a:t>
            </a:r>
            <a:endParaRPr sz="1491"/>
          </a:p>
          <a:p>
            <a:pPr marL="914400" lvl="1" indent="-323335" algn="l" rtl="0">
              <a:lnSpc>
                <a:spcPct val="90000"/>
              </a:lnSpc>
              <a:spcBef>
                <a:spcPts val="0"/>
              </a:spcBef>
              <a:spcAft>
                <a:spcPts val="0"/>
              </a:spcAft>
              <a:buSzPts val="1492"/>
              <a:buChar char="○"/>
            </a:pPr>
            <a:r>
              <a:rPr lang="en" sz="1491"/>
              <a:t>Continually scans workloads for software vulnerabilities and network exposure</a:t>
            </a:r>
            <a:endParaRPr sz="1491"/>
          </a:p>
          <a:p>
            <a:pPr marL="457200" lvl="0" indent="-323335" algn="l" rtl="0">
              <a:lnSpc>
                <a:spcPct val="90000"/>
              </a:lnSpc>
              <a:spcBef>
                <a:spcPts val="0"/>
              </a:spcBef>
              <a:spcAft>
                <a:spcPts val="0"/>
              </a:spcAft>
              <a:buSzPts val="1492"/>
              <a:buChar char="●"/>
            </a:pPr>
            <a:r>
              <a:rPr lang="en" sz="1491"/>
              <a:t>Amazon Guard Duty</a:t>
            </a:r>
            <a:endParaRPr sz="1491"/>
          </a:p>
          <a:p>
            <a:pPr marL="914400" lvl="1" indent="-323335" algn="l" rtl="0">
              <a:lnSpc>
                <a:spcPct val="90000"/>
              </a:lnSpc>
              <a:spcBef>
                <a:spcPts val="0"/>
              </a:spcBef>
              <a:spcAft>
                <a:spcPts val="0"/>
              </a:spcAft>
              <a:buSzPts val="1492"/>
              <a:buChar char="○"/>
            </a:pPr>
            <a:r>
              <a:rPr lang="en" sz="1491"/>
              <a:t>Threat detection service</a:t>
            </a:r>
            <a:endParaRPr sz="1491"/>
          </a:p>
          <a:p>
            <a:pPr marL="914400" lvl="1" indent="-323335" algn="l" rtl="0">
              <a:lnSpc>
                <a:spcPct val="90000"/>
              </a:lnSpc>
              <a:spcBef>
                <a:spcPts val="0"/>
              </a:spcBef>
              <a:spcAft>
                <a:spcPts val="0"/>
              </a:spcAft>
              <a:buSzPts val="1492"/>
              <a:buChar char="○"/>
            </a:pPr>
            <a:r>
              <a:rPr lang="en" sz="1491"/>
              <a:t>Continually monitors for malicious activity and unauthorized behavior</a:t>
            </a:r>
            <a:endParaRPr sz="1491"/>
          </a:p>
          <a:p>
            <a:pPr marL="914400" lvl="1" indent="-323335" algn="l" rtl="0">
              <a:lnSpc>
                <a:spcPct val="90000"/>
              </a:lnSpc>
              <a:spcBef>
                <a:spcPts val="0"/>
              </a:spcBef>
              <a:spcAft>
                <a:spcPts val="0"/>
              </a:spcAft>
              <a:buSzPts val="1492"/>
              <a:buChar char="○"/>
            </a:pPr>
            <a:r>
              <a:rPr lang="en" sz="1491"/>
              <a:t>Protects accounts, workloads, and S3 data</a:t>
            </a:r>
            <a:endParaRPr sz="1491"/>
          </a:p>
          <a:p>
            <a:pPr marL="457200" lvl="0" indent="-323335" algn="l" rtl="0">
              <a:lnSpc>
                <a:spcPct val="90000"/>
              </a:lnSpc>
              <a:spcBef>
                <a:spcPts val="0"/>
              </a:spcBef>
              <a:spcAft>
                <a:spcPts val="0"/>
              </a:spcAft>
              <a:buSzPts val="1492"/>
              <a:buChar char="●"/>
            </a:pPr>
            <a:r>
              <a:rPr lang="en" sz="1491"/>
              <a:t>AWS Trusted Advisor</a:t>
            </a:r>
            <a:endParaRPr sz="1491"/>
          </a:p>
          <a:p>
            <a:pPr marL="914400" lvl="1" indent="-323335" algn="l" rtl="0">
              <a:lnSpc>
                <a:spcPct val="90000"/>
              </a:lnSpc>
              <a:spcBef>
                <a:spcPts val="0"/>
              </a:spcBef>
              <a:spcAft>
                <a:spcPts val="0"/>
              </a:spcAft>
              <a:buSzPts val="1492"/>
              <a:buChar char="○"/>
            </a:pPr>
            <a:r>
              <a:rPr lang="en" sz="1491"/>
              <a:t>Lets you assess your environment against security standards and best practices</a:t>
            </a:r>
            <a:endParaRPr sz="1491"/>
          </a:p>
          <a:p>
            <a:pPr marL="914400" lvl="1" indent="-323335" algn="l" rtl="0">
              <a:lnSpc>
                <a:spcPct val="90000"/>
              </a:lnSpc>
              <a:spcBef>
                <a:spcPts val="0"/>
              </a:spcBef>
              <a:spcAft>
                <a:spcPts val="0"/>
              </a:spcAft>
              <a:buSzPts val="1492"/>
              <a:buChar char="○"/>
            </a:pPr>
            <a:r>
              <a:rPr lang="en" sz="1491"/>
              <a:t>Helps optimize cost and improve application performance</a:t>
            </a:r>
            <a:endParaRPr sz="1491"/>
          </a:p>
          <a:p>
            <a:pPr marL="0" lvl="0" indent="0" algn="l" rtl="0">
              <a:spcBef>
                <a:spcPts val="6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a:t>
            </a:r>
            <a:endParaRPr/>
          </a:p>
        </p:txBody>
      </p:sp>
      <p:sp>
        <p:nvSpPr>
          <p:cNvPr id="105" name="Google Shape;105;p16"/>
          <p:cNvSpPr txBox="1">
            <a:spLocks noGrp="1"/>
          </p:cNvSpPr>
          <p:nvPr>
            <p:ph type="body" idx="1"/>
          </p:nvPr>
        </p:nvSpPr>
        <p:spPr>
          <a:xfrm>
            <a:off x="729450" y="2078875"/>
            <a:ext cx="26373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Home page</a:t>
            </a:r>
            <a:endParaRPr/>
          </a:p>
          <a:p>
            <a:pPr marL="457200" lvl="0" indent="-311150" algn="l" rtl="0">
              <a:spcBef>
                <a:spcPts val="0"/>
              </a:spcBef>
              <a:spcAft>
                <a:spcPts val="0"/>
              </a:spcAft>
              <a:buSzPts val="1300"/>
              <a:buChar char="●"/>
            </a:pPr>
            <a:r>
              <a:rPr lang="en"/>
              <a:t>View products</a:t>
            </a:r>
            <a:endParaRPr/>
          </a:p>
          <a:p>
            <a:pPr marL="914400" lvl="1" indent="-298450" algn="l" rtl="0">
              <a:spcBef>
                <a:spcPts val="0"/>
              </a:spcBef>
              <a:spcAft>
                <a:spcPts val="0"/>
              </a:spcAft>
              <a:buSzPts val="1100"/>
              <a:buChar char="○"/>
            </a:pPr>
            <a:r>
              <a:rPr lang="en"/>
              <a:t>List and individual pages for each product</a:t>
            </a:r>
            <a:endParaRPr/>
          </a:p>
          <a:p>
            <a:pPr marL="457200" lvl="0" indent="-311150" algn="l" rtl="0">
              <a:spcBef>
                <a:spcPts val="0"/>
              </a:spcBef>
              <a:spcAft>
                <a:spcPts val="0"/>
              </a:spcAft>
              <a:buSzPts val="1300"/>
              <a:buChar char="●"/>
            </a:pPr>
            <a:r>
              <a:rPr lang="en"/>
              <a:t>Checkout</a:t>
            </a:r>
            <a:endParaRPr/>
          </a:p>
          <a:p>
            <a:pPr marL="914400" lvl="1" indent="-298450" algn="l" rtl="0">
              <a:spcBef>
                <a:spcPts val="0"/>
              </a:spcBef>
              <a:spcAft>
                <a:spcPts val="0"/>
              </a:spcAft>
              <a:buSzPts val="1100"/>
              <a:buChar char="○"/>
            </a:pPr>
            <a:r>
              <a:rPr lang="en"/>
              <a:t>Handled by Stripe</a:t>
            </a:r>
            <a:endParaRPr/>
          </a:p>
        </p:txBody>
      </p:sp>
      <p:pic>
        <p:nvPicPr>
          <p:cNvPr id="106" name="Google Shape;106;p16"/>
          <p:cNvPicPr preferRelativeResize="0"/>
          <p:nvPr/>
        </p:nvPicPr>
        <p:blipFill rotWithShape="1">
          <a:blip r:embed="rId3">
            <a:alphaModFix/>
          </a:blip>
          <a:srcRect l="-9023" r="16849"/>
          <a:stretch/>
        </p:blipFill>
        <p:spPr>
          <a:xfrm>
            <a:off x="2985423" y="1288200"/>
            <a:ext cx="5721226" cy="256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Privacy Policy</a:t>
            </a:r>
            <a:endParaRPr/>
          </a:p>
        </p:txBody>
      </p:sp>
      <p:sp>
        <p:nvSpPr>
          <p:cNvPr id="112" name="Google Shape;112;p17"/>
          <p:cNvSpPr txBox="1">
            <a:spLocks noGrp="1"/>
          </p:cNvSpPr>
          <p:nvPr>
            <p:ph type="body" idx="1"/>
          </p:nvPr>
        </p:nvSpPr>
        <p:spPr>
          <a:xfrm>
            <a:off x="729450" y="2078875"/>
            <a:ext cx="7688700" cy="23874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Generated online using Termly</a:t>
            </a:r>
            <a:endParaRPr/>
          </a:p>
          <a:p>
            <a:pPr marL="457200" lvl="0" indent="-311150" algn="l" rtl="0">
              <a:spcBef>
                <a:spcPts val="0"/>
              </a:spcBef>
              <a:spcAft>
                <a:spcPts val="0"/>
              </a:spcAft>
              <a:buSzPts val="1300"/>
              <a:buChar char="●"/>
            </a:pPr>
            <a:r>
              <a:rPr lang="en"/>
              <a:t>Difficult to read</a:t>
            </a:r>
            <a:endParaRPr/>
          </a:p>
          <a:p>
            <a:pPr marL="457200" lvl="0" indent="-311150" algn="l" rtl="0">
              <a:spcBef>
                <a:spcPts val="0"/>
              </a:spcBef>
              <a:spcAft>
                <a:spcPts val="0"/>
              </a:spcAft>
              <a:buSzPts val="1300"/>
              <a:buChar char="●"/>
            </a:pPr>
            <a:r>
              <a:rPr lang="en"/>
              <a:t>Basic summary</a:t>
            </a:r>
            <a:endParaRPr/>
          </a:p>
          <a:p>
            <a:pPr marL="914400" lvl="1" indent="-298450" algn="l" rtl="0">
              <a:spcBef>
                <a:spcPts val="0"/>
              </a:spcBef>
              <a:spcAft>
                <a:spcPts val="0"/>
              </a:spcAft>
              <a:buSzPts val="1100"/>
              <a:buChar char="○"/>
            </a:pPr>
            <a:r>
              <a:rPr lang="en"/>
              <a:t>We are allowed to use a customer’s information for “internal research” purposes</a:t>
            </a:r>
            <a:endParaRPr/>
          </a:p>
          <a:p>
            <a:pPr marL="914400" lvl="1" indent="-298450" algn="l" rtl="0">
              <a:spcBef>
                <a:spcPts val="0"/>
              </a:spcBef>
              <a:spcAft>
                <a:spcPts val="0"/>
              </a:spcAft>
              <a:buSzPts val="1100"/>
              <a:buChar char="○"/>
            </a:pPr>
            <a:r>
              <a:rPr lang="en"/>
              <a:t>We don’t sell data to third parties</a:t>
            </a:r>
            <a:endParaRPr/>
          </a:p>
          <a:p>
            <a:pPr marL="914400" lvl="1" indent="-298450" algn="l" rtl="0">
              <a:spcBef>
                <a:spcPts val="0"/>
              </a:spcBef>
              <a:spcAft>
                <a:spcPts val="0"/>
              </a:spcAft>
              <a:buSzPts val="1100"/>
              <a:buChar char="○"/>
            </a:pPr>
            <a:r>
              <a:rPr lang="en"/>
              <a:t>We collect personal information (name, address, phone number) and transactional data (purchase history, transaction details, etc.)</a:t>
            </a:r>
            <a:endParaRPr/>
          </a:p>
          <a:p>
            <a:pPr marL="914400" lvl="1" indent="-298450" algn="l" rtl="0">
              <a:spcBef>
                <a:spcPts val="0"/>
              </a:spcBef>
              <a:spcAft>
                <a:spcPts val="0"/>
              </a:spcAft>
              <a:buSzPts val="1100"/>
              <a:buChar char="○"/>
            </a:pPr>
            <a:r>
              <a:rPr lang="en"/>
              <a:t>We don’t collect browsing data, location data, and photos or videos</a:t>
            </a:r>
            <a:endParaRPr/>
          </a:p>
          <a:p>
            <a:pPr marL="457200" lvl="0" indent="-311150" algn="l" rtl="0">
              <a:spcBef>
                <a:spcPts val="0"/>
              </a:spcBef>
              <a:spcAft>
                <a:spcPts val="0"/>
              </a:spcAft>
              <a:buSzPts val="1300"/>
              <a:buChar char="●"/>
            </a:pPr>
            <a:r>
              <a:rPr lang="en"/>
              <a:t>Located on the bottom of all website pages, except the checkout screen</a:t>
            </a:r>
            <a:endParaRPr/>
          </a:p>
          <a:p>
            <a:pPr marL="914400" lvl="1" indent="-298450" algn="l" rtl="0">
              <a:spcBef>
                <a:spcPts val="0"/>
              </a:spcBef>
              <a:spcAft>
                <a:spcPts val="0"/>
              </a:spcAft>
              <a:buSzPts val="1100"/>
              <a:buChar char="○"/>
            </a:pPr>
            <a:r>
              <a:rPr lang="en"/>
              <a:t>Since we don’t collect very sensitive data, and credit card information is handled through Stripe, our privacy policy doesn’t need to be plastered everywhere, but it’s not hard to find if you’re looking for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Stripe</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chose to use Stripe because we didn’t want to be responsible for storing and processing credit card data under PCI regulations</a:t>
            </a:r>
            <a:endParaRPr/>
          </a:p>
          <a:p>
            <a:pPr marL="457200" lvl="0" indent="-311150" algn="l" rtl="0">
              <a:spcBef>
                <a:spcPts val="0"/>
              </a:spcBef>
              <a:spcAft>
                <a:spcPts val="0"/>
              </a:spcAft>
              <a:buSzPts val="1300"/>
              <a:buChar char="●"/>
            </a:pPr>
            <a:r>
              <a:rPr lang="en"/>
              <a:t>Stripe also allows for streamlined purchase options</a:t>
            </a:r>
            <a:endParaRPr/>
          </a:p>
          <a:p>
            <a:pPr marL="914400" lvl="1" indent="-298450" algn="l" rtl="0">
              <a:spcBef>
                <a:spcPts val="0"/>
              </a:spcBef>
              <a:spcAft>
                <a:spcPts val="0"/>
              </a:spcAft>
              <a:buSzPts val="1100"/>
              <a:buChar char="○"/>
            </a:pPr>
            <a:r>
              <a:rPr lang="en"/>
              <a:t>Credit Card, ApplePay, CashApp Pay, Affirm, Klarna, Afterpay, Link</a:t>
            </a:r>
            <a:endParaRPr/>
          </a:p>
          <a:p>
            <a:pPr marL="457200" lvl="0" indent="-311150" algn="l" rtl="0">
              <a:spcBef>
                <a:spcPts val="0"/>
              </a:spcBef>
              <a:spcAft>
                <a:spcPts val="0"/>
              </a:spcAft>
              <a:buSzPts val="1300"/>
              <a:buChar char="●"/>
            </a:pPr>
            <a:r>
              <a:rPr lang="en"/>
              <a:t>Stripe stores transaction and customer data for us, no need to store it in our own database</a:t>
            </a:r>
            <a:endParaRPr/>
          </a:p>
          <a:p>
            <a:pPr marL="914400" lvl="1" indent="-298450" algn="l" rtl="0">
              <a:spcBef>
                <a:spcPts val="0"/>
              </a:spcBef>
              <a:spcAft>
                <a:spcPts val="0"/>
              </a:spcAft>
              <a:buSzPts val="1100"/>
              <a:buChar char="○"/>
            </a:pPr>
            <a:r>
              <a:rPr lang="en"/>
              <a:t>Reduces the amount of security we need to deal with</a:t>
            </a:r>
            <a:endParaRPr/>
          </a:p>
          <a:p>
            <a:pPr marL="914400" lvl="1" indent="-298450" algn="l" rtl="0">
              <a:spcBef>
                <a:spcPts val="0"/>
              </a:spcBef>
              <a:spcAft>
                <a:spcPts val="0"/>
              </a:spcAft>
              <a:buSzPts val="1100"/>
              <a:buChar char="○"/>
            </a:pPr>
            <a:r>
              <a:rPr lang="en"/>
              <a:t>We initially planned on having user accounts to store this data, but we can collect information on our customers without incurring extra security risks ourselves</a:t>
            </a:r>
            <a:endParaRPr/>
          </a:p>
          <a:p>
            <a:pPr marL="1371600" lvl="2" indent="-298450" algn="l" rtl="0">
              <a:spcBef>
                <a:spcPts val="0"/>
              </a:spcBef>
              <a:spcAft>
                <a:spcPts val="0"/>
              </a:spcAft>
              <a:buSzPts val="1100"/>
              <a:buChar char="■"/>
            </a:pPr>
            <a:r>
              <a:rPr lang="en"/>
              <a:t>We have to rely on Stripe to keep our customers’ data private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RDS</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After creating a prototype with HTML/JavaScript and hardcoded products, we made a version that incorporated PHP and SQL</a:t>
            </a:r>
            <a:endParaRPr/>
          </a:p>
          <a:p>
            <a:pPr marL="457200" lvl="0" indent="-311150" algn="l" rtl="0">
              <a:spcBef>
                <a:spcPts val="0"/>
              </a:spcBef>
              <a:spcAft>
                <a:spcPts val="0"/>
              </a:spcAft>
              <a:buSzPts val="1300"/>
              <a:buChar char="●"/>
            </a:pPr>
            <a:r>
              <a:rPr lang="en"/>
              <a:t>We had errors running the database with RDS, so we decided to focus on using the HTML version without a database for our demo since we know it works</a:t>
            </a:r>
            <a:endParaRPr/>
          </a:p>
        </p:txBody>
      </p:sp>
      <p:pic>
        <p:nvPicPr>
          <p:cNvPr id="125" name="Google Shape;125;p19"/>
          <p:cNvPicPr preferRelativeResize="0"/>
          <p:nvPr/>
        </p:nvPicPr>
        <p:blipFill>
          <a:blip r:embed="rId3">
            <a:alphaModFix/>
          </a:blip>
          <a:stretch>
            <a:fillRect/>
          </a:stretch>
        </p:blipFill>
        <p:spPr>
          <a:xfrm>
            <a:off x="5373825" y="2908150"/>
            <a:ext cx="2607249" cy="2085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S3</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The website files are hosted in an s3</a:t>
            </a:r>
            <a:endParaRPr/>
          </a:p>
          <a:p>
            <a:pPr marL="457200" lvl="0" indent="-311150" algn="l" rtl="0">
              <a:spcBef>
                <a:spcPts val="0"/>
              </a:spcBef>
              <a:spcAft>
                <a:spcPts val="0"/>
              </a:spcAft>
              <a:buSzPts val="1300"/>
              <a:buChar char="●"/>
            </a:pPr>
            <a:r>
              <a:rPr lang="en"/>
              <a:t>Originally, we enabled “static website hosting,” allowing the s3 to be accessed as a site</a:t>
            </a:r>
            <a:endParaRPr/>
          </a:p>
          <a:p>
            <a:pPr marL="0" lvl="0" indent="0" algn="l" rtl="0">
              <a:spcBef>
                <a:spcPts val="1200"/>
              </a:spcBef>
              <a:spcAft>
                <a:spcPts val="1200"/>
              </a:spcAft>
              <a:buNone/>
            </a:pPr>
            <a:endParaRPr/>
          </a:p>
        </p:txBody>
      </p:sp>
      <p:pic>
        <p:nvPicPr>
          <p:cNvPr id="132" name="Google Shape;132;p20"/>
          <p:cNvPicPr preferRelativeResize="0"/>
          <p:nvPr/>
        </p:nvPicPr>
        <p:blipFill rotWithShape="1">
          <a:blip r:embed="rId3">
            <a:alphaModFix/>
          </a:blip>
          <a:srcRect r="65535"/>
          <a:stretch/>
        </p:blipFill>
        <p:spPr>
          <a:xfrm>
            <a:off x="5083675" y="3288425"/>
            <a:ext cx="3854925" cy="1632975"/>
          </a:xfrm>
          <a:prstGeom prst="rect">
            <a:avLst/>
          </a:prstGeom>
          <a:noFill/>
          <a:ln>
            <a:noFill/>
          </a:ln>
        </p:spPr>
      </p:pic>
      <p:pic>
        <p:nvPicPr>
          <p:cNvPr id="133" name="Google Shape;133;p20"/>
          <p:cNvPicPr preferRelativeResize="0"/>
          <p:nvPr/>
        </p:nvPicPr>
        <p:blipFill>
          <a:blip r:embed="rId4">
            <a:alphaModFix/>
          </a:blip>
          <a:stretch>
            <a:fillRect/>
          </a:stretch>
        </p:blipFill>
        <p:spPr>
          <a:xfrm>
            <a:off x="638325" y="2948086"/>
            <a:ext cx="3854925" cy="20479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CloudFront</a:t>
            </a:r>
            <a:endParaRPr/>
          </a:p>
        </p:txBody>
      </p:sp>
      <p:sp>
        <p:nvSpPr>
          <p:cNvPr id="139" name="Google Shape;139;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CloudFront does not host the files–they are still in the S3</a:t>
            </a:r>
            <a:endParaRPr/>
          </a:p>
          <a:p>
            <a:pPr marL="457200" lvl="0" indent="-311150" algn="l" rtl="0">
              <a:spcBef>
                <a:spcPts val="0"/>
              </a:spcBef>
              <a:spcAft>
                <a:spcPts val="0"/>
              </a:spcAft>
              <a:buSzPts val="1300"/>
              <a:buChar char="●"/>
            </a:pPr>
            <a:r>
              <a:rPr lang="en"/>
              <a:t>CloudFront is a Content Delivery Network</a:t>
            </a:r>
            <a:endParaRPr/>
          </a:p>
          <a:p>
            <a:pPr marL="457200" lvl="0" indent="-311150" algn="l" rtl="0">
              <a:spcBef>
                <a:spcPts val="0"/>
              </a:spcBef>
              <a:spcAft>
                <a:spcPts val="0"/>
              </a:spcAft>
              <a:buSzPts val="1300"/>
              <a:buChar char="●"/>
            </a:pPr>
            <a:r>
              <a:rPr lang="en"/>
              <a:t>Middleman that allows users to access the contents of the S3 without directly connecting to it</a:t>
            </a:r>
            <a:endParaRPr/>
          </a:p>
          <a:p>
            <a:pPr marL="457200" lvl="0" indent="-311150" algn="l" rtl="0">
              <a:spcBef>
                <a:spcPts val="0"/>
              </a:spcBef>
              <a:spcAft>
                <a:spcPts val="0"/>
              </a:spcAft>
              <a:buSzPts val="1300"/>
              <a:buChar char="●"/>
            </a:pPr>
            <a:r>
              <a:rPr lang="en"/>
              <a:t>All CloudFront users have AWS Shield Standard–protection</a:t>
            </a:r>
            <a:endParaRPr/>
          </a:p>
        </p:txBody>
      </p:sp>
      <p:pic>
        <p:nvPicPr>
          <p:cNvPr id="140" name="Google Shape;140;p21"/>
          <p:cNvPicPr preferRelativeResize="0"/>
          <p:nvPr/>
        </p:nvPicPr>
        <p:blipFill>
          <a:blip r:embed="rId3">
            <a:alphaModFix/>
          </a:blip>
          <a:stretch>
            <a:fillRect/>
          </a:stretch>
        </p:blipFill>
        <p:spPr>
          <a:xfrm>
            <a:off x="4031550" y="3152549"/>
            <a:ext cx="4370151" cy="1254700"/>
          </a:xfrm>
          <a:prstGeom prst="rect">
            <a:avLst/>
          </a:prstGeom>
          <a:noFill/>
          <a:ln>
            <a:noFill/>
          </a:ln>
        </p:spPr>
      </p:pic>
      <p:sp>
        <p:nvSpPr>
          <p:cNvPr id="141" name="Google Shape;141;p21"/>
          <p:cNvSpPr txBox="1"/>
          <p:nvPr/>
        </p:nvSpPr>
        <p:spPr>
          <a:xfrm>
            <a:off x="4031550" y="4478125"/>
            <a:ext cx="43866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solidFill>
                  <a:schemeClr val="accent1"/>
                </a:solidFill>
                <a:latin typeface="Lato"/>
                <a:ea typeface="Lato"/>
                <a:cs typeface="Lato"/>
                <a:sym typeface="Lato"/>
              </a:rPr>
              <a:t>Easy way to make our website more secure that we did not do because of budget</a:t>
            </a:r>
            <a:endParaRPr sz="1000" i="1">
              <a:solidFill>
                <a:schemeClr val="accent1"/>
              </a:solidFill>
              <a:latin typeface="Lato"/>
              <a:ea typeface="Lato"/>
              <a:cs typeface="Lato"/>
              <a:sym typeface="Lato"/>
            </a:endParaRPr>
          </a:p>
        </p:txBody>
      </p:sp>
      <p:pic>
        <p:nvPicPr>
          <p:cNvPr id="142" name="Google Shape;142;p21"/>
          <p:cNvPicPr preferRelativeResize="0"/>
          <p:nvPr/>
        </p:nvPicPr>
        <p:blipFill>
          <a:blip r:embed="rId4">
            <a:alphaModFix/>
          </a:blip>
          <a:stretch>
            <a:fillRect/>
          </a:stretch>
        </p:blipFill>
        <p:spPr>
          <a:xfrm>
            <a:off x="5679525" y="697825"/>
            <a:ext cx="3073449" cy="1776849"/>
          </a:xfrm>
          <a:prstGeom prst="rect">
            <a:avLst/>
          </a:prstGeom>
          <a:noFill/>
          <a:ln>
            <a:noFill/>
          </a:ln>
        </p:spPr>
      </p:pic>
      <p:pic>
        <p:nvPicPr>
          <p:cNvPr id="143" name="Google Shape;143;p21"/>
          <p:cNvPicPr preferRelativeResize="0"/>
          <p:nvPr/>
        </p:nvPicPr>
        <p:blipFill>
          <a:blip r:embed="rId5">
            <a:alphaModFix/>
          </a:blip>
          <a:stretch>
            <a:fillRect/>
          </a:stretch>
        </p:blipFill>
        <p:spPr>
          <a:xfrm>
            <a:off x="421025" y="3152550"/>
            <a:ext cx="3391473" cy="190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3F3F3F"/>
              </a:buClr>
              <a:buSzPct val="100000"/>
              <a:buFont typeface="Calibri"/>
              <a:buNone/>
            </a:pPr>
            <a:r>
              <a:rPr lang="en" sz="4800">
                <a:solidFill>
                  <a:srgbClr val="3F3F3F"/>
                </a:solidFill>
                <a:latin typeface="Calibri"/>
                <a:ea typeface="Calibri"/>
                <a:cs typeface="Calibri"/>
                <a:sym typeface="Calibri"/>
              </a:rPr>
              <a:t>Introduction to CloudWatch and Log Monitoring</a:t>
            </a:r>
            <a:endParaRPr/>
          </a:p>
        </p:txBody>
      </p:sp>
      <p:sp>
        <p:nvSpPr>
          <p:cNvPr id="149" name="Google Shape;149;p22"/>
          <p:cNvSpPr txBox="1">
            <a:spLocks noGrp="1"/>
          </p:cNvSpPr>
          <p:nvPr>
            <p:ph type="body" idx="1"/>
          </p:nvPr>
        </p:nvSpPr>
        <p:spPr>
          <a:xfrm>
            <a:off x="729450" y="2078875"/>
            <a:ext cx="7688700" cy="2261100"/>
          </a:xfrm>
          <a:prstGeom prst="rect">
            <a:avLst/>
          </a:prstGeom>
          <a:noFill/>
          <a:ln>
            <a:noFill/>
          </a:ln>
        </p:spPr>
        <p:txBody>
          <a:bodyPr spcFirstLastPara="1" wrap="square" lIns="0" tIns="45700" rIns="0" bIns="45700" anchor="t" anchorCtr="0">
            <a:noAutofit/>
          </a:bodyPr>
          <a:lstStyle/>
          <a:p>
            <a:pPr marL="91440" lvl="0" indent="-97790" algn="l" rtl="0">
              <a:lnSpc>
                <a:spcPct val="100000"/>
              </a:lnSpc>
              <a:spcBef>
                <a:spcPts val="0"/>
              </a:spcBef>
              <a:spcAft>
                <a:spcPts val="0"/>
              </a:spcAft>
              <a:buSzPts val="1500"/>
              <a:buChar char="●"/>
            </a:pPr>
            <a:r>
              <a:rPr lang="en" sz="1325"/>
              <a:t>Purpose of CloudWatch: Monitoring and management for AWS resources.</a:t>
            </a:r>
            <a:endParaRPr sz="1325"/>
          </a:p>
          <a:p>
            <a:pPr marL="91440" lvl="0" indent="-97790" algn="l" rtl="0">
              <a:lnSpc>
                <a:spcPct val="100000"/>
              </a:lnSpc>
              <a:spcBef>
                <a:spcPts val="0"/>
              </a:spcBef>
              <a:spcAft>
                <a:spcPts val="0"/>
              </a:spcAft>
              <a:buSzPts val="1500"/>
              <a:buChar char="●"/>
            </a:pPr>
            <a:r>
              <a:rPr lang="en" sz="1325"/>
              <a:t>Importance of Logs: Provide insights into application behavior and system health.</a:t>
            </a:r>
            <a:endParaRPr sz="1325"/>
          </a:p>
          <a:p>
            <a:pPr marL="91440" lvl="0" indent="-97790" algn="l" rtl="0">
              <a:lnSpc>
                <a:spcPct val="100000"/>
              </a:lnSpc>
              <a:spcBef>
                <a:spcPts val="0"/>
              </a:spcBef>
              <a:spcAft>
                <a:spcPts val="0"/>
              </a:spcAft>
              <a:buSzPts val="1500"/>
              <a:buChar char="●"/>
            </a:pPr>
            <a:r>
              <a:rPr lang="en" sz="1325"/>
              <a:t>Objective: Set up metric alarms based on log data to manage system and application health.</a:t>
            </a:r>
            <a:endParaRPr sz="1325"/>
          </a:p>
          <a:p>
            <a:pPr marL="91440" lvl="0" indent="-97790" algn="l" rtl="0">
              <a:lnSpc>
                <a:spcPct val="100000"/>
              </a:lnSpc>
              <a:spcBef>
                <a:spcPts val="0"/>
              </a:spcBef>
              <a:spcAft>
                <a:spcPts val="0"/>
              </a:spcAft>
              <a:buSzPts val="1500"/>
              <a:buChar char="●"/>
            </a:pPr>
            <a:r>
              <a:rPr lang="en" sz="1325" b="1"/>
              <a:t>Benefits of Updating the SNS (</a:t>
            </a:r>
            <a:r>
              <a:rPr lang="en" sz="1325"/>
              <a:t>Simple Notification Service)</a:t>
            </a:r>
            <a:endParaRPr sz="1325" b="1"/>
          </a:p>
          <a:p>
            <a:pPr marL="548640" lvl="0" indent="-97790" algn="l" rtl="0">
              <a:lnSpc>
                <a:spcPct val="100000"/>
              </a:lnSpc>
              <a:spcBef>
                <a:spcPts val="0"/>
              </a:spcBef>
              <a:spcAft>
                <a:spcPts val="0"/>
              </a:spcAft>
              <a:buSzPts val="1500"/>
              <a:buFont typeface="Calibri"/>
              <a:buAutoNum type="arabicPeriod"/>
            </a:pPr>
            <a:r>
              <a:rPr lang="en" sz="1325"/>
              <a:t> Enhanced Security</a:t>
            </a:r>
            <a:endParaRPr sz="1325"/>
          </a:p>
          <a:p>
            <a:pPr marL="548640" lvl="0" indent="-97790" algn="l" rtl="0">
              <a:lnSpc>
                <a:spcPct val="100000"/>
              </a:lnSpc>
              <a:spcBef>
                <a:spcPts val="0"/>
              </a:spcBef>
              <a:spcAft>
                <a:spcPts val="0"/>
              </a:spcAft>
              <a:buSzPts val="1500"/>
              <a:buFont typeface="Calibri"/>
              <a:buAutoNum type="arabicPeriod"/>
            </a:pPr>
            <a:r>
              <a:rPr lang="en" sz="1325"/>
              <a:t> Improved Clarity</a:t>
            </a:r>
            <a:endParaRPr sz="1325"/>
          </a:p>
          <a:p>
            <a:pPr marL="548640" lvl="0" indent="-97790" algn="l" rtl="0">
              <a:lnSpc>
                <a:spcPct val="100000"/>
              </a:lnSpc>
              <a:spcBef>
                <a:spcPts val="0"/>
              </a:spcBef>
              <a:spcAft>
                <a:spcPts val="0"/>
              </a:spcAft>
              <a:buSzPts val="1500"/>
              <a:buFont typeface="Calibri"/>
              <a:buAutoNum type="arabicPeriod"/>
            </a:pPr>
            <a:r>
              <a:rPr lang="en" sz="1325"/>
              <a:t> Tailored Notifications</a:t>
            </a:r>
            <a:endParaRPr sz="1325"/>
          </a:p>
          <a:p>
            <a:pPr marL="548640" lvl="0" indent="-97790" algn="l" rtl="0">
              <a:lnSpc>
                <a:spcPct val="100000"/>
              </a:lnSpc>
              <a:spcBef>
                <a:spcPts val="0"/>
              </a:spcBef>
              <a:spcAft>
                <a:spcPts val="0"/>
              </a:spcAft>
              <a:buSzPts val="1500"/>
              <a:buFont typeface="Calibri"/>
              <a:buAutoNum type="arabicPeriod"/>
            </a:pPr>
            <a:r>
              <a:rPr lang="en" sz="1325"/>
              <a:t> Cost Management</a:t>
            </a:r>
            <a:endParaRPr sz="1325"/>
          </a:p>
          <a:p>
            <a:pPr marL="548640" lvl="0" indent="-97790" algn="l" rtl="0">
              <a:lnSpc>
                <a:spcPct val="100000"/>
              </a:lnSpc>
              <a:spcBef>
                <a:spcPts val="0"/>
              </a:spcBef>
              <a:spcAft>
                <a:spcPts val="0"/>
              </a:spcAft>
              <a:buSzPts val="1500"/>
              <a:buFont typeface="Calibri"/>
              <a:buAutoNum type="arabicPeriod"/>
            </a:pPr>
            <a:r>
              <a:rPr lang="en" sz="1325"/>
              <a:t> Compliance</a:t>
            </a:r>
            <a:endParaRPr sz="1325"/>
          </a:p>
          <a:p>
            <a:pPr marL="548640" lvl="0" indent="-97790" algn="l" rtl="0">
              <a:lnSpc>
                <a:spcPct val="100000"/>
              </a:lnSpc>
              <a:spcBef>
                <a:spcPts val="0"/>
              </a:spcBef>
              <a:spcAft>
                <a:spcPts val="0"/>
              </a:spcAft>
              <a:buSzPts val="1500"/>
              <a:buFont typeface="Calibri"/>
              <a:buAutoNum type="arabicPeriod"/>
            </a:pPr>
            <a:r>
              <a:rPr lang="en" sz="1325"/>
              <a:t> Operational Efficiency</a:t>
            </a:r>
            <a:endParaRPr sz="1325"/>
          </a:p>
          <a:p>
            <a:pPr marL="548640" lvl="0" indent="-97790" algn="l" rtl="0">
              <a:lnSpc>
                <a:spcPct val="100000"/>
              </a:lnSpc>
              <a:spcBef>
                <a:spcPts val="0"/>
              </a:spcBef>
              <a:spcAft>
                <a:spcPts val="0"/>
              </a:spcAft>
              <a:buSzPts val="1500"/>
              <a:buFont typeface="Calibri"/>
              <a:buAutoNum type="arabicPeriod"/>
            </a:pPr>
            <a:r>
              <a:rPr lang="en" sz="1325"/>
              <a:t> Reliability</a:t>
            </a:r>
            <a:endParaRPr sz="1325"/>
          </a:p>
          <a:p>
            <a:pPr marL="548640" lvl="0" indent="-97790" algn="l" rtl="0">
              <a:lnSpc>
                <a:spcPct val="100000"/>
              </a:lnSpc>
              <a:spcBef>
                <a:spcPts val="0"/>
              </a:spcBef>
              <a:spcAft>
                <a:spcPts val="0"/>
              </a:spcAft>
              <a:buSzPts val="1500"/>
              <a:buFont typeface="Calibri"/>
              <a:buAutoNum type="arabicPeriod"/>
            </a:pPr>
            <a:r>
              <a:rPr lang="en" sz="1325"/>
              <a:t> Flexibility</a:t>
            </a:r>
            <a:endParaRPr sz="1325"/>
          </a:p>
          <a:p>
            <a:pPr marL="548640" lvl="0" indent="-2540" algn="l" rtl="0">
              <a:lnSpc>
                <a:spcPct val="80000"/>
              </a:lnSpc>
              <a:spcBef>
                <a:spcPts val="1400"/>
              </a:spcBef>
              <a:spcAft>
                <a:spcPts val="0"/>
              </a:spcAft>
              <a:buSzPts val="500"/>
              <a:buNone/>
            </a:pPr>
            <a:endParaRPr sz="325"/>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132</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Lato</vt:lpstr>
      <vt:lpstr>Calibri</vt:lpstr>
      <vt:lpstr>Arial</vt:lpstr>
      <vt:lpstr>Raleway</vt:lpstr>
      <vt:lpstr>Streamline</vt:lpstr>
      <vt:lpstr>Art Store Marketplace</vt:lpstr>
      <vt:lpstr>Background</vt:lpstr>
      <vt:lpstr>Features</vt:lpstr>
      <vt:lpstr>Privacy Policy</vt:lpstr>
      <vt:lpstr>Stripe</vt:lpstr>
      <vt:lpstr>RDS</vt:lpstr>
      <vt:lpstr>S3</vt:lpstr>
      <vt:lpstr>CloudFront</vt:lpstr>
      <vt:lpstr>Introduction to CloudWatch and Log Monitoring</vt:lpstr>
      <vt:lpstr>Process Steps for Updating  Default CloudWatch Alarms</vt:lpstr>
      <vt:lpstr>Custom Metrics from Logs</vt:lpstr>
      <vt:lpstr>Setting Up the Alarm</vt:lpstr>
      <vt:lpstr>Select Metric</vt:lpstr>
      <vt:lpstr>Specify metric and conditions</vt:lpstr>
      <vt:lpstr>Configure actions</vt:lpstr>
      <vt:lpstr>Alarms</vt:lpstr>
      <vt:lpstr>Subscription confirmed</vt:lpstr>
      <vt:lpstr>Finalize Setup</vt:lpstr>
      <vt:lpstr>Subscription confirmed in AWS service</vt:lpstr>
      <vt:lpstr>STRIDE</vt:lpstr>
      <vt:lpstr>Vulnerability Scan (HostedScan)</vt:lpstr>
      <vt:lpstr>Other Features (Budget Permitting)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Store Marketplace</dc:title>
  <cp:lastModifiedBy>shobharani polasa</cp:lastModifiedBy>
  <cp:revision>1</cp:revision>
  <dcterms:modified xsi:type="dcterms:W3CDTF">2024-05-04T23:58:00Z</dcterms:modified>
</cp:coreProperties>
</file>