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73B7-2F4A-4D74-9964-E2FF457E7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7FB08C-2424-4708-90ED-C32447917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4B2DD7-7F38-4EAF-866A-8922742DECA6}"/>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DC2B63C7-7AC5-42C9-B9EF-3FDBF5180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ECCD-D896-4DB8-A84A-4F0FB3CB028D}"/>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221608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D683-5D70-4791-9758-E0F9E73993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CADF8-3CE1-4913-A5AC-2DA3DE96BC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D4FE6-F7A2-42D1-872C-84CB18BDF8E6}"/>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1D33B7FF-97F1-4510-9FAE-DFD49B388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6EE44-F9F5-4847-B322-51FED4AD4A70}"/>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409714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5B753-B95E-4BEC-B7EF-231A68FD3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FF0A3-F336-42E1-A3BB-E6C5F39FF6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C3488-30B3-48BA-A093-932962A3553A}"/>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6DC4A627-DD8B-41D9-A227-902038F26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719DC-DBF2-4B3C-8D67-B4960E6E7F72}"/>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9169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D739-B8D6-4C9E-926A-06A95E454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5502C-4DF2-472B-B633-A120DFCD9D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653E4-8C35-4BE2-B5F4-91D5F0986D8D}"/>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BFE33920-EB1C-4867-9745-151D5B076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154A1-8D33-4114-8ADD-52843CABDFED}"/>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202242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632-E3BD-4A96-8A5A-6727C3585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ADCF6-19AC-4073-987D-0A7E6AD67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3C8610-E39A-49C8-881D-B868D05FD200}"/>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7543F707-3397-4C99-A279-5712FA6F5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38EC4-3A8A-4E5B-A848-B145E3023DEE}"/>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116611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C9D2-059F-4DD3-A8BA-B4F2DC2DE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38354-5B79-4317-AA0B-43B7FCDA9D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6EB63-3B49-4EB0-A89C-B210656F9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69AB52-AD89-4B5D-B9E2-C30F2965B2C2}"/>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6" name="Footer Placeholder 5">
            <a:extLst>
              <a:ext uri="{FF2B5EF4-FFF2-40B4-BE49-F238E27FC236}">
                <a16:creationId xmlns:a16="http://schemas.microsoft.com/office/drawing/2014/main" id="{4B8F286D-33FB-422C-BC53-2E4D22AD7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89C4E-7F04-4CA0-A0CD-B7884F019071}"/>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72143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F253-3F71-4F96-82DF-D03707F1D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A0809-B1E4-4057-AE97-42D3BB34A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D4CCD8-0550-4AE0-B83D-79BB5A530D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851600-C4E7-4C43-AB60-B7348677A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4ED98F-46E6-48BC-BC4B-2704BCEC28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351ECA-3C34-498C-A9B5-D6495D884A13}"/>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8" name="Footer Placeholder 7">
            <a:extLst>
              <a:ext uri="{FF2B5EF4-FFF2-40B4-BE49-F238E27FC236}">
                <a16:creationId xmlns:a16="http://schemas.microsoft.com/office/drawing/2014/main" id="{0D2CCBC6-2927-44CF-AD22-7B68621E20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33A27-6A57-4878-8834-0361B9F4F044}"/>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277085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3424-9719-4ACC-93F2-4855CC618A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3B753-44DF-4242-98BA-DAC9220A922B}"/>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4" name="Footer Placeholder 3">
            <a:extLst>
              <a:ext uri="{FF2B5EF4-FFF2-40B4-BE49-F238E27FC236}">
                <a16:creationId xmlns:a16="http://schemas.microsoft.com/office/drawing/2014/main" id="{C15C1422-88DE-41AF-B2FE-E2CE34C5F6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8FDFB-E0D2-4C94-B9AD-2A3787222814}"/>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135845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D67B0-4442-4942-B3BB-6DCF6035FD39}"/>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3" name="Footer Placeholder 2">
            <a:extLst>
              <a:ext uri="{FF2B5EF4-FFF2-40B4-BE49-F238E27FC236}">
                <a16:creationId xmlns:a16="http://schemas.microsoft.com/office/drawing/2014/main" id="{A1558464-854A-44E6-81E6-28809148C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9167E-4EEB-4E6C-860A-2CB4C59B7660}"/>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196262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E9EB-7AC2-4320-980E-26F97630A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EC10A-BDA5-4693-B21D-576A079DF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EF046-7A43-4081-B3CE-C74FAC4CE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BA6C69-1510-4D4C-9AA9-54ED98416015}"/>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6" name="Footer Placeholder 5">
            <a:extLst>
              <a:ext uri="{FF2B5EF4-FFF2-40B4-BE49-F238E27FC236}">
                <a16:creationId xmlns:a16="http://schemas.microsoft.com/office/drawing/2014/main" id="{016B3926-8B23-455E-8DD4-63D7BAF7B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91AC2-1D78-4829-BBFB-3AEBE5209641}"/>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39653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69C4-B033-412A-A636-7C846343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57E5C-A48D-482C-98B9-23EF153FE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B2AE3C-F73C-48E0-A692-FF82D5296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B431D7-39A5-4CBA-8B15-6F20865831CC}"/>
              </a:ext>
            </a:extLst>
          </p:cNvPr>
          <p:cNvSpPr>
            <a:spLocks noGrp="1"/>
          </p:cNvSpPr>
          <p:nvPr>
            <p:ph type="dt" sz="half" idx="10"/>
          </p:nvPr>
        </p:nvSpPr>
        <p:spPr/>
        <p:txBody>
          <a:bodyPr/>
          <a:lstStyle/>
          <a:p>
            <a:fld id="{F25A45BE-E407-4678-864D-1881E84EA540}" type="datetimeFigureOut">
              <a:rPr lang="en-US" smtClean="0"/>
              <a:t>5/9/2019</a:t>
            </a:fld>
            <a:endParaRPr lang="en-US"/>
          </a:p>
        </p:txBody>
      </p:sp>
      <p:sp>
        <p:nvSpPr>
          <p:cNvPr id="6" name="Footer Placeholder 5">
            <a:extLst>
              <a:ext uri="{FF2B5EF4-FFF2-40B4-BE49-F238E27FC236}">
                <a16:creationId xmlns:a16="http://schemas.microsoft.com/office/drawing/2014/main" id="{7BE31DDB-05B1-4DEA-AD14-99B371C78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BB8ED-3C88-436D-983D-8BD188D4E5FE}"/>
              </a:ext>
            </a:extLst>
          </p:cNvPr>
          <p:cNvSpPr>
            <a:spLocks noGrp="1"/>
          </p:cNvSpPr>
          <p:nvPr>
            <p:ph type="sldNum" sz="quarter" idx="12"/>
          </p:nvPr>
        </p:nvSpPr>
        <p:spPr/>
        <p:txBody>
          <a:bodyPr/>
          <a:lstStyle/>
          <a:p>
            <a:fld id="{5D6CEB52-3D8D-4F87-9FF4-9631C4A137CF}" type="slidenum">
              <a:rPr lang="en-US" smtClean="0"/>
              <a:t>‹#›</a:t>
            </a:fld>
            <a:endParaRPr lang="en-US"/>
          </a:p>
        </p:txBody>
      </p:sp>
    </p:spTree>
    <p:extLst>
      <p:ext uri="{BB962C8B-B14F-4D97-AF65-F5344CB8AC3E}">
        <p14:creationId xmlns:p14="http://schemas.microsoft.com/office/powerpoint/2010/main" val="268402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90AA5-1A34-4354-9633-D414E84C7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2A8961-5014-4C4C-A80C-8FBF180DD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5A393-8F2D-490E-97CE-77453355D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A45BE-E407-4678-864D-1881E84EA540}" type="datetimeFigureOut">
              <a:rPr lang="en-US" smtClean="0"/>
              <a:t>5/9/2019</a:t>
            </a:fld>
            <a:endParaRPr lang="en-US"/>
          </a:p>
        </p:txBody>
      </p:sp>
      <p:sp>
        <p:nvSpPr>
          <p:cNvPr id="5" name="Footer Placeholder 4">
            <a:extLst>
              <a:ext uri="{FF2B5EF4-FFF2-40B4-BE49-F238E27FC236}">
                <a16:creationId xmlns:a16="http://schemas.microsoft.com/office/drawing/2014/main" id="{2F99716A-FB31-408B-B9E9-A72A461B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6A776D-843C-45E4-9852-96856A960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CEB52-3D8D-4F87-9FF4-9631C4A137CF}" type="slidenum">
              <a:rPr lang="en-US" smtClean="0"/>
              <a:t>‹#›</a:t>
            </a:fld>
            <a:endParaRPr lang="en-US"/>
          </a:p>
        </p:txBody>
      </p:sp>
    </p:spTree>
    <p:extLst>
      <p:ext uri="{BB962C8B-B14F-4D97-AF65-F5344CB8AC3E}">
        <p14:creationId xmlns:p14="http://schemas.microsoft.com/office/powerpoint/2010/main" val="405170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ADBB-7A70-4995-B01E-11676FB8F7E7}"/>
              </a:ext>
            </a:extLst>
          </p:cNvPr>
          <p:cNvSpPr>
            <a:spLocks noGrp="1"/>
          </p:cNvSpPr>
          <p:nvPr>
            <p:ph type="ctrTitle"/>
          </p:nvPr>
        </p:nvSpPr>
        <p:spPr/>
        <p:txBody>
          <a:bodyPr/>
          <a:lstStyle/>
          <a:p>
            <a:r>
              <a:rPr lang="en-US" dirty="0">
                <a:solidFill>
                  <a:schemeClr val="bg1"/>
                </a:solidFill>
              </a:rPr>
              <a:t>Battle of the Neighborhoods	</a:t>
            </a:r>
          </a:p>
        </p:txBody>
      </p:sp>
      <p:sp>
        <p:nvSpPr>
          <p:cNvPr id="3" name="Subtitle 2">
            <a:extLst>
              <a:ext uri="{FF2B5EF4-FFF2-40B4-BE49-F238E27FC236}">
                <a16:creationId xmlns:a16="http://schemas.microsoft.com/office/drawing/2014/main" id="{9F4580E5-8A00-4666-A35B-F0B59F4A3801}"/>
              </a:ext>
            </a:extLst>
          </p:cNvPr>
          <p:cNvSpPr>
            <a:spLocks noGrp="1"/>
          </p:cNvSpPr>
          <p:nvPr>
            <p:ph type="subTitle" idx="1"/>
          </p:nvPr>
        </p:nvSpPr>
        <p:spPr/>
        <p:txBody>
          <a:bodyPr/>
          <a:lstStyle/>
          <a:p>
            <a:r>
              <a:rPr lang="en-US" dirty="0">
                <a:solidFill>
                  <a:schemeClr val="bg1"/>
                </a:solidFill>
              </a:rPr>
              <a:t>Capstone project – Shobha Ramkrishnan</a:t>
            </a:r>
          </a:p>
        </p:txBody>
      </p:sp>
    </p:spTree>
    <p:extLst>
      <p:ext uri="{BB962C8B-B14F-4D97-AF65-F5344CB8AC3E}">
        <p14:creationId xmlns:p14="http://schemas.microsoft.com/office/powerpoint/2010/main" val="271117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Indian Restaurants by Neighborhood</a:t>
            </a:r>
          </a:p>
        </p:txBody>
      </p:sp>
      <p:sp>
        <p:nvSpPr>
          <p:cNvPr id="9" name="TextBox 8">
            <a:extLst>
              <a:ext uri="{FF2B5EF4-FFF2-40B4-BE49-F238E27FC236}">
                <a16:creationId xmlns:a16="http://schemas.microsoft.com/office/drawing/2014/main" id="{9A1B196F-7378-4D91-AB52-04651B9A66D8}"/>
              </a:ext>
            </a:extLst>
          </p:cNvPr>
          <p:cNvSpPr txBox="1"/>
          <p:nvPr/>
        </p:nvSpPr>
        <p:spPr>
          <a:xfrm>
            <a:off x="187741" y="5893240"/>
            <a:ext cx="6767687" cy="369332"/>
          </a:xfrm>
          <a:prstGeom prst="rect">
            <a:avLst/>
          </a:prstGeom>
          <a:noFill/>
        </p:spPr>
        <p:txBody>
          <a:bodyPr wrap="none" rtlCol="0">
            <a:spAutoFit/>
          </a:bodyPr>
          <a:lstStyle/>
          <a:p>
            <a:r>
              <a:rPr lang="en-US" dirty="0">
                <a:solidFill>
                  <a:schemeClr val="bg1"/>
                </a:solidFill>
              </a:rPr>
              <a:t>Floral Park  neighborhood has the largest number of Indian restaurants</a:t>
            </a:r>
          </a:p>
        </p:txBody>
      </p:sp>
      <p:pic>
        <p:nvPicPr>
          <p:cNvPr id="2" name="Picture 1">
            <a:extLst>
              <a:ext uri="{FF2B5EF4-FFF2-40B4-BE49-F238E27FC236}">
                <a16:creationId xmlns:a16="http://schemas.microsoft.com/office/drawing/2014/main" id="{9E873DD2-D7D6-46A6-BF91-98B5909038B0}"/>
              </a:ext>
            </a:extLst>
          </p:cNvPr>
          <p:cNvPicPr>
            <a:picLocks noChangeAspect="1"/>
          </p:cNvPicPr>
          <p:nvPr/>
        </p:nvPicPr>
        <p:blipFill>
          <a:blip r:embed="rId2"/>
          <a:stretch>
            <a:fillRect/>
          </a:stretch>
        </p:blipFill>
        <p:spPr>
          <a:xfrm>
            <a:off x="76200" y="780094"/>
            <a:ext cx="6888616" cy="4706019"/>
          </a:xfrm>
          <a:prstGeom prst="rect">
            <a:avLst/>
          </a:prstGeom>
        </p:spPr>
      </p:pic>
    </p:spTree>
    <p:extLst>
      <p:ext uri="{BB962C8B-B14F-4D97-AF65-F5344CB8AC3E}">
        <p14:creationId xmlns:p14="http://schemas.microsoft.com/office/powerpoint/2010/main" val="351551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Floral Park restaurant details</a:t>
            </a:r>
          </a:p>
        </p:txBody>
      </p:sp>
      <p:sp>
        <p:nvSpPr>
          <p:cNvPr id="9" name="TextBox 8">
            <a:extLst>
              <a:ext uri="{FF2B5EF4-FFF2-40B4-BE49-F238E27FC236}">
                <a16:creationId xmlns:a16="http://schemas.microsoft.com/office/drawing/2014/main" id="{9A1B196F-7378-4D91-AB52-04651B9A66D8}"/>
              </a:ext>
            </a:extLst>
          </p:cNvPr>
          <p:cNvSpPr txBox="1"/>
          <p:nvPr/>
        </p:nvSpPr>
        <p:spPr>
          <a:xfrm>
            <a:off x="220398" y="4674863"/>
            <a:ext cx="4899803" cy="369332"/>
          </a:xfrm>
          <a:prstGeom prst="rect">
            <a:avLst/>
          </a:prstGeom>
          <a:noFill/>
        </p:spPr>
        <p:txBody>
          <a:bodyPr wrap="none" rtlCol="0">
            <a:spAutoFit/>
          </a:bodyPr>
          <a:lstStyle/>
          <a:p>
            <a:r>
              <a:rPr lang="en-US" dirty="0">
                <a:solidFill>
                  <a:schemeClr val="bg1"/>
                </a:solidFill>
              </a:rPr>
              <a:t>Floral Park  neighborhood has 8 Indian restaurants</a:t>
            </a:r>
          </a:p>
        </p:txBody>
      </p:sp>
      <p:pic>
        <p:nvPicPr>
          <p:cNvPr id="3" name="Picture 2">
            <a:extLst>
              <a:ext uri="{FF2B5EF4-FFF2-40B4-BE49-F238E27FC236}">
                <a16:creationId xmlns:a16="http://schemas.microsoft.com/office/drawing/2014/main" id="{A5059417-C892-47B3-8EBD-788FB0ADFAC7}"/>
              </a:ext>
            </a:extLst>
          </p:cNvPr>
          <p:cNvPicPr>
            <a:picLocks noChangeAspect="1"/>
          </p:cNvPicPr>
          <p:nvPr/>
        </p:nvPicPr>
        <p:blipFill>
          <a:blip r:embed="rId2"/>
          <a:stretch>
            <a:fillRect/>
          </a:stretch>
        </p:blipFill>
        <p:spPr>
          <a:xfrm>
            <a:off x="0" y="823638"/>
            <a:ext cx="6657975" cy="3114675"/>
          </a:xfrm>
          <a:prstGeom prst="rect">
            <a:avLst/>
          </a:prstGeom>
        </p:spPr>
      </p:pic>
    </p:spTree>
    <p:extLst>
      <p:ext uri="{BB962C8B-B14F-4D97-AF65-F5344CB8AC3E}">
        <p14:creationId xmlns:p14="http://schemas.microsoft.com/office/powerpoint/2010/main" val="346638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Restaurant details</a:t>
            </a:r>
          </a:p>
        </p:txBody>
      </p:sp>
      <p:sp>
        <p:nvSpPr>
          <p:cNvPr id="9" name="TextBox 8">
            <a:extLst>
              <a:ext uri="{FF2B5EF4-FFF2-40B4-BE49-F238E27FC236}">
                <a16:creationId xmlns:a16="http://schemas.microsoft.com/office/drawing/2014/main" id="{9A1B196F-7378-4D91-AB52-04651B9A66D8}"/>
              </a:ext>
            </a:extLst>
          </p:cNvPr>
          <p:cNvSpPr txBox="1"/>
          <p:nvPr/>
        </p:nvSpPr>
        <p:spPr>
          <a:xfrm>
            <a:off x="239448" y="3574975"/>
            <a:ext cx="5179880" cy="369332"/>
          </a:xfrm>
          <a:prstGeom prst="rect">
            <a:avLst/>
          </a:prstGeom>
          <a:noFill/>
        </p:spPr>
        <p:txBody>
          <a:bodyPr wrap="none" rtlCol="0">
            <a:spAutoFit/>
          </a:bodyPr>
          <a:lstStyle/>
          <a:p>
            <a:r>
              <a:rPr lang="en-US" dirty="0">
                <a:solidFill>
                  <a:schemeClr val="bg1"/>
                </a:solidFill>
              </a:rPr>
              <a:t>Statistics of 50 restaurants with  likes, ratings and tips</a:t>
            </a:r>
          </a:p>
        </p:txBody>
      </p:sp>
      <p:pic>
        <p:nvPicPr>
          <p:cNvPr id="2" name="Picture 1">
            <a:extLst>
              <a:ext uri="{FF2B5EF4-FFF2-40B4-BE49-F238E27FC236}">
                <a16:creationId xmlns:a16="http://schemas.microsoft.com/office/drawing/2014/main" id="{70BD3380-75E8-4962-AF62-7CFA79AC3103}"/>
              </a:ext>
            </a:extLst>
          </p:cNvPr>
          <p:cNvPicPr>
            <a:picLocks noChangeAspect="1"/>
          </p:cNvPicPr>
          <p:nvPr/>
        </p:nvPicPr>
        <p:blipFill>
          <a:blip r:embed="rId2"/>
          <a:stretch>
            <a:fillRect/>
          </a:stretch>
        </p:blipFill>
        <p:spPr>
          <a:xfrm>
            <a:off x="0" y="780094"/>
            <a:ext cx="7915275" cy="2133600"/>
          </a:xfrm>
          <a:prstGeom prst="rect">
            <a:avLst/>
          </a:prstGeom>
        </p:spPr>
      </p:pic>
    </p:spTree>
    <p:extLst>
      <p:ext uri="{BB962C8B-B14F-4D97-AF65-F5344CB8AC3E}">
        <p14:creationId xmlns:p14="http://schemas.microsoft.com/office/powerpoint/2010/main" val="289712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Most Liked Restaurant</a:t>
            </a:r>
          </a:p>
        </p:txBody>
      </p:sp>
      <p:pic>
        <p:nvPicPr>
          <p:cNvPr id="3" name="Picture 2">
            <a:extLst>
              <a:ext uri="{FF2B5EF4-FFF2-40B4-BE49-F238E27FC236}">
                <a16:creationId xmlns:a16="http://schemas.microsoft.com/office/drawing/2014/main" id="{BD1F0520-2890-4BB3-B34D-7152BE0D3838}"/>
              </a:ext>
            </a:extLst>
          </p:cNvPr>
          <p:cNvPicPr>
            <a:picLocks noChangeAspect="1"/>
          </p:cNvPicPr>
          <p:nvPr/>
        </p:nvPicPr>
        <p:blipFill>
          <a:blip r:embed="rId2"/>
          <a:stretch>
            <a:fillRect/>
          </a:stretch>
        </p:blipFill>
        <p:spPr>
          <a:xfrm>
            <a:off x="303038" y="1207652"/>
            <a:ext cx="4295775" cy="1762125"/>
          </a:xfrm>
          <a:prstGeom prst="rect">
            <a:avLst/>
          </a:prstGeom>
        </p:spPr>
      </p:pic>
      <p:sp>
        <p:nvSpPr>
          <p:cNvPr id="6" name="TextBox 5">
            <a:extLst>
              <a:ext uri="{FF2B5EF4-FFF2-40B4-BE49-F238E27FC236}">
                <a16:creationId xmlns:a16="http://schemas.microsoft.com/office/drawing/2014/main" id="{1D461225-73C8-4A60-8CBC-12ECDBC9E8A3}"/>
              </a:ext>
            </a:extLst>
          </p:cNvPr>
          <p:cNvSpPr txBox="1"/>
          <p:nvPr/>
        </p:nvSpPr>
        <p:spPr>
          <a:xfrm>
            <a:off x="239448" y="3574975"/>
            <a:ext cx="7019614" cy="369332"/>
          </a:xfrm>
          <a:prstGeom prst="rect">
            <a:avLst/>
          </a:prstGeom>
          <a:noFill/>
        </p:spPr>
        <p:txBody>
          <a:bodyPr wrap="none" rtlCol="0">
            <a:spAutoFit/>
          </a:bodyPr>
          <a:lstStyle/>
          <a:p>
            <a:r>
              <a:rPr lang="en-US" dirty="0">
                <a:solidFill>
                  <a:schemeClr val="bg1"/>
                </a:solidFill>
              </a:rPr>
              <a:t>Most liked restaurant is in borough Manhattan, neighborhood - Midtown</a:t>
            </a:r>
          </a:p>
        </p:txBody>
      </p:sp>
    </p:spTree>
    <p:extLst>
      <p:ext uri="{BB962C8B-B14F-4D97-AF65-F5344CB8AC3E}">
        <p14:creationId xmlns:p14="http://schemas.microsoft.com/office/powerpoint/2010/main" val="220936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Most Rated Restaurant</a:t>
            </a:r>
          </a:p>
        </p:txBody>
      </p:sp>
      <p:sp>
        <p:nvSpPr>
          <p:cNvPr id="6" name="TextBox 5">
            <a:extLst>
              <a:ext uri="{FF2B5EF4-FFF2-40B4-BE49-F238E27FC236}">
                <a16:creationId xmlns:a16="http://schemas.microsoft.com/office/drawing/2014/main" id="{1D461225-73C8-4A60-8CBC-12ECDBC9E8A3}"/>
              </a:ext>
            </a:extLst>
          </p:cNvPr>
          <p:cNvSpPr txBox="1"/>
          <p:nvPr/>
        </p:nvSpPr>
        <p:spPr>
          <a:xfrm>
            <a:off x="239448" y="3574975"/>
            <a:ext cx="6839821" cy="369332"/>
          </a:xfrm>
          <a:prstGeom prst="rect">
            <a:avLst/>
          </a:prstGeom>
          <a:noFill/>
        </p:spPr>
        <p:txBody>
          <a:bodyPr wrap="none" rtlCol="0">
            <a:spAutoFit/>
          </a:bodyPr>
          <a:lstStyle/>
          <a:p>
            <a:r>
              <a:rPr lang="en-US" dirty="0">
                <a:solidFill>
                  <a:schemeClr val="bg1"/>
                </a:solidFill>
              </a:rPr>
              <a:t>Most liked restaurant is in borough Manhattan, neighborhood - Tribeca</a:t>
            </a:r>
          </a:p>
        </p:txBody>
      </p:sp>
      <p:pic>
        <p:nvPicPr>
          <p:cNvPr id="2" name="Picture 1">
            <a:extLst>
              <a:ext uri="{FF2B5EF4-FFF2-40B4-BE49-F238E27FC236}">
                <a16:creationId xmlns:a16="http://schemas.microsoft.com/office/drawing/2014/main" id="{FCC00F2C-A9FF-49F0-9543-C8D214F69C23}"/>
              </a:ext>
            </a:extLst>
          </p:cNvPr>
          <p:cNvPicPr>
            <a:picLocks noChangeAspect="1"/>
          </p:cNvPicPr>
          <p:nvPr/>
        </p:nvPicPr>
        <p:blipFill>
          <a:blip r:embed="rId2"/>
          <a:stretch>
            <a:fillRect/>
          </a:stretch>
        </p:blipFill>
        <p:spPr>
          <a:xfrm>
            <a:off x="114300" y="881062"/>
            <a:ext cx="4572000" cy="1724025"/>
          </a:xfrm>
          <a:prstGeom prst="rect">
            <a:avLst/>
          </a:prstGeom>
        </p:spPr>
      </p:pic>
    </p:spTree>
    <p:extLst>
      <p:ext uri="{BB962C8B-B14F-4D97-AF65-F5344CB8AC3E}">
        <p14:creationId xmlns:p14="http://schemas.microsoft.com/office/powerpoint/2010/main" val="284693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Most Tipped Restaurant</a:t>
            </a:r>
          </a:p>
        </p:txBody>
      </p:sp>
      <p:sp>
        <p:nvSpPr>
          <p:cNvPr id="6" name="TextBox 5">
            <a:extLst>
              <a:ext uri="{FF2B5EF4-FFF2-40B4-BE49-F238E27FC236}">
                <a16:creationId xmlns:a16="http://schemas.microsoft.com/office/drawing/2014/main" id="{1D461225-73C8-4A60-8CBC-12ECDBC9E8A3}"/>
              </a:ext>
            </a:extLst>
          </p:cNvPr>
          <p:cNvSpPr txBox="1"/>
          <p:nvPr/>
        </p:nvSpPr>
        <p:spPr>
          <a:xfrm>
            <a:off x="239448" y="3574975"/>
            <a:ext cx="7019614" cy="369332"/>
          </a:xfrm>
          <a:prstGeom prst="rect">
            <a:avLst/>
          </a:prstGeom>
          <a:noFill/>
        </p:spPr>
        <p:txBody>
          <a:bodyPr wrap="none" rtlCol="0">
            <a:spAutoFit/>
          </a:bodyPr>
          <a:lstStyle/>
          <a:p>
            <a:r>
              <a:rPr lang="en-US" dirty="0">
                <a:solidFill>
                  <a:schemeClr val="bg1"/>
                </a:solidFill>
              </a:rPr>
              <a:t>Most liked restaurant is in borough Manhattan, neighborhood - Midtown</a:t>
            </a:r>
          </a:p>
        </p:txBody>
      </p:sp>
      <p:pic>
        <p:nvPicPr>
          <p:cNvPr id="3" name="Picture 2">
            <a:extLst>
              <a:ext uri="{FF2B5EF4-FFF2-40B4-BE49-F238E27FC236}">
                <a16:creationId xmlns:a16="http://schemas.microsoft.com/office/drawing/2014/main" id="{23EB0BB6-4B43-4934-AC60-231C6428A1DE}"/>
              </a:ext>
            </a:extLst>
          </p:cNvPr>
          <p:cNvPicPr>
            <a:picLocks noChangeAspect="1"/>
          </p:cNvPicPr>
          <p:nvPr/>
        </p:nvPicPr>
        <p:blipFill>
          <a:blip r:embed="rId2"/>
          <a:stretch>
            <a:fillRect/>
          </a:stretch>
        </p:blipFill>
        <p:spPr>
          <a:xfrm>
            <a:off x="90487" y="895350"/>
            <a:ext cx="4143375" cy="1695450"/>
          </a:xfrm>
          <a:prstGeom prst="rect">
            <a:avLst/>
          </a:prstGeom>
        </p:spPr>
      </p:pic>
    </p:spTree>
    <p:extLst>
      <p:ext uri="{BB962C8B-B14F-4D97-AF65-F5344CB8AC3E}">
        <p14:creationId xmlns:p14="http://schemas.microsoft.com/office/powerpoint/2010/main" val="210616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Top Average by Neighborhood</a:t>
            </a:r>
          </a:p>
        </p:txBody>
      </p:sp>
      <p:sp>
        <p:nvSpPr>
          <p:cNvPr id="6" name="TextBox 5">
            <a:extLst>
              <a:ext uri="{FF2B5EF4-FFF2-40B4-BE49-F238E27FC236}">
                <a16:creationId xmlns:a16="http://schemas.microsoft.com/office/drawing/2014/main" id="{1D461225-73C8-4A60-8CBC-12ECDBC9E8A3}"/>
              </a:ext>
            </a:extLst>
          </p:cNvPr>
          <p:cNvSpPr txBox="1"/>
          <p:nvPr/>
        </p:nvSpPr>
        <p:spPr>
          <a:xfrm>
            <a:off x="201348" y="5194225"/>
            <a:ext cx="3858813" cy="369332"/>
          </a:xfrm>
          <a:prstGeom prst="rect">
            <a:avLst/>
          </a:prstGeom>
          <a:noFill/>
        </p:spPr>
        <p:txBody>
          <a:bodyPr wrap="none" rtlCol="0">
            <a:spAutoFit/>
          </a:bodyPr>
          <a:lstStyle/>
          <a:p>
            <a:r>
              <a:rPr lang="en-US" dirty="0">
                <a:solidFill>
                  <a:schemeClr val="bg1"/>
                </a:solidFill>
              </a:rPr>
              <a:t>Most neighborhoods with top averages</a:t>
            </a:r>
          </a:p>
        </p:txBody>
      </p:sp>
      <p:pic>
        <p:nvPicPr>
          <p:cNvPr id="2" name="Picture 1">
            <a:extLst>
              <a:ext uri="{FF2B5EF4-FFF2-40B4-BE49-F238E27FC236}">
                <a16:creationId xmlns:a16="http://schemas.microsoft.com/office/drawing/2014/main" id="{00E88E8F-F344-458D-A118-EE1876FB2650}"/>
              </a:ext>
            </a:extLst>
          </p:cNvPr>
          <p:cNvPicPr>
            <a:picLocks noChangeAspect="1"/>
          </p:cNvPicPr>
          <p:nvPr/>
        </p:nvPicPr>
        <p:blipFill>
          <a:blip r:embed="rId2"/>
          <a:stretch>
            <a:fillRect/>
          </a:stretch>
        </p:blipFill>
        <p:spPr>
          <a:xfrm>
            <a:off x="0" y="780094"/>
            <a:ext cx="3390900" cy="3933825"/>
          </a:xfrm>
          <a:prstGeom prst="rect">
            <a:avLst/>
          </a:prstGeom>
        </p:spPr>
      </p:pic>
    </p:spTree>
    <p:extLst>
      <p:ext uri="{BB962C8B-B14F-4D97-AF65-F5344CB8AC3E}">
        <p14:creationId xmlns:p14="http://schemas.microsoft.com/office/powerpoint/2010/main" val="325119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Top Average by Neighborhood/Borough</a:t>
            </a:r>
          </a:p>
        </p:txBody>
      </p:sp>
      <p:sp>
        <p:nvSpPr>
          <p:cNvPr id="6" name="TextBox 5">
            <a:extLst>
              <a:ext uri="{FF2B5EF4-FFF2-40B4-BE49-F238E27FC236}">
                <a16:creationId xmlns:a16="http://schemas.microsoft.com/office/drawing/2014/main" id="{1D461225-73C8-4A60-8CBC-12ECDBC9E8A3}"/>
              </a:ext>
            </a:extLst>
          </p:cNvPr>
          <p:cNvSpPr txBox="1"/>
          <p:nvPr/>
        </p:nvSpPr>
        <p:spPr>
          <a:xfrm>
            <a:off x="201348" y="5194225"/>
            <a:ext cx="6075702" cy="369332"/>
          </a:xfrm>
          <a:prstGeom prst="rect">
            <a:avLst/>
          </a:prstGeom>
          <a:noFill/>
        </p:spPr>
        <p:txBody>
          <a:bodyPr wrap="none" rtlCol="0">
            <a:spAutoFit/>
          </a:bodyPr>
          <a:lstStyle/>
          <a:p>
            <a:r>
              <a:rPr lang="en-US" dirty="0">
                <a:solidFill>
                  <a:schemeClr val="bg1"/>
                </a:solidFill>
              </a:rPr>
              <a:t>Manhattan look like a very popular place for Indian restaurants</a:t>
            </a:r>
          </a:p>
        </p:txBody>
      </p:sp>
      <p:pic>
        <p:nvPicPr>
          <p:cNvPr id="2" name="Picture 1">
            <a:extLst>
              <a:ext uri="{FF2B5EF4-FFF2-40B4-BE49-F238E27FC236}">
                <a16:creationId xmlns:a16="http://schemas.microsoft.com/office/drawing/2014/main" id="{00E88E8F-F344-458D-A118-EE1876FB2650}"/>
              </a:ext>
            </a:extLst>
          </p:cNvPr>
          <p:cNvPicPr>
            <a:picLocks noChangeAspect="1"/>
          </p:cNvPicPr>
          <p:nvPr/>
        </p:nvPicPr>
        <p:blipFill>
          <a:blip r:embed="rId2"/>
          <a:stretch>
            <a:fillRect/>
          </a:stretch>
        </p:blipFill>
        <p:spPr>
          <a:xfrm>
            <a:off x="0" y="1020247"/>
            <a:ext cx="3390900" cy="3933825"/>
          </a:xfrm>
          <a:prstGeom prst="rect">
            <a:avLst/>
          </a:prstGeom>
        </p:spPr>
      </p:pic>
      <p:pic>
        <p:nvPicPr>
          <p:cNvPr id="3" name="Picture 2">
            <a:extLst>
              <a:ext uri="{FF2B5EF4-FFF2-40B4-BE49-F238E27FC236}">
                <a16:creationId xmlns:a16="http://schemas.microsoft.com/office/drawing/2014/main" id="{2FC69273-01DE-4623-A358-8329C3263B9D}"/>
              </a:ext>
            </a:extLst>
          </p:cNvPr>
          <p:cNvPicPr>
            <a:picLocks noChangeAspect="1"/>
          </p:cNvPicPr>
          <p:nvPr/>
        </p:nvPicPr>
        <p:blipFill>
          <a:blip r:embed="rId3"/>
          <a:stretch>
            <a:fillRect/>
          </a:stretch>
        </p:blipFill>
        <p:spPr>
          <a:xfrm>
            <a:off x="5424487" y="1128712"/>
            <a:ext cx="2847975" cy="1362075"/>
          </a:xfrm>
          <a:prstGeom prst="rect">
            <a:avLst/>
          </a:prstGeom>
        </p:spPr>
      </p:pic>
      <p:pic>
        <p:nvPicPr>
          <p:cNvPr id="4" name="Picture 3">
            <a:extLst>
              <a:ext uri="{FF2B5EF4-FFF2-40B4-BE49-F238E27FC236}">
                <a16:creationId xmlns:a16="http://schemas.microsoft.com/office/drawing/2014/main" id="{DDC15847-BCDA-45C3-BC33-ABC730BE25FD}"/>
              </a:ext>
            </a:extLst>
          </p:cNvPr>
          <p:cNvPicPr>
            <a:picLocks noChangeAspect="1"/>
          </p:cNvPicPr>
          <p:nvPr/>
        </p:nvPicPr>
        <p:blipFill>
          <a:blip r:embed="rId4"/>
          <a:stretch>
            <a:fillRect/>
          </a:stretch>
        </p:blipFill>
        <p:spPr>
          <a:xfrm>
            <a:off x="6204214" y="2839405"/>
            <a:ext cx="5786438" cy="3231592"/>
          </a:xfrm>
          <a:prstGeom prst="rect">
            <a:avLst/>
          </a:prstGeom>
        </p:spPr>
      </p:pic>
    </p:spTree>
    <p:extLst>
      <p:ext uri="{BB962C8B-B14F-4D97-AF65-F5344CB8AC3E}">
        <p14:creationId xmlns:p14="http://schemas.microsoft.com/office/powerpoint/2010/main" val="306440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EABC-F428-41F3-BD0B-D314E69382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3A8264-9CA3-4D4C-83F3-A76236BB7A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1B6238-F8EC-4759-8048-364BD0561354}"/>
              </a:ext>
            </a:extLst>
          </p:cNvPr>
          <p:cNvPicPr>
            <a:picLocks noChangeAspect="1"/>
          </p:cNvPicPr>
          <p:nvPr/>
        </p:nvPicPr>
        <p:blipFill>
          <a:blip r:embed="rId2"/>
          <a:stretch>
            <a:fillRect/>
          </a:stretch>
        </p:blipFill>
        <p:spPr>
          <a:xfrm>
            <a:off x="49514" y="0"/>
            <a:ext cx="12092971" cy="6858000"/>
          </a:xfrm>
          <a:prstGeom prst="rect">
            <a:avLst/>
          </a:prstGeom>
        </p:spPr>
      </p:pic>
    </p:spTree>
    <p:extLst>
      <p:ext uri="{BB962C8B-B14F-4D97-AF65-F5344CB8AC3E}">
        <p14:creationId xmlns:p14="http://schemas.microsoft.com/office/powerpoint/2010/main" val="229365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Observations</a:t>
            </a:r>
          </a:p>
        </p:txBody>
      </p:sp>
      <p:sp>
        <p:nvSpPr>
          <p:cNvPr id="6" name="TextBox 5">
            <a:extLst>
              <a:ext uri="{FF2B5EF4-FFF2-40B4-BE49-F238E27FC236}">
                <a16:creationId xmlns:a16="http://schemas.microsoft.com/office/drawing/2014/main" id="{1D461225-73C8-4A60-8CBC-12ECDBC9E8A3}"/>
              </a:ext>
            </a:extLst>
          </p:cNvPr>
          <p:cNvSpPr txBox="1"/>
          <p:nvPr/>
        </p:nvSpPr>
        <p:spPr>
          <a:xfrm>
            <a:off x="182298" y="1355650"/>
            <a:ext cx="10798854"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Most liked restaurant is also the most tipped one</a:t>
            </a:r>
          </a:p>
          <a:p>
            <a:pPr marL="285750" indent="-285750">
              <a:buFont typeface="Arial" panose="020B0604020202020204" pitchFamily="34" charset="0"/>
              <a:buChar char="•"/>
            </a:pPr>
            <a:r>
              <a:rPr lang="en-US" sz="2800" dirty="0">
                <a:solidFill>
                  <a:schemeClr val="bg1"/>
                </a:solidFill>
              </a:rPr>
              <a:t>Manhattan seems to be the best place for Indian restaurants </a:t>
            </a:r>
          </a:p>
          <a:p>
            <a:r>
              <a:rPr lang="en-US" sz="2800" dirty="0">
                <a:solidFill>
                  <a:schemeClr val="bg1"/>
                </a:solidFill>
              </a:rPr>
              <a:t>   followed by Brooklyn</a:t>
            </a:r>
          </a:p>
          <a:p>
            <a:pPr marL="285750" indent="-285750">
              <a:buFont typeface="Arial" panose="020B0604020202020204" pitchFamily="34" charset="0"/>
              <a:buChar char="•"/>
            </a:pPr>
            <a:r>
              <a:rPr lang="en-US" sz="2800" dirty="0">
                <a:solidFill>
                  <a:schemeClr val="bg1"/>
                </a:solidFill>
              </a:rPr>
              <a:t>Queens has largest number of Indian restaurants followed by Brooklyn </a:t>
            </a:r>
          </a:p>
          <a:p>
            <a:r>
              <a:rPr lang="en-US" sz="2800" dirty="0">
                <a:solidFill>
                  <a:schemeClr val="bg1"/>
                </a:solidFill>
              </a:rPr>
              <a:t>    and then Manhattan</a:t>
            </a:r>
          </a:p>
          <a:p>
            <a:pPr marL="457200" indent="-457200">
              <a:buFont typeface="Arial" panose="020B0604020202020204" pitchFamily="34" charset="0"/>
              <a:buChar char="•"/>
            </a:pPr>
            <a:r>
              <a:rPr lang="en-US" sz="2800" dirty="0">
                <a:solidFill>
                  <a:schemeClr val="bg1"/>
                </a:solidFill>
              </a:rPr>
              <a:t>Floral Park in Brooklyn has maximum Indian restaurants</a:t>
            </a:r>
          </a:p>
          <a:p>
            <a:pPr marL="457200" indent="-457200">
              <a:buFont typeface="Arial" panose="020B0604020202020204" pitchFamily="34" charset="0"/>
              <a:buChar char="•"/>
            </a:pPr>
            <a:r>
              <a:rPr lang="en-US" sz="2800" dirty="0">
                <a:solidFill>
                  <a:schemeClr val="bg1"/>
                </a:solidFill>
              </a:rPr>
              <a:t>Rating of restaurants is best in Manhattan followed by Brooklyn</a:t>
            </a:r>
          </a:p>
        </p:txBody>
      </p:sp>
    </p:spTree>
    <p:extLst>
      <p:ext uri="{BB962C8B-B14F-4D97-AF65-F5344CB8AC3E}">
        <p14:creationId xmlns:p14="http://schemas.microsoft.com/office/powerpoint/2010/main" val="16265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F62-250E-4240-8157-BD80716DDB93}"/>
              </a:ext>
            </a:extLst>
          </p:cNvPr>
          <p:cNvSpPr>
            <a:spLocks noGrp="1"/>
          </p:cNvSpPr>
          <p:nvPr>
            <p:ph type="title"/>
          </p:nvPr>
        </p:nvSpPr>
        <p:spPr>
          <a:xfrm>
            <a:off x="0" y="6780"/>
            <a:ext cx="12192000" cy="780094"/>
          </a:xfrm>
          <a:solidFill>
            <a:schemeClr val="accent5">
              <a:lumMod val="40000"/>
              <a:lumOff val="60000"/>
            </a:schemeClr>
          </a:solidFill>
        </p:spPr>
        <p:txBody>
          <a:bodyPr/>
          <a:lstStyle/>
          <a:p>
            <a:r>
              <a:rPr lang="en-US" b="1" dirty="0">
                <a:solidFill>
                  <a:srgbClr val="0070C0"/>
                </a:solidFill>
                <a:latin typeface="+mn-lt"/>
              </a:rPr>
              <a:t>Introduction / Business Problem</a:t>
            </a:r>
          </a:p>
        </p:txBody>
      </p:sp>
      <p:sp>
        <p:nvSpPr>
          <p:cNvPr id="3" name="Content Placeholder 2">
            <a:extLst>
              <a:ext uri="{FF2B5EF4-FFF2-40B4-BE49-F238E27FC236}">
                <a16:creationId xmlns:a16="http://schemas.microsoft.com/office/drawing/2014/main" id="{7BC31226-F97D-4DFB-AE28-43C4B404377F}"/>
              </a:ext>
            </a:extLst>
          </p:cNvPr>
          <p:cNvSpPr>
            <a:spLocks noGrp="1"/>
          </p:cNvSpPr>
          <p:nvPr>
            <p:ph idx="1"/>
          </p:nvPr>
        </p:nvSpPr>
        <p:spPr>
          <a:xfrm>
            <a:off x="705035" y="1381742"/>
            <a:ext cx="10515600" cy="4351338"/>
          </a:xfrm>
        </p:spPr>
        <p:txBody>
          <a:bodyPr>
            <a:normAutofit lnSpcReduction="10000"/>
          </a:bodyPr>
          <a:lstStyle/>
          <a:p>
            <a:pPr marL="0" indent="0">
              <a:buNone/>
            </a:pPr>
            <a:r>
              <a:rPr lang="en-US" dirty="0">
                <a:solidFill>
                  <a:schemeClr val="bg1"/>
                </a:solidFill>
              </a:rPr>
              <a:t>New York is a big city and is most populous and most densely populated city in the United States. The city has a diverse culture and has been the premier gateway for legal immigrants. This makes it the most culturally and linguistically diverse city in the world. This also means that New York offers a diverse cuisine and varied restaurants. </a:t>
            </a:r>
          </a:p>
          <a:p>
            <a:pPr marL="0" indent="0">
              <a:buNone/>
            </a:pPr>
            <a:endParaRPr lang="en-US" dirty="0">
              <a:solidFill>
                <a:schemeClr val="bg1"/>
              </a:solidFill>
            </a:endParaRPr>
          </a:p>
          <a:p>
            <a:pPr marL="0" indent="0">
              <a:buNone/>
            </a:pPr>
            <a:r>
              <a:rPr lang="en-US" dirty="0">
                <a:solidFill>
                  <a:schemeClr val="bg1"/>
                </a:solidFill>
              </a:rPr>
              <a:t>This analysis will try to help an hotelier gauge on which will be the best location in New York to open an Indian restaurant.</a:t>
            </a:r>
          </a:p>
          <a:p>
            <a:pPr marL="0" indent="0">
              <a:buNone/>
            </a:pPr>
            <a:r>
              <a:rPr lang="en-US" dirty="0">
                <a:solidFill>
                  <a:schemeClr val="bg1"/>
                </a:solidFill>
              </a:rPr>
              <a:t>This case can easily be applied to any restaurant to be opened and will help hoteliers gauge the market and neighborhood to get into restaurants business</a:t>
            </a:r>
          </a:p>
        </p:txBody>
      </p:sp>
    </p:spTree>
    <p:extLst>
      <p:ext uri="{BB962C8B-B14F-4D97-AF65-F5344CB8AC3E}">
        <p14:creationId xmlns:p14="http://schemas.microsoft.com/office/powerpoint/2010/main" val="352442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Conclusions</a:t>
            </a:r>
          </a:p>
        </p:txBody>
      </p:sp>
      <p:sp>
        <p:nvSpPr>
          <p:cNvPr id="6" name="TextBox 5">
            <a:extLst>
              <a:ext uri="{FF2B5EF4-FFF2-40B4-BE49-F238E27FC236}">
                <a16:creationId xmlns:a16="http://schemas.microsoft.com/office/drawing/2014/main" id="{1D461225-73C8-4A60-8CBC-12ECDBC9E8A3}"/>
              </a:ext>
            </a:extLst>
          </p:cNvPr>
          <p:cNvSpPr txBox="1"/>
          <p:nvPr/>
        </p:nvSpPr>
        <p:spPr>
          <a:xfrm>
            <a:off x="182298" y="1355650"/>
            <a:ext cx="11885877"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Manhattan seems to be the best place for Indian restaurants </a:t>
            </a:r>
          </a:p>
          <a:p>
            <a:r>
              <a:rPr lang="en-US" sz="2800" dirty="0">
                <a:solidFill>
                  <a:schemeClr val="bg1"/>
                </a:solidFill>
              </a:rPr>
              <a:t>   followed by Brooklyn</a:t>
            </a:r>
          </a:p>
          <a:p>
            <a:pPr marL="285750" indent="-285750">
              <a:buFont typeface="Arial" panose="020B0604020202020204" pitchFamily="34" charset="0"/>
              <a:buChar char="•"/>
            </a:pPr>
            <a:r>
              <a:rPr lang="en-US" sz="2800" dirty="0">
                <a:solidFill>
                  <a:schemeClr val="bg1"/>
                </a:solidFill>
              </a:rPr>
              <a:t>Though Queens has largest number of Indian restaurants , </a:t>
            </a:r>
          </a:p>
          <a:p>
            <a:r>
              <a:rPr lang="en-US" sz="2800" dirty="0">
                <a:solidFill>
                  <a:schemeClr val="bg1"/>
                </a:solidFill>
              </a:rPr>
              <a:t>    Indian restaurants are more liked and favored in Manhattan followed by     </a:t>
            </a:r>
          </a:p>
          <a:p>
            <a:r>
              <a:rPr lang="en-US" sz="2800" dirty="0">
                <a:solidFill>
                  <a:schemeClr val="bg1"/>
                </a:solidFill>
              </a:rPr>
              <a:t>    Brooklyn</a:t>
            </a:r>
          </a:p>
        </p:txBody>
      </p:sp>
    </p:spTree>
    <p:extLst>
      <p:ext uri="{BB962C8B-B14F-4D97-AF65-F5344CB8AC3E}">
        <p14:creationId xmlns:p14="http://schemas.microsoft.com/office/powerpoint/2010/main" val="338962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Limitations</a:t>
            </a:r>
          </a:p>
        </p:txBody>
      </p:sp>
      <p:sp>
        <p:nvSpPr>
          <p:cNvPr id="6" name="TextBox 5">
            <a:extLst>
              <a:ext uri="{FF2B5EF4-FFF2-40B4-BE49-F238E27FC236}">
                <a16:creationId xmlns:a16="http://schemas.microsoft.com/office/drawing/2014/main" id="{1D461225-73C8-4A60-8CBC-12ECDBC9E8A3}"/>
              </a:ext>
            </a:extLst>
          </p:cNvPr>
          <p:cNvSpPr txBox="1"/>
          <p:nvPr/>
        </p:nvSpPr>
        <p:spPr>
          <a:xfrm>
            <a:off x="153723" y="1355650"/>
            <a:ext cx="10879004" cy="954107"/>
          </a:xfrm>
          <a:prstGeom prst="rect">
            <a:avLst/>
          </a:prstGeom>
          <a:solidFill>
            <a:srgbClr val="002060"/>
          </a:solidFill>
        </p:spPr>
        <p:txBody>
          <a:bodyPr wrap="none" rtlCol="0">
            <a:spAutoFit/>
          </a:bodyPr>
          <a:lstStyle/>
          <a:p>
            <a:pPr marL="285750" indent="-285750">
              <a:buFont typeface="Arial" panose="020B0604020202020204" pitchFamily="34" charset="0"/>
              <a:buChar char="•"/>
            </a:pPr>
            <a:r>
              <a:rPr lang="en-US" sz="2800" dirty="0">
                <a:solidFill>
                  <a:schemeClr val="bg1"/>
                </a:solidFill>
              </a:rPr>
              <a:t>Analysis is based on limited data available from </a:t>
            </a:r>
            <a:r>
              <a:rPr lang="en-US" sz="2800" dirty="0" err="1">
                <a:solidFill>
                  <a:schemeClr val="bg1"/>
                </a:solidFill>
              </a:rPr>
              <a:t>FourSquare</a:t>
            </a:r>
            <a:r>
              <a:rPr lang="en-US" sz="2800" dirty="0">
                <a:solidFill>
                  <a:schemeClr val="bg1"/>
                </a:solidFill>
              </a:rPr>
              <a:t>.</a:t>
            </a:r>
          </a:p>
          <a:p>
            <a:pPr marL="285750" indent="-285750">
              <a:buFont typeface="Arial" panose="020B0604020202020204" pitchFamily="34" charset="0"/>
              <a:buChar char="•"/>
            </a:pPr>
            <a:r>
              <a:rPr lang="en-US" sz="2800" dirty="0">
                <a:solidFill>
                  <a:schemeClr val="bg1"/>
                </a:solidFill>
              </a:rPr>
              <a:t>Conclusion is based purely on ratings. likes and tips given in </a:t>
            </a:r>
            <a:r>
              <a:rPr lang="en-US" sz="2800" dirty="0" err="1">
                <a:solidFill>
                  <a:schemeClr val="bg1"/>
                </a:solidFill>
              </a:rPr>
              <a:t>FourSquare</a:t>
            </a:r>
            <a:endParaRPr lang="en-US" sz="2800" dirty="0">
              <a:solidFill>
                <a:schemeClr val="bg1"/>
              </a:solidFill>
            </a:endParaRPr>
          </a:p>
        </p:txBody>
      </p:sp>
    </p:spTree>
    <p:extLst>
      <p:ext uri="{BB962C8B-B14F-4D97-AF65-F5344CB8AC3E}">
        <p14:creationId xmlns:p14="http://schemas.microsoft.com/office/powerpoint/2010/main" val="4756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F62-250E-4240-8157-BD80716DDB93}"/>
              </a:ext>
            </a:extLst>
          </p:cNvPr>
          <p:cNvSpPr>
            <a:spLocks noGrp="1"/>
          </p:cNvSpPr>
          <p:nvPr>
            <p:ph type="title"/>
          </p:nvPr>
        </p:nvSpPr>
        <p:spPr>
          <a:xfrm>
            <a:off x="0" y="6780"/>
            <a:ext cx="12192000" cy="780094"/>
          </a:xfrm>
          <a:solidFill>
            <a:schemeClr val="accent5">
              <a:lumMod val="40000"/>
              <a:lumOff val="60000"/>
            </a:schemeClr>
          </a:solidFill>
        </p:spPr>
        <p:txBody>
          <a:bodyPr/>
          <a:lstStyle/>
          <a:p>
            <a:r>
              <a:rPr lang="en-US" b="1" dirty="0">
                <a:solidFill>
                  <a:srgbClr val="0070C0"/>
                </a:solidFill>
                <a:latin typeface="+mn-lt"/>
              </a:rPr>
              <a:t>Data</a:t>
            </a:r>
          </a:p>
        </p:txBody>
      </p:sp>
      <p:sp>
        <p:nvSpPr>
          <p:cNvPr id="3" name="Content Placeholder 2">
            <a:extLst>
              <a:ext uri="{FF2B5EF4-FFF2-40B4-BE49-F238E27FC236}">
                <a16:creationId xmlns:a16="http://schemas.microsoft.com/office/drawing/2014/main" id="{7BC31226-F97D-4DFB-AE28-43C4B404377F}"/>
              </a:ext>
            </a:extLst>
          </p:cNvPr>
          <p:cNvSpPr>
            <a:spLocks noGrp="1"/>
          </p:cNvSpPr>
          <p:nvPr>
            <p:ph idx="1"/>
          </p:nvPr>
        </p:nvSpPr>
        <p:spPr>
          <a:xfrm>
            <a:off x="838199" y="1825625"/>
            <a:ext cx="11096625" cy="4351338"/>
          </a:xfrm>
        </p:spPr>
        <p:txBody>
          <a:bodyPr>
            <a:normAutofit lnSpcReduction="10000"/>
          </a:bodyPr>
          <a:lstStyle/>
          <a:p>
            <a:pPr marL="0" indent="0">
              <a:buNone/>
            </a:pPr>
            <a:r>
              <a:rPr lang="en-US" dirty="0">
                <a:solidFill>
                  <a:schemeClr val="bg1"/>
                </a:solidFill>
              </a:rPr>
              <a:t>https://cocl.us/new_york_dataset - Data on New York City with Boroughs, Neighborhood  to get an insight on the neighborhood</a:t>
            </a:r>
          </a:p>
          <a:p>
            <a:pPr marL="0" indent="0">
              <a:buNone/>
            </a:pPr>
            <a:endParaRPr lang="en-US" dirty="0">
              <a:solidFill>
                <a:schemeClr val="bg1"/>
              </a:solidFill>
            </a:endParaRPr>
          </a:p>
          <a:p>
            <a:pPr marL="0" indent="0">
              <a:buNone/>
            </a:pPr>
            <a:r>
              <a:rPr lang="en-US" dirty="0" err="1">
                <a:solidFill>
                  <a:schemeClr val="bg1"/>
                </a:solidFill>
              </a:rPr>
              <a:t>Fousquare</a:t>
            </a:r>
            <a:r>
              <a:rPr lang="en-US" dirty="0">
                <a:solidFill>
                  <a:schemeClr val="bg1"/>
                </a:solidFill>
              </a:rPr>
              <a:t> API - Data to get into neighborhoods and venues to get details on Indian restaurants to find which place an Indian restaurant is most popular and also to get details on the competition and kinds of menus offered.</a:t>
            </a:r>
          </a:p>
          <a:p>
            <a:pPr marL="0" indent="0">
              <a:buNone/>
            </a:pPr>
            <a:endParaRPr lang="en-US" dirty="0">
              <a:solidFill>
                <a:schemeClr val="bg1"/>
              </a:solidFill>
            </a:endParaRPr>
          </a:p>
          <a:p>
            <a:pPr marL="0" indent="0">
              <a:buNone/>
            </a:pPr>
            <a:r>
              <a:rPr lang="en-US" dirty="0">
                <a:solidFill>
                  <a:schemeClr val="bg1"/>
                </a:solidFill>
                <a:hlinkClick r:id="rId2">
                  <a:extLst>
                    <a:ext uri="{A12FA001-AC4F-418D-AE19-62706E023703}">
                      <ahyp:hlinkClr xmlns:ahyp="http://schemas.microsoft.com/office/drawing/2018/hyperlinkcolor" val="tx"/>
                    </a:ext>
                  </a:extLst>
                </a:hlinkClick>
              </a:rPr>
              <a:t>https://data.cityofnewyork.us/City-Government/Borough-Boundaries/tqmj-j8zm</a:t>
            </a:r>
            <a:r>
              <a:rPr lang="en-US" dirty="0">
                <a:solidFill>
                  <a:schemeClr val="bg1"/>
                </a:solidFill>
              </a:rPr>
              <a:t> – New York Boroughs boundary</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18367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F62-250E-4240-8157-BD80716DDB93}"/>
              </a:ext>
            </a:extLst>
          </p:cNvPr>
          <p:cNvSpPr>
            <a:spLocks noGrp="1"/>
          </p:cNvSpPr>
          <p:nvPr>
            <p:ph type="title"/>
          </p:nvPr>
        </p:nvSpPr>
        <p:spPr>
          <a:xfrm>
            <a:off x="0" y="6780"/>
            <a:ext cx="12192000" cy="780094"/>
          </a:xfrm>
          <a:solidFill>
            <a:schemeClr val="accent5">
              <a:lumMod val="40000"/>
              <a:lumOff val="60000"/>
            </a:schemeClr>
          </a:solidFill>
        </p:spPr>
        <p:txBody>
          <a:bodyPr/>
          <a:lstStyle/>
          <a:p>
            <a:r>
              <a:rPr lang="en-US" b="1" dirty="0">
                <a:solidFill>
                  <a:srgbClr val="0070C0"/>
                </a:solidFill>
                <a:latin typeface="+mn-lt"/>
              </a:rPr>
              <a:t>Methodology</a:t>
            </a:r>
          </a:p>
        </p:txBody>
      </p:sp>
      <p:sp>
        <p:nvSpPr>
          <p:cNvPr id="3" name="Content Placeholder 2">
            <a:extLst>
              <a:ext uri="{FF2B5EF4-FFF2-40B4-BE49-F238E27FC236}">
                <a16:creationId xmlns:a16="http://schemas.microsoft.com/office/drawing/2014/main" id="{7BC31226-F97D-4DFB-AE28-43C4B404377F}"/>
              </a:ext>
            </a:extLst>
          </p:cNvPr>
          <p:cNvSpPr>
            <a:spLocks noGrp="1"/>
          </p:cNvSpPr>
          <p:nvPr>
            <p:ph idx="1"/>
          </p:nvPr>
        </p:nvSpPr>
        <p:spPr>
          <a:xfrm>
            <a:off x="838199" y="1825625"/>
            <a:ext cx="11096625" cy="4351338"/>
          </a:xfrm>
        </p:spPr>
        <p:txBody>
          <a:bodyPr/>
          <a:lstStyle/>
          <a:p>
            <a:r>
              <a:rPr lang="en-US" dirty="0">
                <a:solidFill>
                  <a:schemeClr val="bg1"/>
                </a:solidFill>
              </a:rPr>
              <a:t>Explore data of New Your city from https://cocl.us/new_york_dataset  </a:t>
            </a:r>
          </a:p>
          <a:p>
            <a:r>
              <a:rPr lang="en-US" dirty="0">
                <a:solidFill>
                  <a:schemeClr val="bg1"/>
                </a:solidFill>
              </a:rPr>
              <a:t>Use </a:t>
            </a:r>
            <a:r>
              <a:rPr lang="en-US" dirty="0" err="1">
                <a:solidFill>
                  <a:schemeClr val="bg1"/>
                </a:solidFill>
              </a:rPr>
              <a:t>FourSquare</a:t>
            </a:r>
            <a:r>
              <a:rPr lang="en-US" dirty="0">
                <a:solidFill>
                  <a:schemeClr val="bg1"/>
                </a:solidFill>
              </a:rPr>
              <a:t> to find  venues for each neighborhood.  </a:t>
            </a:r>
          </a:p>
          <a:p>
            <a:r>
              <a:rPr lang="en-US" dirty="0">
                <a:solidFill>
                  <a:schemeClr val="bg1"/>
                </a:solidFill>
              </a:rPr>
              <a:t>Filter out all venues that are Indian Restaurants.  </a:t>
            </a:r>
          </a:p>
          <a:p>
            <a:r>
              <a:rPr lang="en-US" dirty="0">
                <a:solidFill>
                  <a:schemeClr val="bg1"/>
                </a:solidFill>
              </a:rPr>
              <a:t>Get details on rating , tips and likes for restaurant location wise</a:t>
            </a:r>
          </a:p>
          <a:p>
            <a:r>
              <a:rPr lang="en-US" dirty="0">
                <a:solidFill>
                  <a:schemeClr val="bg1"/>
                </a:solidFill>
              </a:rPr>
              <a:t>Get </a:t>
            </a:r>
            <a:r>
              <a:rPr lang="en-US" dirty="0" err="1">
                <a:solidFill>
                  <a:schemeClr val="bg1"/>
                </a:solidFill>
              </a:rPr>
              <a:t>geopy</a:t>
            </a:r>
            <a:r>
              <a:rPr lang="en-US" dirty="0">
                <a:solidFill>
                  <a:schemeClr val="bg1"/>
                </a:solidFill>
              </a:rPr>
              <a:t> to get coordinates</a:t>
            </a:r>
          </a:p>
          <a:p>
            <a:r>
              <a:rPr lang="en-US" dirty="0">
                <a:solidFill>
                  <a:schemeClr val="bg1"/>
                </a:solidFill>
              </a:rPr>
              <a:t>Use folium to visualize via maps</a:t>
            </a:r>
          </a:p>
        </p:txBody>
      </p:sp>
    </p:spTree>
    <p:extLst>
      <p:ext uri="{BB962C8B-B14F-4D97-AF65-F5344CB8AC3E}">
        <p14:creationId xmlns:p14="http://schemas.microsoft.com/office/powerpoint/2010/main" val="241154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F62-250E-4240-8157-BD80716DDB93}"/>
              </a:ext>
            </a:extLst>
          </p:cNvPr>
          <p:cNvSpPr>
            <a:spLocks noGrp="1"/>
          </p:cNvSpPr>
          <p:nvPr>
            <p:ph type="title"/>
          </p:nvPr>
        </p:nvSpPr>
        <p:spPr>
          <a:xfrm>
            <a:off x="0" y="6780"/>
            <a:ext cx="12192000" cy="780094"/>
          </a:xfrm>
          <a:solidFill>
            <a:schemeClr val="accent5">
              <a:lumMod val="40000"/>
              <a:lumOff val="60000"/>
            </a:schemeClr>
          </a:solidFill>
        </p:spPr>
        <p:txBody>
          <a:bodyPr/>
          <a:lstStyle/>
          <a:p>
            <a:r>
              <a:rPr lang="en-US" b="1" dirty="0">
                <a:solidFill>
                  <a:srgbClr val="0070C0"/>
                </a:solidFill>
                <a:latin typeface="+mn-lt"/>
              </a:rPr>
              <a:t>Discussion</a:t>
            </a:r>
          </a:p>
        </p:txBody>
      </p:sp>
      <p:sp>
        <p:nvSpPr>
          <p:cNvPr id="3" name="Content Placeholder 2">
            <a:extLst>
              <a:ext uri="{FF2B5EF4-FFF2-40B4-BE49-F238E27FC236}">
                <a16:creationId xmlns:a16="http://schemas.microsoft.com/office/drawing/2014/main" id="{7BC31226-F97D-4DFB-AE28-43C4B404377F}"/>
              </a:ext>
            </a:extLst>
          </p:cNvPr>
          <p:cNvSpPr>
            <a:spLocks noGrp="1"/>
          </p:cNvSpPr>
          <p:nvPr>
            <p:ph idx="1"/>
          </p:nvPr>
        </p:nvSpPr>
        <p:spPr>
          <a:xfrm>
            <a:off x="838199" y="1825625"/>
            <a:ext cx="11096625" cy="4351338"/>
          </a:xfrm>
        </p:spPr>
        <p:txBody>
          <a:bodyPr/>
          <a:lstStyle/>
          <a:p>
            <a:r>
              <a:rPr lang="en-US" dirty="0">
                <a:solidFill>
                  <a:schemeClr val="bg1"/>
                </a:solidFill>
              </a:rPr>
              <a:t> Explore data of New Your city from https://cocl.us/new_york_dataset  </a:t>
            </a:r>
          </a:p>
          <a:p>
            <a:r>
              <a:rPr lang="en-US" dirty="0">
                <a:solidFill>
                  <a:schemeClr val="bg1"/>
                </a:solidFill>
              </a:rPr>
              <a:t>Use </a:t>
            </a:r>
            <a:r>
              <a:rPr lang="en-US" dirty="0" err="1">
                <a:solidFill>
                  <a:schemeClr val="bg1"/>
                </a:solidFill>
              </a:rPr>
              <a:t>FourSquare</a:t>
            </a:r>
            <a:r>
              <a:rPr lang="en-US" dirty="0">
                <a:solidFill>
                  <a:schemeClr val="bg1"/>
                </a:solidFill>
              </a:rPr>
              <a:t> to find  venues for each neighborhood.  </a:t>
            </a:r>
          </a:p>
          <a:p>
            <a:r>
              <a:rPr lang="en-US" dirty="0">
                <a:solidFill>
                  <a:schemeClr val="bg1"/>
                </a:solidFill>
              </a:rPr>
              <a:t>Filter out all venues that are Indian Restaurants.  </a:t>
            </a:r>
          </a:p>
          <a:p>
            <a:r>
              <a:rPr lang="en-US" dirty="0">
                <a:solidFill>
                  <a:schemeClr val="bg1"/>
                </a:solidFill>
              </a:rPr>
              <a:t>Get details on rating , tips and likes for restaurant location wise</a:t>
            </a:r>
          </a:p>
          <a:p>
            <a:r>
              <a:rPr lang="en-US" dirty="0">
                <a:solidFill>
                  <a:schemeClr val="bg1"/>
                </a:solidFill>
              </a:rPr>
              <a:t>Visualize</a:t>
            </a:r>
          </a:p>
        </p:txBody>
      </p:sp>
    </p:spTree>
    <p:extLst>
      <p:ext uri="{BB962C8B-B14F-4D97-AF65-F5344CB8AC3E}">
        <p14:creationId xmlns:p14="http://schemas.microsoft.com/office/powerpoint/2010/main" val="368906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1F62-250E-4240-8157-BD80716DDB93}"/>
              </a:ext>
            </a:extLst>
          </p:cNvPr>
          <p:cNvSpPr>
            <a:spLocks noGrp="1"/>
          </p:cNvSpPr>
          <p:nvPr>
            <p:ph type="title"/>
          </p:nvPr>
        </p:nvSpPr>
        <p:spPr>
          <a:xfrm>
            <a:off x="0" y="6780"/>
            <a:ext cx="12192000" cy="780094"/>
          </a:xfrm>
          <a:solidFill>
            <a:schemeClr val="accent5">
              <a:lumMod val="40000"/>
              <a:lumOff val="60000"/>
            </a:schemeClr>
          </a:solidFill>
        </p:spPr>
        <p:txBody>
          <a:bodyPr/>
          <a:lstStyle/>
          <a:p>
            <a:r>
              <a:rPr lang="en-US" b="1" dirty="0">
                <a:solidFill>
                  <a:srgbClr val="0070C0"/>
                </a:solidFill>
                <a:latin typeface="+mn-lt"/>
              </a:rPr>
              <a:t>Neighborhoods</a:t>
            </a:r>
          </a:p>
        </p:txBody>
      </p:sp>
      <p:sp>
        <p:nvSpPr>
          <p:cNvPr id="3" name="Content Placeholder 2">
            <a:extLst>
              <a:ext uri="{FF2B5EF4-FFF2-40B4-BE49-F238E27FC236}">
                <a16:creationId xmlns:a16="http://schemas.microsoft.com/office/drawing/2014/main" id="{7BC31226-F97D-4DFB-AE28-43C4B404377F}"/>
              </a:ext>
            </a:extLst>
          </p:cNvPr>
          <p:cNvSpPr>
            <a:spLocks noGrp="1"/>
          </p:cNvSpPr>
          <p:nvPr>
            <p:ph idx="1"/>
          </p:nvPr>
        </p:nvSpPr>
        <p:spPr>
          <a:xfrm>
            <a:off x="199372" y="1033397"/>
            <a:ext cx="11096625" cy="4351338"/>
          </a:xfrm>
          <a:solidFill>
            <a:srgbClr val="002060"/>
          </a:solidFill>
        </p:spPr>
        <p:txBody>
          <a:bodyPr/>
          <a:lstStyle/>
          <a:p>
            <a:r>
              <a:rPr lang="en-US" dirty="0">
                <a:solidFill>
                  <a:schemeClr val="bg1"/>
                </a:solidFill>
              </a:rPr>
              <a:t> There are 5 Boroughs and 306 neighborhoods in New York</a:t>
            </a:r>
          </a:p>
          <a:p>
            <a:endParaRPr lang="en-US" dirty="0">
              <a:solidFill>
                <a:schemeClr val="bg1"/>
              </a:solidFill>
            </a:endParaRPr>
          </a:p>
        </p:txBody>
      </p:sp>
      <p:pic>
        <p:nvPicPr>
          <p:cNvPr id="4" name="Picture 3">
            <a:extLst>
              <a:ext uri="{FF2B5EF4-FFF2-40B4-BE49-F238E27FC236}">
                <a16:creationId xmlns:a16="http://schemas.microsoft.com/office/drawing/2014/main" id="{E338EDA1-76A2-4C9B-9CD1-97B285CACCC3}"/>
              </a:ext>
            </a:extLst>
          </p:cNvPr>
          <p:cNvPicPr>
            <a:picLocks noChangeAspect="1"/>
          </p:cNvPicPr>
          <p:nvPr/>
        </p:nvPicPr>
        <p:blipFill>
          <a:blip r:embed="rId2"/>
          <a:stretch>
            <a:fillRect/>
          </a:stretch>
        </p:blipFill>
        <p:spPr>
          <a:xfrm>
            <a:off x="602880" y="1824004"/>
            <a:ext cx="6439357" cy="3209991"/>
          </a:xfrm>
          <a:prstGeom prst="rect">
            <a:avLst/>
          </a:prstGeom>
        </p:spPr>
      </p:pic>
    </p:spTree>
    <p:extLst>
      <p:ext uri="{BB962C8B-B14F-4D97-AF65-F5344CB8AC3E}">
        <p14:creationId xmlns:p14="http://schemas.microsoft.com/office/powerpoint/2010/main" val="268766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8D574A-D368-4DBC-8473-EAE32E40485E}"/>
              </a:ext>
            </a:extLst>
          </p:cNvPr>
          <p:cNvPicPr>
            <a:picLocks noGrp="1" noChangeAspect="1"/>
          </p:cNvPicPr>
          <p:nvPr>
            <p:ph idx="1"/>
          </p:nvPr>
        </p:nvPicPr>
        <p:blipFill>
          <a:blip r:embed="rId2"/>
          <a:stretch>
            <a:fillRect/>
          </a:stretch>
        </p:blipFill>
        <p:spPr>
          <a:xfrm>
            <a:off x="233435" y="968375"/>
            <a:ext cx="6810230" cy="4351338"/>
          </a:xfrm>
          <a:prstGeom prst="rect">
            <a:avLst/>
          </a:prstGeom>
        </p:spPr>
      </p:pic>
      <p:sp>
        <p:nvSpPr>
          <p:cNvPr id="5" name="Title 1">
            <a:extLst>
              <a:ext uri="{FF2B5EF4-FFF2-40B4-BE49-F238E27FC236}">
                <a16:creationId xmlns:a16="http://schemas.microsoft.com/office/drawing/2014/main" id="{6A741ADD-F689-4A7A-BAB2-2E3975BDB4BB}"/>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Neighborhoods by Borough</a:t>
            </a:r>
          </a:p>
        </p:txBody>
      </p:sp>
      <p:sp>
        <p:nvSpPr>
          <p:cNvPr id="6" name="TextBox 5">
            <a:extLst>
              <a:ext uri="{FF2B5EF4-FFF2-40B4-BE49-F238E27FC236}">
                <a16:creationId xmlns:a16="http://schemas.microsoft.com/office/drawing/2014/main" id="{ACBCD18B-80F5-4D4F-AD09-659F25E5DD3D}"/>
              </a:ext>
            </a:extLst>
          </p:cNvPr>
          <p:cNvSpPr txBox="1"/>
          <p:nvPr/>
        </p:nvSpPr>
        <p:spPr>
          <a:xfrm>
            <a:off x="647700" y="5704959"/>
            <a:ext cx="6257610" cy="369332"/>
          </a:xfrm>
          <a:prstGeom prst="rect">
            <a:avLst/>
          </a:prstGeom>
          <a:noFill/>
        </p:spPr>
        <p:txBody>
          <a:bodyPr wrap="none" rtlCol="0">
            <a:spAutoFit/>
          </a:bodyPr>
          <a:lstStyle/>
          <a:p>
            <a:r>
              <a:rPr lang="en-US" dirty="0">
                <a:solidFill>
                  <a:schemeClr val="bg1"/>
                </a:solidFill>
              </a:rPr>
              <a:t>Queens has most number of neighborhood followed by Brooklyn</a:t>
            </a:r>
          </a:p>
        </p:txBody>
      </p:sp>
    </p:spTree>
    <p:extLst>
      <p:ext uri="{BB962C8B-B14F-4D97-AF65-F5344CB8AC3E}">
        <p14:creationId xmlns:p14="http://schemas.microsoft.com/office/powerpoint/2010/main" val="293877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71CE23-01E1-42FE-86A1-318758961060}"/>
              </a:ext>
            </a:extLst>
          </p:cNvPr>
          <p:cNvPicPr>
            <a:picLocks noChangeAspect="1"/>
          </p:cNvPicPr>
          <p:nvPr/>
        </p:nvPicPr>
        <p:blipFill>
          <a:blip r:embed="rId2"/>
          <a:stretch>
            <a:fillRect/>
          </a:stretch>
        </p:blipFill>
        <p:spPr>
          <a:xfrm>
            <a:off x="123825" y="1029494"/>
            <a:ext cx="7200900" cy="3771900"/>
          </a:xfrm>
          <a:prstGeom prst="rect">
            <a:avLst/>
          </a:prstGeom>
        </p:spPr>
      </p:pic>
      <p:sp>
        <p:nvSpPr>
          <p:cNvPr id="5" name="Title 1">
            <a:extLst>
              <a:ext uri="{FF2B5EF4-FFF2-40B4-BE49-F238E27FC236}">
                <a16:creationId xmlns:a16="http://schemas.microsoft.com/office/drawing/2014/main" id="{32F2452F-2569-4723-A2A1-E139C5D697C6}"/>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Indian Restaurants in New York</a:t>
            </a:r>
          </a:p>
        </p:txBody>
      </p:sp>
      <p:sp>
        <p:nvSpPr>
          <p:cNvPr id="6" name="TextBox 5">
            <a:extLst>
              <a:ext uri="{FF2B5EF4-FFF2-40B4-BE49-F238E27FC236}">
                <a16:creationId xmlns:a16="http://schemas.microsoft.com/office/drawing/2014/main" id="{F8D80A69-A86A-42BB-87BE-BD5749D5549F}"/>
              </a:ext>
            </a:extLst>
          </p:cNvPr>
          <p:cNvSpPr txBox="1"/>
          <p:nvPr/>
        </p:nvSpPr>
        <p:spPr>
          <a:xfrm>
            <a:off x="247650" y="5182175"/>
            <a:ext cx="7382790" cy="646331"/>
          </a:xfrm>
          <a:prstGeom prst="rect">
            <a:avLst/>
          </a:prstGeom>
          <a:noFill/>
        </p:spPr>
        <p:txBody>
          <a:bodyPr wrap="none" rtlCol="0">
            <a:spAutoFit/>
          </a:bodyPr>
          <a:lstStyle/>
          <a:p>
            <a:r>
              <a:rPr lang="en-US" dirty="0">
                <a:solidFill>
                  <a:schemeClr val="bg1"/>
                </a:solidFill>
              </a:rPr>
              <a:t>There are 112 Indian restaurants in New York City</a:t>
            </a:r>
          </a:p>
          <a:p>
            <a:r>
              <a:rPr lang="en-US" dirty="0">
                <a:solidFill>
                  <a:schemeClr val="bg1"/>
                </a:solidFill>
              </a:rPr>
              <a:t>( note : Data has been restricted  due to limitations in API calls to </a:t>
            </a:r>
            <a:r>
              <a:rPr lang="en-US" dirty="0" err="1">
                <a:solidFill>
                  <a:schemeClr val="bg1"/>
                </a:solidFill>
              </a:rPr>
              <a:t>FourSquare</a:t>
            </a:r>
            <a:endParaRPr lang="en-US" dirty="0">
              <a:solidFill>
                <a:schemeClr val="bg1"/>
              </a:solidFill>
            </a:endParaRPr>
          </a:p>
        </p:txBody>
      </p:sp>
    </p:spTree>
    <p:extLst>
      <p:ext uri="{BB962C8B-B14F-4D97-AF65-F5344CB8AC3E}">
        <p14:creationId xmlns:p14="http://schemas.microsoft.com/office/powerpoint/2010/main" val="6217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578F5A-7324-445E-8F73-C6ABD0A7DF49}"/>
              </a:ext>
            </a:extLst>
          </p:cNvPr>
          <p:cNvSpPr txBox="1">
            <a:spLocks/>
          </p:cNvSpPr>
          <p:nvPr/>
        </p:nvSpPr>
        <p:spPr>
          <a:xfrm>
            <a:off x="0" y="0"/>
            <a:ext cx="12192000" cy="780094"/>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latin typeface="+mn-lt"/>
              </a:rPr>
              <a:t>Indian Restaurants by Borough</a:t>
            </a:r>
          </a:p>
        </p:txBody>
      </p:sp>
      <p:pic>
        <p:nvPicPr>
          <p:cNvPr id="8" name="Picture 7">
            <a:extLst>
              <a:ext uri="{FF2B5EF4-FFF2-40B4-BE49-F238E27FC236}">
                <a16:creationId xmlns:a16="http://schemas.microsoft.com/office/drawing/2014/main" id="{CA607E1E-BABA-4B75-AABF-2429930A95AD}"/>
              </a:ext>
            </a:extLst>
          </p:cNvPr>
          <p:cNvPicPr>
            <a:picLocks noChangeAspect="1"/>
          </p:cNvPicPr>
          <p:nvPr/>
        </p:nvPicPr>
        <p:blipFill>
          <a:blip r:embed="rId2"/>
          <a:stretch>
            <a:fillRect/>
          </a:stretch>
        </p:blipFill>
        <p:spPr>
          <a:xfrm>
            <a:off x="0" y="780094"/>
            <a:ext cx="7872086" cy="4828024"/>
          </a:xfrm>
          <a:prstGeom prst="rect">
            <a:avLst/>
          </a:prstGeom>
        </p:spPr>
      </p:pic>
      <p:sp>
        <p:nvSpPr>
          <p:cNvPr id="9" name="TextBox 8">
            <a:extLst>
              <a:ext uri="{FF2B5EF4-FFF2-40B4-BE49-F238E27FC236}">
                <a16:creationId xmlns:a16="http://schemas.microsoft.com/office/drawing/2014/main" id="{9A1B196F-7378-4D91-AB52-04651B9A66D8}"/>
              </a:ext>
            </a:extLst>
          </p:cNvPr>
          <p:cNvSpPr txBox="1"/>
          <p:nvPr/>
        </p:nvSpPr>
        <p:spPr>
          <a:xfrm>
            <a:off x="187741" y="5893240"/>
            <a:ext cx="7306808" cy="369332"/>
          </a:xfrm>
          <a:prstGeom prst="rect">
            <a:avLst/>
          </a:prstGeom>
          <a:noFill/>
        </p:spPr>
        <p:txBody>
          <a:bodyPr wrap="none" rtlCol="0">
            <a:spAutoFit/>
          </a:bodyPr>
          <a:lstStyle/>
          <a:p>
            <a:r>
              <a:rPr lang="en-US" dirty="0">
                <a:solidFill>
                  <a:schemeClr val="bg1"/>
                </a:solidFill>
              </a:rPr>
              <a:t>Queens has the largest number of Indian restaurants followed by Manhattan</a:t>
            </a:r>
          </a:p>
        </p:txBody>
      </p:sp>
    </p:spTree>
    <p:extLst>
      <p:ext uri="{BB962C8B-B14F-4D97-AF65-F5344CB8AC3E}">
        <p14:creationId xmlns:p14="http://schemas.microsoft.com/office/powerpoint/2010/main" val="358550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616</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Battle of the Neighborhoods </vt:lpstr>
      <vt:lpstr>Introduction / Business Problem</vt:lpstr>
      <vt:lpstr>Data</vt:lpstr>
      <vt:lpstr>Methodology</vt:lpstr>
      <vt:lpstr>Discussion</vt:lpstr>
      <vt:lpstr>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Shobha Ramkrishnan</dc:creator>
  <cp:lastModifiedBy>Shobha Ramkrishnan</cp:lastModifiedBy>
  <cp:revision>16</cp:revision>
  <dcterms:created xsi:type="dcterms:W3CDTF">2019-05-09T04:57:52Z</dcterms:created>
  <dcterms:modified xsi:type="dcterms:W3CDTF">2019-05-10T06:33:50Z</dcterms:modified>
</cp:coreProperties>
</file>