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96" r:id="rId2"/>
    <p:sldId id="294" r:id="rId3"/>
    <p:sldId id="263" r:id="rId4"/>
    <p:sldId id="258" r:id="rId5"/>
    <p:sldId id="259" r:id="rId6"/>
    <p:sldId id="288" r:id="rId7"/>
    <p:sldId id="261" r:id="rId8"/>
    <p:sldId id="289" r:id="rId9"/>
    <p:sldId id="290" r:id="rId10"/>
    <p:sldId id="291" r:id="rId11"/>
    <p:sldId id="292" r:id="rId12"/>
    <p:sldId id="266" r:id="rId13"/>
    <p:sldId id="297" r:id="rId14"/>
    <p:sldId id="293" r:id="rId15"/>
    <p:sldId id="295" r:id="rId16"/>
  </p:sldIdLst>
  <p:sldSz cx="9144000" cy="5143500" type="screen16x9"/>
  <p:notesSz cx="6858000" cy="9144000"/>
  <p:embeddedFontLst>
    <p:embeddedFont>
      <p:font typeface="Fira Sans Extra Condensed SemiBold" charset="0"/>
      <p:regular r:id="rId18"/>
      <p:bold r:id="rId19"/>
      <p:italic r:id="rId20"/>
      <p:boldItalic r:id="rId21"/>
    </p:embeddedFont>
    <p:embeddedFont>
      <p:font typeface="Fira Sans Extra Condensed" charset="0"/>
      <p:regular r:id="rId22"/>
      <p:bold r:id="rId23"/>
      <p:italic r:id="rId24"/>
      <p:boldItalic r:id="rId25"/>
    </p:embeddedFont>
    <p:embeddedFont>
      <p:font typeface="Robot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2C8BEE7-185C-4F53-A406-5805B1E02A89}">
  <a:tblStyle styleId="{62C8BEE7-185C-4F53-A406-5805B1E02A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055637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28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84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324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895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271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956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67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oogle Shape;48;p15"/>
          <p:cNvGrpSpPr/>
          <p:nvPr/>
        </p:nvGrpSpPr>
        <p:grpSpPr>
          <a:xfrm>
            <a:off x="6485206" y="1730339"/>
            <a:ext cx="2562288" cy="2765096"/>
            <a:chOff x="457194" y="411475"/>
            <a:chExt cx="4385617" cy="4733627"/>
          </a:xfrm>
        </p:grpSpPr>
        <p:sp>
          <p:nvSpPr>
            <p:cNvPr id="11"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0;p15"/>
            <p:cNvGrpSpPr/>
            <p:nvPr/>
          </p:nvGrpSpPr>
          <p:grpSpPr>
            <a:xfrm>
              <a:off x="457194" y="824705"/>
              <a:ext cx="4385617" cy="4320397"/>
              <a:chOff x="457209" y="411470"/>
              <a:chExt cx="4385617" cy="4320397"/>
            </a:xfrm>
          </p:grpSpPr>
          <p:sp>
            <p:nvSpPr>
              <p:cNvPr id="19"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xmlns="" id="{B7520117-09D7-4A5D-8677-0315F085714D}"/>
              </a:ext>
            </a:extLst>
          </p:cNvPr>
          <p:cNvSpPr>
            <a:spLocks noGrp="1"/>
          </p:cNvSpPr>
          <p:nvPr>
            <p:ph type="ctrTitle"/>
          </p:nvPr>
        </p:nvSpPr>
        <p:spPr>
          <a:xfrm>
            <a:off x="266339" y="1970109"/>
            <a:ext cx="8648986" cy="1538754"/>
          </a:xfrm>
        </p:spPr>
        <p:txBody>
          <a:bodyPr>
            <a:noAutofit/>
          </a:bodyPr>
          <a:lstStyle/>
          <a:p>
            <a:pPr algn="ctr"/>
            <a:r>
              <a:rPr lang="en-US" sz="1600" dirty="0" smtClean="0">
                <a:solidFill>
                  <a:schemeClr val="tx1"/>
                </a:solidFill>
                <a:latin typeface="Times New Roman" pitchFamily="18" charset="0"/>
                <a:cs typeface="Times New Roman" pitchFamily="18" charset="0"/>
              </a:rPr>
              <a:t>DEPARTMENT  OF ELECTRONICS &amp; COMMUNICATION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500" dirty="0" smtClean="0">
                <a:solidFill>
                  <a:schemeClr val="tx1"/>
                </a:solidFill>
                <a:latin typeface="Times New Roman" pitchFamily="18" charset="0"/>
                <a:cs typeface="Times New Roman" pitchFamily="18" charset="0"/>
              </a:rPr>
              <a:t>INDUSTRIAL PROJECT (EC-808)</a:t>
            </a:r>
            <a:r>
              <a:rPr lang="en-US" sz="1400" dirty="0" smtClean="0">
                <a:solidFill>
                  <a:schemeClr val="tx1"/>
                </a:solidFill>
                <a:latin typeface="Times New Roman" pitchFamily="18" charset="0"/>
                <a:cs typeface="Times New Roman" pitchFamily="18" charset="0"/>
              </a:rPr>
              <a:t/>
            </a:r>
            <a:br>
              <a:rPr lang="en-US" sz="1400" dirty="0" smtClean="0">
                <a:solidFill>
                  <a:schemeClr val="tx1"/>
                </a:solidFill>
                <a:latin typeface="Times New Roman" pitchFamily="18" charset="0"/>
                <a:cs typeface="Times New Roman" pitchFamily="18" charset="0"/>
              </a:rPr>
            </a:br>
            <a:r>
              <a:rPr lang="en-US" sz="1400" dirty="0" smtClean="0">
                <a:solidFill>
                  <a:schemeClr val="tx1"/>
                </a:solidFill>
                <a:latin typeface="Times New Roman" pitchFamily="18" charset="0"/>
                <a:cs typeface="Times New Roman" pitchFamily="18" charset="0"/>
              </a:rPr>
              <a:t/>
            </a:r>
            <a:br>
              <a:rPr lang="en-US" sz="1400" dirty="0" smtClean="0">
                <a:solidFill>
                  <a:schemeClr val="tx1"/>
                </a:solidFill>
                <a:latin typeface="Times New Roman" pitchFamily="18" charset="0"/>
                <a:cs typeface="Times New Roman" pitchFamily="18" charset="0"/>
              </a:rPr>
            </a:br>
            <a:r>
              <a:rPr lang="en-US" sz="2000" b="1" u="sng" dirty="0" smtClean="0">
                <a:solidFill>
                  <a:schemeClr val="tx1"/>
                </a:solidFill>
                <a:latin typeface="Times New Roman" pitchFamily="18" charset="0"/>
                <a:cs typeface="Times New Roman" pitchFamily="18" charset="0"/>
              </a:rPr>
              <a:t>HUMAN ACTIVITY RECOGNITION </a:t>
            </a:r>
            <a:br>
              <a:rPr lang="en-US" sz="2000" b="1" u="sng" dirty="0" smtClean="0">
                <a:solidFill>
                  <a:schemeClr val="tx1"/>
                </a:solidFill>
                <a:latin typeface="Times New Roman" pitchFamily="18" charset="0"/>
                <a:cs typeface="Times New Roman" pitchFamily="18" charset="0"/>
              </a:rPr>
            </a:br>
            <a:r>
              <a:rPr lang="en-US" sz="2000" b="1" u="sng" dirty="0" smtClean="0">
                <a:solidFill>
                  <a:schemeClr val="tx1"/>
                </a:solidFill>
                <a:latin typeface="Times New Roman" pitchFamily="18" charset="0"/>
                <a:cs typeface="Times New Roman" pitchFamily="18" charset="0"/>
              </a:rPr>
              <a:t>USING MACHINE LEARNING</a:t>
            </a:r>
            <a:endParaRPr lang="en-US" sz="2000" b="1" u="sng" dirty="0">
              <a:solidFill>
                <a:schemeClr val="tx1"/>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BF2B8F06-6205-45F1-B552-B4CF60BF0EF9}"/>
              </a:ext>
            </a:extLst>
          </p:cNvPr>
          <p:cNvSpPr>
            <a:spLocks noGrp="1"/>
          </p:cNvSpPr>
          <p:nvPr>
            <p:ph type="subTitle" idx="1"/>
          </p:nvPr>
        </p:nvSpPr>
        <p:spPr>
          <a:xfrm>
            <a:off x="152288" y="4085906"/>
            <a:ext cx="2916324" cy="967354"/>
          </a:xfrm>
          <a:ln>
            <a:noFill/>
          </a:ln>
        </p:spPr>
        <p:style>
          <a:lnRef idx="1">
            <a:schemeClr val="dk1"/>
          </a:lnRef>
          <a:fillRef idx="2">
            <a:schemeClr val="dk1"/>
          </a:fillRef>
          <a:effectRef idx="1">
            <a:schemeClr val="dk1"/>
          </a:effectRef>
          <a:fontRef idx="minor">
            <a:schemeClr val="dk1"/>
          </a:fontRef>
        </p:style>
        <p:txBody>
          <a:bodyPr>
            <a:noAutofit/>
          </a:bodyPr>
          <a:lstStyle/>
          <a:p>
            <a:pPr algn="l"/>
            <a:r>
              <a:rPr lang="en-US" sz="1200" dirty="0" smtClean="0">
                <a:solidFill>
                  <a:schemeClr val="tx1"/>
                </a:solidFill>
                <a:latin typeface="Times New Roman" pitchFamily="18" charset="0"/>
                <a:cs typeface="Times New Roman" pitchFamily="18" charset="0"/>
              </a:rPr>
              <a:t>Presented By:                   </a:t>
            </a:r>
            <a:endParaRPr lang="en-US" sz="1200" dirty="0" smtClean="0">
              <a:solidFill>
                <a:schemeClr val="tx1"/>
              </a:solidFill>
              <a:latin typeface="Times New Roman" pitchFamily="18" charset="0"/>
              <a:cs typeface="Times New Roman" pitchFamily="18" charset="0"/>
            </a:endParaRPr>
          </a:p>
          <a:p>
            <a:pPr algn="l"/>
            <a:r>
              <a:rPr lang="en-US" sz="1200" dirty="0" smtClean="0">
                <a:solidFill>
                  <a:schemeClr val="tx1"/>
                </a:solidFill>
                <a:latin typeface="Times New Roman" pitchFamily="18" charset="0"/>
                <a:cs typeface="Times New Roman" pitchFamily="18" charset="0"/>
              </a:rPr>
              <a:t>Sakshi Sharma (18BT010443)</a:t>
            </a:r>
          </a:p>
          <a:p>
            <a:pPr algn="l"/>
            <a:r>
              <a:rPr lang="en-US" sz="1200" dirty="0" err="1" smtClean="0">
                <a:solidFill>
                  <a:schemeClr val="tx1"/>
                </a:solidFill>
                <a:latin typeface="Times New Roman" pitchFamily="18" charset="0"/>
                <a:cs typeface="Times New Roman" pitchFamily="18" charset="0"/>
              </a:rPr>
              <a:t>Shobhit</a:t>
            </a:r>
            <a:r>
              <a:rPr lang="en-US" sz="1200" dirty="0" smtClean="0">
                <a:solidFill>
                  <a:schemeClr val="tx1"/>
                </a:solidFill>
                <a:latin typeface="Times New Roman" pitchFamily="18" charset="0"/>
                <a:cs typeface="Times New Roman" pitchFamily="18" charset="0"/>
              </a:rPr>
              <a:t> Sharma (18BT010449)</a:t>
            </a:r>
          </a:p>
          <a:p>
            <a:pPr algn="l"/>
            <a:r>
              <a:rPr lang="en-US" sz="1200" dirty="0" err="1" smtClean="0">
                <a:solidFill>
                  <a:schemeClr val="tx1"/>
                </a:solidFill>
                <a:latin typeface="Times New Roman" pitchFamily="18" charset="0"/>
                <a:cs typeface="Times New Roman" pitchFamily="18" charset="0"/>
              </a:rPr>
              <a:t>Tushar</a:t>
            </a:r>
            <a:r>
              <a:rPr lang="en-US" sz="1200" dirty="0" smtClean="0">
                <a:solidFill>
                  <a:schemeClr val="tx1"/>
                </a:solidFill>
                <a:latin typeface="Times New Roman" pitchFamily="18" charset="0"/>
                <a:cs typeface="Times New Roman" pitchFamily="18" charset="0"/>
              </a:rPr>
              <a:t> </a:t>
            </a:r>
            <a:r>
              <a:rPr lang="en-US" sz="1200" dirty="0" err="1" smtClean="0">
                <a:solidFill>
                  <a:schemeClr val="tx1"/>
                </a:solidFill>
                <a:latin typeface="Times New Roman" pitchFamily="18" charset="0"/>
                <a:cs typeface="Times New Roman" pitchFamily="18" charset="0"/>
              </a:rPr>
              <a:t>Parmar</a:t>
            </a:r>
            <a:r>
              <a:rPr lang="en-US" sz="1200" dirty="0" smtClean="0">
                <a:solidFill>
                  <a:schemeClr val="tx1"/>
                </a:solidFill>
                <a:latin typeface="Times New Roman" pitchFamily="18" charset="0"/>
                <a:cs typeface="Times New Roman" pitchFamily="18" charset="0"/>
              </a:rPr>
              <a:t> (18BT010457)</a:t>
            </a:r>
            <a:endParaRPr lang="en-US" sz="1200" dirty="0">
              <a:solidFill>
                <a:schemeClr val="tx1"/>
              </a:solidFill>
              <a:latin typeface="Times New Roman" pitchFamily="18" charset="0"/>
              <a:cs typeface="Times New Roman" pitchFamily="18" charset="0"/>
            </a:endParaRPr>
          </a:p>
        </p:txBody>
      </p:sp>
      <p:sp>
        <p:nvSpPr>
          <p:cNvPr id="5" name="TextBox 4"/>
          <p:cNvSpPr txBox="1"/>
          <p:nvPr/>
        </p:nvSpPr>
        <p:spPr>
          <a:xfrm>
            <a:off x="6794109" y="4384521"/>
            <a:ext cx="1930551" cy="715581"/>
          </a:xfrm>
          <a:prstGeom prst="rect">
            <a:avLst/>
          </a:prstGeom>
          <a:ln>
            <a:noFill/>
          </a:ln>
        </p:spPr>
        <p:style>
          <a:lnRef idx="1">
            <a:schemeClr val="dk1"/>
          </a:lnRef>
          <a:fillRef idx="2">
            <a:schemeClr val="dk1"/>
          </a:fillRef>
          <a:effectRef idx="1">
            <a:schemeClr val="dk1"/>
          </a:effectRef>
          <a:fontRef idx="minor">
            <a:schemeClr val="dk1"/>
          </a:fontRef>
        </p:style>
        <p:txBody>
          <a:bodyPr wrap="square" lIns="68580" tIns="34290" rIns="68580" bIns="34290" rtlCol="0">
            <a:spAutoFit/>
          </a:bodyPr>
          <a:lstStyle/>
          <a:p>
            <a:r>
              <a:rPr lang="en-US" dirty="0">
                <a:solidFill>
                  <a:schemeClr val="tx1"/>
                </a:solidFill>
                <a:latin typeface="Times New Roman" pitchFamily="18" charset="0"/>
                <a:cs typeface="Times New Roman" pitchFamily="18" charset="0"/>
              </a:rPr>
              <a:t>Presented To</a:t>
            </a:r>
            <a:r>
              <a:rPr lang="en-US" dirty="0" smtClean="0">
                <a:solidFill>
                  <a:schemeClr val="tx1"/>
                </a:solidFill>
                <a:latin typeface="Times New Roman" pitchFamily="18" charset="0"/>
                <a:cs typeface="Times New Roman" pitchFamily="18" charset="0"/>
              </a:rPr>
              <a:t>:</a:t>
            </a: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
        <p:nvSpPr>
          <p:cNvPr id="8" name="TextBox 7"/>
          <p:cNvSpPr txBox="1"/>
          <p:nvPr/>
        </p:nvSpPr>
        <p:spPr>
          <a:xfrm>
            <a:off x="1276706" y="168914"/>
            <a:ext cx="6590587" cy="807913"/>
          </a:xfrm>
          <a:prstGeom prst="rect">
            <a:avLst/>
          </a:prstGeom>
          <a:noFill/>
        </p:spPr>
        <p:txBody>
          <a:bodyPr wrap="none" lIns="68580" tIns="34290" rIns="68580" bIns="34290" rtlCol="0">
            <a:spAutoFit/>
          </a:bodyPr>
          <a:lstStyle/>
          <a:p>
            <a:pPr algn="ctr"/>
            <a:r>
              <a:rPr lang="en-US" sz="2400" b="1" dirty="0">
                <a:ln w="0"/>
                <a:latin typeface="Times New Roman" pitchFamily="18" charset="0"/>
                <a:cs typeface="Times New Roman" pitchFamily="18" charset="0"/>
              </a:rPr>
              <a:t>JAWAHARLAL NEHRU </a:t>
            </a:r>
            <a:r>
              <a:rPr lang="en-US" sz="2400" b="1" dirty="0">
                <a:ln w="0"/>
                <a:latin typeface="Times New Roman" pitchFamily="18" charset="0"/>
                <a:cs typeface="Times New Roman" pitchFamily="18" charset="0"/>
              </a:rPr>
              <a:t>GOVERNMENT</a:t>
            </a:r>
          </a:p>
          <a:p>
            <a:pPr algn="ctr"/>
            <a:r>
              <a:rPr lang="en-US" sz="2400" b="1" dirty="0">
                <a:ln w="0"/>
                <a:latin typeface="Times New Roman" pitchFamily="18" charset="0"/>
                <a:cs typeface="Times New Roman" pitchFamily="18" charset="0"/>
              </a:rPr>
              <a:t> </a:t>
            </a:r>
            <a:r>
              <a:rPr lang="en-US" sz="2400" b="1" dirty="0">
                <a:ln w="0"/>
                <a:latin typeface="Times New Roman" pitchFamily="18" charset="0"/>
                <a:cs typeface="Times New Roman" pitchFamily="18" charset="0"/>
              </a:rPr>
              <a:t>ENGINEERING </a:t>
            </a:r>
            <a:r>
              <a:rPr lang="en-US" sz="2400" b="1" dirty="0">
                <a:ln w="0"/>
                <a:latin typeface="Times New Roman" pitchFamily="18" charset="0"/>
                <a:cs typeface="Times New Roman" pitchFamily="18" charset="0"/>
              </a:rPr>
              <a:t>COLLEGE, </a:t>
            </a:r>
            <a:r>
              <a:rPr lang="en-US" sz="2400" b="1" dirty="0" smtClean="0">
                <a:ln w="0"/>
                <a:latin typeface="Times New Roman" pitchFamily="18" charset="0"/>
                <a:cs typeface="Times New Roman" pitchFamily="18" charset="0"/>
              </a:rPr>
              <a:t>SUNDERNAGAR</a:t>
            </a:r>
            <a:endParaRPr lang="en-IN" sz="2400" b="1" dirty="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922" y="976827"/>
            <a:ext cx="1265843" cy="997882"/>
          </a:xfrm>
          <a:prstGeom prst="rect">
            <a:avLst/>
          </a:prstGeom>
        </p:spPr>
      </p:pic>
      <p:sp>
        <p:nvSpPr>
          <p:cNvPr id="7"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01</a:t>
            </a:r>
            <a:endParaRPr b="1" dirty="0">
              <a:solidFill>
                <a:schemeClr val="accent5"/>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677622183"/>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339925" y="16922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DESCRIPTION OF EXPERIMENT</a:t>
            </a:r>
            <a:endParaRPr dirty="0"/>
          </a:p>
        </p:txBody>
      </p:sp>
      <p:grpSp>
        <p:nvGrpSpPr>
          <p:cNvPr id="642" name="Google Shape;642;p22"/>
          <p:cNvGrpSpPr/>
          <p:nvPr/>
        </p:nvGrpSpPr>
        <p:grpSpPr>
          <a:xfrm>
            <a:off x="6370333" y="2028089"/>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2"/>
          <p:cNvGrpSpPr/>
          <p:nvPr/>
        </p:nvGrpSpPr>
        <p:grpSpPr>
          <a:xfrm>
            <a:off x="7248656" y="2551383"/>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p:nvPr/>
        </p:nvCxnSpPr>
        <p:spPr>
          <a:xfrm rot="5400000">
            <a:off x="7296797" y="2135658"/>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500864" y="753122"/>
            <a:ext cx="6066997" cy="513090"/>
            <a:chOff x="457200" y="959300"/>
            <a:chExt cx="2560111" cy="513090"/>
          </a:xfrm>
        </p:grpSpPr>
        <p:sp>
          <p:nvSpPr>
            <p:cNvPr id="699"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smtClean="0">
                  <a:latin typeface="Roboto" panose="020B0604020202020204" charset="0"/>
                  <a:ea typeface="Roboto" panose="020B0604020202020204" charset="0"/>
                </a:rPr>
                <a:t>An </a:t>
              </a:r>
              <a:r>
                <a:rPr lang="en-IN" dirty="0">
                  <a:latin typeface="Roboto" panose="020B0604020202020204" charset="0"/>
                  <a:ea typeface="Roboto" panose="020B0604020202020204" charset="0"/>
                </a:rPr>
                <a:t>Unity 3D gaming environment was developed to simulate a search and retrieve </a:t>
              </a:r>
              <a:r>
                <a:rPr lang="en-IN" dirty="0" smtClean="0">
                  <a:latin typeface="Roboto" panose="020B0604020202020204" charset="0"/>
                  <a:ea typeface="Roboto" panose="020B0604020202020204" charset="0"/>
                </a:rPr>
                <a:t>game mission</a:t>
              </a:r>
              <a:endParaRPr dirty="0">
                <a:latin typeface="Roboto" panose="020B0604020202020204" charset="0"/>
                <a:ea typeface="Roboto" panose="020B0604020202020204" charset="0"/>
                <a:sym typeface="Roboto"/>
              </a:endParaRPr>
            </a:p>
          </p:txBody>
        </p:sp>
        <p:sp>
          <p:nvSpPr>
            <p:cNvPr id="700"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97" name="Google Shape;696;p22"/>
          <p:cNvGrpSpPr/>
          <p:nvPr/>
        </p:nvGrpSpPr>
        <p:grpSpPr>
          <a:xfrm>
            <a:off x="499085" y="1316533"/>
            <a:ext cx="6066997" cy="513090"/>
            <a:chOff x="457200" y="959300"/>
            <a:chExt cx="2560111" cy="513090"/>
          </a:xfrm>
        </p:grpSpPr>
        <p:sp>
          <p:nvSpPr>
            <p:cNvPr id="98"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t>There were four buildings in the simulation, each consisting of targets and distractors that are present throughout the game.</a:t>
              </a:r>
              <a:endParaRPr lang="en-IN" dirty="0">
                <a:latin typeface="Roboto" panose="020B0604020202020204" charset="0"/>
                <a:ea typeface="Roboto" panose="020B0604020202020204" charset="0"/>
                <a:sym typeface="Roboto"/>
              </a:endParaRPr>
            </a:p>
          </p:txBody>
        </p:sp>
        <p:sp>
          <p:nvSpPr>
            <p:cNvPr id="99"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rgbClr val="FF0000"/>
                  </a:solidFill>
                  <a:latin typeface="Fira Sans Extra Condensed"/>
                  <a:ea typeface="Fira Sans Extra Condensed"/>
                  <a:cs typeface="Fira Sans Extra Condensed"/>
                  <a:sym typeface="Fira Sans Extra Condensed"/>
                </a:rPr>
                <a:t>02</a:t>
              </a:r>
              <a:endParaRPr sz="1800" b="1" dirty="0">
                <a:solidFill>
                  <a:srgbClr val="FF0000"/>
                </a:solidFill>
                <a:latin typeface="Fira Sans Extra Condensed"/>
                <a:ea typeface="Fira Sans Extra Condensed"/>
                <a:cs typeface="Fira Sans Extra Condensed"/>
                <a:sym typeface="Fira Sans Extra Condensed"/>
              </a:endParaRPr>
            </a:p>
          </p:txBody>
        </p:sp>
      </p:grpSp>
      <p:grpSp>
        <p:nvGrpSpPr>
          <p:cNvPr id="100" name="Google Shape;696;p22"/>
          <p:cNvGrpSpPr/>
          <p:nvPr/>
        </p:nvGrpSpPr>
        <p:grpSpPr>
          <a:xfrm>
            <a:off x="499085" y="1816162"/>
            <a:ext cx="6066997" cy="888453"/>
            <a:chOff x="457200" y="959300"/>
            <a:chExt cx="2560111" cy="513090"/>
          </a:xfrm>
        </p:grpSpPr>
        <p:sp>
          <p:nvSpPr>
            <p:cNvPr id="101"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t>The players’ objective was to get the highest possible score by attempting to collect as many target items as possible while avoiding distractor items.</a:t>
              </a:r>
              <a:endParaRPr lang="en-IN" dirty="0">
                <a:latin typeface="Roboto" panose="020B0604020202020204" charset="0"/>
                <a:ea typeface="Roboto" panose="020B0604020202020204" charset="0"/>
                <a:sym typeface="Roboto"/>
              </a:endParaRPr>
            </a:p>
          </p:txBody>
        </p:sp>
        <p:sp>
          <p:nvSpPr>
            <p:cNvPr id="102"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chemeClr val="accent2"/>
                  </a:solidFill>
                  <a:latin typeface="Fira Sans Extra Condensed"/>
                  <a:ea typeface="Fira Sans Extra Condensed"/>
                  <a:cs typeface="Fira Sans Extra Condensed"/>
                  <a:sym typeface="Fira Sans Extra Condensed"/>
                </a:rPr>
                <a:t>03</a:t>
              </a:r>
              <a:endParaRPr sz="1800" b="1" dirty="0">
                <a:solidFill>
                  <a:schemeClr val="accent2"/>
                </a:solidFill>
                <a:latin typeface="Fira Sans Extra Condensed"/>
                <a:ea typeface="Fira Sans Extra Condensed"/>
                <a:cs typeface="Fira Sans Extra Condensed"/>
                <a:sym typeface="Fira Sans Extra Condensed"/>
              </a:endParaRPr>
            </a:p>
          </p:txBody>
        </p:sp>
      </p:grpSp>
      <p:grpSp>
        <p:nvGrpSpPr>
          <p:cNvPr id="66" name="Google Shape;696;p22"/>
          <p:cNvGrpSpPr/>
          <p:nvPr/>
        </p:nvGrpSpPr>
        <p:grpSpPr>
          <a:xfrm>
            <a:off x="539287" y="2573177"/>
            <a:ext cx="6026795" cy="1421612"/>
            <a:chOff x="474164" y="651396"/>
            <a:chExt cx="2543147" cy="820994"/>
          </a:xfrm>
        </p:grpSpPr>
        <p:sp>
          <p:nvSpPr>
            <p:cNvPr id="67" name="Google Shape;699;p22"/>
            <p:cNvSpPr txBox="1"/>
            <p:nvPr/>
          </p:nvSpPr>
          <p:spPr>
            <a:xfrm>
              <a:off x="650127" y="730447"/>
              <a:ext cx="2367184" cy="741943"/>
            </a:xfrm>
            <a:prstGeom prst="rect">
              <a:avLst/>
            </a:prstGeom>
            <a:noFill/>
            <a:ln>
              <a:noFill/>
            </a:ln>
          </p:spPr>
          <p:txBody>
            <a:bodyPr spcFirstLastPara="1" wrap="square" lIns="91425" tIns="91425" rIns="91425" bIns="91425" anchor="ctr" anchorCtr="0">
              <a:noAutofit/>
            </a:bodyPr>
            <a:lstStyle/>
            <a:p>
              <a:pPr lvl="0" algn="just"/>
              <a:r>
                <a:rPr lang="en-IN" dirty="0" smtClean="0"/>
                <a:t>The experiment </a:t>
              </a:r>
              <a:r>
                <a:rPr lang="en-IN" dirty="0"/>
                <a:t>consisted of two phases: training phase and test phase. During the training phase, 14 targets and 7 distractors were randomly distributed in the game and feedback was given to any of the participants. Whereas, during the test phase, 28 targets and 14 distractors were disturbed with no feedback given to any of the participants.</a:t>
              </a:r>
              <a:endParaRPr lang="en-IN" dirty="0">
                <a:latin typeface="Roboto" panose="020B0604020202020204" charset="0"/>
                <a:ea typeface="Roboto" panose="020B0604020202020204" charset="0"/>
                <a:sym typeface="Roboto"/>
              </a:endParaRPr>
            </a:p>
          </p:txBody>
        </p:sp>
        <p:sp>
          <p:nvSpPr>
            <p:cNvPr id="68" name="Google Shape;700;p22"/>
            <p:cNvSpPr txBox="1"/>
            <p:nvPr/>
          </p:nvSpPr>
          <p:spPr>
            <a:xfrm>
              <a:off x="474164" y="651396"/>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chemeClr val="accent6">
                      <a:lumMod val="60000"/>
                      <a:lumOff val="40000"/>
                    </a:schemeClr>
                  </a:solidFill>
                  <a:latin typeface="Fira Sans Extra Condensed"/>
                  <a:ea typeface="Fira Sans Extra Condensed"/>
                  <a:cs typeface="Fira Sans Extra Condensed"/>
                  <a:sym typeface="Fira Sans Extra Condensed"/>
                </a:rPr>
                <a:t>04</a:t>
              </a:r>
              <a:endParaRPr sz="1800" b="1" dirty="0">
                <a:solidFill>
                  <a:schemeClr val="accent6">
                    <a:lumMod val="60000"/>
                    <a:lumOff val="40000"/>
                  </a:schemeClr>
                </a:solidFill>
                <a:latin typeface="Fira Sans Extra Condensed"/>
                <a:ea typeface="Fira Sans Extra Condensed"/>
                <a:cs typeface="Fira Sans Extra Condensed"/>
                <a:sym typeface="Fira Sans Extra Condensed"/>
              </a:endParaRPr>
            </a:p>
          </p:txBody>
        </p:sp>
      </p:grpSp>
      <p:sp>
        <p:nvSpPr>
          <p:cNvPr id="69" name="Google Shape;689;p22"/>
          <p:cNvSpPr txBox="1"/>
          <p:nvPr/>
        </p:nvSpPr>
        <p:spPr>
          <a:xfrm>
            <a:off x="6835153" y="1518645"/>
            <a:ext cx="1913272"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accent6"/>
                </a:solidFill>
                <a:latin typeface="Fira Sans Extra Condensed"/>
                <a:ea typeface="Fira Sans Extra Condensed"/>
                <a:cs typeface="Fira Sans Extra Condensed"/>
                <a:sym typeface="Fira Sans Extra Condensed"/>
              </a:rPr>
              <a:t>DESIGN</a:t>
            </a:r>
            <a:endParaRPr sz="2400" b="1" dirty="0">
              <a:solidFill>
                <a:schemeClr val="accent6"/>
              </a:solidFill>
              <a:latin typeface="Fira Sans Extra Condensed"/>
              <a:ea typeface="Fira Sans Extra Condensed"/>
              <a:cs typeface="Fira Sans Extra Condensed"/>
              <a:sym typeface="Fira Sans Extra Condensed"/>
            </a:endParaRPr>
          </a:p>
        </p:txBody>
      </p:sp>
      <p:sp>
        <p:nvSpPr>
          <p:cNvPr id="70"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10</a:t>
            </a:r>
            <a:endParaRPr b="1" dirty="0">
              <a:solidFill>
                <a:schemeClr val="accent5"/>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256334411"/>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339925" y="16922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DESCRIPTION OF EXPERIMENT</a:t>
            </a:r>
            <a:endParaRPr dirty="0"/>
          </a:p>
        </p:txBody>
      </p:sp>
      <p:grpSp>
        <p:nvGrpSpPr>
          <p:cNvPr id="642" name="Google Shape;642;p22"/>
          <p:cNvGrpSpPr/>
          <p:nvPr/>
        </p:nvGrpSpPr>
        <p:grpSpPr>
          <a:xfrm>
            <a:off x="6370333" y="2028089"/>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2"/>
          <p:cNvGrpSpPr/>
          <p:nvPr/>
        </p:nvGrpSpPr>
        <p:grpSpPr>
          <a:xfrm>
            <a:off x="7248656" y="2551383"/>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p:nvPr/>
        </p:nvCxnSpPr>
        <p:spPr>
          <a:xfrm rot="5400000">
            <a:off x="7296797" y="2135658"/>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
        <p:nvSpPr>
          <p:cNvPr id="699" name="Google Shape;699;p22"/>
          <p:cNvSpPr txBox="1"/>
          <p:nvPr/>
        </p:nvSpPr>
        <p:spPr>
          <a:xfrm>
            <a:off x="270164" y="783211"/>
            <a:ext cx="6297697" cy="4155934"/>
          </a:xfrm>
          <a:prstGeom prst="rect">
            <a:avLst/>
          </a:prstGeom>
          <a:noFill/>
          <a:ln>
            <a:noFill/>
          </a:ln>
        </p:spPr>
        <p:txBody>
          <a:bodyPr spcFirstLastPara="1" wrap="square" lIns="91425" tIns="91425" rIns="91425" bIns="91425" anchor="ctr" anchorCtr="0">
            <a:noAutofit/>
          </a:bodyPr>
          <a:lstStyle/>
          <a:p>
            <a:pPr lvl="2" algn="just"/>
            <a:r>
              <a:rPr lang="en-US" dirty="0"/>
              <a:t>The human activity recognition is performed by generating datasets from Unity 3D game environment simulation data. The data preprocessing was done in the following steps:</a:t>
            </a:r>
          </a:p>
          <a:p>
            <a:pPr marL="285750" lvl="2" indent="-285750" algn="just">
              <a:buClr>
                <a:schemeClr val="accent6"/>
              </a:buClr>
              <a:buFont typeface="Wingdings" pitchFamily="2" charset="2"/>
              <a:buChar char="Ø"/>
            </a:pPr>
            <a:endParaRPr lang="en-US" dirty="0" smtClean="0"/>
          </a:p>
          <a:p>
            <a:pPr marL="285750" lvl="6" indent="-285750" algn="just">
              <a:buClr>
                <a:schemeClr val="accent6"/>
              </a:buClr>
              <a:buFont typeface="Wingdings" pitchFamily="2" charset="2"/>
              <a:buChar char="Ø"/>
            </a:pPr>
            <a:r>
              <a:rPr lang="en-US" dirty="0" smtClean="0"/>
              <a:t>We </a:t>
            </a:r>
            <a:r>
              <a:rPr lang="en-US" dirty="0"/>
              <a:t>collected data by playing the game as a video of the training and test phase. </a:t>
            </a:r>
          </a:p>
          <a:p>
            <a:pPr marL="285750" lvl="6" indent="-285750" algn="just">
              <a:buClr>
                <a:schemeClr val="accent6"/>
              </a:buClr>
              <a:buFont typeface="Wingdings" pitchFamily="2" charset="2"/>
              <a:buChar char="Ø"/>
            </a:pPr>
            <a:r>
              <a:rPr lang="en-US" dirty="0"/>
              <a:t>We took the screenshots frame by frame and reshaped them in </a:t>
            </a:r>
            <a:r>
              <a:rPr lang="en-US" dirty="0" err="1"/>
              <a:t>vectorized</a:t>
            </a:r>
            <a:r>
              <a:rPr lang="en-US" dirty="0"/>
              <a:t> form. </a:t>
            </a:r>
          </a:p>
          <a:p>
            <a:pPr marL="285750" lvl="6" indent="-285750" algn="just">
              <a:buClr>
                <a:schemeClr val="accent6"/>
              </a:buClr>
              <a:buFont typeface="Wingdings" pitchFamily="2" charset="2"/>
              <a:buChar char="Ø"/>
            </a:pPr>
            <a:r>
              <a:rPr lang="en-US" dirty="0"/>
              <a:t>Flatten and reshape the size of the array to the size of 64*96*3. </a:t>
            </a:r>
          </a:p>
          <a:p>
            <a:pPr marL="285750" lvl="6" indent="-285750" algn="just">
              <a:buClr>
                <a:schemeClr val="accent6"/>
              </a:buClr>
              <a:buFont typeface="Wingdings" pitchFamily="2" charset="2"/>
              <a:buChar char="Ø"/>
            </a:pPr>
            <a:r>
              <a:rPr lang="en-US" dirty="0"/>
              <a:t>We applied principal component analysis (PCA) to the vector form of video data and chose 150 major components </a:t>
            </a:r>
          </a:p>
          <a:p>
            <a:pPr marL="285750" lvl="6" indent="-285750" algn="just">
              <a:buClr>
                <a:schemeClr val="accent6"/>
              </a:buClr>
              <a:buFont typeface="Wingdings" pitchFamily="2" charset="2"/>
              <a:buChar char="Ø"/>
            </a:pPr>
            <a:r>
              <a:rPr lang="en-US" dirty="0"/>
              <a:t>Saving the PCA vector as a separate column and combining it. </a:t>
            </a:r>
          </a:p>
          <a:p>
            <a:pPr marL="285750" lvl="6" indent="-285750" algn="just">
              <a:buClr>
                <a:schemeClr val="accent6"/>
              </a:buClr>
              <a:buFont typeface="Wingdings" pitchFamily="2" charset="2"/>
              <a:buChar char="Ø"/>
            </a:pPr>
            <a:r>
              <a:rPr lang="en-US" dirty="0"/>
              <a:t>Thus, the finally prepared data had position coordinates (x, y, z), reward, and PCA variables as independent variables and actions as the dependent variable</a:t>
            </a:r>
          </a:p>
          <a:p>
            <a:pPr marL="285750" lvl="6" indent="-285750" algn="just">
              <a:buClr>
                <a:schemeClr val="accent6"/>
              </a:buClr>
              <a:buFont typeface="Wingdings" pitchFamily="2" charset="2"/>
              <a:buChar char="Ø"/>
            </a:pPr>
            <a:r>
              <a:rPr lang="en-US" dirty="0"/>
              <a:t>Save the file as .csv file extension. </a:t>
            </a:r>
          </a:p>
          <a:p>
            <a:pPr marL="285750" lvl="6" indent="-285750" algn="just">
              <a:buClr>
                <a:schemeClr val="accent6"/>
              </a:buClr>
              <a:buFont typeface="Wingdings" pitchFamily="2" charset="2"/>
              <a:buChar char="Ø"/>
            </a:pPr>
            <a:r>
              <a:rPr lang="en-US" dirty="0"/>
              <a:t>Finally, this dataset is being used to develop machine learning models. </a:t>
            </a:r>
          </a:p>
          <a:p>
            <a:pPr lvl="2" algn="just"/>
            <a:endParaRPr lang="en-US" dirty="0"/>
          </a:p>
        </p:txBody>
      </p:sp>
      <p:sp>
        <p:nvSpPr>
          <p:cNvPr id="69" name="Google Shape;689;p22"/>
          <p:cNvSpPr txBox="1"/>
          <p:nvPr/>
        </p:nvSpPr>
        <p:spPr>
          <a:xfrm>
            <a:off x="6835153" y="1518645"/>
            <a:ext cx="1913272"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accent6"/>
                </a:solidFill>
                <a:latin typeface="Fira Sans Extra Condensed"/>
                <a:ea typeface="Fira Sans Extra Condensed"/>
                <a:cs typeface="Fira Sans Extra Condensed"/>
                <a:sym typeface="Fira Sans Extra Condensed"/>
              </a:rPr>
              <a:t>PROCEDURE</a:t>
            </a:r>
            <a:endParaRPr sz="2400" b="1" dirty="0">
              <a:solidFill>
                <a:schemeClr val="accent6"/>
              </a:solidFill>
              <a:latin typeface="Fira Sans Extra Condensed"/>
              <a:ea typeface="Fira Sans Extra Condensed"/>
              <a:cs typeface="Fira Sans Extra Condensed"/>
              <a:sym typeface="Fira Sans Extra Condensed"/>
            </a:endParaRPr>
          </a:p>
        </p:txBody>
      </p:sp>
      <p:sp>
        <p:nvSpPr>
          <p:cNvPr id="70"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11</a:t>
            </a:r>
            <a:endParaRPr b="1" dirty="0">
              <a:solidFill>
                <a:schemeClr val="accent5"/>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923282816"/>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 </a:t>
            </a:r>
            <a:r>
              <a:rPr lang="en" dirty="0" smtClean="0"/>
              <a:t>Algorithms Used</a:t>
            </a:r>
            <a:endParaRPr dirty="0"/>
          </a:p>
        </p:txBody>
      </p:sp>
      <p:sp>
        <p:nvSpPr>
          <p:cNvPr id="884" name="Google Shape;884;p25"/>
          <p:cNvSpPr/>
          <p:nvPr/>
        </p:nvSpPr>
        <p:spPr>
          <a:xfrm>
            <a:off x="457200" y="962025"/>
            <a:ext cx="1655618" cy="1033022"/>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5"/>
          <p:cNvGrpSpPr/>
          <p:nvPr/>
        </p:nvGrpSpPr>
        <p:grpSpPr>
          <a:xfrm>
            <a:off x="640768" y="962025"/>
            <a:ext cx="1467000" cy="825190"/>
            <a:chOff x="640768" y="962025"/>
            <a:chExt cx="1467000" cy="825190"/>
          </a:xfrm>
        </p:grpSpPr>
        <p:sp>
          <p:nvSpPr>
            <p:cNvPr id="887" name="Google Shape;887;p25"/>
            <p:cNvSpPr txBox="1"/>
            <p:nvPr/>
          </p:nvSpPr>
          <p:spPr>
            <a:xfrm>
              <a:off x="640768" y="118181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latin typeface="Fira Sans Extra Condensed"/>
                  <a:ea typeface="Fira Sans Extra Condensed"/>
                  <a:cs typeface="Fira Sans Extra Condensed"/>
                  <a:sym typeface="Fira Sans Extra Condensed"/>
                </a:rPr>
                <a:t>Decision Tree</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889" name="Google Shape;889;p25"/>
            <p:cNvSpPr txBox="1"/>
            <p:nvPr/>
          </p:nvSpPr>
          <p:spPr>
            <a:xfrm>
              <a:off x="1725682"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1"/>
                  </a:solidFill>
                  <a:latin typeface="Fira Sans Extra Condensed"/>
                  <a:ea typeface="Fira Sans Extra Condensed"/>
                  <a:cs typeface="Fira Sans Extra Condensed"/>
                  <a:sym typeface="Fira Sans Extra Condensed"/>
                </a:rPr>
                <a:t>01</a:t>
              </a:r>
              <a:endParaRPr b="1" dirty="0">
                <a:solidFill>
                  <a:schemeClr val="accent1"/>
                </a:solidFill>
                <a:latin typeface="Fira Sans Extra Condensed"/>
                <a:ea typeface="Fira Sans Extra Condensed"/>
                <a:cs typeface="Fira Sans Extra Condensed"/>
                <a:sym typeface="Fira Sans Extra Condensed"/>
              </a:endParaRPr>
            </a:p>
          </p:txBody>
        </p:sp>
      </p:grpSp>
      <p:sp>
        <p:nvSpPr>
          <p:cNvPr id="890" name="Google Shape;890;p25"/>
          <p:cNvSpPr/>
          <p:nvPr/>
        </p:nvSpPr>
        <p:spPr>
          <a:xfrm>
            <a:off x="2609800" y="962025"/>
            <a:ext cx="1543200" cy="1033022"/>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5"/>
          <p:cNvGrpSpPr/>
          <p:nvPr/>
        </p:nvGrpSpPr>
        <p:grpSpPr>
          <a:xfrm>
            <a:off x="2658462" y="953310"/>
            <a:ext cx="1494538" cy="825248"/>
            <a:chOff x="2658462" y="953310"/>
            <a:chExt cx="1494538" cy="825248"/>
          </a:xfrm>
        </p:grpSpPr>
        <p:sp>
          <p:nvSpPr>
            <p:cNvPr id="893" name="Google Shape;893;p25"/>
            <p:cNvSpPr txBox="1"/>
            <p:nvPr/>
          </p:nvSpPr>
          <p:spPr>
            <a:xfrm>
              <a:off x="2658462" y="1173158"/>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latin typeface="Fira Sans Extra Condensed"/>
                  <a:ea typeface="Fira Sans Extra Condensed"/>
                  <a:cs typeface="Fira Sans Extra Condensed"/>
                  <a:sym typeface="Fira Sans Extra Condensed"/>
                </a:rPr>
                <a:t>Random Forest</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895" name="Google Shape;895;p25"/>
            <p:cNvSpPr txBox="1"/>
            <p:nvPr/>
          </p:nvSpPr>
          <p:spPr>
            <a:xfrm>
              <a:off x="3781300" y="95331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4"/>
                  </a:solidFill>
                  <a:latin typeface="Fira Sans Extra Condensed"/>
                  <a:ea typeface="Fira Sans Extra Condensed"/>
                  <a:cs typeface="Fira Sans Extra Condensed"/>
                  <a:sym typeface="Fira Sans Extra Condensed"/>
                </a:rPr>
                <a:t>02</a:t>
              </a:r>
              <a:endParaRPr b="1" dirty="0">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4762400" y="962025"/>
            <a:ext cx="1704850" cy="1033022"/>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5"/>
          <p:cNvGrpSpPr/>
          <p:nvPr/>
        </p:nvGrpSpPr>
        <p:grpSpPr>
          <a:xfrm>
            <a:off x="5087982" y="962025"/>
            <a:ext cx="1467000" cy="820438"/>
            <a:chOff x="5087982" y="962025"/>
            <a:chExt cx="1467000" cy="820438"/>
          </a:xfrm>
        </p:grpSpPr>
        <p:sp>
          <p:nvSpPr>
            <p:cNvPr id="899" name="Google Shape;899;p25"/>
            <p:cNvSpPr txBox="1"/>
            <p:nvPr/>
          </p:nvSpPr>
          <p:spPr>
            <a:xfrm>
              <a:off x="5087982" y="1177063"/>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latin typeface="Fira Sans Extra Condensed"/>
                  <a:ea typeface="Fira Sans Extra Condensed"/>
                  <a:cs typeface="Fira Sans Extra Condensed"/>
                  <a:sym typeface="Fira Sans Extra Condensed"/>
                </a:rPr>
                <a:t>K-Nearest Neighbour</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01" name="Google Shape;901;p25"/>
            <p:cNvSpPr txBox="1"/>
            <p:nvPr/>
          </p:nvSpPr>
          <p:spPr>
            <a:xfrm>
              <a:off x="61006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5"/>
                  </a:solidFill>
                  <a:latin typeface="Fira Sans Extra Condensed"/>
                  <a:ea typeface="Fira Sans Extra Condensed"/>
                  <a:cs typeface="Fira Sans Extra Condensed"/>
                  <a:sym typeface="Fira Sans Extra Condensed"/>
                </a:rPr>
                <a:t>03</a:t>
              </a:r>
              <a:endParaRPr b="1" dirty="0">
                <a:solidFill>
                  <a:schemeClr val="accent5"/>
                </a:solidFill>
                <a:latin typeface="Fira Sans Extra Condensed"/>
                <a:ea typeface="Fira Sans Extra Condensed"/>
                <a:cs typeface="Fira Sans Extra Condensed"/>
                <a:sym typeface="Fira Sans Extra Condensed"/>
              </a:endParaRPr>
            </a:p>
          </p:txBody>
        </p:sp>
      </p:grpSp>
      <p:sp>
        <p:nvSpPr>
          <p:cNvPr id="902" name="Google Shape;902;p25"/>
          <p:cNvSpPr/>
          <p:nvPr/>
        </p:nvSpPr>
        <p:spPr>
          <a:xfrm>
            <a:off x="6914999" y="962025"/>
            <a:ext cx="1917273" cy="1033022"/>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5"/>
          <p:cNvGrpSpPr/>
          <p:nvPr/>
        </p:nvGrpSpPr>
        <p:grpSpPr>
          <a:xfrm>
            <a:off x="7219800" y="950656"/>
            <a:ext cx="1610100" cy="823692"/>
            <a:chOff x="7219800" y="950656"/>
            <a:chExt cx="1610100" cy="823692"/>
          </a:xfrm>
        </p:grpSpPr>
        <p:sp>
          <p:nvSpPr>
            <p:cNvPr id="905" name="Google Shape;905;p25"/>
            <p:cNvSpPr txBox="1"/>
            <p:nvPr/>
          </p:nvSpPr>
          <p:spPr>
            <a:xfrm>
              <a:off x="7219800" y="1168948"/>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latin typeface="Fira Sans Extra Condensed"/>
                  <a:ea typeface="Fira Sans Extra Condensed"/>
                  <a:cs typeface="Fira Sans Extra Condensed"/>
                  <a:sym typeface="Fira Sans Extra Condensed"/>
                </a:rPr>
                <a:t>Support Vector Machine(SVM)</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07" name="Google Shape;907;p25"/>
            <p:cNvSpPr txBox="1"/>
            <p:nvPr/>
          </p:nvSpPr>
          <p:spPr>
            <a:xfrm>
              <a:off x="8458200" y="950656"/>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6"/>
                  </a:solidFill>
                  <a:latin typeface="Fira Sans Extra Condensed"/>
                  <a:ea typeface="Fira Sans Extra Condensed"/>
                  <a:cs typeface="Fira Sans Extra Condensed"/>
                  <a:sym typeface="Fira Sans Extra Condensed"/>
                </a:rPr>
                <a:t>04</a:t>
              </a:r>
              <a:endParaRPr b="1" dirty="0">
                <a:solidFill>
                  <a:schemeClr val="accent6"/>
                </a:solidFill>
                <a:latin typeface="Fira Sans Extra Condensed"/>
                <a:ea typeface="Fira Sans Extra Condensed"/>
                <a:cs typeface="Fira Sans Extra Condensed"/>
                <a:sym typeface="Fira Sans Extra Condensed"/>
              </a:endParaRPr>
            </a:p>
          </p:txBody>
        </p:sp>
      </p:grpSp>
      <p:cxnSp>
        <p:nvCxnSpPr>
          <p:cNvPr id="908" name="Google Shape;908;p25"/>
          <p:cNvCxnSpPr>
            <a:stCxn id="884" idx="3"/>
            <a:endCxn id="890" idx="1"/>
          </p:cNvCxnSpPr>
          <p:nvPr/>
        </p:nvCxnSpPr>
        <p:spPr>
          <a:xfrm>
            <a:off x="2112818" y="1478536"/>
            <a:ext cx="496982" cy="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25"/>
          <p:cNvCxnSpPr>
            <a:stCxn id="890" idx="3"/>
            <a:endCxn id="896" idx="1"/>
          </p:cNvCxnSpPr>
          <p:nvPr/>
        </p:nvCxnSpPr>
        <p:spPr>
          <a:xfrm>
            <a:off x="4153000" y="1478536"/>
            <a:ext cx="609400" cy="0"/>
          </a:xfrm>
          <a:prstGeom prst="straightConnector1">
            <a:avLst/>
          </a:prstGeom>
          <a:noFill/>
          <a:ln w="9525" cap="flat" cmpd="sng">
            <a:solidFill>
              <a:schemeClr val="dk2"/>
            </a:solidFill>
            <a:prstDash val="solid"/>
            <a:round/>
            <a:headEnd type="none" w="med" len="med"/>
            <a:tailEnd type="none" w="med" len="med"/>
          </a:ln>
        </p:spPr>
      </p:cxnSp>
      <p:cxnSp>
        <p:nvCxnSpPr>
          <p:cNvPr id="910" name="Google Shape;910;p25"/>
          <p:cNvCxnSpPr>
            <a:stCxn id="896" idx="3"/>
            <a:endCxn id="902" idx="1"/>
          </p:cNvCxnSpPr>
          <p:nvPr/>
        </p:nvCxnSpPr>
        <p:spPr>
          <a:xfrm>
            <a:off x="6467250" y="1478536"/>
            <a:ext cx="447749" cy="0"/>
          </a:xfrm>
          <a:prstGeom prst="straightConnector1">
            <a:avLst/>
          </a:prstGeom>
          <a:noFill/>
          <a:ln w="9525" cap="flat" cmpd="sng">
            <a:solidFill>
              <a:schemeClr val="dk2"/>
            </a:solidFill>
            <a:prstDash val="solid"/>
            <a:round/>
            <a:headEnd type="none" w="med" len="med"/>
            <a:tailEnd type="none" w="med" len="med"/>
          </a:ln>
        </p:spPr>
      </p:cxnSp>
      <p:sp>
        <p:nvSpPr>
          <p:cNvPr id="911" name="Google Shape;911;p25"/>
          <p:cNvSpPr/>
          <p:nvPr/>
        </p:nvSpPr>
        <p:spPr>
          <a:xfrm>
            <a:off x="1537854" y="3093700"/>
            <a:ext cx="1767395" cy="1415955"/>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25"/>
          <p:cNvGrpSpPr/>
          <p:nvPr/>
        </p:nvGrpSpPr>
        <p:grpSpPr>
          <a:xfrm>
            <a:off x="1609649" y="3115832"/>
            <a:ext cx="1666676" cy="1010993"/>
            <a:chOff x="1609649" y="3115832"/>
            <a:chExt cx="1666676" cy="1010993"/>
          </a:xfrm>
        </p:grpSpPr>
        <p:sp>
          <p:nvSpPr>
            <p:cNvPr id="914" name="Google Shape;914;p25"/>
            <p:cNvSpPr txBox="1"/>
            <p:nvPr/>
          </p:nvSpPr>
          <p:spPr>
            <a:xfrm>
              <a:off x="1609649" y="3521425"/>
              <a:ext cx="1619399"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latin typeface="Fira Sans Extra Condensed"/>
                  <a:ea typeface="Fira Sans Extra Condensed"/>
                  <a:cs typeface="Fira Sans Extra Condensed"/>
                  <a:sym typeface="Fira Sans Extra Condensed"/>
                </a:rPr>
                <a:t>Multi Layer Perceptron(MLP)</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16" name="Google Shape;916;p25"/>
            <p:cNvSpPr txBox="1"/>
            <p:nvPr/>
          </p:nvSpPr>
          <p:spPr>
            <a:xfrm>
              <a:off x="2904625" y="3115832"/>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3"/>
                  </a:solidFill>
                  <a:latin typeface="Fira Sans Extra Condensed"/>
                  <a:ea typeface="Fira Sans Extra Condensed"/>
                  <a:cs typeface="Fira Sans Extra Condensed"/>
                  <a:sym typeface="Fira Sans Extra Condensed"/>
                </a:rPr>
                <a:t>05</a:t>
              </a:r>
              <a:endParaRPr b="1" dirty="0">
                <a:solidFill>
                  <a:schemeClr val="accent3"/>
                </a:solidFill>
                <a:latin typeface="Fira Sans Extra Condensed"/>
                <a:ea typeface="Fira Sans Extra Condensed"/>
                <a:cs typeface="Fira Sans Extra Condensed"/>
                <a:sym typeface="Fira Sans Extra Condensed"/>
              </a:endParaRPr>
            </a:p>
          </p:txBody>
        </p:sp>
      </p:grpSp>
      <p:sp>
        <p:nvSpPr>
          <p:cNvPr id="917" name="Google Shape;917;p25"/>
          <p:cNvSpPr/>
          <p:nvPr/>
        </p:nvSpPr>
        <p:spPr>
          <a:xfrm>
            <a:off x="6311418" y="3071491"/>
            <a:ext cx="1704850" cy="1415955"/>
          </a:xfrm>
          <a:prstGeom prst="roundRect">
            <a:avLst>
              <a:gd name="adj" fmla="val 15217"/>
            </a:avLst>
          </a:prstGeom>
          <a:solidFill>
            <a:srgbClr val="26EAB8">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25"/>
          <p:cNvGrpSpPr/>
          <p:nvPr/>
        </p:nvGrpSpPr>
        <p:grpSpPr>
          <a:xfrm>
            <a:off x="6349518" y="3069918"/>
            <a:ext cx="1628650" cy="1033123"/>
            <a:chOff x="3762250" y="3093700"/>
            <a:chExt cx="1560680" cy="1033125"/>
          </a:xfrm>
        </p:grpSpPr>
        <p:sp>
          <p:nvSpPr>
            <p:cNvPr id="920" name="Google Shape;920;p25"/>
            <p:cNvSpPr txBox="1"/>
            <p:nvPr/>
          </p:nvSpPr>
          <p:spPr>
            <a:xfrm>
              <a:off x="3762250" y="352142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latin typeface="Fira Sans Extra Condensed"/>
                  <a:ea typeface="Fira Sans Extra Condensed"/>
                  <a:cs typeface="Fira Sans Extra Condensed"/>
                  <a:sym typeface="Fira Sans Extra Condensed"/>
                </a:rPr>
                <a:t>Long Short-Term Memory(LSTM)</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22" name="Google Shape;922;p25"/>
            <p:cNvSpPr txBox="1"/>
            <p:nvPr/>
          </p:nvSpPr>
          <p:spPr>
            <a:xfrm>
              <a:off x="495123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2"/>
                  </a:solidFill>
                  <a:latin typeface="Fira Sans Extra Condensed"/>
                  <a:ea typeface="Fira Sans Extra Condensed"/>
                  <a:cs typeface="Fira Sans Extra Condensed"/>
                  <a:sym typeface="Fira Sans Extra Condensed"/>
                </a:rPr>
                <a:t>06</a:t>
              </a:r>
              <a:endParaRPr b="1" dirty="0">
                <a:solidFill>
                  <a:schemeClr val="accent2"/>
                </a:solidFill>
                <a:latin typeface="Fira Sans Extra Condensed"/>
                <a:ea typeface="Fira Sans Extra Condensed"/>
                <a:cs typeface="Fira Sans Extra Condensed"/>
                <a:sym typeface="Fira Sans Extra Condensed"/>
              </a:endParaRPr>
            </a:p>
          </p:txBody>
        </p:sp>
      </p:grpSp>
      <p:cxnSp>
        <p:nvCxnSpPr>
          <p:cNvPr id="929" name="Google Shape;929;p25"/>
          <p:cNvCxnSpPr>
            <a:stCxn id="911" idx="3"/>
            <a:endCxn id="917" idx="1"/>
          </p:cNvCxnSpPr>
          <p:nvPr/>
        </p:nvCxnSpPr>
        <p:spPr>
          <a:xfrm flipV="1">
            <a:off x="3305249" y="3779469"/>
            <a:ext cx="3006169" cy="22209"/>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25"/>
          <p:cNvCxnSpPr>
            <a:stCxn id="902" idx="2"/>
            <a:endCxn id="911" idx="0"/>
          </p:cNvCxnSpPr>
          <p:nvPr/>
        </p:nvCxnSpPr>
        <p:spPr>
          <a:xfrm rot="5400000">
            <a:off x="4598268" y="-181669"/>
            <a:ext cx="1098653" cy="5452084"/>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65"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12</a:t>
            </a:r>
            <a:endParaRPr b="1" dirty="0">
              <a:solidFill>
                <a:schemeClr val="accent5"/>
              </a:solidFill>
              <a:latin typeface="Fira Sans Extra Condensed"/>
              <a:ea typeface="Fira Sans Extra Condensed"/>
              <a:cs typeface="Fira Sans Extra Condensed"/>
              <a:sym typeface="Fira Sans Extra Condensed"/>
            </a:endParaRPr>
          </a:p>
        </p:txBody>
      </p:sp>
    </p:spTree>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0" y="783766"/>
            <a:ext cx="6616749" cy="28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Google Shape;641;p22"/>
          <p:cNvSpPr txBox="1">
            <a:spLocks/>
          </p:cNvSpPr>
          <p:nvPr/>
        </p:nvSpPr>
        <p:spPr>
          <a:xfrm>
            <a:off x="339925" y="169226"/>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smtClean="0"/>
              <a:t>RESULTS</a:t>
            </a:r>
            <a:endParaRPr lang="en-IN" dirty="0"/>
          </a:p>
        </p:txBody>
      </p:sp>
      <p:sp>
        <p:nvSpPr>
          <p:cNvPr id="4" name="Google Shape;699;p22"/>
          <p:cNvSpPr txBox="1"/>
          <p:nvPr/>
        </p:nvSpPr>
        <p:spPr>
          <a:xfrm>
            <a:off x="22664" y="3176339"/>
            <a:ext cx="6584396" cy="1680306"/>
          </a:xfrm>
          <a:prstGeom prst="rect">
            <a:avLst/>
          </a:prstGeom>
          <a:noFill/>
          <a:ln>
            <a:noFill/>
          </a:ln>
        </p:spPr>
        <p:txBody>
          <a:bodyPr spcFirstLastPara="1" wrap="square" lIns="91425" tIns="91425" rIns="91425" bIns="91425" anchor="ctr" anchorCtr="0">
            <a:noAutofit/>
          </a:bodyPr>
          <a:lstStyle/>
          <a:p>
            <a:pPr lvl="0" algn="just"/>
            <a:r>
              <a:rPr lang="en-US" sz="1200" dirty="0" smtClean="0"/>
              <a:t>Table shows the performance </a:t>
            </a:r>
            <a:r>
              <a:rPr lang="en-US" sz="1200" dirty="0"/>
              <a:t>(accuracy) of each model along with their best calibrated hyperparameters. T</a:t>
            </a:r>
            <a:r>
              <a:rPr lang="en-US" sz="1200" dirty="0" smtClean="0"/>
              <a:t>he </a:t>
            </a:r>
            <a:r>
              <a:rPr lang="en-US" sz="1200" dirty="0"/>
              <a:t>rank of the machine learning as per their performance would be KNN, random forest, decision tree, MLP and SVC.</a:t>
            </a:r>
            <a:endParaRPr sz="1200" dirty="0">
              <a:latin typeface="Roboto" panose="020B0604020202020204" charset="0"/>
              <a:ea typeface="Roboto" panose="020B0604020202020204" charset="0"/>
              <a:sym typeface="Roboto"/>
            </a:endParaRPr>
          </a:p>
        </p:txBody>
      </p:sp>
      <p:grpSp>
        <p:nvGrpSpPr>
          <p:cNvPr id="6" name="Google Shape;642;p22"/>
          <p:cNvGrpSpPr/>
          <p:nvPr/>
        </p:nvGrpSpPr>
        <p:grpSpPr>
          <a:xfrm>
            <a:off x="6370333" y="2028089"/>
            <a:ext cx="2716242" cy="2750745"/>
            <a:chOff x="457200" y="1485900"/>
            <a:chExt cx="3205384" cy="3246100"/>
          </a:xfrm>
        </p:grpSpPr>
        <p:sp>
          <p:nvSpPr>
            <p:cNvPr id="7"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689;p22"/>
          <p:cNvSpPr txBox="1"/>
          <p:nvPr/>
        </p:nvSpPr>
        <p:spPr>
          <a:xfrm>
            <a:off x="6835153" y="1518645"/>
            <a:ext cx="1913272"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accent6"/>
                </a:solidFill>
                <a:latin typeface="Fira Sans Extra Condensed"/>
                <a:ea typeface="Fira Sans Extra Condensed"/>
                <a:cs typeface="Fira Sans Extra Condensed"/>
                <a:sym typeface="Fira Sans Extra Condensed"/>
              </a:rPr>
              <a:t>RESULTS</a:t>
            </a:r>
            <a:endParaRPr sz="2400" b="1" dirty="0">
              <a:solidFill>
                <a:schemeClr val="accent6"/>
              </a:solidFill>
              <a:latin typeface="Fira Sans Extra Condensed"/>
              <a:ea typeface="Fira Sans Extra Condensed"/>
              <a:cs typeface="Fira Sans Extra Condensed"/>
              <a:sym typeface="Fira Sans Extra Condensed"/>
            </a:endParaRPr>
          </a:p>
        </p:txBody>
      </p:sp>
      <p:grpSp>
        <p:nvGrpSpPr>
          <p:cNvPr id="54" name="Google Shape;691;p22"/>
          <p:cNvGrpSpPr/>
          <p:nvPr/>
        </p:nvGrpSpPr>
        <p:grpSpPr>
          <a:xfrm>
            <a:off x="7248656" y="2551383"/>
            <a:ext cx="483000" cy="483000"/>
            <a:chOff x="4095775" y="2496725"/>
            <a:chExt cx="483000" cy="483000"/>
          </a:xfrm>
        </p:grpSpPr>
        <p:sp>
          <p:nvSpPr>
            <p:cNvPr id="55"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 name="Google Shape;695;p22"/>
          <p:cNvCxnSpPr/>
          <p:nvPr/>
        </p:nvCxnSpPr>
        <p:spPr>
          <a:xfrm rot="5400000">
            <a:off x="7296797" y="2135658"/>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Tree>
    <p:extLst>
      <p:ext uri="{BB962C8B-B14F-4D97-AF65-F5344CB8AC3E}">
        <p14:creationId xmlns:p14="http://schemas.microsoft.com/office/powerpoint/2010/main" val="179288711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339925" y="16922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CONCLUSION</a:t>
            </a:r>
            <a:endParaRPr dirty="0"/>
          </a:p>
        </p:txBody>
      </p:sp>
      <p:sp>
        <p:nvSpPr>
          <p:cNvPr id="70"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13</a:t>
            </a:r>
            <a:endParaRPr b="1" dirty="0">
              <a:solidFill>
                <a:schemeClr val="accent5"/>
              </a:solidFill>
              <a:latin typeface="Fira Sans Extra Condensed"/>
              <a:ea typeface="Fira Sans Extra Condensed"/>
              <a:cs typeface="Fira Sans Extra Condensed"/>
              <a:sym typeface="Fira Sans Extra Condensed"/>
            </a:endParaRPr>
          </a:p>
        </p:txBody>
      </p:sp>
      <p:sp>
        <p:nvSpPr>
          <p:cNvPr id="6" name="TextBox 5"/>
          <p:cNvSpPr txBox="1"/>
          <p:nvPr/>
        </p:nvSpPr>
        <p:spPr>
          <a:xfrm>
            <a:off x="171880" y="790646"/>
            <a:ext cx="8743445" cy="4185761"/>
          </a:xfrm>
          <a:prstGeom prst="rect">
            <a:avLst/>
          </a:prstGeom>
          <a:noFill/>
        </p:spPr>
        <p:txBody>
          <a:bodyPr wrap="square" rtlCol="0">
            <a:spAutoFit/>
          </a:bodyPr>
          <a:lstStyle/>
          <a:p>
            <a:pPr algn="just"/>
            <a:r>
              <a:rPr lang="en-US" dirty="0"/>
              <a:t>However, little was known about how machine learning algorithms (supervised and unsupervised) could account for human behaviors in complicated and cognitively demanding activities. Prior research has evaluated human performance in complex search-and-retrieve tasks using simulated environments. </a:t>
            </a:r>
          </a:p>
          <a:p>
            <a:pPr algn="just"/>
            <a:r>
              <a:rPr lang="en-US" dirty="0"/>
              <a:t>The main goal of this work was to create machine learning models that could predict human behavior in challenging searches and retrieve simulated environments using the decision tree, random forest, SVC, MLP, and KNN algorithms.</a:t>
            </a:r>
          </a:p>
          <a:p>
            <a:pPr algn="just"/>
            <a:endParaRPr lang="en-US" dirty="0"/>
          </a:p>
          <a:p>
            <a:pPr algn="just"/>
            <a:r>
              <a:rPr lang="en-US" dirty="0"/>
              <a:t>As a result, KNN, an unsupervised machine learning algorithm, outperformed all supervised machine learning algorithms, according to the results. Additionally, algorithms like decision trees and random forests outperformed MLP by a small margin. In contrast to other machine learning models, SVC was unable to take human activities into account in the test scenario. The methods used to project the original dataset onto a higher dimensional hyper-plane could be one factor contributing to SVC's poor performance. Our dataset already contained 1005 features; therefore, SVC would not have been able to categorize (identify a hyper plane) human behaviors accurately.</a:t>
            </a:r>
          </a:p>
          <a:p>
            <a:pPr algn="just"/>
            <a:endParaRPr lang="en-US" dirty="0" smtClean="0"/>
          </a:p>
          <a:p>
            <a:pPr algn="just"/>
            <a:r>
              <a:rPr lang="en-US" dirty="0" smtClean="0"/>
              <a:t>By </a:t>
            </a:r>
            <a:r>
              <a:rPr lang="en-US" dirty="0"/>
              <a:t>creating supervised and unsupervised machine learning models to forecast human behavior in complex search and retrieve contexts, this study contributes to the computational modeling community. These models can be implemented in robots to replicate human tactics and decision-making abilities during a military action on the ground.</a:t>
            </a:r>
            <a:endParaRPr lang="en-US" dirty="0"/>
          </a:p>
        </p:txBody>
      </p:sp>
    </p:spTree>
    <p:extLst>
      <p:ext uri="{BB962C8B-B14F-4D97-AF65-F5344CB8AC3E}">
        <p14:creationId xmlns:p14="http://schemas.microsoft.com/office/powerpoint/2010/main" val="1147767016"/>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17;p25"/>
          <p:cNvSpPr/>
          <p:nvPr/>
        </p:nvSpPr>
        <p:spPr>
          <a:xfrm>
            <a:off x="1483108" y="1325819"/>
            <a:ext cx="6303147" cy="2241726"/>
          </a:xfrm>
          <a:prstGeom prst="roundRect">
            <a:avLst>
              <a:gd name="adj" fmla="val 15217"/>
            </a:avLst>
          </a:prstGeom>
          <a:solidFill>
            <a:srgbClr val="26EAB8">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20;p25"/>
          <p:cNvSpPr txBox="1"/>
          <p:nvPr/>
        </p:nvSpPr>
        <p:spPr>
          <a:xfrm>
            <a:off x="3060794" y="2143982"/>
            <a:ext cx="3147773" cy="6053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smtClean="0">
                <a:latin typeface="Fira Sans Extra Condensed"/>
                <a:ea typeface="Fira Sans Extra Condensed"/>
                <a:cs typeface="Fira Sans Extra Condensed"/>
                <a:sym typeface="Fira Sans Extra Condensed"/>
              </a:rPr>
              <a:t>THANK YOU!</a:t>
            </a:r>
            <a:endParaRPr sz="4800" b="1"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141618103"/>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560097" y="1004276"/>
            <a:ext cx="8126703" cy="4035237"/>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lvl="0" algn="l" rtl="0">
              <a:spcBef>
                <a:spcPts val="0"/>
              </a:spcBef>
              <a:spcAft>
                <a:spcPts val="0"/>
              </a:spcAft>
            </a:pPr>
            <a:endParaRPr dirty="0"/>
          </a:p>
        </p:txBody>
      </p:sp>
      <p:sp>
        <p:nvSpPr>
          <p:cNvPr id="334" name="Google Shape;334;p17"/>
          <p:cNvSpPr/>
          <p:nvPr/>
        </p:nvSpPr>
        <p:spPr>
          <a:xfrm>
            <a:off x="499337" y="663238"/>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CONTENTS</a:t>
            </a:r>
            <a:endParaRPr dirty="0"/>
          </a:p>
        </p:txBody>
      </p:sp>
      <p:grpSp>
        <p:nvGrpSpPr>
          <p:cNvPr id="337" name="Google Shape;337;p17"/>
          <p:cNvGrpSpPr/>
          <p:nvPr/>
        </p:nvGrpSpPr>
        <p:grpSpPr>
          <a:xfrm>
            <a:off x="655731" y="826759"/>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7"/>
          <p:cNvSpPr txBox="1"/>
          <p:nvPr/>
        </p:nvSpPr>
        <p:spPr>
          <a:xfrm>
            <a:off x="1284135" y="1452883"/>
            <a:ext cx="6945463" cy="1581226"/>
          </a:xfrm>
          <a:prstGeom prst="rect">
            <a:avLst/>
          </a:prstGeom>
          <a:noFill/>
          <a:ln>
            <a:noFill/>
          </a:ln>
        </p:spPr>
        <p:txBody>
          <a:bodyPr spcFirstLastPara="1" wrap="square" lIns="91425" tIns="91425" rIns="91425" bIns="91425" anchor="ctr" anchorCtr="0">
            <a:noAutofit/>
          </a:bodyPr>
          <a:lstStyle/>
          <a:p>
            <a:pPr marL="285750" lvl="3" indent="-285750" algn="just">
              <a:buFont typeface="Arial" panose="020B0604020202020204" pitchFamily="34" charset="0"/>
              <a:buChar char="•"/>
            </a:pPr>
            <a:r>
              <a:rPr lang="en-IN" sz="1800" b="1" dirty="0" smtClean="0">
                <a:latin typeface="Roboto" panose="020B0604020202020204" charset="0"/>
                <a:ea typeface="Roboto" panose="020B0604020202020204" charset="0"/>
                <a:cs typeface="Fira Sans Extra Condensed"/>
                <a:sym typeface="Fira Sans Extra Condensed"/>
              </a:rPr>
              <a:t>	</a:t>
            </a:r>
            <a:r>
              <a:rPr lang="en-IN" sz="1800" b="1" dirty="0" smtClean="0">
                <a:latin typeface="Roboto" panose="020B0604020202020204" charset="0"/>
                <a:ea typeface="Roboto" panose="020B0604020202020204" charset="0"/>
                <a:cs typeface="Fira Sans Extra Condensed"/>
                <a:sym typeface="Fira Sans Extra Condensed"/>
              </a:rPr>
              <a:t>Human Activity Recognition(HAR)</a:t>
            </a:r>
            <a:endParaRPr lang="en-IN" sz="1800" b="1" dirty="0" smtClean="0">
              <a:latin typeface="Roboto" panose="020B0604020202020204" charset="0"/>
              <a:ea typeface="Roboto" panose="020B0604020202020204" charset="0"/>
              <a:cs typeface="Fira Sans Extra Condensed"/>
              <a:sym typeface="Fira Sans Extra Condensed"/>
            </a:endParaRPr>
          </a:p>
          <a:p>
            <a:pPr marL="285750" lvl="3" indent="-285750" algn="just">
              <a:buFont typeface="Arial" panose="020B0604020202020204" pitchFamily="34" charset="0"/>
              <a:buChar char="•"/>
            </a:pPr>
            <a:r>
              <a:rPr lang="en-IN" sz="1800" b="1" dirty="0">
                <a:solidFill>
                  <a:srgbClr val="000000"/>
                </a:solidFill>
                <a:latin typeface="Roboto" panose="020B0604020202020204" charset="0"/>
                <a:ea typeface="Roboto" panose="020B0604020202020204" charset="0"/>
                <a:cs typeface="Fira Sans Extra Condensed"/>
                <a:sym typeface="Fira Sans Extra Condensed"/>
              </a:rPr>
              <a:t>	</a:t>
            </a:r>
            <a:r>
              <a:rPr lang="en-IN" sz="1800" b="1" dirty="0" smtClean="0">
                <a:solidFill>
                  <a:srgbClr val="000000"/>
                </a:solidFill>
                <a:latin typeface="Roboto" panose="020B0604020202020204" charset="0"/>
                <a:ea typeface="Roboto" panose="020B0604020202020204" charset="0"/>
                <a:cs typeface="Fira Sans Extra Condensed"/>
                <a:sym typeface="Fira Sans Extra Condensed"/>
              </a:rPr>
              <a:t>BENEFITS OF HAR</a:t>
            </a:r>
          </a:p>
          <a:p>
            <a:pPr marL="285750" lvl="3" indent="-285750" algn="just">
              <a:buFont typeface="Arial" panose="020B0604020202020204" pitchFamily="34" charset="0"/>
              <a:buChar char="•"/>
            </a:pPr>
            <a:r>
              <a:rPr lang="en-IN" sz="1800" b="1" dirty="0">
                <a:latin typeface="Roboto" panose="020B0604020202020204" charset="0"/>
                <a:ea typeface="Roboto" panose="020B0604020202020204" charset="0"/>
                <a:cs typeface="Fira Sans Extra Condensed"/>
                <a:sym typeface="Fira Sans Extra Condensed"/>
              </a:rPr>
              <a:t>	</a:t>
            </a:r>
            <a:r>
              <a:rPr lang="en-IN" sz="1800" b="1" dirty="0" smtClean="0">
                <a:latin typeface="Roboto" panose="020B0604020202020204" charset="0"/>
                <a:ea typeface="Roboto" panose="020B0604020202020204" charset="0"/>
                <a:cs typeface="Fira Sans Extra Condensed"/>
                <a:sym typeface="Fira Sans Extra Condensed"/>
              </a:rPr>
              <a:t>ML AND ITS TYPES</a:t>
            </a:r>
          </a:p>
          <a:p>
            <a:pPr marL="285750" lvl="3" indent="-285750" algn="just">
              <a:buFont typeface="Arial" panose="020B0604020202020204" pitchFamily="34" charset="0"/>
              <a:buChar char="•"/>
            </a:pPr>
            <a:r>
              <a:rPr lang="en-IN" sz="1800" b="1" dirty="0">
                <a:solidFill>
                  <a:srgbClr val="000000"/>
                </a:solidFill>
                <a:latin typeface="Roboto" panose="020B0604020202020204" charset="0"/>
                <a:ea typeface="Roboto" panose="020B0604020202020204" charset="0"/>
                <a:cs typeface="Fira Sans Extra Condensed"/>
                <a:sym typeface="Fira Sans Extra Condensed"/>
              </a:rPr>
              <a:t>	</a:t>
            </a:r>
            <a:r>
              <a:rPr lang="en-IN" sz="1800" b="1" dirty="0" smtClean="0">
                <a:solidFill>
                  <a:srgbClr val="000000"/>
                </a:solidFill>
                <a:latin typeface="Roboto" panose="020B0604020202020204" charset="0"/>
                <a:ea typeface="Roboto" panose="020B0604020202020204" charset="0"/>
                <a:cs typeface="Fira Sans Extra Condensed"/>
                <a:sym typeface="Fira Sans Extra Condensed"/>
              </a:rPr>
              <a:t>SIMULATION</a:t>
            </a:r>
          </a:p>
          <a:p>
            <a:pPr marL="285750" lvl="3" indent="-285750" algn="just">
              <a:buFont typeface="Arial" panose="020B0604020202020204" pitchFamily="34" charset="0"/>
              <a:buChar char="•"/>
            </a:pPr>
            <a:r>
              <a:rPr lang="en-IN" sz="1800" b="1" dirty="0">
                <a:latin typeface="Roboto" panose="020B0604020202020204" charset="0"/>
                <a:ea typeface="Roboto" panose="020B0604020202020204" charset="0"/>
                <a:cs typeface="Fira Sans Extra Condensed"/>
                <a:sym typeface="Fira Sans Extra Condensed"/>
              </a:rPr>
              <a:t>	</a:t>
            </a:r>
            <a:r>
              <a:rPr lang="en-IN" sz="1800" b="1" dirty="0" smtClean="0">
                <a:latin typeface="Roboto" panose="020B0604020202020204" charset="0"/>
                <a:ea typeface="Roboto" panose="020B0604020202020204" charset="0"/>
                <a:cs typeface="Fira Sans Extra Condensed"/>
                <a:sym typeface="Fira Sans Extra Condensed"/>
              </a:rPr>
              <a:t>PCA</a:t>
            </a:r>
          </a:p>
        </p:txBody>
      </p:sp>
      <p:sp>
        <p:nvSpPr>
          <p:cNvPr id="2" name="AutoShape 2" descr="https://www.neuraldesigner.com/images/devices_other.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https://www.neuraldesigner.com/images/search.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Google Shape;336;p17"/>
          <p:cNvSpPr txBox="1">
            <a:spLocks/>
          </p:cNvSpPr>
          <p:nvPr/>
        </p:nvSpPr>
        <p:spPr>
          <a:xfrm>
            <a:off x="1284135" y="1127370"/>
            <a:ext cx="2276483"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smtClean="0"/>
              <a:t>PREREQUISITES</a:t>
            </a:r>
            <a:endParaRPr lang="en-IN" dirty="0"/>
          </a:p>
        </p:txBody>
      </p:sp>
      <p:sp>
        <p:nvSpPr>
          <p:cNvPr id="23" name="Google Shape;336;p17"/>
          <p:cNvSpPr txBox="1">
            <a:spLocks/>
          </p:cNvSpPr>
          <p:nvPr/>
        </p:nvSpPr>
        <p:spPr>
          <a:xfrm>
            <a:off x="1284135" y="2953004"/>
            <a:ext cx="4153774"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smtClean="0"/>
              <a:t>DESCRIPTION OF EXPERIMENT</a:t>
            </a:r>
            <a:endParaRPr lang="en-IN" dirty="0"/>
          </a:p>
        </p:txBody>
      </p:sp>
      <p:sp>
        <p:nvSpPr>
          <p:cNvPr id="24" name="Google Shape;350;p17"/>
          <p:cNvSpPr txBox="1"/>
          <p:nvPr/>
        </p:nvSpPr>
        <p:spPr>
          <a:xfrm>
            <a:off x="1284134" y="3335980"/>
            <a:ext cx="6945463" cy="914672"/>
          </a:xfrm>
          <a:prstGeom prst="rect">
            <a:avLst/>
          </a:prstGeom>
          <a:noFill/>
          <a:ln>
            <a:noFill/>
          </a:ln>
        </p:spPr>
        <p:txBody>
          <a:bodyPr spcFirstLastPara="1" wrap="square" lIns="91425" tIns="91425" rIns="91425" bIns="91425" anchor="ctr" anchorCtr="0">
            <a:noAutofit/>
          </a:bodyPr>
          <a:lstStyle/>
          <a:p>
            <a:pPr marL="285750" lvl="3" indent="-285750" algn="just">
              <a:buFont typeface="Arial" panose="020B0604020202020204" pitchFamily="34" charset="0"/>
              <a:buChar char="•"/>
            </a:pPr>
            <a:r>
              <a:rPr lang="en-IN" sz="1800" b="1" dirty="0" smtClean="0">
                <a:latin typeface="Roboto" panose="020B0604020202020204" charset="0"/>
                <a:ea typeface="Roboto" panose="020B0604020202020204" charset="0"/>
                <a:cs typeface="Fira Sans Extra Condensed"/>
                <a:sym typeface="Fira Sans Extra Condensed"/>
              </a:rPr>
              <a:t>	DESIGN</a:t>
            </a:r>
          </a:p>
          <a:p>
            <a:pPr marL="285750" lvl="4" indent="-285750" algn="just">
              <a:buFont typeface="Arial" panose="020B0604020202020204" pitchFamily="34" charset="0"/>
              <a:buChar char="•"/>
            </a:pPr>
            <a:r>
              <a:rPr lang="en-IN" sz="1800" b="1" dirty="0" smtClean="0">
                <a:solidFill>
                  <a:srgbClr val="000000"/>
                </a:solidFill>
                <a:latin typeface="Roboto" panose="020B0604020202020204" charset="0"/>
                <a:ea typeface="Roboto" panose="020B0604020202020204" charset="0"/>
                <a:cs typeface="Fira Sans Extra Condensed"/>
                <a:sym typeface="Fira Sans Extra Condensed"/>
              </a:rPr>
              <a:t> 	PROCEDURE</a:t>
            </a:r>
          </a:p>
          <a:p>
            <a:pPr marL="285750" lvl="4" indent="-285750" algn="just">
              <a:buFont typeface="Arial" panose="020B0604020202020204" pitchFamily="34" charset="0"/>
              <a:buChar char="•"/>
            </a:pPr>
            <a:r>
              <a:rPr lang="en-IN" sz="1800" b="1" dirty="0">
                <a:latin typeface="Roboto" panose="020B0604020202020204" charset="0"/>
                <a:ea typeface="Roboto" panose="020B0604020202020204" charset="0"/>
                <a:cs typeface="Fira Sans Extra Condensed"/>
                <a:sym typeface="Fira Sans Extra Condensed"/>
              </a:rPr>
              <a:t> </a:t>
            </a:r>
            <a:r>
              <a:rPr lang="en-IN" sz="1800" b="1" dirty="0" smtClean="0">
                <a:latin typeface="Roboto" panose="020B0604020202020204" charset="0"/>
                <a:ea typeface="Roboto" panose="020B0604020202020204" charset="0"/>
                <a:cs typeface="Fira Sans Extra Condensed"/>
                <a:sym typeface="Fira Sans Extra Condensed"/>
              </a:rPr>
              <a:t>	ML ALGORITHMS USED</a:t>
            </a:r>
            <a:endParaRPr lang="en-IN" sz="1800" b="1" dirty="0" smtClean="0">
              <a:solidFill>
                <a:srgbClr val="000000"/>
              </a:solidFill>
              <a:latin typeface="Roboto" panose="020B0604020202020204" charset="0"/>
              <a:ea typeface="Roboto" panose="020B0604020202020204" charset="0"/>
              <a:cs typeface="Fira Sans Extra Condensed"/>
              <a:sym typeface="Fira Sans Extra Condensed"/>
            </a:endParaRPr>
          </a:p>
        </p:txBody>
      </p:sp>
      <p:sp>
        <p:nvSpPr>
          <p:cNvPr id="26"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02</a:t>
            </a:r>
            <a:endParaRPr b="1" dirty="0">
              <a:solidFill>
                <a:schemeClr val="accent5"/>
              </a:solidFill>
              <a:latin typeface="Fira Sans Extra Condensed"/>
              <a:ea typeface="Fira Sans Extra Condensed"/>
              <a:cs typeface="Fira Sans Extra Condensed"/>
              <a:sym typeface="Fira Sans Extra Condensed"/>
            </a:endParaRPr>
          </a:p>
        </p:txBody>
      </p:sp>
      <p:sp>
        <p:nvSpPr>
          <p:cNvPr id="21" name="Google Shape;336;p17"/>
          <p:cNvSpPr txBox="1">
            <a:spLocks/>
          </p:cNvSpPr>
          <p:nvPr/>
        </p:nvSpPr>
        <p:spPr>
          <a:xfrm>
            <a:off x="1284134" y="4286353"/>
            <a:ext cx="1937048"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IN" dirty="0" smtClean="0"/>
              <a:t>RESULTS</a:t>
            </a:r>
            <a:endParaRPr lang="en-IN" dirty="0"/>
          </a:p>
        </p:txBody>
      </p:sp>
      <p:sp>
        <p:nvSpPr>
          <p:cNvPr id="27" name="Google Shape;336;p17"/>
          <p:cNvSpPr txBox="1">
            <a:spLocks/>
          </p:cNvSpPr>
          <p:nvPr/>
        </p:nvSpPr>
        <p:spPr>
          <a:xfrm>
            <a:off x="1285284" y="4603753"/>
            <a:ext cx="1937048"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smtClean="0"/>
              <a:t>CONCLUSION </a:t>
            </a:r>
            <a:endParaRPr lang="en-IN" dirty="0"/>
          </a:p>
        </p:txBody>
      </p:sp>
    </p:spTree>
    <p:extLst>
      <p:ext uri="{BB962C8B-B14F-4D97-AF65-F5344CB8AC3E}">
        <p14:creationId xmlns:p14="http://schemas.microsoft.com/office/powerpoint/2010/main" val="392419998"/>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339925" y="16922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INTRODUCTION</a:t>
            </a:r>
            <a:endParaRPr dirty="0"/>
          </a:p>
        </p:txBody>
      </p:sp>
      <p:grpSp>
        <p:nvGrpSpPr>
          <p:cNvPr id="642" name="Google Shape;642;p22"/>
          <p:cNvGrpSpPr/>
          <p:nvPr/>
        </p:nvGrpSpPr>
        <p:grpSpPr>
          <a:xfrm>
            <a:off x="6183297" y="2047433"/>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txBox="1"/>
          <p:nvPr/>
        </p:nvSpPr>
        <p:spPr>
          <a:xfrm>
            <a:off x="6840367" y="1489726"/>
            <a:ext cx="1449612"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smtClean="0">
                <a:solidFill>
                  <a:schemeClr val="accent6"/>
                </a:solidFill>
                <a:latin typeface="Fira Sans Extra Condensed"/>
                <a:ea typeface="Fira Sans Extra Condensed"/>
                <a:cs typeface="Fira Sans Extra Condensed"/>
                <a:sym typeface="Fira Sans Extra Condensed"/>
              </a:rPr>
              <a:t>HAR</a:t>
            </a:r>
            <a:endParaRPr sz="4800" b="1" dirty="0">
              <a:solidFill>
                <a:schemeClr val="accent6"/>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7082173" y="2558687"/>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endCxn id="692" idx="0"/>
          </p:cNvCxnSpPr>
          <p:nvPr/>
        </p:nvCxnSpPr>
        <p:spPr>
          <a:xfrm rot="5400000">
            <a:off x="7142923" y="2143062"/>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6066997" cy="513090"/>
            <a:chOff x="457200" y="959300"/>
            <a:chExt cx="2560111" cy="513090"/>
          </a:xfrm>
        </p:grpSpPr>
        <p:sp>
          <p:nvSpPr>
            <p:cNvPr id="699"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latin typeface="Roboto" panose="020B0604020202020204" charset="0"/>
                  <a:ea typeface="Roboto" panose="020B0604020202020204" charset="0"/>
                </a:rPr>
                <a:t>Human activity recognition (HAR) aims to classify a person's actions from a series of measurements captured by sensors.</a:t>
              </a:r>
              <a:endParaRPr dirty="0">
                <a:solidFill>
                  <a:srgbClr val="000000"/>
                </a:solidFill>
                <a:latin typeface="Roboto" panose="020B0604020202020204" charset="0"/>
                <a:ea typeface="Roboto" panose="020B0604020202020204" charset="0"/>
                <a:cs typeface="Roboto"/>
                <a:sym typeface="Roboto"/>
              </a:endParaRPr>
            </a:p>
          </p:txBody>
        </p:sp>
        <p:sp>
          <p:nvSpPr>
            <p:cNvPr id="700"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97" name="Google Shape;696;p22"/>
          <p:cNvGrpSpPr/>
          <p:nvPr/>
        </p:nvGrpSpPr>
        <p:grpSpPr>
          <a:xfrm>
            <a:off x="457200" y="1703337"/>
            <a:ext cx="6066997" cy="513090"/>
            <a:chOff x="457200" y="959300"/>
            <a:chExt cx="2560111" cy="513090"/>
          </a:xfrm>
        </p:grpSpPr>
        <p:sp>
          <p:nvSpPr>
            <p:cNvPr id="98"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latin typeface="Roboto" panose="020B0604020202020204" charset="0"/>
                  <a:ea typeface="Roboto" panose="020B0604020202020204" charset="0"/>
                </a:rPr>
                <a:t>With the growth of the Internet of Things, almost everyone has some gadget that monitors their movements. It can be a smartwatch, a pulsometer, or even a smartphone.</a:t>
              </a:r>
              <a:endParaRPr lang="en-IN" dirty="0">
                <a:latin typeface="Roboto" panose="020B0604020202020204" charset="0"/>
                <a:ea typeface="Roboto" panose="020B0604020202020204" charset="0"/>
                <a:cs typeface="Roboto"/>
                <a:sym typeface="Roboto"/>
              </a:endParaRPr>
            </a:p>
          </p:txBody>
        </p:sp>
        <p:sp>
          <p:nvSpPr>
            <p:cNvPr id="99"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rgbClr val="FF0000"/>
                  </a:solidFill>
                  <a:latin typeface="Fira Sans Extra Condensed"/>
                  <a:ea typeface="Fira Sans Extra Condensed"/>
                  <a:cs typeface="Fira Sans Extra Condensed"/>
                  <a:sym typeface="Fira Sans Extra Condensed"/>
                </a:rPr>
                <a:t>02</a:t>
              </a:r>
              <a:endParaRPr sz="1800" b="1" dirty="0">
                <a:solidFill>
                  <a:srgbClr val="FF0000"/>
                </a:solidFill>
                <a:latin typeface="Fira Sans Extra Condensed"/>
                <a:ea typeface="Fira Sans Extra Condensed"/>
                <a:cs typeface="Fira Sans Extra Condensed"/>
                <a:sym typeface="Fira Sans Extra Condensed"/>
              </a:endParaRPr>
            </a:p>
          </p:txBody>
        </p:sp>
      </p:grpSp>
      <p:grpSp>
        <p:nvGrpSpPr>
          <p:cNvPr id="100" name="Google Shape;696;p22"/>
          <p:cNvGrpSpPr/>
          <p:nvPr/>
        </p:nvGrpSpPr>
        <p:grpSpPr>
          <a:xfrm>
            <a:off x="458692" y="2536396"/>
            <a:ext cx="6066997" cy="513090"/>
            <a:chOff x="457200" y="959300"/>
            <a:chExt cx="2560111" cy="513090"/>
          </a:xfrm>
        </p:grpSpPr>
        <p:sp>
          <p:nvSpPr>
            <p:cNvPr id="101"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smtClean="0">
                  <a:latin typeface="Roboto" panose="020B0604020202020204" charset="0"/>
                  <a:ea typeface="Roboto" panose="020B0604020202020204" charset="0"/>
                </a:rPr>
                <a:t>Usually, this is performed by following a fixed-length sliding window approach for the features extraction. Here two parameters need to be fixed: the size of the window and the shift.</a:t>
              </a:r>
              <a:endParaRPr lang="en-IN" dirty="0">
                <a:latin typeface="Roboto" panose="020B0604020202020204" charset="0"/>
                <a:ea typeface="Roboto" panose="020B0604020202020204" charset="0"/>
                <a:cs typeface="Roboto"/>
                <a:sym typeface="Roboto"/>
              </a:endParaRPr>
            </a:p>
          </p:txBody>
        </p:sp>
        <p:sp>
          <p:nvSpPr>
            <p:cNvPr id="102"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chemeClr val="accent2"/>
                  </a:solidFill>
                  <a:latin typeface="Fira Sans Extra Condensed"/>
                  <a:ea typeface="Fira Sans Extra Condensed"/>
                  <a:cs typeface="Fira Sans Extra Condensed"/>
                  <a:sym typeface="Fira Sans Extra Condensed"/>
                </a:rPr>
                <a:t>03</a:t>
              </a:r>
              <a:endParaRPr sz="1800" b="1" dirty="0">
                <a:solidFill>
                  <a:schemeClr val="accent2"/>
                </a:solidFill>
                <a:latin typeface="Fira Sans Extra Condensed"/>
                <a:ea typeface="Fira Sans Extra Condensed"/>
                <a:cs typeface="Fira Sans Extra Condensed"/>
                <a:sym typeface="Fira Sans Extra Condensed"/>
              </a:endParaRPr>
            </a:p>
          </p:txBody>
        </p:sp>
      </p:grpSp>
      <p:grpSp>
        <p:nvGrpSpPr>
          <p:cNvPr id="103" name="Google Shape;696;p22"/>
          <p:cNvGrpSpPr/>
          <p:nvPr/>
        </p:nvGrpSpPr>
        <p:grpSpPr>
          <a:xfrm>
            <a:off x="457200" y="3202940"/>
            <a:ext cx="6066997" cy="513090"/>
            <a:chOff x="457200" y="959300"/>
            <a:chExt cx="2560111" cy="513090"/>
          </a:xfrm>
        </p:grpSpPr>
        <p:sp>
          <p:nvSpPr>
            <p:cNvPr id="104"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algn="just"/>
              <a:r>
                <a:rPr lang="en-IN" dirty="0">
                  <a:latin typeface="Roboto" panose="020B0604020202020204" charset="0"/>
                  <a:ea typeface="Roboto" panose="020B0604020202020204" charset="0"/>
                </a:rPr>
                <a:t>The machine learning model used for activity recognition relies on top of the devices' available sensors</a:t>
              </a:r>
              <a:r>
                <a:rPr lang="en-IN" dirty="0" smtClean="0">
                  <a:latin typeface="Roboto" panose="020B0604020202020204" charset="0"/>
                  <a:ea typeface="Roboto" panose="020B0604020202020204" charset="0"/>
                </a:rPr>
                <a:t>.</a:t>
              </a:r>
              <a:endParaRPr lang="en-IN" dirty="0">
                <a:latin typeface="Roboto" panose="020B0604020202020204" charset="0"/>
                <a:ea typeface="Roboto" panose="020B0604020202020204" charset="0"/>
              </a:endParaRPr>
            </a:p>
          </p:txBody>
        </p:sp>
        <p:sp>
          <p:nvSpPr>
            <p:cNvPr id="105"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chemeClr val="accent3">
                      <a:lumMod val="75000"/>
                    </a:schemeClr>
                  </a:solidFill>
                  <a:latin typeface="Fira Sans Extra Condensed"/>
                  <a:ea typeface="Fira Sans Extra Condensed"/>
                  <a:cs typeface="Fira Sans Extra Condensed"/>
                  <a:sym typeface="Fira Sans Extra Condensed"/>
                </a:rPr>
                <a:t>04</a:t>
              </a:r>
              <a:endParaRPr sz="1800" b="1" dirty="0">
                <a:solidFill>
                  <a:schemeClr val="accent3">
                    <a:lumMod val="75000"/>
                  </a:schemeClr>
                </a:solidFill>
                <a:latin typeface="Fira Sans Extra Condensed"/>
                <a:ea typeface="Fira Sans Extra Condensed"/>
                <a:cs typeface="Fira Sans Extra Condensed"/>
                <a:sym typeface="Fira Sans Extra Condensed"/>
              </a:endParaRPr>
            </a:p>
          </p:txBody>
        </p:sp>
      </p:grpSp>
      <p:grpSp>
        <p:nvGrpSpPr>
          <p:cNvPr id="106" name="Google Shape;696;p22"/>
          <p:cNvGrpSpPr/>
          <p:nvPr/>
        </p:nvGrpSpPr>
        <p:grpSpPr>
          <a:xfrm>
            <a:off x="446973" y="3916578"/>
            <a:ext cx="6066997" cy="513090"/>
            <a:chOff x="457200" y="959300"/>
            <a:chExt cx="2560111" cy="513090"/>
          </a:xfrm>
        </p:grpSpPr>
        <p:sp>
          <p:nvSpPr>
            <p:cNvPr id="107"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algn="just"/>
              <a:r>
                <a:rPr lang="en-IN" dirty="0">
                  <a:latin typeface="Roboto" panose="020B0604020202020204" charset="0"/>
                  <a:ea typeface="Roboto" panose="020B0604020202020204" charset="0"/>
                </a:rPr>
                <a:t>However, analyzing this data can be a big challenge due to the complexity of human activities and the existing differences between two individuals.</a:t>
              </a:r>
            </a:p>
          </p:txBody>
        </p:sp>
        <p:sp>
          <p:nvSpPr>
            <p:cNvPr id="108"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chemeClr val="accent4">
                      <a:lumMod val="60000"/>
                      <a:lumOff val="40000"/>
                    </a:schemeClr>
                  </a:solidFill>
                  <a:latin typeface="Fira Sans Extra Condensed"/>
                  <a:ea typeface="Fira Sans Extra Condensed"/>
                  <a:cs typeface="Fira Sans Extra Condensed"/>
                  <a:sym typeface="Fira Sans Extra Condensed"/>
                </a:rPr>
                <a:t>05</a:t>
              </a:r>
              <a:endParaRPr sz="1800" b="1" dirty="0">
                <a:solidFill>
                  <a:schemeClr val="accent4">
                    <a:lumMod val="60000"/>
                    <a:lumOff val="40000"/>
                  </a:schemeClr>
                </a:solidFill>
                <a:latin typeface="Fira Sans Extra Condensed"/>
                <a:ea typeface="Fira Sans Extra Condensed"/>
                <a:cs typeface="Fira Sans Extra Condensed"/>
                <a:sym typeface="Fira Sans Extra Condensed"/>
              </a:endParaRPr>
            </a:p>
          </p:txBody>
        </p:sp>
      </p:grpSp>
      <p:sp>
        <p:nvSpPr>
          <p:cNvPr id="71"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03</a:t>
            </a:r>
            <a:endParaRPr b="1" dirty="0">
              <a:solidFill>
                <a:schemeClr val="accent5"/>
              </a:solidFill>
              <a:latin typeface="Fira Sans Extra Condensed"/>
              <a:ea typeface="Fira Sans Extra Condensed"/>
              <a:cs typeface="Fira Sans Extra Condensed"/>
              <a:sym typeface="Fira Sans Extra Condensed"/>
            </a:endParaRPr>
          </a:p>
        </p:txBody>
      </p: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560096" y="1000124"/>
            <a:ext cx="8126703" cy="3897457"/>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499337" y="663238"/>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Benefits of HAR</a:t>
            </a:r>
            <a:endParaRPr dirty="0"/>
          </a:p>
        </p:txBody>
      </p:sp>
      <p:grpSp>
        <p:nvGrpSpPr>
          <p:cNvPr id="337" name="Google Shape;337;p17"/>
          <p:cNvGrpSpPr/>
          <p:nvPr/>
        </p:nvGrpSpPr>
        <p:grpSpPr>
          <a:xfrm>
            <a:off x="655731" y="826759"/>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877908" y="1257623"/>
            <a:ext cx="7573868" cy="3335157"/>
            <a:chOff x="695359" y="2269664"/>
            <a:chExt cx="3444265" cy="1418118"/>
          </a:xfrm>
        </p:grpSpPr>
        <p:sp>
          <p:nvSpPr>
            <p:cNvPr id="350" name="Google Shape;350;p17"/>
            <p:cNvSpPr txBox="1"/>
            <p:nvPr/>
          </p:nvSpPr>
          <p:spPr>
            <a:xfrm>
              <a:off x="695359" y="2269664"/>
              <a:ext cx="3343229" cy="331800"/>
            </a:xfrm>
            <a:prstGeom prst="rect">
              <a:avLst/>
            </a:prstGeom>
            <a:noFill/>
            <a:ln>
              <a:noFill/>
            </a:ln>
          </p:spPr>
          <p:txBody>
            <a:bodyPr spcFirstLastPara="1" wrap="square" lIns="91425" tIns="91425" rIns="91425" bIns="91425" anchor="ctr" anchorCtr="0">
              <a:noAutofit/>
            </a:bodyPr>
            <a:lstStyle/>
            <a:p>
              <a:pPr algn="just"/>
              <a:r>
                <a:rPr lang="en-IN" dirty="0">
                  <a:latin typeface="Roboto" panose="020B0604020202020204" charset="0"/>
                  <a:ea typeface="Roboto" panose="020B0604020202020204" charset="0"/>
                </a:rPr>
                <a:t>Activity recognition is the basis for the development of many potential applications in health, wellness, or sports</a:t>
              </a:r>
              <a:r>
                <a:rPr lang="en-IN" dirty="0" smtClean="0">
                  <a:latin typeface="Roboto" panose="020B0604020202020204" charset="0"/>
                  <a:ea typeface="Roboto" panose="020B0604020202020204" charset="0"/>
                </a:rPr>
                <a:t>:</a:t>
              </a:r>
              <a:endParaRPr sz="1800" b="1" dirty="0">
                <a:solidFill>
                  <a:srgbClr val="000000"/>
                </a:solidFill>
                <a:latin typeface="Roboto" panose="020B0604020202020204" charset="0"/>
                <a:ea typeface="Roboto" panose="020B0604020202020204" charset="0"/>
                <a:cs typeface="Fira Sans Extra Condensed"/>
                <a:sym typeface="Fira Sans Extra Condensed"/>
              </a:endParaRPr>
            </a:p>
          </p:txBody>
        </p:sp>
        <p:sp>
          <p:nvSpPr>
            <p:cNvPr id="351" name="Google Shape;351;p17"/>
            <p:cNvSpPr txBox="1"/>
            <p:nvPr/>
          </p:nvSpPr>
          <p:spPr>
            <a:xfrm>
              <a:off x="695359" y="2554382"/>
              <a:ext cx="3444265" cy="1133400"/>
            </a:xfrm>
            <a:prstGeom prst="rect">
              <a:avLst/>
            </a:prstGeom>
            <a:noFill/>
            <a:ln>
              <a:noFill/>
            </a:ln>
          </p:spPr>
          <p:txBody>
            <a:bodyPr spcFirstLastPara="1" wrap="square" lIns="91425" tIns="91425" rIns="91425" bIns="91425" anchor="t" anchorCtr="0">
              <a:noAutofit/>
            </a:bodyPr>
            <a:lstStyle/>
            <a:p>
              <a:pPr marL="2540" algn="just">
                <a:buSzPts val="1400"/>
              </a:pPr>
              <a:r>
                <a:rPr lang="en-IN" dirty="0">
                  <a:latin typeface="Roboto"/>
                  <a:ea typeface="Roboto"/>
                  <a:sym typeface="Roboto"/>
                </a:rPr>
                <a:t> </a:t>
              </a:r>
              <a:r>
                <a:rPr lang="en-IN" dirty="0" smtClean="0">
                  <a:latin typeface="Roboto"/>
                  <a:ea typeface="Roboto"/>
                  <a:sym typeface="Roboto"/>
                </a:rPr>
                <a:t>             </a:t>
              </a:r>
              <a:r>
                <a:rPr lang="en-IN" sz="1800" b="1" dirty="0">
                  <a:solidFill>
                    <a:schemeClr val="dk1"/>
                  </a:solidFill>
                  <a:latin typeface="Fira Sans Extra Condensed"/>
                  <a:ea typeface="Fira Sans Extra Condensed"/>
                  <a:cs typeface="Fira Sans Extra Condensed"/>
                  <a:sym typeface="Fira Sans Extra Condensed"/>
                </a:rPr>
                <a:t>MONITOR HEALTH</a:t>
              </a:r>
            </a:p>
            <a:p>
              <a:pPr algn="just"/>
              <a:r>
                <a:rPr lang="en-IN" dirty="0">
                  <a:latin typeface="Roboto"/>
                  <a:ea typeface="Roboto"/>
                  <a:sym typeface="Roboto"/>
                </a:rPr>
                <a:t> </a:t>
              </a:r>
              <a:r>
                <a:rPr lang="en-IN" dirty="0" smtClean="0">
                  <a:latin typeface="Roboto"/>
                  <a:ea typeface="Roboto"/>
                  <a:sym typeface="Roboto"/>
                </a:rPr>
                <a:t>              </a:t>
              </a:r>
              <a:r>
                <a:rPr lang="en-IN" dirty="0">
                  <a:latin typeface="Roboto" panose="020B0604020202020204" charset="0"/>
                  <a:ea typeface="Roboto" panose="020B0604020202020204" charset="0"/>
                  <a:sym typeface="Roboto"/>
                </a:rPr>
                <a:t> </a:t>
              </a:r>
              <a:r>
                <a:rPr lang="en-IN" dirty="0">
                  <a:latin typeface="Roboto" panose="020B0604020202020204" charset="0"/>
                  <a:ea typeface="Roboto" panose="020B0604020202020204" charset="0"/>
                </a:rPr>
                <a:t>Analyze the activity of a person from the information collected by different devices.</a:t>
              </a:r>
            </a:p>
            <a:p>
              <a:pPr algn="just"/>
              <a:r>
                <a:rPr lang="en-IN" dirty="0"/>
                <a:t/>
              </a:r>
              <a:br>
                <a:rPr lang="en-IN" dirty="0"/>
              </a:br>
              <a:r>
                <a:rPr lang="en-IN" dirty="0"/>
                <a:t> </a:t>
              </a:r>
              <a:r>
                <a:rPr lang="en-IN" dirty="0" smtClean="0"/>
                <a:t>            </a:t>
              </a:r>
              <a:r>
                <a:rPr lang="en-IN" sz="1800" b="1" dirty="0">
                  <a:solidFill>
                    <a:schemeClr val="dk1"/>
                  </a:solidFill>
                  <a:latin typeface="Fira Sans Extra Condensed"/>
                  <a:ea typeface="Fira Sans Extra Condensed"/>
                  <a:cs typeface="Fira Sans Extra Condensed"/>
                </a:rPr>
                <a:t>DISCOVER ACTIVITY PATTERNS</a:t>
              </a:r>
            </a:p>
            <a:p>
              <a:pPr algn="just"/>
              <a:r>
                <a:rPr lang="en-IN" dirty="0" smtClean="0">
                  <a:latin typeface="Roboto"/>
                  <a:ea typeface="Roboto"/>
                  <a:cs typeface="Roboto"/>
                  <a:sym typeface="Roboto"/>
                </a:rPr>
                <a:t>                </a:t>
              </a:r>
              <a:r>
                <a:rPr lang="en-IN" dirty="0">
                  <a:latin typeface="Roboto" panose="020B0604020202020204" charset="0"/>
                  <a:ea typeface="Roboto" panose="020B0604020202020204" charset="0"/>
                </a:rPr>
                <a:t>Discover which are the variables that determine which activity is doing a person.</a:t>
              </a:r>
            </a:p>
            <a:p>
              <a:pPr algn="just"/>
              <a:r>
                <a:rPr lang="en-IN" dirty="0"/>
                <a:t/>
              </a:r>
              <a:br>
                <a:rPr lang="en-IN" dirty="0"/>
              </a:br>
              <a:r>
                <a:rPr lang="en-IN" dirty="0" smtClean="0"/>
                <a:t>             </a:t>
              </a:r>
              <a:r>
                <a:rPr lang="en-IN" sz="1800" b="1" dirty="0">
                  <a:solidFill>
                    <a:schemeClr val="dk1"/>
                  </a:solidFill>
                  <a:latin typeface="Fira Sans Extra Condensed"/>
                  <a:ea typeface="Fira Sans Extra Condensed"/>
                  <a:cs typeface="Fira Sans Extra Condensed"/>
                </a:rPr>
                <a:t>DETECT ACTIVITY</a:t>
              </a:r>
            </a:p>
            <a:p>
              <a:pPr algn="just"/>
              <a:r>
                <a:rPr lang="en-IN" dirty="0" smtClean="0"/>
                <a:t>              </a:t>
              </a:r>
              <a:r>
                <a:rPr lang="en-IN" dirty="0">
                  <a:latin typeface="Roboto" panose="020B0604020202020204" charset="0"/>
                  <a:ea typeface="Roboto" panose="020B0604020202020204" charset="0"/>
                </a:rPr>
                <a:t>Calculate a predictive model that can recognize a person's activity from the signals</a:t>
              </a:r>
            </a:p>
            <a:p>
              <a:pPr algn="just"/>
              <a:r>
                <a:rPr lang="en-IN" dirty="0">
                  <a:latin typeface="Roboto" panose="020B0604020202020204" charset="0"/>
                  <a:ea typeface="Roboto" panose="020B0604020202020204" charset="0"/>
                </a:rPr>
                <a:t>              received by the sensors.</a:t>
              </a:r>
            </a:p>
            <a:p>
              <a:pPr algn="just"/>
              <a:r>
                <a:rPr lang="en-IN" dirty="0"/>
                <a:t/>
              </a:r>
              <a:br>
                <a:rPr lang="en-IN" dirty="0"/>
              </a:br>
              <a:r>
                <a:rPr lang="en-IN" dirty="0" smtClean="0"/>
                <a:t>             </a:t>
              </a:r>
              <a:r>
                <a:rPr lang="en-IN" sz="1800" b="1" dirty="0">
                  <a:solidFill>
                    <a:schemeClr val="dk1"/>
                  </a:solidFill>
                  <a:latin typeface="Fira Sans Extra Condensed"/>
                  <a:ea typeface="Fira Sans Extra Condensed"/>
                  <a:cs typeface="Fira Sans Extra Condensed"/>
                </a:rPr>
                <a:t>IMPROVE WELLBEING</a:t>
              </a:r>
            </a:p>
            <a:p>
              <a:pPr algn="just"/>
              <a:r>
                <a:rPr lang="en-IN" dirty="0">
                  <a:latin typeface="Roboto" panose="020B0604020202020204" charset="0"/>
                  <a:ea typeface="Roboto" panose="020B0604020202020204" charset="0"/>
                </a:rPr>
                <a:t>               Design individualized exercise tables to improve the health of a person.</a:t>
              </a:r>
            </a:p>
            <a:p>
              <a:pPr algn="just"/>
              <a:r>
                <a:rPr lang="en-IN" dirty="0"/>
                <a:t/>
              </a:r>
              <a:br>
                <a:rPr lang="en-IN" dirty="0"/>
              </a:br>
              <a:r>
                <a:rPr lang="en-IN" dirty="0"/>
                <a:t> </a:t>
              </a:r>
              <a:br>
                <a:rPr lang="en-IN" dirty="0"/>
              </a:br>
              <a:endParaRPr dirty="0">
                <a:latin typeface="Roboto"/>
                <a:ea typeface="Roboto"/>
                <a:cs typeface="Roboto"/>
                <a:sym typeface="Roboto"/>
              </a:endParaRPr>
            </a:p>
          </p:txBody>
        </p:sp>
      </p:grpSp>
      <p:sp>
        <p:nvSpPr>
          <p:cNvPr id="2" name="AutoShape 2" descr="https://www.neuraldesigner.com/images/devices_other.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stretch>
            <a:fillRect/>
          </a:stretch>
        </p:blipFill>
        <p:spPr>
          <a:xfrm>
            <a:off x="1016522" y="2033657"/>
            <a:ext cx="455105" cy="455105"/>
          </a:xfrm>
          <a:prstGeom prst="rect">
            <a:avLst/>
          </a:prstGeom>
        </p:spPr>
      </p:pic>
      <p:sp>
        <p:nvSpPr>
          <p:cNvPr id="4" name="AutoShape 4" descr="https://www.neuraldesigner.com/images/search.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4"/>
          <a:stretch>
            <a:fillRect/>
          </a:stretch>
        </p:blipFill>
        <p:spPr>
          <a:xfrm>
            <a:off x="1013655" y="2744809"/>
            <a:ext cx="455105" cy="455105"/>
          </a:xfrm>
          <a:prstGeom prst="rect">
            <a:avLst/>
          </a:prstGeom>
        </p:spPr>
      </p:pic>
      <p:pic>
        <p:nvPicPr>
          <p:cNvPr id="6" name="Picture 5"/>
          <p:cNvPicPr>
            <a:picLocks noChangeAspect="1"/>
          </p:cNvPicPr>
          <p:nvPr/>
        </p:nvPicPr>
        <p:blipFill>
          <a:blip r:embed="rId5"/>
          <a:stretch>
            <a:fillRect/>
          </a:stretch>
        </p:blipFill>
        <p:spPr>
          <a:xfrm>
            <a:off x="995680" y="3417163"/>
            <a:ext cx="455105" cy="455105"/>
          </a:xfrm>
          <a:prstGeom prst="rect">
            <a:avLst/>
          </a:prstGeom>
        </p:spPr>
      </p:pic>
      <p:pic>
        <p:nvPicPr>
          <p:cNvPr id="7" name="Picture 6"/>
          <p:cNvPicPr>
            <a:picLocks noChangeAspect="1"/>
          </p:cNvPicPr>
          <p:nvPr/>
        </p:nvPicPr>
        <p:blipFill>
          <a:blip r:embed="rId6"/>
          <a:stretch>
            <a:fillRect/>
          </a:stretch>
        </p:blipFill>
        <p:spPr>
          <a:xfrm>
            <a:off x="1021593" y="4323773"/>
            <a:ext cx="374981" cy="374981"/>
          </a:xfrm>
          <a:prstGeom prst="rect">
            <a:avLst/>
          </a:prstGeom>
        </p:spPr>
      </p:pic>
      <p:sp>
        <p:nvSpPr>
          <p:cNvPr id="22"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04</a:t>
            </a:r>
            <a:endParaRPr b="1" dirty="0">
              <a:solidFill>
                <a:schemeClr val="accent5"/>
              </a:solidFill>
              <a:latin typeface="Fira Sans Extra Condensed"/>
              <a:ea typeface="Fira Sans Extra Condensed"/>
              <a:cs typeface="Fira Sans Extra Condensed"/>
              <a:sym typeface="Fira Sans Extra Condensed"/>
            </a:endParaRPr>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8416636" cy="1799775"/>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algn="just"/>
            <a:r>
              <a:rPr lang="en-IN" dirty="0">
                <a:latin typeface="Roboto" panose="020B0604020202020204" charset="0"/>
                <a:ea typeface="Roboto" panose="020B0604020202020204" charset="0"/>
              </a:rPr>
              <a:t>Neural Networks are the perfect algorithms to determine a person's physical activity. This is due to their ability to recognize the patterns behind the data.</a:t>
            </a:r>
          </a:p>
          <a:p>
            <a:pPr algn="just"/>
            <a:endParaRPr lang="en-IN" dirty="0">
              <a:latin typeface="Roboto" panose="020B0604020202020204" charset="0"/>
              <a:ea typeface="Roboto" panose="020B0604020202020204" charset="0"/>
            </a:endParaRPr>
          </a:p>
          <a:p>
            <a:pPr algn="just"/>
            <a:r>
              <a:rPr lang="en-IN" dirty="0">
                <a:latin typeface="Roboto" panose="020B0604020202020204" charset="0"/>
                <a:ea typeface="Roboto" panose="020B0604020202020204" charset="0"/>
              </a:rPr>
              <a:t>The graph illustrates a neural network that classifies among different activities using smartphone data.</a:t>
            </a:r>
          </a:p>
          <a:p>
            <a:pPr marL="0" lvl="0" indent="0" algn="just" rtl="0">
              <a:spcBef>
                <a:spcPts val="0"/>
              </a:spcBef>
              <a:spcAft>
                <a:spcPts val="0"/>
              </a:spcAft>
              <a:buNone/>
            </a:pPr>
            <a:endParaRPr dirty="0"/>
          </a:p>
        </p:txBody>
      </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r>
              <a:rPr lang="en-IN" dirty="0"/>
              <a:t>Approach</a:t>
            </a: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1961088" y="3124200"/>
            <a:ext cx="5675906" cy="1813268"/>
          </a:xfrm>
          <a:prstGeom prst="rect">
            <a:avLst/>
          </a:prstGeom>
        </p:spPr>
      </p:pic>
      <p:sp>
        <p:nvSpPr>
          <p:cNvPr id="7"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05</a:t>
            </a:r>
            <a:endParaRPr b="1" dirty="0">
              <a:solidFill>
                <a:schemeClr val="accent5"/>
              </a:solidFill>
              <a:latin typeface="Fira Sans Extra Condensed"/>
              <a:ea typeface="Fira Sans Extra Condensed"/>
              <a:cs typeface="Fira Sans Extra Condensed"/>
              <a:sym typeface="Fira Sans Extra Condensed"/>
            </a:endParaRPr>
          </a:p>
        </p:txBody>
      </p:sp>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339925" y="16922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MACHINE LEARNING</a:t>
            </a:r>
            <a:endParaRPr dirty="0"/>
          </a:p>
        </p:txBody>
      </p:sp>
      <p:grpSp>
        <p:nvGrpSpPr>
          <p:cNvPr id="642" name="Google Shape;642;p22"/>
          <p:cNvGrpSpPr/>
          <p:nvPr/>
        </p:nvGrpSpPr>
        <p:grpSpPr>
          <a:xfrm>
            <a:off x="6183297" y="2047433"/>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txBox="1"/>
          <p:nvPr/>
        </p:nvSpPr>
        <p:spPr>
          <a:xfrm>
            <a:off x="6840367" y="1489726"/>
            <a:ext cx="1449612"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smtClean="0">
                <a:solidFill>
                  <a:schemeClr val="accent6"/>
                </a:solidFill>
                <a:latin typeface="Fira Sans Extra Condensed"/>
                <a:ea typeface="Fira Sans Extra Condensed"/>
                <a:cs typeface="Fira Sans Extra Condensed"/>
                <a:sym typeface="Fira Sans Extra Condensed"/>
              </a:rPr>
              <a:t>ML</a:t>
            </a:r>
            <a:endParaRPr sz="4800" b="1" dirty="0">
              <a:solidFill>
                <a:schemeClr val="accent6"/>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7082173" y="2558687"/>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endCxn id="692" idx="0"/>
          </p:cNvCxnSpPr>
          <p:nvPr/>
        </p:nvCxnSpPr>
        <p:spPr>
          <a:xfrm rot="5400000">
            <a:off x="7142923" y="2143062"/>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500864" y="1002154"/>
            <a:ext cx="6066997" cy="513090"/>
            <a:chOff x="457200" y="959300"/>
            <a:chExt cx="2560111" cy="513090"/>
          </a:xfrm>
        </p:grpSpPr>
        <p:sp>
          <p:nvSpPr>
            <p:cNvPr id="699"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latin typeface="Roboto" panose="020B0604020202020204" charset="0"/>
                  <a:ea typeface="Roboto" panose="020B0604020202020204" charset="0"/>
                </a:rPr>
                <a:t>Machine learning (ML) is a type of artificial intelligence (AI) that allows software applications to become more accurate at predicting outcomes without being explicitly programmed to do so.</a:t>
              </a:r>
              <a:endParaRPr dirty="0">
                <a:latin typeface="Roboto" panose="020B0604020202020204" charset="0"/>
                <a:ea typeface="Roboto" panose="020B0604020202020204" charset="0"/>
                <a:sym typeface="Roboto"/>
              </a:endParaRPr>
            </a:p>
          </p:txBody>
        </p:sp>
        <p:sp>
          <p:nvSpPr>
            <p:cNvPr id="700"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97" name="Google Shape;696;p22"/>
          <p:cNvGrpSpPr/>
          <p:nvPr/>
        </p:nvGrpSpPr>
        <p:grpSpPr>
          <a:xfrm>
            <a:off x="500864" y="2212270"/>
            <a:ext cx="6066997" cy="513090"/>
            <a:chOff x="457200" y="959300"/>
            <a:chExt cx="2560111" cy="513090"/>
          </a:xfrm>
        </p:grpSpPr>
        <p:sp>
          <p:nvSpPr>
            <p:cNvPr id="98"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latin typeface="Roboto" panose="020B0604020202020204" charset="0"/>
                  <a:ea typeface="Roboto" panose="020B0604020202020204" charset="0"/>
                </a:rPr>
                <a:t>Machine learning algorithms use historical data as input to predict new output values.</a:t>
              </a:r>
              <a:endParaRPr lang="en-IN" dirty="0">
                <a:latin typeface="Roboto" panose="020B0604020202020204" charset="0"/>
                <a:ea typeface="Roboto" panose="020B0604020202020204" charset="0"/>
                <a:sym typeface="Roboto"/>
              </a:endParaRPr>
            </a:p>
          </p:txBody>
        </p:sp>
        <p:sp>
          <p:nvSpPr>
            <p:cNvPr id="99"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rgbClr val="FF0000"/>
                  </a:solidFill>
                  <a:latin typeface="Fira Sans Extra Condensed"/>
                  <a:ea typeface="Fira Sans Extra Condensed"/>
                  <a:cs typeface="Fira Sans Extra Condensed"/>
                  <a:sym typeface="Fira Sans Extra Condensed"/>
                </a:rPr>
                <a:t>02</a:t>
              </a:r>
              <a:endParaRPr sz="1800" b="1" dirty="0">
                <a:solidFill>
                  <a:srgbClr val="FF0000"/>
                </a:solidFill>
                <a:latin typeface="Fira Sans Extra Condensed"/>
                <a:ea typeface="Fira Sans Extra Condensed"/>
                <a:cs typeface="Fira Sans Extra Condensed"/>
                <a:sym typeface="Fira Sans Extra Condensed"/>
              </a:endParaRPr>
            </a:p>
          </p:txBody>
        </p:sp>
      </p:grpSp>
      <p:grpSp>
        <p:nvGrpSpPr>
          <p:cNvPr id="100" name="Google Shape;696;p22"/>
          <p:cNvGrpSpPr/>
          <p:nvPr/>
        </p:nvGrpSpPr>
        <p:grpSpPr>
          <a:xfrm>
            <a:off x="500864" y="3187484"/>
            <a:ext cx="6066997" cy="888453"/>
            <a:chOff x="457200" y="959300"/>
            <a:chExt cx="2560111" cy="513090"/>
          </a:xfrm>
        </p:grpSpPr>
        <p:sp>
          <p:nvSpPr>
            <p:cNvPr id="101"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latin typeface="Roboto" panose="020B0604020202020204" charset="0"/>
                  <a:ea typeface="Roboto" panose="020B0604020202020204" charset="0"/>
                </a:rPr>
                <a:t>Recommendation engines are a common use case for machine learning. Other popular uses include fraud detection, spam filtering, malware threat detection, business process automation (BPA) and Predictive maintenance.</a:t>
              </a:r>
              <a:endParaRPr lang="en-IN" dirty="0">
                <a:latin typeface="Roboto" panose="020B0604020202020204" charset="0"/>
                <a:ea typeface="Roboto" panose="020B0604020202020204" charset="0"/>
                <a:sym typeface="Roboto"/>
              </a:endParaRPr>
            </a:p>
          </p:txBody>
        </p:sp>
        <p:sp>
          <p:nvSpPr>
            <p:cNvPr id="102"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chemeClr val="accent2"/>
                  </a:solidFill>
                  <a:latin typeface="Fira Sans Extra Condensed"/>
                  <a:ea typeface="Fira Sans Extra Condensed"/>
                  <a:cs typeface="Fira Sans Extra Condensed"/>
                  <a:sym typeface="Fira Sans Extra Condensed"/>
                </a:rPr>
                <a:t>03</a:t>
              </a:r>
              <a:endParaRPr sz="1800" b="1" dirty="0">
                <a:solidFill>
                  <a:schemeClr val="accent2"/>
                </a:solidFill>
                <a:latin typeface="Fira Sans Extra Condensed"/>
                <a:ea typeface="Fira Sans Extra Condensed"/>
                <a:cs typeface="Fira Sans Extra Condensed"/>
                <a:sym typeface="Fira Sans Extra Condensed"/>
              </a:endParaRPr>
            </a:p>
          </p:txBody>
        </p:sp>
      </p:grpSp>
      <p:sp>
        <p:nvSpPr>
          <p:cNvPr id="65"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06</a:t>
            </a:r>
            <a:endParaRPr b="1" dirty="0">
              <a:solidFill>
                <a:schemeClr val="accent5"/>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832414508"/>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 </a:t>
            </a:r>
            <a:r>
              <a:rPr lang="en" dirty="0" smtClean="0"/>
              <a:t>Types</a:t>
            </a:r>
            <a:endParaRPr dirty="0"/>
          </a:p>
        </p:txBody>
      </p:sp>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Machine learning</a:t>
            </a:r>
            <a:endParaRPr sz="1800" b="1" dirty="0">
              <a:solidFill>
                <a:srgbClr val="000000"/>
              </a:solidFill>
              <a:latin typeface="Fira Sans Extra Condensed"/>
              <a:ea typeface="Fira Sans Extra Condensed"/>
              <a:cs typeface="Fira Sans Extra Condensed"/>
              <a:sym typeface="Fira Sans Extra Condensed"/>
            </a:endParaRPr>
          </a:p>
        </p:txBody>
      </p:sp>
      <p:grpSp>
        <p:nvGrpSpPr>
          <p:cNvPr id="529" name="Google Shape;529;p20"/>
          <p:cNvGrpSpPr/>
          <p:nvPr/>
        </p:nvGrpSpPr>
        <p:grpSpPr>
          <a:xfrm>
            <a:off x="2812591" y="97323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9017" y="16228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080522"/>
            <a:chOff x="6949580" y="3042675"/>
            <a:chExt cx="1734600" cy="10805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Reinforcement Learning</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570" name="Google Shape;570;p20"/>
          <p:cNvGrpSpPr/>
          <p:nvPr/>
        </p:nvGrpSpPr>
        <p:grpSpPr>
          <a:xfrm>
            <a:off x="6949580" y="1001783"/>
            <a:ext cx="1734600" cy="1114992"/>
            <a:chOff x="6949580" y="1001783"/>
            <a:chExt cx="1734600" cy="11149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Unsupervised Learning</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574" name="Google Shape;574;p20"/>
          <p:cNvGrpSpPr/>
          <p:nvPr/>
        </p:nvGrpSpPr>
        <p:grpSpPr>
          <a:xfrm>
            <a:off x="456753" y="1001783"/>
            <a:ext cx="1734600" cy="1114992"/>
            <a:chOff x="456753" y="1001783"/>
            <a:chExt cx="1734600" cy="11149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Supervised Learning</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578" name="Google Shape;578;p20"/>
          <p:cNvGrpSpPr/>
          <p:nvPr/>
        </p:nvGrpSpPr>
        <p:grpSpPr>
          <a:xfrm>
            <a:off x="456753" y="3042675"/>
            <a:ext cx="1734600" cy="1080522"/>
            <a:chOff x="456753" y="3042675"/>
            <a:chExt cx="1734600" cy="108052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latin typeface="Fira Sans Extra Condensed"/>
                  <a:ea typeface="Fira Sans Extra Condensed"/>
                  <a:cs typeface="Fira Sans Extra Condensed"/>
                  <a:sym typeface="Fira Sans Extra Condensed"/>
                </a:rPr>
                <a:t>Semi-Supervised Learning</a:t>
              </a:r>
              <a:endParaRPr sz="1800" b="1" dirty="0">
                <a:solidFill>
                  <a:srgbClr val="000000"/>
                </a:solidFill>
                <a:latin typeface="Fira Sans Extra Condensed"/>
                <a:ea typeface="Fira Sans Extra Condensed"/>
                <a:cs typeface="Fira Sans Extra Condensed"/>
                <a:sym typeface="Fira Sans Extra Condensed"/>
              </a:endParaRPr>
            </a:p>
          </p:txBody>
        </p:sp>
      </p:grpSp>
      <p:cxnSp>
        <p:nvCxnSpPr>
          <p:cNvPr id="582" name="Google Shape;582;p20"/>
          <p:cNvCxnSpPr>
            <a:stCxn id="560" idx="2"/>
            <a:endCxn id="575" idx="6"/>
          </p:cNvCxnSpPr>
          <p:nvPr/>
        </p:nvCxnSpPr>
        <p:spPr>
          <a:xfrm rot="10800000" flipV="1">
            <a:off x="1626304" y="1264701"/>
            <a:ext cx="2409275" cy="39331"/>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flipV="1">
            <a:off x="1626303" y="3119590"/>
            <a:ext cx="1186288" cy="225335"/>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rot="10800000" flipV="1">
            <a:off x="6218854" y="1304033"/>
            <a:ext cx="1295777" cy="694182"/>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rot="10800000" flipV="1">
            <a:off x="4988162" y="3344925"/>
            <a:ext cx="2526469" cy="46063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7"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07</a:t>
            </a:r>
            <a:endParaRPr b="1" dirty="0">
              <a:solidFill>
                <a:schemeClr val="accent5"/>
              </a:solidFill>
              <a:latin typeface="Fira Sans Extra Condensed"/>
              <a:ea typeface="Fira Sans Extra Condensed"/>
              <a:cs typeface="Fira Sans Extra Condensed"/>
              <a:sym typeface="Fira Sans Extra Condensed"/>
            </a:endParaRPr>
          </a:p>
        </p:txBody>
      </p:sp>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339925" y="16922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SIMULATION</a:t>
            </a:r>
            <a:endParaRPr dirty="0"/>
          </a:p>
        </p:txBody>
      </p:sp>
      <p:grpSp>
        <p:nvGrpSpPr>
          <p:cNvPr id="642" name="Google Shape;642;p22"/>
          <p:cNvGrpSpPr/>
          <p:nvPr/>
        </p:nvGrpSpPr>
        <p:grpSpPr>
          <a:xfrm>
            <a:off x="6370333" y="2028089"/>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2"/>
          <p:cNvGrpSpPr/>
          <p:nvPr/>
        </p:nvGrpSpPr>
        <p:grpSpPr>
          <a:xfrm>
            <a:off x="7248656" y="2551383"/>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p:nvPr/>
        </p:nvCxnSpPr>
        <p:spPr>
          <a:xfrm rot="5400000">
            <a:off x="7296797" y="2135658"/>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500864" y="753122"/>
            <a:ext cx="6066997" cy="513090"/>
            <a:chOff x="457200" y="959300"/>
            <a:chExt cx="2560111" cy="513090"/>
          </a:xfrm>
        </p:grpSpPr>
        <p:sp>
          <p:nvSpPr>
            <p:cNvPr id="699"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latin typeface="Roboto" panose="020B0604020202020204" charset="0"/>
                  <a:ea typeface="Roboto" panose="020B0604020202020204" charset="0"/>
                </a:rPr>
                <a:t>Unity is a cross-platform game engine developed by Unity Technologies, first announced and released in June 2005</a:t>
              </a:r>
              <a:endParaRPr dirty="0">
                <a:latin typeface="Roboto" panose="020B0604020202020204" charset="0"/>
                <a:ea typeface="Roboto" panose="020B0604020202020204" charset="0"/>
                <a:sym typeface="Roboto"/>
              </a:endParaRPr>
            </a:p>
          </p:txBody>
        </p:sp>
        <p:sp>
          <p:nvSpPr>
            <p:cNvPr id="700"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a:solidFill>
                    <a:schemeClr val="accent1"/>
                  </a:solidFill>
                  <a:latin typeface="Fira Sans Extra Condensed"/>
                  <a:ea typeface="Fira Sans Extra Condensed"/>
                  <a:cs typeface="Fira Sans Extra Condensed"/>
                  <a:sym typeface="Fira Sans Extra Condensed"/>
                </a:rPr>
                <a:t>01</a:t>
              </a:r>
              <a:endParaRPr sz="1800" b="1" dirty="0">
                <a:solidFill>
                  <a:schemeClr val="accent1"/>
                </a:solidFill>
                <a:latin typeface="Fira Sans Extra Condensed"/>
                <a:ea typeface="Fira Sans Extra Condensed"/>
                <a:cs typeface="Fira Sans Extra Condensed"/>
                <a:sym typeface="Fira Sans Extra Condensed"/>
              </a:endParaRPr>
            </a:p>
          </p:txBody>
        </p:sp>
      </p:grpSp>
      <p:grpSp>
        <p:nvGrpSpPr>
          <p:cNvPr id="97" name="Google Shape;696;p22"/>
          <p:cNvGrpSpPr/>
          <p:nvPr/>
        </p:nvGrpSpPr>
        <p:grpSpPr>
          <a:xfrm>
            <a:off x="500864" y="1722799"/>
            <a:ext cx="6066997" cy="513090"/>
            <a:chOff x="457200" y="959300"/>
            <a:chExt cx="2560111" cy="513090"/>
          </a:xfrm>
        </p:grpSpPr>
        <p:sp>
          <p:nvSpPr>
            <p:cNvPr id="98"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latin typeface="Roboto" panose="020B0604020202020204" charset="0"/>
                  <a:ea typeface="Roboto" panose="020B0604020202020204" charset="0"/>
                </a:rPr>
                <a:t>Unity gives users the ability to create games and experiences in both 2D and 3D, and the engine offers a primary scripting API in C# using Mono, for both the Unity editor in the form of plugins, and games themselves, as well as drag and drop functionality.</a:t>
              </a:r>
              <a:endParaRPr lang="en-IN" dirty="0">
                <a:latin typeface="Roboto" panose="020B0604020202020204" charset="0"/>
                <a:ea typeface="Roboto" panose="020B0604020202020204" charset="0"/>
                <a:sym typeface="Roboto"/>
              </a:endParaRPr>
            </a:p>
          </p:txBody>
        </p:sp>
        <p:sp>
          <p:nvSpPr>
            <p:cNvPr id="99"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rgbClr val="FF0000"/>
                  </a:solidFill>
                  <a:latin typeface="Fira Sans Extra Condensed"/>
                  <a:ea typeface="Fira Sans Extra Condensed"/>
                  <a:cs typeface="Fira Sans Extra Condensed"/>
                  <a:sym typeface="Fira Sans Extra Condensed"/>
                </a:rPr>
                <a:t>02</a:t>
              </a:r>
              <a:endParaRPr sz="1800" b="1" dirty="0">
                <a:solidFill>
                  <a:srgbClr val="FF0000"/>
                </a:solidFill>
                <a:latin typeface="Fira Sans Extra Condensed"/>
                <a:ea typeface="Fira Sans Extra Condensed"/>
                <a:cs typeface="Fira Sans Extra Condensed"/>
                <a:sym typeface="Fira Sans Extra Condensed"/>
              </a:endParaRPr>
            </a:p>
          </p:txBody>
        </p:sp>
      </p:grpSp>
      <p:grpSp>
        <p:nvGrpSpPr>
          <p:cNvPr id="100" name="Google Shape;696;p22"/>
          <p:cNvGrpSpPr/>
          <p:nvPr/>
        </p:nvGrpSpPr>
        <p:grpSpPr>
          <a:xfrm>
            <a:off x="499085" y="2577228"/>
            <a:ext cx="6066997" cy="888453"/>
            <a:chOff x="457200" y="959300"/>
            <a:chExt cx="2560111" cy="513090"/>
          </a:xfrm>
        </p:grpSpPr>
        <p:sp>
          <p:nvSpPr>
            <p:cNvPr id="101"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latin typeface="Roboto" panose="020B0604020202020204" charset="0"/>
                  <a:ea typeface="Roboto" panose="020B0604020202020204" charset="0"/>
                </a:rPr>
                <a:t>Recommendation engines are a common use case for machine learning. Other popular uses include fraud detection, spam filtering, malware threat detection, business process automation (BPA) and Predictive maintenance.</a:t>
              </a:r>
              <a:endParaRPr lang="en-IN" dirty="0">
                <a:latin typeface="Roboto" panose="020B0604020202020204" charset="0"/>
                <a:ea typeface="Roboto" panose="020B0604020202020204" charset="0"/>
                <a:sym typeface="Roboto"/>
              </a:endParaRPr>
            </a:p>
          </p:txBody>
        </p:sp>
        <p:sp>
          <p:nvSpPr>
            <p:cNvPr id="102"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chemeClr val="accent2"/>
                  </a:solidFill>
                  <a:latin typeface="Fira Sans Extra Condensed"/>
                  <a:ea typeface="Fira Sans Extra Condensed"/>
                  <a:cs typeface="Fira Sans Extra Condensed"/>
                  <a:sym typeface="Fira Sans Extra Condensed"/>
                </a:rPr>
                <a:t>03</a:t>
              </a:r>
              <a:endParaRPr sz="1800" b="1" dirty="0">
                <a:solidFill>
                  <a:schemeClr val="accent2"/>
                </a:solidFill>
                <a:latin typeface="Fira Sans Extra Condensed"/>
                <a:ea typeface="Fira Sans Extra Condensed"/>
                <a:cs typeface="Fira Sans Extra Condensed"/>
                <a:sym typeface="Fira Sans Extra Condensed"/>
              </a:endParaRPr>
            </a:p>
          </p:txBody>
        </p:sp>
      </p:grpSp>
      <p:pic>
        <p:nvPicPr>
          <p:cNvPr id="2" name="Picture 1"/>
          <p:cNvPicPr>
            <a:picLocks noChangeAspect="1"/>
          </p:cNvPicPr>
          <p:nvPr/>
        </p:nvPicPr>
        <p:blipFill>
          <a:blip r:embed="rId3"/>
          <a:stretch>
            <a:fillRect/>
          </a:stretch>
        </p:blipFill>
        <p:spPr>
          <a:xfrm>
            <a:off x="6835041" y="1309926"/>
            <a:ext cx="1733550" cy="638175"/>
          </a:xfrm>
          <a:prstGeom prst="rect">
            <a:avLst/>
          </a:prstGeom>
        </p:spPr>
      </p:pic>
      <p:grpSp>
        <p:nvGrpSpPr>
          <p:cNvPr id="66" name="Google Shape;696;p22"/>
          <p:cNvGrpSpPr/>
          <p:nvPr/>
        </p:nvGrpSpPr>
        <p:grpSpPr>
          <a:xfrm>
            <a:off x="499085" y="3631711"/>
            <a:ext cx="6066997" cy="888453"/>
            <a:chOff x="457200" y="959300"/>
            <a:chExt cx="2560111" cy="513090"/>
          </a:xfrm>
        </p:grpSpPr>
        <p:sp>
          <p:nvSpPr>
            <p:cNvPr id="67" name="Google Shape;699;p22"/>
            <p:cNvSpPr txBox="1"/>
            <p:nvPr/>
          </p:nvSpPr>
          <p:spPr>
            <a:xfrm>
              <a:off x="650127" y="989390"/>
              <a:ext cx="2367184" cy="483000"/>
            </a:xfrm>
            <a:prstGeom prst="rect">
              <a:avLst/>
            </a:prstGeom>
            <a:noFill/>
            <a:ln>
              <a:noFill/>
            </a:ln>
          </p:spPr>
          <p:txBody>
            <a:bodyPr spcFirstLastPara="1" wrap="square" lIns="91425" tIns="91425" rIns="91425" bIns="91425" anchor="ctr" anchorCtr="0">
              <a:noAutofit/>
            </a:bodyPr>
            <a:lstStyle/>
            <a:p>
              <a:pPr lvl="0" algn="just"/>
              <a:r>
                <a:rPr lang="en-IN" dirty="0">
                  <a:latin typeface="Roboto" panose="020B0604020202020204" charset="0"/>
                  <a:ea typeface="Roboto" panose="020B0604020202020204" charset="0"/>
                </a:rPr>
                <a:t>Within 2D games, Unity allows importation of sprites and an advanced 2D world renderer. For 3D games, Unity allows specification of texture compression, mipmaps, and resolution settings for each platform that the game engine </a:t>
              </a:r>
              <a:r>
                <a:rPr lang="en-IN" dirty="0" smtClean="0">
                  <a:latin typeface="Roboto" panose="020B0604020202020204" charset="0"/>
                  <a:ea typeface="Roboto" panose="020B0604020202020204" charset="0"/>
                </a:rPr>
                <a:t>supports</a:t>
              </a:r>
              <a:endParaRPr lang="en-IN" dirty="0">
                <a:latin typeface="Roboto" panose="020B0604020202020204" charset="0"/>
                <a:ea typeface="Roboto" panose="020B0604020202020204" charset="0"/>
                <a:sym typeface="Roboto"/>
              </a:endParaRPr>
            </a:p>
          </p:txBody>
        </p:sp>
        <p:sp>
          <p:nvSpPr>
            <p:cNvPr id="68" name="Google Shape;700;p22"/>
            <p:cNvSpPr txBox="1"/>
            <p:nvPr/>
          </p:nvSpPr>
          <p:spPr>
            <a:xfrm>
              <a:off x="457200" y="959300"/>
              <a:ext cx="192926" cy="331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smtClean="0">
                  <a:solidFill>
                    <a:schemeClr val="accent6">
                      <a:lumMod val="60000"/>
                      <a:lumOff val="40000"/>
                    </a:schemeClr>
                  </a:solidFill>
                  <a:latin typeface="Fira Sans Extra Condensed"/>
                  <a:ea typeface="Fira Sans Extra Condensed"/>
                  <a:cs typeface="Fira Sans Extra Condensed"/>
                  <a:sym typeface="Fira Sans Extra Condensed"/>
                </a:rPr>
                <a:t>04</a:t>
              </a:r>
              <a:endParaRPr sz="1800" b="1" dirty="0">
                <a:solidFill>
                  <a:schemeClr val="accent6">
                    <a:lumMod val="60000"/>
                    <a:lumOff val="40000"/>
                  </a:schemeClr>
                </a:solidFill>
                <a:latin typeface="Fira Sans Extra Condensed"/>
                <a:ea typeface="Fira Sans Extra Condensed"/>
                <a:cs typeface="Fira Sans Extra Condensed"/>
                <a:sym typeface="Fira Sans Extra Condensed"/>
              </a:endParaRPr>
            </a:p>
          </p:txBody>
        </p:sp>
      </p:grpSp>
      <p:sp>
        <p:nvSpPr>
          <p:cNvPr id="69"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08</a:t>
            </a:r>
            <a:endParaRPr b="1" dirty="0">
              <a:solidFill>
                <a:schemeClr val="accent5"/>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990195775"/>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560096" y="1000124"/>
            <a:ext cx="8126703" cy="3897457"/>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499337" y="663238"/>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PRINCIPAL COMPONENT ANALYSIS</a:t>
            </a:r>
            <a:endParaRPr dirty="0"/>
          </a:p>
        </p:txBody>
      </p:sp>
      <p:grpSp>
        <p:nvGrpSpPr>
          <p:cNvPr id="337" name="Google Shape;337;p17"/>
          <p:cNvGrpSpPr/>
          <p:nvPr/>
        </p:nvGrpSpPr>
        <p:grpSpPr>
          <a:xfrm>
            <a:off x="655731" y="826759"/>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17"/>
          <p:cNvSpPr txBox="1"/>
          <p:nvPr/>
        </p:nvSpPr>
        <p:spPr>
          <a:xfrm>
            <a:off x="1061711" y="1193722"/>
            <a:ext cx="7351692" cy="3551459"/>
          </a:xfrm>
          <a:prstGeom prst="rect">
            <a:avLst/>
          </a:prstGeom>
          <a:noFill/>
          <a:ln>
            <a:noFill/>
          </a:ln>
        </p:spPr>
        <p:txBody>
          <a:bodyPr spcFirstLastPara="1" wrap="square" lIns="91425" tIns="91425" rIns="91425" bIns="91425" anchor="ctr" anchorCtr="0">
            <a:noAutofit/>
          </a:bodyPr>
          <a:lstStyle/>
          <a:p>
            <a:pPr marL="285750" indent="-285750" algn="just">
              <a:buFont typeface="Arial" panose="020B0604020202020204" pitchFamily="34" charset="0"/>
              <a:buChar char="•"/>
            </a:pPr>
            <a:r>
              <a:rPr lang="en-IN" dirty="0">
                <a:latin typeface="Roboto" panose="020B0604020202020204" charset="0"/>
                <a:ea typeface="Roboto" panose="020B0604020202020204" charset="0"/>
              </a:rPr>
              <a:t>Principal Component Analysis is an unsupervised learning algorithm that is used for dimensionality reduction in machine learning</a:t>
            </a:r>
            <a:r>
              <a:rPr lang="en-IN" dirty="0" smtClean="0">
                <a:latin typeface="Roboto" panose="020B0604020202020204" charset="0"/>
                <a:ea typeface="Roboto" panose="020B0604020202020204" charset="0"/>
              </a:rPr>
              <a:t>.</a:t>
            </a:r>
          </a:p>
          <a:p>
            <a:pPr marL="285750" indent="-285750" algn="just">
              <a:buFont typeface="Arial" panose="020B0604020202020204" pitchFamily="34" charset="0"/>
              <a:buChar char="•"/>
            </a:pPr>
            <a:endParaRPr lang="en-IN" dirty="0" smtClean="0">
              <a:latin typeface="Roboto" panose="020B0604020202020204" charset="0"/>
              <a:ea typeface="Roboto" panose="020B0604020202020204" charset="0"/>
            </a:endParaRPr>
          </a:p>
          <a:p>
            <a:pPr marL="285750" indent="-285750" algn="just">
              <a:buFont typeface="Arial" panose="020B0604020202020204" pitchFamily="34" charset="0"/>
              <a:buChar char="•"/>
            </a:pPr>
            <a:r>
              <a:rPr lang="en-IN" dirty="0">
                <a:latin typeface="Roboto" panose="020B0604020202020204" charset="0"/>
                <a:ea typeface="Roboto" panose="020B0604020202020204" charset="0"/>
                <a:sym typeface="Fira Sans Extra Condensed"/>
              </a:rPr>
              <a:t>It is a statistical process that converts the observations of correlated features into a set of linearly uncorrelated features with the help of orthogonal transformation. </a:t>
            </a:r>
            <a:endParaRPr lang="en-IN" dirty="0" smtClean="0">
              <a:latin typeface="Roboto" panose="020B0604020202020204" charset="0"/>
              <a:ea typeface="Roboto" panose="020B0604020202020204" charset="0"/>
              <a:sym typeface="Fira Sans Extra Condensed"/>
            </a:endParaRPr>
          </a:p>
          <a:p>
            <a:pPr marL="285750" indent="-285750" algn="just">
              <a:buFont typeface="Arial" panose="020B0604020202020204" pitchFamily="34" charset="0"/>
              <a:buChar char="•"/>
            </a:pPr>
            <a:endParaRPr lang="en-IN" dirty="0" smtClean="0">
              <a:latin typeface="Roboto" panose="020B0604020202020204" charset="0"/>
              <a:ea typeface="Roboto" panose="020B0604020202020204" charset="0"/>
              <a:sym typeface="Fira Sans Extra Condensed"/>
            </a:endParaRPr>
          </a:p>
          <a:p>
            <a:pPr marL="285750" indent="-285750" algn="just">
              <a:buFont typeface="Arial" panose="020B0604020202020204" pitchFamily="34" charset="0"/>
              <a:buChar char="•"/>
            </a:pPr>
            <a:r>
              <a:rPr lang="en-IN" dirty="0"/>
              <a:t>Reducing the number of variables of a data set naturally comes at the expense of accuracy, but the trick in dimensionality reduction is to trade a little accuracy for simplicity</a:t>
            </a:r>
            <a:r>
              <a:rPr lang="en-IN" dirty="0" smtClean="0"/>
              <a:t>.</a:t>
            </a:r>
          </a:p>
          <a:p>
            <a:pPr marL="285750" indent="-285750" algn="just">
              <a:buFont typeface="Arial" panose="020B0604020202020204" pitchFamily="34" charset="0"/>
              <a:buChar char="•"/>
            </a:pPr>
            <a:endParaRPr lang="en-IN" dirty="0">
              <a:latin typeface="Roboto" panose="020B0604020202020204" charset="0"/>
              <a:ea typeface="Roboto" panose="020B0604020202020204" charset="0"/>
              <a:sym typeface="Fira Sans Extra Condensed"/>
            </a:endParaRPr>
          </a:p>
          <a:p>
            <a:pPr marL="285750" indent="-285750" algn="just">
              <a:buFont typeface="Arial" panose="020B0604020202020204" pitchFamily="34" charset="0"/>
              <a:buChar char="•"/>
            </a:pPr>
            <a:r>
              <a:rPr lang="en-IN" dirty="0"/>
              <a:t>Because smaller data sets are easier to explore and visualize and make analyzing data much easier and faster for machine learning algorithms without extraneous variables to process</a:t>
            </a:r>
            <a:r>
              <a:rPr lang="en-IN" dirty="0" smtClean="0"/>
              <a:t>.</a:t>
            </a:r>
          </a:p>
          <a:p>
            <a:pPr marL="285750" indent="-285750" algn="just">
              <a:buFont typeface="Arial" panose="020B0604020202020204" pitchFamily="34" charset="0"/>
              <a:buChar char="•"/>
            </a:pPr>
            <a:endParaRPr lang="en-IN" dirty="0">
              <a:latin typeface="Roboto" panose="020B0604020202020204" charset="0"/>
              <a:ea typeface="Roboto" panose="020B0604020202020204" charset="0"/>
              <a:sym typeface="Fira Sans Extra Condensed"/>
            </a:endParaRPr>
          </a:p>
          <a:p>
            <a:pPr marL="285750" indent="-285750" algn="just">
              <a:buFont typeface="Arial" panose="020B0604020202020204" pitchFamily="34" charset="0"/>
              <a:buChar char="•"/>
            </a:pPr>
            <a:r>
              <a:rPr lang="en-IN" dirty="0"/>
              <a:t>The PCA algorithm is based on some mathematical concepts such as</a:t>
            </a:r>
            <a:r>
              <a:rPr lang="en-IN" dirty="0" smtClean="0"/>
              <a:t>: </a:t>
            </a:r>
          </a:p>
          <a:p>
            <a:pPr lvl="2" algn="just"/>
            <a:r>
              <a:rPr lang="en-IN" dirty="0" smtClean="0"/>
              <a:t> 	(a) Variance </a:t>
            </a:r>
            <a:r>
              <a:rPr lang="en-IN" dirty="0"/>
              <a:t>and Covariance </a:t>
            </a:r>
            <a:endParaRPr lang="en-IN" dirty="0" smtClean="0"/>
          </a:p>
          <a:p>
            <a:pPr lvl="4" algn="just"/>
            <a:r>
              <a:rPr lang="en-IN" dirty="0"/>
              <a:t> </a:t>
            </a:r>
            <a:r>
              <a:rPr lang="en-IN" dirty="0" smtClean="0"/>
              <a:t>	(b) Eigenvalues </a:t>
            </a:r>
            <a:r>
              <a:rPr lang="en-IN" dirty="0"/>
              <a:t>and Eigen factors</a:t>
            </a:r>
            <a:endParaRPr dirty="0">
              <a:latin typeface="Roboto" panose="020B0604020202020204" charset="0"/>
              <a:ea typeface="Roboto" panose="020B0604020202020204" charset="0"/>
              <a:sym typeface="Fira Sans Extra Condensed"/>
            </a:endParaRPr>
          </a:p>
        </p:txBody>
      </p:sp>
      <p:sp>
        <p:nvSpPr>
          <p:cNvPr id="2" name="AutoShape 2" descr="https://www.neuraldesigner.com/images/devices_other.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https://www.neuraldesigner.com/images/search.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Google Shape;901;p25"/>
          <p:cNvSpPr txBox="1"/>
          <p:nvPr/>
        </p:nvSpPr>
        <p:spPr>
          <a:xfrm>
            <a:off x="8686650" y="4773702"/>
            <a:ext cx="45735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smtClean="0">
                <a:solidFill>
                  <a:schemeClr val="accent5"/>
                </a:solidFill>
                <a:latin typeface="Fira Sans Extra Condensed"/>
                <a:ea typeface="Fira Sans Extra Condensed"/>
                <a:cs typeface="Fira Sans Extra Condensed"/>
                <a:sym typeface="Fira Sans Extra Condensed"/>
              </a:rPr>
              <a:t>09</a:t>
            </a:r>
            <a:endParaRPr b="1" dirty="0">
              <a:solidFill>
                <a:schemeClr val="accent5"/>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222066501"/>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TotalTime>
  <Words>1223</Words>
  <Application>Microsoft Office PowerPoint</Application>
  <PresentationFormat>On-screen Show (16:9)</PresentationFormat>
  <Paragraphs>147</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Fira Sans Extra Condensed SemiBold</vt:lpstr>
      <vt:lpstr>Fira Sans Extra Condensed</vt:lpstr>
      <vt:lpstr>Roboto</vt:lpstr>
      <vt:lpstr>Wingdings</vt:lpstr>
      <vt:lpstr>Times New Roman</vt:lpstr>
      <vt:lpstr>Machine Learning Infographics by Slidesgo</vt:lpstr>
      <vt:lpstr>DEPARTMENT  OF ELECTRONICS &amp; COMMUNICATION   INDUSTRIAL PROJECT (EC-808)  HUMAN ACTIVITY RECOGNITION  USING MACHINE LEARNING</vt:lpstr>
      <vt:lpstr>CONTENTS</vt:lpstr>
      <vt:lpstr>INTRODUCTION</vt:lpstr>
      <vt:lpstr>Benefits of HAR</vt:lpstr>
      <vt:lpstr>Approach</vt:lpstr>
      <vt:lpstr>MACHINE LEARNING</vt:lpstr>
      <vt:lpstr>Machine Learning Types</vt:lpstr>
      <vt:lpstr>SIMULATION</vt:lpstr>
      <vt:lpstr>PRINCIPAL COMPONENT ANALYSIS</vt:lpstr>
      <vt:lpstr>DESCRIPTION OF EXPERIMENT</vt:lpstr>
      <vt:lpstr>DESCRIPTION OF EXPERIMENT</vt:lpstr>
      <vt:lpstr>Machine Learning Algorithms Used</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USING ML</dc:title>
  <dc:creator>Sakshi Sharma</dc:creator>
  <cp:lastModifiedBy>user</cp:lastModifiedBy>
  <cp:revision>32</cp:revision>
  <dcterms:modified xsi:type="dcterms:W3CDTF">2022-07-03T17:49:03Z</dcterms:modified>
</cp:coreProperties>
</file>