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Average" pitchFamily="2" charset="77"/>
      <p:regular r:id="rId49"/>
    </p:embeddedFont>
    <p:embeddedFont>
      <p:font typeface="Oswald" pitchFamily="2" charset="77"/>
      <p:regular r:id="rId50"/>
      <p:bold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Thin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h8c0hR6GICkL6kcZcJC0Y8HCC1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110"/>
  </p:normalViewPr>
  <p:slideViewPr>
    <p:cSldViewPr snapToGrid="0">
      <p:cViewPr varScale="1">
        <p:scale>
          <a:sx n="114" d="100"/>
          <a:sy n="114" d="100"/>
        </p:scale>
        <p:origin x="21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9886f205_3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3799886f205_3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99886f20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799886f20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99886f205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3799886f205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99886f205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799886f205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f93cb4e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f93cb4e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99886f20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3799886f20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f93cb4e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f93cb4e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93cb4e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93cb4e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f93cb4e7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f93cb4e7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f93cb4e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f93cb4e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f93cb4e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f93cb4e7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93cb4e7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93cb4e7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f93cb4e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f93cb4e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f93cb4e7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7f93cb4e7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f93cb4e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f93cb4e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f93cb4e7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f93cb4e7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93cb4e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93cb4e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f93cb4e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f93cb4e7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99886f205_3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3799886f205_3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Traditional AI</a:t>
            </a:r>
            <a:r>
              <a:rPr lang="en">
                <a:solidFill>
                  <a:schemeClr val="dk1"/>
                </a:solidFill>
              </a:rPr>
              <a:t> → Early AI worked on pre-defined rules. For example, a calculator or an expert system follows exact logic without learning.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Narrow AI</a:t>
            </a:r>
            <a:r>
              <a:rPr lang="en">
                <a:solidFill>
                  <a:schemeClr val="dk1"/>
                </a:solidFill>
              </a:rPr>
              <a:t> → Most modern AI is “narrow.” It’s very good at a single task like playing chess, recommending movies, or detecting spam—but it can’t switch domains.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Generative AI</a:t>
            </a:r>
            <a:r>
              <a:rPr lang="en">
                <a:solidFill>
                  <a:schemeClr val="dk1"/>
                </a:solidFill>
              </a:rPr>
              <a:t> → A newer class of AI that </a:t>
            </a:r>
            <a:r>
              <a:rPr lang="en" i="1">
                <a:solidFill>
                  <a:schemeClr val="dk1"/>
                </a:solidFill>
              </a:rPr>
              <a:t>creates</a:t>
            </a:r>
            <a:r>
              <a:rPr lang="en">
                <a:solidFill>
                  <a:schemeClr val="dk1"/>
                </a:solidFill>
              </a:rPr>
              <a:t>—it can generate text, images, code, or music by learning patterns from huge datasets. Think of it as an “artist” who studies many works and then produces original pieces.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f93cb4e7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f93cb4e7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f93cb4e7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f93cb4e7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f93cb4e7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f93cb4e7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f93cb4e7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f93cb4e7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f93cb4e7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f93cb4e7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f93cb4e7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f93cb4e7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93cb4e7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93cb4e7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f93cb4e7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f93cb4e7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f93cb4e7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f93cb4e7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7f93cb4e7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7f93cb4e7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99886f2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799886f2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f93cb4e7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7f93cb4e7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f93cb4e7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7f93cb4e7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7f93cb4e7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7f93cb4e7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f93cb4e7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7f93cb4e7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f93cb4e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f93cb4e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f93cb4e7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f93cb4e7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f93cb4e7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7f93cb4e7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93cb4e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7f93cb4e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99886f205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799886f205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99886f205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799886f205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3799886f205_3_542" descr="AI Learning and Artificial Intelligence Concept. Business, modern technology, internet and networking concept (Provided by Getty Images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2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1114225" y="1857050"/>
            <a:ext cx="1443600" cy="87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4"/>
          <p:cNvSpPr/>
          <p:nvPr/>
        </p:nvSpPr>
        <p:spPr>
          <a:xfrm rot="5400000">
            <a:off x="1723770" y="14237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4"/>
          <p:cNvSpPr/>
          <p:nvPr/>
        </p:nvSpPr>
        <p:spPr>
          <a:xfrm rot="5400000">
            <a:off x="1723770" y="29542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019370" y="5683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1019370" y="34669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570320" y="2054038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019370" y="4091196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6070" y="4180996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Agentic AI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2791196" y="2307250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921" y="2149750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1019375" y="1687000"/>
            <a:ext cx="2762700" cy="121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6595400" y="11638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595400" y="209907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595400" y="30343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6806449" y="1319994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6806449" y="2284740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SLC, MLC, TLC, QLC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6806450" y="3113020"/>
            <a:ext cx="131818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Sandisk 256 TB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 Gen AI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99886f205_2_1"/>
          <p:cNvSpPr txBox="1"/>
          <p:nvPr/>
        </p:nvSpPr>
        <p:spPr>
          <a:xfrm>
            <a:off x="1595100" y="1519425"/>
            <a:ext cx="59538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 AI Agent is a program that receives input, reasons over it, and takes actions to complete a task by leveraging tools, memory, and knowledge.</a:t>
            </a:r>
            <a:endParaRPr sz="2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99886f205_3_48"/>
          <p:cNvSpPr/>
          <p:nvPr/>
        </p:nvSpPr>
        <p:spPr>
          <a:xfrm>
            <a:off x="1114225" y="1857050"/>
            <a:ext cx="1443600" cy="87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g3799886f205_3_48"/>
          <p:cNvSpPr/>
          <p:nvPr/>
        </p:nvSpPr>
        <p:spPr>
          <a:xfrm rot="5400000">
            <a:off x="1723770" y="14237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g3799886f205_3_48"/>
          <p:cNvSpPr/>
          <p:nvPr/>
        </p:nvSpPr>
        <p:spPr>
          <a:xfrm rot="5400000">
            <a:off x="1723770" y="29542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g3799886f205_3_48"/>
          <p:cNvSpPr txBox="1"/>
          <p:nvPr/>
        </p:nvSpPr>
        <p:spPr>
          <a:xfrm>
            <a:off x="1019370" y="5683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g3799886f205_3_48"/>
          <p:cNvSpPr txBox="1"/>
          <p:nvPr/>
        </p:nvSpPr>
        <p:spPr>
          <a:xfrm>
            <a:off x="1019370" y="34669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g3799886f205_3_48"/>
          <p:cNvSpPr txBox="1"/>
          <p:nvPr/>
        </p:nvSpPr>
        <p:spPr>
          <a:xfrm>
            <a:off x="1570320" y="2054038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799886f205_3_48"/>
          <p:cNvSpPr/>
          <p:nvPr/>
        </p:nvSpPr>
        <p:spPr>
          <a:xfrm>
            <a:off x="1019370" y="4091196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g3799886f205_3_48"/>
          <p:cNvSpPr txBox="1"/>
          <p:nvPr/>
        </p:nvSpPr>
        <p:spPr>
          <a:xfrm>
            <a:off x="1196070" y="4180996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Agentic AI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799886f205_3_48"/>
          <p:cNvSpPr/>
          <p:nvPr/>
        </p:nvSpPr>
        <p:spPr>
          <a:xfrm>
            <a:off x="2791196" y="2307250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g3799886f205_3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921" y="2149750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97" name="Google Shape;197;g3799886f205_3_48"/>
          <p:cNvSpPr/>
          <p:nvPr/>
        </p:nvSpPr>
        <p:spPr>
          <a:xfrm>
            <a:off x="1019375" y="1687000"/>
            <a:ext cx="2762700" cy="121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g3799886f205_3_48"/>
          <p:cNvSpPr/>
          <p:nvPr/>
        </p:nvSpPr>
        <p:spPr>
          <a:xfrm rot="-2362522">
            <a:off x="3848717" y="1567536"/>
            <a:ext cx="281369" cy="16882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g3799886f205_3_48"/>
          <p:cNvSpPr/>
          <p:nvPr/>
        </p:nvSpPr>
        <p:spPr>
          <a:xfrm>
            <a:off x="4221850" y="213850"/>
            <a:ext cx="2187682" cy="20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g3799886f205_3_48"/>
          <p:cNvSpPr/>
          <p:nvPr/>
        </p:nvSpPr>
        <p:spPr>
          <a:xfrm>
            <a:off x="4631575" y="1118798"/>
            <a:ext cx="800700" cy="483900"/>
          </a:xfrm>
          <a:prstGeom prst="rect">
            <a:avLst/>
          </a:prstGeom>
          <a:noFill/>
          <a:ln w="10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31701" dist="10567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50700" tIns="50700" rIns="50700" bIns="50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6"/>
              <a:buFont typeface="Arial"/>
              <a:buNone/>
            </a:pPr>
            <a:endParaRPr sz="776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g3799886f205_3_48"/>
          <p:cNvSpPr txBox="1"/>
          <p:nvPr/>
        </p:nvSpPr>
        <p:spPr>
          <a:xfrm>
            <a:off x="4884572" y="1228067"/>
            <a:ext cx="340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00" tIns="50700" rIns="50700" bIns="50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Arial"/>
              <a:buNone/>
            </a:pPr>
            <a:r>
              <a:rPr lang="en" sz="9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99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799886f205_3_48"/>
          <p:cNvSpPr/>
          <p:nvPr/>
        </p:nvSpPr>
        <p:spPr>
          <a:xfrm rot="-5400000">
            <a:off x="4879611" y="849755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g3799886f205_3_48"/>
          <p:cNvSpPr/>
          <p:nvPr/>
        </p:nvSpPr>
        <p:spPr>
          <a:xfrm>
            <a:off x="6595400" y="11638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g3799886f205_3_48"/>
          <p:cNvSpPr/>
          <p:nvPr/>
        </p:nvSpPr>
        <p:spPr>
          <a:xfrm>
            <a:off x="6595400" y="209907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g3799886f205_3_48"/>
          <p:cNvSpPr/>
          <p:nvPr/>
        </p:nvSpPr>
        <p:spPr>
          <a:xfrm>
            <a:off x="6595400" y="30343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g3799886f205_3_48"/>
          <p:cNvSpPr txBox="1"/>
          <p:nvPr/>
        </p:nvSpPr>
        <p:spPr>
          <a:xfrm>
            <a:off x="6806449" y="1319994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step reasoning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799886f205_3_48"/>
          <p:cNvSpPr txBox="1"/>
          <p:nvPr/>
        </p:nvSpPr>
        <p:spPr>
          <a:xfrm>
            <a:off x="6806449" y="2284740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step planning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799886f205_3_48"/>
          <p:cNvSpPr txBox="1"/>
          <p:nvPr/>
        </p:nvSpPr>
        <p:spPr>
          <a:xfrm>
            <a:off x="6806450" y="3113020"/>
            <a:ext cx="1263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 a complex goal autonomously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799886f205_3_48"/>
          <p:cNvSpPr/>
          <p:nvPr/>
        </p:nvSpPr>
        <p:spPr>
          <a:xfrm>
            <a:off x="5523847" y="1247312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0" name="Google Shape;210;g3799886f205_3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5439" y="1089812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>
            <a:off x="1114225" y="1857050"/>
            <a:ext cx="1443600" cy="87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5"/>
          <p:cNvSpPr/>
          <p:nvPr/>
        </p:nvSpPr>
        <p:spPr>
          <a:xfrm rot="5400000">
            <a:off x="1723770" y="14237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5"/>
          <p:cNvSpPr/>
          <p:nvPr/>
        </p:nvSpPr>
        <p:spPr>
          <a:xfrm rot="5400000">
            <a:off x="1723770" y="29542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019370" y="5683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1019370" y="34669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1570320" y="2054038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1019370" y="4091196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1196070" y="4180996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Agentic AI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2791196" y="2307250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921" y="2149750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25" name="Google Shape;225;p5"/>
          <p:cNvSpPr/>
          <p:nvPr/>
        </p:nvSpPr>
        <p:spPr>
          <a:xfrm>
            <a:off x="1019375" y="1687000"/>
            <a:ext cx="2762700" cy="121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6" name="Google Shape;226;p5"/>
          <p:cNvSpPr/>
          <p:nvPr/>
        </p:nvSpPr>
        <p:spPr>
          <a:xfrm rot="-2362522">
            <a:off x="3848717" y="1567536"/>
            <a:ext cx="281369" cy="16882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4221850" y="213850"/>
            <a:ext cx="2187682" cy="20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4631575" y="1118798"/>
            <a:ext cx="800700" cy="483900"/>
          </a:xfrm>
          <a:prstGeom prst="rect">
            <a:avLst/>
          </a:prstGeom>
          <a:noFill/>
          <a:ln w="10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31701" dist="10567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50700" tIns="50700" rIns="50700" bIns="50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6"/>
              <a:buFont typeface="Arial"/>
              <a:buNone/>
            </a:pPr>
            <a:endParaRPr sz="776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4884572" y="1228067"/>
            <a:ext cx="340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00" tIns="50700" rIns="50700" bIns="50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Arial"/>
              <a:buNone/>
            </a:pPr>
            <a:r>
              <a:rPr lang="en" sz="9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99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 rot="-5400000">
            <a:off x="4879611" y="849755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6595400" y="11638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6595400" y="209907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6595400" y="30343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6806449" y="1319994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6806449" y="2284740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SLC, MLC, TLC, QLC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6806450" y="3113020"/>
            <a:ext cx="131818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Sandisk 256 TB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 Gen AI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5523847" y="1247312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5439" y="1089812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39" name="Google Shape;23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2345" y="313330"/>
            <a:ext cx="519502" cy="51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1114225" y="1857050"/>
            <a:ext cx="1443600" cy="872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6"/>
          <p:cNvSpPr/>
          <p:nvPr/>
        </p:nvSpPr>
        <p:spPr>
          <a:xfrm rot="5400000">
            <a:off x="1723770" y="14237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6"/>
          <p:cNvSpPr/>
          <p:nvPr/>
        </p:nvSpPr>
        <p:spPr>
          <a:xfrm rot="5400000">
            <a:off x="1723770" y="29542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1019370" y="5683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1019370" y="34669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1570320" y="2054038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1019370" y="4091196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1196070" y="4180996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Agentic AI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2791196" y="2307250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921" y="2149750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54" name="Google Shape;254;p6"/>
          <p:cNvSpPr/>
          <p:nvPr/>
        </p:nvSpPr>
        <p:spPr>
          <a:xfrm>
            <a:off x="1019375" y="1687000"/>
            <a:ext cx="2762700" cy="121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6"/>
          <p:cNvSpPr/>
          <p:nvPr/>
        </p:nvSpPr>
        <p:spPr>
          <a:xfrm rot="-2362522">
            <a:off x="3848717" y="1567536"/>
            <a:ext cx="281369" cy="16882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4221850" y="213850"/>
            <a:ext cx="2187682" cy="20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4631575" y="1118798"/>
            <a:ext cx="800700" cy="483900"/>
          </a:xfrm>
          <a:prstGeom prst="rect">
            <a:avLst/>
          </a:prstGeom>
          <a:noFill/>
          <a:ln w="10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31701" dist="10567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50700" tIns="50700" rIns="50700" bIns="50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6"/>
              <a:buFont typeface="Arial"/>
              <a:buNone/>
            </a:pPr>
            <a:endParaRPr sz="776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4884572" y="1228067"/>
            <a:ext cx="340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00" tIns="50700" rIns="50700" bIns="50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Arial"/>
              <a:buNone/>
            </a:pPr>
            <a:r>
              <a:rPr lang="en" sz="9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99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-5400000">
            <a:off x="4879611" y="849755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6595400" y="11638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6595400" y="209907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6595400" y="3034320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6806449" y="1319994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6806449" y="2284740"/>
            <a:ext cx="1191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SLC, MLC, TLC, QLC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6806450" y="3113020"/>
            <a:ext cx="131818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Sandisk 256 TB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Kioxia Gen AI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5523847" y="1247312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5439" y="1089812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2345" y="313330"/>
            <a:ext cx="519502" cy="51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/>
          <p:nvPr/>
        </p:nvSpPr>
        <p:spPr>
          <a:xfrm>
            <a:off x="4130931" y="2693484"/>
            <a:ext cx="2187682" cy="20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540656" y="3598432"/>
            <a:ext cx="800700" cy="483900"/>
          </a:xfrm>
          <a:prstGeom prst="rect">
            <a:avLst/>
          </a:prstGeom>
          <a:noFill/>
          <a:ln w="10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31701" dist="10567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50700" tIns="50700" rIns="50700" bIns="50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6"/>
              <a:buFont typeface="Arial"/>
              <a:buNone/>
            </a:pPr>
            <a:endParaRPr sz="776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4793653" y="3707701"/>
            <a:ext cx="340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00" tIns="50700" rIns="50700" bIns="50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Arial"/>
              <a:buNone/>
            </a:pPr>
            <a:r>
              <a:rPr lang="en" sz="99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99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 rot="-5400000">
            <a:off x="4788692" y="3329389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5432928" y="3726946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520" y="3569446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75" name="Google Shape;275;p6" descr="AccuWeather Leveraging Data ..."/>
          <p:cNvPicPr preferRelativeResize="0"/>
          <p:nvPr/>
        </p:nvPicPr>
        <p:blipFill rotWithShape="1">
          <a:blip r:embed="rId5">
            <a:alphaModFix/>
          </a:blip>
          <a:srcRect t="30891" r="5034" b="30633"/>
          <a:stretch/>
        </p:blipFill>
        <p:spPr>
          <a:xfrm>
            <a:off x="4755218" y="2823500"/>
            <a:ext cx="1494254" cy="42163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"/>
          <p:cNvSpPr/>
          <p:nvPr/>
        </p:nvSpPr>
        <p:spPr>
          <a:xfrm rot="2362799">
            <a:off x="3772712" y="2860902"/>
            <a:ext cx="281369" cy="16882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6595400" y="4053346"/>
            <a:ext cx="1613100" cy="831900"/>
          </a:xfrm>
          <a:prstGeom prst="snip1Rect">
            <a:avLst>
              <a:gd name="adj" fmla="val 16667"/>
            </a:avLst>
          </a:prstGeom>
          <a:noFill/>
          <a:ln w="112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300" tIns="108300" rIns="108300" bIns="108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8"/>
              <a:buFont typeface="Arial"/>
              <a:buNone/>
            </a:pPr>
            <a:endParaRPr sz="1658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6806449" y="4180996"/>
            <a:ext cx="11213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Jose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99886f205_3_79"/>
          <p:cNvSpPr txBox="1"/>
          <p:nvPr/>
        </p:nvSpPr>
        <p:spPr>
          <a:xfrm>
            <a:off x="832875" y="495225"/>
            <a:ext cx="44343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Agentic AI Frameworks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g3799886f205_3_79"/>
          <p:cNvGrpSpPr/>
          <p:nvPr/>
        </p:nvGrpSpPr>
        <p:grpSpPr>
          <a:xfrm>
            <a:off x="3823171" y="1072311"/>
            <a:ext cx="1502771" cy="1502771"/>
            <a:chOff x="3614360" y="410488"/>
            <a:chExt cx="2166000" cy="2166000"/>
          </a:xfrm>
        </p:grpSpPr>
        <p:sp>
          <p:nvSpPr>
            <p:cNvPr id="285" name="Google Shape;285;g3799886f205_3_79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99886f205_3_79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Agno</a:t>
              </a:r>
              <a:endPara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g3799886f205_3_79"/>
          <p:cNvGrpSpPr/>
          <p:nvPr/>
        </p:nvGrpSpPr>
        <p:grpSpPr>
          <a:xfrm>
            <a:off x="3063533" y="1823987"/>
            <a:ext cx="1502771" cy="1502771"/>
            <a:chOff x="2519466" y="1493908"/>
            <a:chExt cx="2166000" cy="2166000"/>
          </a:xfrm>
        </p:grpSpPr>
        <p:sp>
          <p:nvSpPr>
            <p:cNvPr id="288" name="Google Shape;288;g3799886f205_3_79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99886f205_3_79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Microsoft Autogen</a:t>
              </a:r>
              <a:endPara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g3799886f205_3_79"/>
          <p:cNvGrpSpPr/>
          <p:nvPr/>
        </p:nvGrpSpPr>
        <p:grpSpPr>
          <a:xfrm>
            <a:off x="3823168" y="2568435"/>
            <a:ext cx="1502771" cy="1502771"/>
            <a:chOff x="3614356" y="2566908"/>
            <a:chExt cx="2166000" cy="2166000"/>
          </a:xfrm>
        </p:grpSpPr>
        <p:sp>
          <p:nvSpPr>
            <p:cNvPr id="291" name="Google Shape;291;g3799886f205_3_79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99886f205_3_79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Langgraph</a:t>
              </a:r>
              <a:endPara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g3799886f205_3_79"/>
          <p:cNvGrpSpPr/>
          <p:nvPr/>
        </p:nvGrpSpPr>
        <p:grpSpPr>
          <a:xfrm>
            <a:off x="4577702" y="1823964"/>
            <a:ext cx="1502771" cy="1502771"/>
            <a:chOff x="4701894" y="1493874"/>
            <a:chExt cx="2166000" cy="2166000"/>
          </a:xfrm>
        </p:grpSpPr>
        <p:sp>
          <p:nvSpPr>
            <p:cNvPr id="294" name="Google Shape;294;g3799886f205_3_79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99886f205_3_79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3425" tIns="63425" rIns="63425" bIns="63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Crew AI</a:t>
              </a:r>
              <a:endPara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g3799886f205_3_79"/>
          <p:cNvSpPr/>
          <p:nvPr/>
        </p:nvSpPr>
        <p:spPr>
          <a:xfrm>
            <a:off x="4149667" y="2137911"/>
            <a:ext cx="850500" cy="850500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txBody>
          <a:bodyPr spcFirstLastPara="1" wrap="square" lIns="63425" tIns="63425" rIns="63425" bIns="63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97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f93cb4e7b_0_14"/>
          <p:cNvSpPr txBox="1">
            <a:spLocks noGrp="1"/>
          </p:cNvSpPr>
          <p:nvPr>
            <p:ph type="ctrTitle"/>
          </p:nvPr>
        </p:nvSpPr>
        <p:spPr>
          <a:xfrm>
            <a:off x="1296001" y="1024350"/>
            <a:ext cx="65520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Foundations of Agentic AI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CD22-BC7A-9BF8-1A67-D0CDE10E1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99886f205_1_3"/>
          <p:cNvSpPr txBox="1"/>
          <p:nvPr/>
        </p:nvSpPr>
        <p:spPr>
          <a:xfrm>
            <a:off x="1595100" y="1519425"/>
            <a:ext cx="5953800" cy="2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Agentic AI refers to systems where one or more AI agents operate autonomously, often over extended tasks, making decisions, leveraging tools, and even collaborating with other agents to achieve a goal.</a:t>
            </a:r>
            <a:endParaRPr sz="2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f93cb4e7b_0_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 Trip Planner 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37f93cb4e7b_0_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+ tools + planning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expectations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f93cb4e7b_0_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Evolution 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7f93cb4e7b_0_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systems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ML/DL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Gen AI </a:t>
            </a:r>
            <a:r>
              <a:rPr lang="en">
                <a:solidFill>
                  <a:schemeClr val="dk2"/>
                </a:solidFill>
              </a:rPr>
              <a:t>vs.</a:t>
            </a:r>
            <a:r>
              <a:rPr lang="en"/>
              <a:t> AI Agent </a:t>
            </a:r>
            <a:r>
              <a:rPr lang="en">
                <a:solidFill>
                  <a:schemeClr val="dk2"/>
                </a:solidFill>
              </a:rPr>
              <a:t>vs.</a:t>
            </a:r>
            <a:r>
              <a:rPr lang="en"/>
              <a:t> Agentic AI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f93cb4e7b_0_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LLMs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37f93cb4e7b_0_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durable memory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act with tools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f93cb4e7b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Agentic AI Now?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37f93cb4e7b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answers to outcomes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demand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Maturity of LLMs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f93cb4e7b_0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Loop: Heartbeat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37f93cb4e7b_0_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f93cb4e7b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37f93cb4e7b_0_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Perception/Input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Reasoning/Planning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Action/Tools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f93cb4e7b_0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Perception/Input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7f93cb4e7b_0_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instructions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context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extraction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93cb4e7b_0_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&amp; Planning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37f93cb4e7b_0_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decomposition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steps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order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f93cb4e7b_0_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Execution &amp; Tools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37f93cb4e7b_0_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f93cb4e7b_0_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Loops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37f93cb4e7b_0_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Self-evaluation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f93cb4e7b_0_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37f93cb4e7b_0_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Long-term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DBs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f93cb4e7b_0_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Architectures: Reactive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37f93cb4e7b_0_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planning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99886f205_3_552"/>
          <p:cNvSpPr txBox="1"/>
          <p:nvPr/>
        </p:nvSpPr>
        <p:spPr>
          <a:xfrm>
            <a:off x="326775" y="358300"/>
            <a:ext cx="66441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Traditional ML vs. Narrow AI vs. Generative AI</a:t>
            </a:r>
            <a:endParaRPr sz="26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" name="Google Shape;70;g3799886f205_3_552"/>
          <p:cNvGrpSpPr/>
          <p:nvPr/>
        </p:nvGrpSpPr>
        <p:grpSpPr>
          <a:xfrm>
            <a:off x="952776" y="1509350"/>
            <a:ext cx="2256248" cy="2105300"/>
            <a:chOff x="1359124" y="1872030"/>
            <a:chExt cx="2147376" cy="2003712"/>
          </a:xfrm>
        </p:grpSpPr>
        <p:sp>
          <p:nvSpPr>
            <p:cNvPr id="71" name="Google Shape;71;g3799886f205_3_552"/>
            <p:cNvSpPr/>
            <p:nvPr/>
          </p:nvSpPr>
          <p:spPr>
            <a:xfrm>
              <a:off x="1421200" y="1872030"/>
              <a:ext cx="2085300" cy="19581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799886f205_3_552"/>
            <p:cNvSpPr/>
            <p:nvPr/>
          </p:nvSpPr>
          <p:spPr>
            <a:xfrm>
              <a:off x="1359124" y="1917642"/>
              <a:ext cx="2103600" cy="1958100"/>
            </a:xfrm>
            <a:prstGeom prst="rect">
              <a:avLst/>
            </a:prstGeom>
            <a:solidFill>
              <a:srgbClr val="C9C9C9"/>
            </a:solidFill>
            <a:ln w="17275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799886f205_3_552"/>
            <p:cNvSpPr/>
            <p:nvPr/>
          </p:nvSpPr>
          <p:spPr>
            <a:xfrm>
              <a:off x="1477883" y="2750926"/>
              <a:ext cx="1864200" cy="6525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Rule-based systems, </a:t>
              </a:r>
              <a:b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follow fixed instructions. </a:t>
              </a:r>
              <a:b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(Like a calculator)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799886f205_3_552"/>
            <p:cNvSpPr/>
            <p:nvPr/>
          </p:nvSpPr>
          <p:spPr>
            <a:xfrm>
              <a:off x="1477884" y="2018945"/>
              <a:ext cx="1864200" cy="5307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43"/>
                <a:buFont typeface="Arial"/>
                <a:buNone/>
              </a:pPr>
              <a:r>
                <a:rPr lang="en" sz="1843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Traditional ML</a:t>
              </a:r>
              <a:endParaRPr sz="1843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75" name="Google Shape;75;g3799886f205_3_552"/>
          <p:cNvGrpSpPr/>
          <p:nvPr/>
        </p:nvGrpSpPr>
        <p:grpSpPr>
          <a:xfrm>
            <a:off x="3452230" y="1519098"/>
            <a:ext cx="2256248" cy="2105300"/>
            <a:chOff x="1359124" y="1872030"/>
            <a:chExt cx="2147376" cy="2003712"/>
          </a:xfrm>
        </p:grpSpPr>
        <p:sp>
          <p:nvSpPr>
            <p:cNvPr id="76" name="Google Shape;76;g3799886f205_3_552"/>
            <p:cNvSpPr/>
            <p:nvPr/>
          </p:nvSpPr>
          <p:spPr>
            <a:xfrm>
              <a:off x="1421200" y="1872030"/>
              <a:ext cx="2085300" cy="19581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799886f205_3_552"/>
            <p:cNvSpPr/>
            <p:nvPr/>
          </p:nvSpPr>
          <p:spPr>
            <a:xfrm>
              <a:off x="1359124" y="1917642"/>
              <a:ext cx="2103600" cy="1958100"/>
            </a:xfrm>
            <a:prstGeom prst="rect">
              <a:avLst/>
            </a:prstGeom>
            <a:solidFill>
              <a:srgbClr val="C9C9C9"/>
            </a:solidFill>
            <a:ln w="17275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799886f205_3_552"/>
            <p:cNvSpPr/>
            <p:nvPr/>
          </p:nvSpPr>
          <p:spPr>
            <a:xfrm>
              <a:off x="1492758" y="2719114"/>
              <a:ext cx="1864200" cy="6525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Specialized in one task. </a:t>
              </a:r>
              <a:b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(Like a chess master robot)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799886f205_3_552"/>
            <p:cNvSpPr/>
            <p:nvPr/>
          </p:nvSpPr>
          <p:spPr>
            <a:xfrm>
              <a:off x="1477884" y="2018945"/>
              <a:ext cx="1864200" cy="5307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43"/>
                <a:buFont typeface="Arial"/>
                <a:buNone/>
              </a:pPr>
              <a:r>
                <a:rPr lang="en" sz="1843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Narrow AI</a:t>
              </a:r>
              <a:endParaRPr sz="1843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80" name="Google Shape;80;g3799886f205_3_552"/>
          <p:cNvGrpSpPr/>
          <p:nvPr/>
        </p:nvGrpSpPr>
        <p:grpSpPr>
          <a:xfrm>
            <a:off x="5934975" y="1528845"/>
            <a:ext cx="2256248" cy="2105300"/>
            <a:chOff x="1359124" y="1872030"/>
            <a:chExt cx="2147376" cy="2003712"/>
          </a:xfrm>
        </p:grpSpPr>
        <p:sp>
          <p:nvSpPr>
            <p:cNvPr id="81" name="Google Shape;81;g3799886f205_3_552"/>
            <p:cNvSpPr/>
            <p:nvPr/>
          </p:nvSpPr>
          <p:spPr>
            <a:xfrm>
              <a:off x="1421200" y="1872030"/>
              <a:ext cx="2085300" cy="19581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799886f205_3_552"/>
            <p:cNvSpPr/>
            <p:nvPr/>
          </p:nvSpPr>
          <p:spPr>
            <a:xfrm>
              <a:off x="1359124" y="1917642"/>
              <a:ext cx="2103600" cy="1958100"/>
            </a:xfrm>
            <a:prstGeom prst="rect">
              <a:avLst/>
            </a:prstGeom>
            <a:solidFill>
              <a:srgbClr val="C9C9C9"/>
            </a:solidFill>
            <a:ln w="17275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50" tIns="82950" rIns="82950" bIns="82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799886f205_3_552"/>
            <p:cNvSpPr/>
            <p:nvPr/>
          </p:nvSpPr>
          <p:spPr>
            <a:xfrm>
              <a:off x="1477883" y="2719129"/>
              <a:ext cx="1864200" cy="6525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Creates new content. </a:t>
              </a:r>
              <a:b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(Like an artist inspired by past works)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799886f205_3_552"/>
            <p:cNvSpPr/>
            <p:nvPr/>
          </p:nvSpPr>
          <p:spPr>
            <a:xfrm>
              <a:off x="1477884" y="2018945"/>
              <a:ext cx="1864200" cy="53070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82950" tIns="82950" rIns="82950" bIns="82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43"/>
                <a:buFont typeface="Arial"/>
                <a:buNone/>
              </a:pPr>
              <a:r>
                <a:rPr lang="en" sz="1843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Generative AI</a:t>
              </a:r>
              <a:endParaRPr sz="1843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f93cb4e7b_0_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Architectures: Deliberative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37f93cb4e7b_0_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7f93cb4e7b_0_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Architectures: Hybrid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37f93cb4e7b_0_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of Thoughts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Reflexion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f93cb4e7b_0_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Meeting Scheduler 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37f93cb4e7b_0_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Sketch loop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Guardrails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93cb4e7b_0_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Healthcare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37f93cb4e7b_0_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Follow-ups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7f93cb4e7b_0_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Finance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37f93cb4e7b_0_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management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f93cb4e7b_0_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Retail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37f93cb4e7b_0_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shopper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automation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f93cb4e7b_0_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Logistics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37f93cb4e7b_0_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f93cb4e7b_0_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Manufacturing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7f93cb4e7b_0_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maintenance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orders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7f93cb4e7b_0_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Reactive Chatbot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37f93cb4e7b_0_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Reactive behavior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7f93cb4e7b_0_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 Tool-Using 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37f93cb4e7b_0_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tool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99886f205_0_5"/>
          <p:cNvSpPr txBox="1"/>
          <p:nvPr/>
        </p:nvSpPr>
        <p:spPr>
          <a:xfrm>
            <a:off x="1595100" y="1159200"/>
            <a:ext cx="5953800" cy="28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Generative AI is a type of Artificial intelligence that creates new content — such as text, images, or audio Generative AI is a branch of artificial intelligence that produces new content—like text, images, or audio—by learning patterns from existing data.— based on patterns learned from existing data</a:t>
            </a:r>
            <a:endParaRPr sz="2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7f93cb4e7b_0_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3: Planning 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37f93cb4e7b_0_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Decompose goal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7f93cb4e7b_0_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Memory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37f93cb4e7b_0_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queries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privacy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7f93cb4e7b_0_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Feedback &amp; Retry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37f93cb4e7b_0_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handling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Backoff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7f93cb4e7b_0_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37f93cb4e7b_0_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+ Wikipedia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fallback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decisions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7f93cb4e7b_0_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Take-Home Assignments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37f93cb4e7b_0_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tools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Retry decorator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f93cb4e7b_0_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&amp; 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37f93cb4e7b_0_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7f93cb4e7b_0_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37f93cb4e7b_0_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f93cb4e7b_0_5"/>
          <p:cNvSpPr txBox="1"/>
          <p:nvPr/>
        </p:nvSpPr>
        <p:spPr>
          <a:xfrm>
            <a:off x="1595100" y="1159200"/>
            <a:ext cx="5953800" cy="28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Generative AI is a type of Artificial intelligence that creates new content — such as text, images, or audio Generative AI is a branch of artificial intelligence that produces new content—like text, images, or audio—by learning patterns from existing data.— based on patterns learned from existing data</a:t>
            </a:r>
            <a:endParaRPr sz="24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1182106" y="1760045"/>
            <a:ext cx="1715100" cy="107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"/>
          <p:cNvSpPr/>
          <p:nvPr/>
        </p:nvSpPr>
        <p:spPr>
          <a:xfrm rot="5400000">
            <a:off x="1886506" y="14237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"/>
          <p:cNvSpPr/>
          <p:nvPr/>
        </p:nvSpPr>
        <p:spPr>
          <a:xfrm rot="5400000">
            <a:off x="1886506" y="29542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55375" y="464245"/>
            <a:ext cx="2544416" cy="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Need a job in semiconductor (memory) industry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182105" y="3466995"/>
            <a:ext cx="2006367" cy="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Here is the process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733056" y="2054045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1182106" y="1760045"/>
            <a:ext cx="1715100" cy="107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>
            <a:off x="1886506" y="14237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3"/>
          <p:cNvSpPr/>
          <p:nvPr/>
        </p:nvSpPr>
        <p:spPr>
          <a:xfrm rot="5400000">
            <a:off x="1886506" y="29542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55375" y="464245"/>
            <a:ext cx="2544416" cy="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Need a job in semiconductor (memory) industry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82105" y="3466995"/>
            <a:ext cx="2006367" cy="5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Here is the process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733056" y="2054045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182106" y="4091202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373081" y="4091213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with only LLM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99886f205_2_18"/>
          <p:cNvSpPr/>
          <p:nvPr/>
        </p:nvSpPr>
        <p:spPr>
          <a:xfrm>
            <a:off x="1182106" y="1760045"/>
            <a:ext cx="1715100" cy="107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g3799886f205_2_18"/>
          <p:cNvSpPr/>
          <p:nvPr/>
        </p:nvSpPr>
        <p:spPr>
          <a:xfrm rot="5400000">
            <a:off x="1886506" y="14237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g3799886f205_2_18"/>
          <p:cNvSpPr/>
          <p:nvPr/>
        </p:nvSpPr>
        <p:spPr>
          <a:xfrm rot="5400000">
            <a:off x="1886506" y="29542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g3799886f205_2_18"/>
          <p:cNvSpPr txBox="1"/>
          <p:nvPr/>
        </p:nvSpPr>
        <p:spPr>
          <a:xfrm>
            <a:off x="1182106" y="568395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g3799886f205_2_18"/>
          <p:cNvSpPr txBox="1"/>
          <p:nvPr/>
        </p:nvSpPr>
        <p:spPr>
          <a:xfrm>
            <a:off x="1182106" y="3466995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g3799886f205_2_18"/>
          <p:cNvSpPr txBox="1"/>
          <p:nvPr/>
        </p:nvSpPr>
        <p:spPr>
          <a:xfrm>
            <a:off x="1733056" y="2054045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799886f205_2_18"/>
          <p:cNvSpPr/>
          <p:nvPr/>
        </p:nvSpPr>
        <p:spPr>
          <a:xfrm>
            <a:off x="1182106" y="4091202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g3799886f205_2_18"/>
          <p:cNvSpPr txBox="1"/>
          <p:nvPr/>
        </p:nvSpPr>
        <p:spPr>
          <a:xfrm>
            <a:off x="1373081" y="4091213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with only LLM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9886f205_2_29"/>
          <p:cNvSpPr/>
          <p:nvPr/>
        </p:nvSpPr>
        <p:spPr>
          <a:xfrm>
            <a:off x="1452225" y="1760045"/>
            <a:ext cx="1715100" cy="107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g3799886f205_2_29"/>
          <p:cNvSpPr/>
          <p:nvPr/>
        </p:nvSpPr>
        <p:spPr>
          <a:xfrm rot="5400000">
            <a:off x="2156625" y="14237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g3799886f205_2_29"/>
          <p:cNvSpPr/>
          <p:nvPr/>
        </p:nvSpPr>
        <p:spPr>
          <a:xfrm rot="5400000">
            <a:off x="2156625" y="2954295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g3799886f205_2_29"/>
          <p:cNvSpPr txBox="1"/>
          <p:nvPr/>
        </p:nvSpPr>
        <p:spPr>
          <a:xfrm>
            <a:off x="1452225" y="568395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g3799886f205_2_29"/>
          <p:cNvSpPr txBox="1"/>
          <p:nvPr/>
        </p:nvSpPr>
        <p:spPr>
          <a:xfrm>
            <a:off x="1452225" y="3466995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g3799886f205_2_29"/>
          <p:cNvSpPr txBox="1"/>
          <p:nvPr/>
        </p:nvSpPr>
        <p:spPr>
          <a:xfrm>
            <a:off x="2003175" y="2054045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799886f205_2_29"/>
          <p:cNvSpPr/>
          <p:nvPr/>
        </p:nvSpPr>
        <p:spPr>
          <a:xfrm>
            <a:off x="1452225" y="4091202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g3799886f205_2_29"/>
          <p:cNvSpPr txBox="1"/>
          <p:nvPr/>
        </p:nvSpPr>
        <p:spPr>
          <a:xfrm>
            <a:off x="1643200" y="4091213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with only LLM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799886f205_2_29"/>
          <p:cNvSpPr/>
          <p:nvPr/>
        </p:nvSpPr>
        <p:spPr>
          <a:xfrm>
            <a:off x="5386295" y="1760038"/>
            <a:ext cx="1715100" cy="1071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g3799886f205_2_29"/>
          <p:cNvSpPr/>
          <p:nvPr/>
        </p:nvSpPr>
        <p:spPr>
          <a:xfrm rot="5400000">
            <a:off x="6090695" y="14237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g3799886f205_2_29"/>
          <p:cNvSpPr/>
          <p:nvPr/>
        </p:nvSpPr>
        <p:spPr>
          <a:xfrm rot="5400000">
            <a:off x="6090695" y="2954288"/>
            <a:ext cx="306300" cy="213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g3799886f205_2_29"/>
          <p:cNvSpPr txBox="1"/>
          <p:nvPr/>
        </p:nvSpPr>
        <p:spPr>
          <a:xfrm>
            <a:off x="5386295" y="5683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query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g3799886f205_2_29"/>
          <p:cNvSpPr txBox="1"/>
          <p:nvPr/>
        </p:nvSpPr>
        <p:spPr>
          <a:xfrm>
            <a:off x="5386295" y="3466988"/>
            <a:ext cx="17151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g3799886f205_2_29"/>
          <p:cNvSpPr txBox="1"/>
          <p:nvPr/>
        </p:nvSpPr>
        <p:spPr>
          <a:xfrm>
            <a:off x="5937245" y="2054038"/>
            <a:ext cx="613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799886f205_2_29"/>
          <p:cNvSpPr/>
          <p:nvPr/>
        </p:nvSpPr>
        <p:spPr>
          <a:xfrm>
            <a:off x="5386295" y="4091196"/>
            <a:ext cx="1715100" cy="483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g3799886f205_2_29"/>
          <p:cNvSpPr txBox="1"/>
          <p:nvPr/>
        </p:nvSpPr>
        <p:spPr>
          <a:xfrm>
            <a:off x="5577270" y="4091206"/>
            <a:ext cx="1361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agent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799886f205_2_29"/>
          <p:cNvSpPr/>
          <p:nvPr/>
        </p:nvSpPr>
        <p:spPr>
          <a:xfrm>
            <a:off x="7158121" y="2307250"/>
            <a:ext cx="281400" cy="168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g3799886f205_2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8846" y="2149750"/>
            <a:ext cx="483900" cy="4839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737</Words>
  <Application>Microsoft Macintosh PowerPoint</Application>
  <PresentationFormat>On-screen Show (16:9)</PresentationFormat>
  <Paragraphs>187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Average</vt:lpstr>
      <vt:lpstr>Calibri</vt:lpstr>
      <vt:lpstr>Roboto</vt:lpstr>
      <vt:lpstr>Oswald</vt:lpstr>
      <vt:lpstr>Roboto Thin</vt:lpstr>
      <vt:lpstr>Arial</vt:lpstr>
      <vt:lpstr>Slate</vt:lpstr>
      <vt:lpstr>PowerPoint Presentation</vt:lpstr>
      <vt:lpstr>Gen AI vs. AI Agent vs. Agentic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Agentic AI</vt:lpstr>
      <vt:lpstr>PowerPoint Presentation</vt:lpstr>
      <vt:lpstr>Demo: Trip Planner Agent </vt:lpstr>
      <vt:lpstr>AI Evolution Timeline  </vt:lpstr>
      <vt:lpstr>Limitations of LLMs </vt:lpstr>
      <vt:lpstr>Why Agentic AI Now? </vt:lpstr>
      <vt:lpstr>Agent Loop: Heartbeat  </vt:lpstr>
      <vt:lpstr>Core Components </vt:lpstr>
      <vt:lpstr>Perception/Input </vt:lpstr>
      <vt:lpstr>Reasoning &amp; Planning </vt:lpstr>
      <vt:lpstr>Action Execution &amp; Tools  </vt:lpstr>
      <vt:lpstr>Feedback Loops </vt:lpstr>
      <vt:lpstr>Memory </vt:lpstr>
      <vt:lpstr>Architectures: Reactive </vt:lpstr>
      <vt:lpstr>Architectures: Deliberative </vt:lpstr>
      <vt:lpstr>Architectures: Hybrid  </vt:lpstr>
      <vt:lpstr>Activity: Meeting Scheduler Agent  </vt:lpstr>
      <vt:lpstr>Industry: Healthcare  </vt:lpstr>
      <vt:lpstr>Industry: Finance </vt:lpstr>
      <vt:lpstr>Industry: Retail  </vt:lpstr>
      <vt:lpstr>Industry: Logistics </vt:lpstr>
      <vt:lpstr>Industry: Manufacturing  </vt:lpstr>
      <vt:lpstr>Lab 1: Reactive Chatbot </vt:lpstr>
      <vt:lpstr>Lab 2: Tool-Using Agent  </vt:lpstr>
      <vt:lpstr>Lab 3: Planning Agent  </vt:lpstr>
      <vt:lpstr>Lab 4: Memory Demo  </vt:lpstr>
      <vt:lpstr>Lab 5: Feedback &amp; Retry  </vt:lpstr>
      <vt:lpstr>Hands-On Exercise   </vt:lpstr>
      <vt:lpstr>Take-Home Assignments   </vt:lpstr>
      <vt:lpstr>Recap &amp; Next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Shobhit Nigam</cp:lastModifiedBy>
  <cp:revision>2</cp:revision>
  <dcterms:modified xsi:type="dcterms:W3CDTF">2025-09-16T03:36:25Z</dcterms:modified>
</cp:coreProperties>
</file>