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61" r:id="rId3"/>
    <p:sldId id="269" r:id="rId4"/>
    <p:sldId id="270" r:id="rId5"/>
    <p:sldId id="271" r:id="rId6"/>
    <p:sldId id="272" r:id="rId7"/>
    <p:sldId id="273" r:id="rId8"/>
    <p:sldId id="275" r:id="rId9"/>
    <p:sldId id="276" r:id="rId10"/>
    <p:sldId id="278" r:id="rId11"/>
    <p:sldId id="328" r:id="rId12"/>
    <p:sldId id="282" r:id="rId13"/>
    <p:sldId id="283" r:id="rId14"/>
    <p:sldId id="284" r:id="rId15"/>
    <p:sldId id="285" r:id="rId16"/>
    <p:sldId id="286" r:id="rId17"/>
    <p:sldId id="329" r:id="rId18"/>
    <p:sldId id="288" r:id="rId19"/>
    <p:sldId id="290" r:id="rId20"/>
    <p:sldId id="291" r:id="rId21"/>
    <p:sldId id="292" r:id="rId22"/>
    <p:sldId id="293" r:id="rId23"/>
    <p:sldId id="294" r:id="rId24"/>
    <p:sldId id="295" r:id="rId25"/>
    <p:sldId id="296" r:id="rId26"/>
    <p:sldId id="297" r:id="rId27"/>
    <p:sldId id="298" r:id="rId28"/>
    <p:sldId id="299" r:id="rId29"/>
    <p:sldId id="300" r:id="rId30"/>
    <p:sldId id="301" r:id="rId31"/>
    <p:sldId id="302" r:id="rId32"/>
    <p:sldId id="303" r:id="rId33"/>
    <p:sldId id="304" r:id="rId34"/>
    <p:sldId id="305" r:id="rId35"/>
    <p:sldId id="306" r:id="rId36"/>
    <p:sldId id="307" r:id="rId37"/>
    <p:sldId id="308" r:id="rId38"/>
    <p:sldId id="309" r:id="rId39"/>
    <p:sldId id="331" r:id="rId40"/>
    <p:sldId id="349" r:id="rId41"/>
    <p:sldId id="350" r:id="rId42"/>
    <p:sldId id="351" r:id="rId43"/>
    <p:sldId id="352" r:id="rId44"/>
    <p:sldId id="353" r:id="rId45"/>
    <p:sldId id="354" r:id="rId46"/>
    <p:sldId id="336" r:id="rId47"/>
    <p:sldId id="337" r:id="rId48"/>
    <p:sldId id="338" r:id="rId49"/>
    <p:sldId id="339" r:id="rId50"/>
    <p:sldId id="341" r:id="rId51"/>
    <p:sldId id="342" r:id="rId52"/>
    <p:sldId id="343" r:id="rId53"/>
    <p:sldId id="355" r:id="rId54"/>
    <p:sldId id="356" r:id="rId55"/>
    <p:sldId id="357" r:id="rId56"/>
    <p:sldId id="344" r:id="rId57"/>
    <p:sldId id="345" r:id="rId58"/>
    <p:sldId id="360" r:id="rId59"/>
    <p:sldId id="322" r:id="rId60"/>
    <p:sldId id="358" r:id="rId61"/>
    <p:sldId id="359" r:id="rId62"/>
    <p:sldId id="323" r:id="rId63"/>
    <p:sldId id="324" r:id="rId64"/>
    <p:sldId id="325" r:id="rId65"/>
    <p:sldId id="326" r:id="rId66"/>
    <p:sldId id="327" r:id="rId67"/>
    <p:sldId id="330"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1657"/>
    <a:srgbClr val="C04C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096" y="-11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printerSettings" Target="printerSettings/printerSettings1.bin"/><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925104-F8C7-49D7-9FB7-ABF6A4E4E626}" type="datetimeFigureOut">
              <a:rPr lang="en-US" smtClean="0"/>
              <a:pPr/>
              <a:t>17/11/19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1714B-4D68-4C01-8B6A-F48F85FD9D9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925104-F8C7-49D7-9FB7-ABF6A4E4E626}" type="datetimeFigureOut">
              <a:rPr lang="en-US" smtClean="0"/>
              <a:pPr/>
              <a:t>17/11/19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1714B-4D68-4C01-8B6A-F48F85FD9D9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925104-F8C7-49D7-9FB7-ABF6A4E4E626}" type="datetimeFigureOut">
              <a:rPr lang="en-US" smtClean="0"/>
              <a:pPr/>
              <a:t>17/11/19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1714B-4D68-4C01-8B6A-F48F85FD9D9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cxnSp>
        <p:nvCxnSpPr>
          <p:cNvPr id="6" name="Straight Connector 5"/>
          <p:cNvCxnSpPr/>
          <p:nvPr userDrawn="1"/>
        </p:nvCxnSpPr>
        <p:spPr bwMode="auto">
          <a:xfrm>
            <a:off x="622300" y="1143000"/>
            <a:ext cx="10947400" cy="0"/>
          </a:xfrm>
          <a:prstGeom prst="line">
            <a:avLst/>
          </a:prstGeom>
          <a:noFill/>
          <a:ln w="28575" cap="flat" cmpd="sng" algn="ctr">
            <a:solidFill>
              <a:srgbClr val="065180"/>
            </a:solidFill>
            <a:prstDash val="solid"/>
            <a:round/>
            <a:headEnd type="none" w="sm" len="sm"/>
            <a:tailEnd type="none" w="sm" len="sm"/>
          </a:ln>
          <a:effectLst/>
        </p:spPr>
      </p:cxnSp>
      <p:sp>
        <p:nvSpPr>
          <p:cNvPr id="7" name="Slide_PlaceholderTitle"/>
          <p:cNvSpPr>
            <a:spLocks noGrp="1" noChangeArrowheads="1"/>
          </p:cNvSpPr>
          <p:nvPr>
            <p:ph type="title"/>
          </p:nvPr>
        </p:nvSpPr>
        <p:spPr bwMode="auto">
          <a:xfrm>
            <a:off x="622300" y="457202"/>
            <a:ext cx="10947400" cy="497415"/>
          </a:xfrm>
          <a:prstGeom prst="rect">
            <a:avLst/>
          </a:prstGeom>
          <a:noFill/>
          <a:ln w="9525">
            <a:noFill/>
            <a:miter lim="800000"/>
            <a:headEnd/>
            <a:tailEnd/>
          </a:ln>
        </p:spPr>
        <p:txBody>
          <a:bodyPr vert="horz" wrap="square" lIns="5643" tIns="5643" rIns="5643" bIns="5643" numCol="1" anchor="t" anchorCtr="0" compatLnSpc="1">
            <a:prstTxWarp prst="textNoShape">
              <a:avLst/>
            </a:prstTxWarp>
          </a:bodyPr>
          <a:lstStyle>
            <a:lvl1pPr>
              <a:defRPr>
                <a:solidFill>
                  <a:srgbClr val="095A82"/>
                </a:solidFill>
              </a:defRPr>
            </a:lvl1pPr>
          </a:lstStyle>
          <a:p>
            <a:pPr lvl="0"/>
            <a:r>
              <a:rPr lang="en-US"/>
              <a:t>Click to edit Master title style</a:t>
            </a:r>
            <a:endParaRPr lang="en-US" dirty="0"/>
          </a:p>
        </p:txBody>
      </p:sp>
      <p:sp>
        <p:nvSpPr>
          <p:cNvPr id="4" name="Text Placeholder 7"/>
          <p:cNvSpPr>
            <a:spLocks noGrp="1"/>
          </p:cNvSpPr>
          <p:nvPr>
            <p:ph type="body" sz="quarter" idx="10" hasCustomPrompt="1"/>
          </p:nvPr>
        </p:nvSpPr>
        <p:spPr>
          <a:xfrm>
            <a:off x="622300" y="1174513"/>
            <a:ext cx="10947400" cy="4415367"/>
          </a:xfrm>
        </p:spPr>
        <p:txBody>
          <a:bodyPr/>
          <a:lstStyle>
            <a:lvl1pPr marL="380962" indent="-380962">
              <a:buClr>
                <a:srgbClr val="095A82"/>
              </a:buClr>
              <a:buFont typeface="Wingdings" panose="05000000000000000000" pitchFamily="2" charset="2"/>
              <a:buChar char="§"/>
              <a:defRPr/>
            </a:lvl1pPr>
          </a:lstStyle>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68001" y="150093"/>
            <a:ext cx="1346199" cy="849497"/>
          </a:xfrm>
          <a:prstGeom prst="rect">
            <a:avLst/>
          </a:prstGeom>
        </p:spPr>
      </p:pic>
    </p:spTree>
    <p:custDataLst>
      <p:tags r:id="rId1"/>
    </p:custDataLst>
    <p:extLst>
      <p:ext uri="{BB962C8B-B14F-4D97-AF65-F5344CB8AC3E}">
        <p14:creationId xmlns:p14="http://schemas.microsoft.com/office/powerpoint/2010/main" val="4046134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hank You Slide1">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4141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Edureka1">
    <p:spTree>
      <p:nvGrpSpPr>
        <p:cNvPr id="1" name=""/>
        <p:cNvGrpSpPr/>
        <p:nvPr/>
      </p:nvGrpSpPr>
      <p:grpSpPr>
        <a:xfrm>
          <a:off x="0" y="0"/>
          <a:ext cx="0" cy="0"/>
          <a:chOff x="0" y="0"/>
          <a:chExt cx="0" cy="0"/>
        </a:xfrm>
      </p:grpSpPr>
      <p:grpSp>
        <p:nvGrpSpPr>
          <p:cNvPr id="5" name="Group 16" hidden="1"/>
          <p:cNvGrpSpPr>
            <a:grpSpLocks/>
          </p:cNvGrpSpPr>
          <p:nvPr userDrawn="1"/>
        </p:nvGrpSpPr>
        <p:grpSpPr bwMode="auto">
          <a:xfrm>
            <a:off x="203200" y="302686"/>
            <a:ext cx="11802533" cy="60071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16">
                <a:buClr>
                  <a:srgbClr val="000000"/>
                </a:buClr>
                <a:buFont typeface="Arial" pitchFamily="34" charset="0"/>
                <a:buNone/>
                <a:defRPr/>
              </a:pPr>
              <a:r>
                <a:rPr lang="en-US" b="1" dirty="0">
                  <a:solidFill>
                    <a:schemeClr val="accent5"/>
                  </a:solidFill>
                  <a:latin typeface="Gill Sans" panose="020B0702020104020203"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Gill Sans" panose="020B0702020104020203"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Gill Sans" panose="020B0702020104020203"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16">
                <a:spcBef>
                  <a:spcPct val="20000"/>
                </a:spcBef>
                <a:buClr>
                  <a:srgbClr val="FF0000"/>
                </a:buClr>
                <a:buFont typeface="Arial" pitchFamily="34" charset="0"/>
                <a:buNone/>
                <a:defRPr/>
              </a:pPr>
              <a:endParaRPr lang="en-US" dirty="0">
                <a:latin typeface="Gill Sans" panose="020B0702020104020203" pitchFamily="34" charset="0"/>
              </a:endParaRPr>
            </a:p>
          </p:txBody>
        </p:sp>
      </p:grpSp>
    </p:spTree>
    <p:extLst>
      <p:ext uri="{BB962C8B-B14F-4D97-AF65-F5344CB8AC3E}">
        <p14:creationId xmlns:p14="http://schemas.microsoft.com/office/powerpoint/2010/main" val="3136136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2_Edureka1">
    <p:spTree>
      <p:nvGrpSpPr>
        <p:cNvPr id="1" name=""/>
        <p:cNvGrpSpPr/>
        <p:nvPr/>
      </p:nvGrpSpPr>
      <p:grpSpPr>
        <a:xfrm>
          <a:off x="0" y="0"/>
          <a:ext cx="0" cy="0"/>
          <a:chOff x="0" y="0"/>
          <a:chExt cx="0" cy="0"/>
        </a:xfrm>
      </p:grpSpPr>
      <p:grpSp>
        <p:nvGrpSpPr>
          <p:cNvPr id="5" name="Group 16" hidden="1"/>
          <p:cNvGrpSpPr>
            <a:grpSpLocks/>
          </p:cNvGrpSpPr>
          <p:nvPr userDrawn="1"/>
        </p:nvGrpSpPr>
        <p:grpSpPr bwMode="auto">
          <a:xfrm>
            <a:off x="203200" y="302686"/>
            <a:ext cx="11802533" cy="60071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16">
                <a:buClr>
                  <a:srgbClr val="000000"/>
                </a:buClr>
                <a:buFont typeface="Arial" pitchFamily="34" charset="0"/>
                <a:buNone/>
                <a:defRPr/>
              </a:pPr>
              <a:r>
                <a:rPr lang="en-US" b="1" dirty="0">
                  <a:solidFill>
                    <a:schemeClr val="accent5"/>
                  </a:solidFill>
                  <a:latin typeface="Gill Sans" panose="020B0702020104020203"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Gill Sans" panose="020B0702020104020203"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Gill Sans" panose="020B0702020104020203"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16">
                <a:spcBef>
                  <a:spcPct val="20000"/>
                </a:spcBef>
                <a:buClr>
                  <a:srgbClr val="FF0000"/>
                </a:buClr>
                <a:buFont typeface="Arial" pitchFamily="34" charset="0"/>
                <a:buNone/>
                <a:defRPr/>
              </a:pPr>
              <a:endParaRPr lang="en-US" dirty="0">
                <a:latin typeface="Gill Sans" panose="020B0702020104020203" pitchFamily="34" charset="0"/>
              </a:endParaRPr>
            </a:p>
          </p:txBody>
        </p:sp>
      </p:gr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46915" y="3138402"/>
            <a:ext cx="2298171" cy="581197"/>
          </a:xfrm>
          <a:prstGeom prst="rect">
            <a:avLst/>
          </a:prstGeom>
        </p:spPr>
      </p:pic>
      <p:sp>
        <p:nvSpPr>
          <p:cNvPr id="2" name="Rectangle 1">
            <a:extLst>
              <a:ext uri="{FF2B5EF4-FFF2-40B4-BE49-F238E27FC236}">
                <a16:creationId xmlns:a16="http://schemas.microsoft.com/office/drawing/2014/main" xmlns="" id="{B2650434-4362-4B3F-B559-7853E1791E8B}"/>
              </a:ext>
            </a:extLst>
          </p:cNvPr>
          <p:cNvSpPr/>
          <p:nvPr userDrawn="1"/>
        </p:nvSpPr>
        <p:spPr bwMode="auto">
          <a:xfrm>
            <a:off x="4749800" y="2844800"/>
            <a:ext cx="3022600" cy="1371600"/>
          </a:xfrm>
          <a:prstGeom prst="rect">
            <a:avLst/>
          </a:prstGeom>
          <a:solidFill>
            <a:srgbClr val="095A82"/>
          </a:solidFill>
          <a:ln w="28575" cap="flat" cmpd="sng" algn="ctr">
            <a:noFill/>
            <a:prstDash val="solid"/>
            <a:round/>
            <a:headEnd type="none" w="sm" len="sm"/>
            <a:tailEnd type="none" w="sm" len="sm"/>
          </a:ln>
          <a:effectLst/>
        </p:spPr>
        <p:txBody>
          <a:bodyPr vert="horz" wrap="square" lIns="30477" tIns="15238" rIns="30477" bIns="15238" numCol="1" rtlCol="0" anchor="t" anchorCtr="0" compatLnSpc="1">
            <a:prstTxWarp prst="textNoShape">
              <a:avLst/>
            </a:prstTxWarp>
          </a:bodyPr>
          <a:lstStyle/>
          <a:p>
            <a:pPr marL="0" marR="0" indent="0" algn="ctr" defTabSz="76192"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600" b="0" i="0" u="none" strike="noStrike" cap="none" normalizeH="0" baseline="0">
              <a:ln>
                <a:noFill/>
              </a:ln>
              <a:solidFill>
                <a:schemeClr val="tx1"/>
              </a:solidFill>
              <a:effectLst/>
              <a:latin typeface="Arial" pitchFamily="34" charset="0"/>
            </a:endParaRPr>
          </a:p>
        </p:txBody>
      </p:sp>
      <p:sp>
        <p:nvSpPr>
          <p:cNvPr id="14" name="Rectangle 13">
            <a:extLst>
              <a:ext uri="{FF2B5EF4-FFF2-40B4-BE49-F238E27FC236}">
                <a16:creationId xmlns:a16="http://schemas.microsoft.com/office/drawing/2014/main" xmlns="" id="{9D97033F-53AB-4315-966E-280F679AB7BF}"/>
              </a:ext>
            </a:extLst>
          </p:cNvPr>
          <p:cNvSpPr/>
          <p:nvPr userDrawn="1"/>
        </p:nvSpPr>
        <p:spPr bwMode="auto">
          <a:xfrm>
            <a:off x="101600" y="990600"/>
            <a:ext cx="11988800" cy="5384800"/>
          </a:xfrm>
          <a:prstGeom prst="rect">
            <a:avLst/>
          </a:prstGeom>
          <a:solidFill>
            <a:schemeClr val="bg1"/>
          </a:solidFill>
          <a:ln w="28575" cap="flat" cmpd="sng" algn="ctr">
            <a:solidFill>
              <a:schemeClr val="tx1"/>
            </a:solidFill>
            <a:prstDash val="solid"/>
            <a:round/>
            <a:headEnd type="none" w="sm" len="sm"/>
            <a:tailEnd type="none" w="sm" len="sm"/>
          </a:ln>
          <a:effectLst>
            <a:innerShdw blurRad="114300">
              <a:prstClr val="black"/>
            </a:innerShdw>
          </a:effectLst>
        </p:spPr>
        <p:txBody>
          <a:bodyPr vert="horz" wrap="square" lIns="30477" tIns="15238" rIns="30477" bIns="15238" numCol="1" rtlCol="0" anchor="t" anchorCtr="0" compatLnSpc="1">
            <a:prstTxWarp prst="textNoShape">
              <a:avLst/>
            </a:prstTxWarp>
          </a:bodyPr>
          <a:lstStyle/>
          <a:p>
            <a:pPr marL="0" marR="0" indent="0" algn="ctr" defTabSz="76192"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6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2683705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925104-F8C7-49D7-9FB7-ABF6A4E4E626}" type="datetimeFigureOut">
              <a:rPr lang="en-US" smtClean="0"/>
              <a:pPr/>
              <a:t>17/11/19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1714B-4D68-4C01-8B6A-F48F85FD9D9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925104-F8C7-49D7-9FB7-ABF6A4E4E626}" type="datetimeFigureOut">
              <a:rPr lang="en-US" smtClean="0"/>
              <a:pPr/>
              <a:t>17/11/19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1714B-4D68-4C01-8B6A-F48F85FD9D9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925104-F8C7-49D7-9FB7-ABF6A4E4E626}" type="datetimeFigureOut">
              <a:rPr lang="en-US" smtClean="0"/>
              <a:pPr/>
              <a:t>17/11/19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1714B-4D68-4C01-8B6A-F48F85FD9D9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925104-F8C7-49D7-9FB7-ABF6A4E4E626}" type="datetimeFigureOut">
              <a:rPr lang="en-US" smtClean="0"/>
              <a:pPr/>
              <a:t>17/11/19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A1714B-4D68-4C01-8B6A-F48F85FD9D9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925104-F8C7-49D7-9FB7-ABF6A4E4E626}" type="datetimeFigureOut">
              <a:rPr lang="en-US" smtClean="0"/>
              <a:pPr/>
              <a:t>17/11/19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A1714B-4D68-4C01-8B6A-F48F85FD9D9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925104-F8C7-49D7-9FB7-ABF6A4E4E626}" type="datetimeFigureOut">
              <a:rPr lang="en-US" smtClean="0"/>
              <a:pPr/>
              <a:t>17/11/19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A1714B-4D68-4C01-8B6A-F48F85FD9D9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925104-F8C7-49D7-9FB7-ABF6A4E4E626}" type="datetimeFigureOut">
              <a:rPr lang="en-US" smtClean="0"/>
              <a:pPr/>
              <a:t>17/11/19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1714B-4D68-4C01-8B6A-F48F85FD9D9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925104-F8C7-49D7-9FB7-ABF6A4E4E626}" type="datetimeFigureOut">
              <a:rPr lang="en-US" smtClean="0"/>
              <a:pPr/>
              <a:t>17/11/19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1714B-4D68-4C01-8B6A-F48F85FD9D9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925104-F8C7-49D7-9FB7-ABF6A4E4E626}" type="datetimeFigureOut">
              <a:rPr lang="en-US" smtClean="0"/>
              <a:pPr/>
              <a:t>17/11/19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A1714B-4D68-4C01-8B6A-F48F85FD9D9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jpg"/><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jpg"/><Relationship Id="rId3"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jpg"/><Relationship Id="rId3" Type="http://schemas.openxmlformats.org/officeDocument/2006/relationships/image" Target="../media/image1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image" Target="../media/image17.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image" Target="../media/image18.jpe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image" Target="../media/image19.gi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3" name="Subtitle 2"/>
          <p:cNvSpPr>
            <a:spLocks noGrp="1"/>
          </p:cNvSpPr>
          <p:nvPr>
            <p:ph type="subTitle" idx="1"/>
          </p:nvPr>
        </p:nvSpPr>
        <p:spPr>
          <a:xfrm>
            <a:off x="2133600" y="2362200"/>
            <a:ext cx="6400800" cy="2123658"/>
          </a:xfrm>
          <a:noFill/>
        </p:spPr>
        <p:txBody>
          <a:bodyPr vert="horz" wrap="square" lIns="91440" tIns="45720" rIns="91440" bIns="45720" rtlCol="0">
            <a:spAutoFit/>
          </a:bodyPr>
          <a:lstStyle/>
          <a:p>
            <a:pPr algn="l" fontAlgn="base">
              <a:spcBef>
                <a:spcPct val="0"/>
              </a:spcBef>
              <a:spcAft>
                <a:spcPct val="0"/>
              </a:spcAft>
            </a:pPr>
            <a:r>
              <a:rPr lang="en-US" sz="4400" dirty="0" smtClean="0">
                <a:ln w="0"/>
                <a:solidFill>
                  <a:srgbClr val="E41657"/>
                </a:solidFill>
                <a:latin typeface="Lato Black" panose="020F0A02020204030203" pitchFamily="34" charset="0"/>
                <a:cs typeface="Calibri Light" panose="020F0302020204030204" pitchFamily="34" charset="0"/>
              </a:rPr>
              <a:t>PACKAGES,</a:t>
            </a:r>
          </a:p>
          <a:p>
            <a:pPr algn="l" fontAlgn="base">
              <a:spcBef>
                <a:spcPct val="0"/>
              </a:spcBef>
              <a:spcAft>
                <a:spcPct val="0"/>
              </a:spcAft>
            </a:pPr>
            <a:r>
              <a:rPr lang="en-US" sz="4400" dirty="0" smtClean="0">
                <a:ln w="0"/>
                <a:solidFill>
                  <a:srgbClr val="E41657"/>
                </a:solidFill>
                <a:latin typeface="Lato Black" panose="020F0A02020204030203" pitchFamily="34" charset="0"/>
                <a:cs typeface="Calibri Light" panose="020F0302020204030204" pitchFamily="34" charset="0"/>
              </a:rPr>
              <a:t>EXCEPTIONS AND THREADS</a:t>
            </a:r>
            <a:endParaRPr lang="en-US" sz="4400" dirty="0">
              <a:ln w="0"/>
              <a:solidFill>
                <a:srgbClr val="E41657"/>
              </a:solidFill>
              <a:latin typeface="Lato Black" panose="020F0A02020204030203" pitchFamily="34" charset="0"/>
              <a:cs typeface="Calibri Light" panose="020F0302020204030204"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2" name="Title 1"/>
          <p:cNvSpPr>
            <a:spLocks noGrp="1"/>
          </p:cNvSpPr>
          <p:nvPr>
            <p:ph type="title"/>
          </p:nvPr>
        </p:nvSpPr>
        <p:spPr>
          <a:xfrm>
            <a:off x="2057400" y="838200"/>
            <a:ext cx="5181600" cy="715962"/>
          </a:xfrm>
          <a:noFill/>
          <a:ln w="9525">
            <a:noFill/>
            <a:miter lim="800000"/>
            <a:headEnd/>
            <a:tailEnd/>
          </a:ln>
        </p:spPr>
        <p:txBody>
          <a:bodyPr vert="horz" wrap="square" lIns="16930" tIns="16930" rIns="16930" bIns="16930" numCol="1" rtlCol="0" anchor="t" anchorCtr="0" compatLnSpc="1">
            <a:prstTxWarp prst="textNoShape">
              <a:avLst/>
            </a:prstTxWarp>
            <a:noAutofit/>
          </a:bodyPr>
          <a:lstStyle/>
          <a:p>
            <a:pPr algn="l" defTabSz="914240" fontAlgn="base">
              <a:spcBef>
                <a:spcPct val="20000"/>
              </a:spcBef>
              <a:spcAft>
                <a:spcPct val="0"/>
              </a:spcAft>
              <a:buClr>
                <a:srgbClr val="000000"/>
              </a:buClr>
              <a:buFont typeface="Arial" charset="0"/>
            </a:pPr>
            <a:r>
              <a:rPr lang="en-US" sz="3600" b="1" dirty="0">
                <a:solidFill>
                  <a:srgbClr val="E61557"/>
                </a:solidFill>
                <a:latin typeface="Lato" panose="020F0502020204030203" pitchFamily="34" charset="0"/>
              </a:rPr>
              <a:t>Package and Import</a:t>
            </a:r>
          </a:p>
        </p:txBody>
      </p:sp>
      <p:sp>
        <p:nvSpPr>
          <p:cNvPr id="3" name="Content Placeholder 2"/>
          <p:cNvSpPr>
            <a:spLocks noGrp="1"/>
          </p:cNvSpPr>
          <p:nvPr>
            <p:ph idx="1"/>
          </p:nvPr>
        </p:nvSpPr>
        <p:spPr>
          <a:xfrm>
            <a:off x="1981200" y="1662467"/>
            <a:ext cx="8686800" cy="4093428"/>
          </a:xfrm>
          <a:noFill/>
        </p:spPr>
        <p:txBody>
          <a:bodyPr vert="horz" wrap="square" lIns="91440" tIns="45720" rIns="91440" bIns="45720" rtlCol="0">
            <a:spAutoFit/>
          </a:bodyPr>
          <a:lstStyle/>
          <a:p>
            <a:pPr fontAlgn="base">
              <a:spcBef>
                <a:spcPct val="0"/>
              </a:spcBef>
              <a:spcAft>
                <a:spcPct val="0"/>
              </a:spcAft>
              <a:buClr>
                <a:srgbClr val="EE0060"/>
              </a:buClr>
            </a:pPr>
            <a:r>
              <a:rPr lang="en-US" sz="2000" dirty="0" smtClean="0">
                <a:solidFill>
                  <a:srgbClr val="000000"/>
                </a:solidFill>
                <a:latin typeface="Lato" panose="020F0502020204030203" pitchFamily="34" charset="0"/>
                <a:cs typeface="Aharoni" panose="02010803020104030203" pitchFamily="2" charset="-79"/>
              </a:rPr>
              <a:t>A </a:t>
            </a:r>
            <a:r>
              <a:rPr lang="en-US" sz="2000" dirty="0">
                <a:solidFill>
                  <a:srgbClr val="000000"/>
                </a:solidFill>
                <a:latin typeface="Lato" panose="020F0502020204030203" pitchFamily="34" charset="0"/>
                <a:cs typeface="Aharoni" panose="02010803020104030203" pitchFamily="2" charset="-79"/>
              </a:rPr>
              <a:t>package can have many classes and each class can have many methods</a:t>
            </a:r>
            <a:r>
              <a:rPr lang="en-US" sz="2000" dirty="0" smtClean="0">
                <a:solidFill>
                  <a:srgbClr val="000000"/>
                </a:solidFill>
                <a:latin typeface="Lato" panose="020F0502020204030203" pitchFamily="34" charset="0"/>
                <a:cs typeface="Aharoni" panose="02010803020104030203" pitchFamily="2" charset="-79"/>
              </a:rPr>
              <a:t>.</a:t>
            </a:r>
          </a:p>
          <a:p>
            <a:pPr fontAlgn="base">
              <a:spcBef>
                <a:spcPct val="0"/>
              </a:spcBef>
              <a:spcAft>
                <a:spcPct val="0"/>
              </a:spcAft>
              <a:buClr>
                <a:srgbClr val="EE0060"/>
              </a:buClr>
            </a:pPr>
            <a:endParaRPr lang="en-US" sz="2000" dirty="0">
              <a:solidFill>
                <a:srgbClr val="000000"/>
              </a:solidFill>
              <a:latin typeface="Lato" panose="020F0502020204030203" pitchFamily="34" charset="0"/>
              <a:cs typeface="Aharoni" panose="02010803020104030203" pitchFamily="2" charset="-79"/>
            </a:endParaRPr>
          </a:p>
          <a:p>
            <a:pPr fontAlgn="base">
              <a:spcBef>
                <a:spcPct val="0"/>
              </a:spcBef>
              <a:spcAft>
                <a:spcPct val="0"/>
              </a:spcAft>
              <a:buClr>
                <a:srgbClr val="EE0060"/>
              </a:buClr>
            </a:pPr>
            <a:r>
              <a:rPr lang="en-US" sz="2000" dirty="0" smtClean="0">
                <a:solidFill>
                  <a:srgbClr val="000000"/>
                </a:solidFill>
                <a:latin typeface="Lato" panose="020F0502020204030203" pitchFamily="34" charset="0"/>
                <a:cs typeface="Aharoni" panose="02010803020104030203" pitchFamily="2" charset="-79"/>
              </a:rPr>
              <a:t>These </a:t>
            </a:r>
            <a:r>
              <a:rPr lang="en-US" sz="2000" dirty="0">
                <a:solidFill>
                  <a:srgbClr val="000000"/>
                </a:solidFill>
                <a:latin typeface="Lato" panose="020F0502020204030203" pitchFamily="34" charset="0"/>
                <a:cs typeface="Aharoni" panose="02010803020104030203" pitchFamily="2" charset="-79"/>
              </a:rPr>
              <a:t>methods can be used by another class in another package by using the keyword  “keyword</a:t>
            </a:r>
            <a:r>
              <a:rPr lang="en-US" sz="2000" dirty="0" smtClean="0">
                <a:solidFill>
                  <a:srgbClr val="000000"/>
                </a:solidFill>
                <a:latin typeface="Lato" panose="020F0502020204030203" pitchFamily="34" charset="0"/>
                <a:cs typeface="Aharoni" panose="02010803020104030203" pitchFamily="2" charset="-79"/>
              </a:rPr>
              <a:t>”.</a:t>
            </a:r>
          </a:p>
          <a:p>
            <a:pPr fontAlgn="base">
              <a:spcBef>
                <a:spcPct val="0"/>
              </a:spcBef>
              <a:spcAft>
                <a:spcPct val="0"/>
              </a:spcAft>
              <a:buClr>
                <a:srgbClr val="EE0060"/>
              </a:buClr>
            </a:pPr>
            <a:endParaRPr lang="en-US" sz="2000" dirty="0">
              <a:solidFill>
                <a:srgbClr val="000000"/>
              </a:solidFill>
              <a:latin typeface="Lato" panose="020F0502020204030203" pitchFamily="34" charset="0"/>
              <a:cs typeface="Aharoni" panose="02010803020104030203" pitchFamily="2" charset="-79"/>
            </a:endParaRPr>
          </a:p>
          <a:p>
            <a:pPr fontAlgn="base">
              <a:spcBef>
                <a:spcPct val="0"/>
              </a:spcBef>
              <a:spcAft>
                <a:spcPct val="0"/>
              </a:spcAft>
              <a:buClr>
                <a:srgbClr val="EE0060"/>
              </a:buClr>
            </a:pPr>
            <a:r>
              <a:rPr lang="en-US" sz="2000" dirty="0" smtClean="0">
                <a:solidFill>
                  <a:srgbClr val="000000"/>
                </a:solidFill>
                <a:latin typeface="Lato" panose="020F0502020204030203" pitchFamily="34" charset="0"/>
                <a:cs typeface="Aharoni" panose="02010803020104030203" pitchFamily="2" charset="-79"/>
              </a:rPr>
              <a:t>Syntax </a:t>
            </a:r>
            <a:r>
              <a:rPr lang="en-US" sz="2000" dirty="0">
                <a:solidFill>
                  <a:srgbClr val="000000"/>
                </a:solidFill>
                <a:latin typeface="Lato" panose="020F0502020204030203" pitchFamily="34" charset="0"/>
                <a:cs typeface="Aharoni" panose="02010803020104030203" pitchFamily="2" charset="-79"/>
              </a:rPr>
              <a:t>is: import &lt;package name&gt;.&lt;class name</a:t>
            </a:r>
            <a:r>
              <a:rPr lang="en-US" sz="2000" dirty="0" smtClean="0">
                <a:solidFill>
                  <a:srgbClr val="000000"/>
                </a:solidFill>
                <a:latin typeface="Lato" panose="020F0502020204030203" pitchFamily="34" charset="0"/>
                <a:cs typeface="Aharoni" panose="02010803020104030203" pitchFamily="2" charset="-79"/>
              </a:rPr>
              <a:t>&gt;</a:t>
            </a:r>
          </a:p>
          <a:p>
            <a:pPr fontAlgn="base">
              <a:spcBef>
                <a:spcPct val="0"/>
              </a:spcBef>
              <a:spcAft>
                <a:spcPct val="0"/>
              </a:spcAft>
              <a:buClr>
                <a:srgbClr val="EE0060"/>
              </a:buClr>
            </a:pPr>
            <a:endParaRPr lang="en-US" sz="2000" dirty="0">
              <a:solidFill>
                <a:srgbClr val="000000"/>
              </a:solidFill>
              <a:latin typeface="Lato" panose="020F0502020204030203" pitchFamily="34" charset="0"/>
              <a:cs typeface="Aharoni" panose="02010803020104030203" pitchFamily="2" charset="-79"/>
            </a:endParaRPr>
          </a:p>
          <a:p>
            <a:pPr fontAlgn="base">
              <a:spcBef>
                <a:spcPct val="0"/>
              </a:spcBef>
              <a:spcAft>
                <a:spcPct val="0"/>
              </a:spcAft>
              <a:buClr>
                <a:srgbClr val="EE0060"/>
              </a:buClr>
            </a:pPr>
            <a:r>
              <a:rPr lang="en-US" sz="2000" dirty="0" smtClean="0">
                <a:solidFill>
                  <a:srgbClr val="000000"/>
                </a:solidFill>
                <a:latin typeface="Lato" panose="020F0502020204030203" pitchFamily="34" charset="0"/>
                <a:cs typeface="Aharoni" panose="02010803020104030203" pitchFamily="2" charset="-79"/>
              </a:rPr>
              <a:t>or </a:t>
            </a:r>
            <a:r>
              <a:rPr lang="en-US" sz="2000" dirty="0">
                <a:solidFill>
                  <a:srgbClr val="000000"/>
                </a:solidFill>
                <a:latin typeface="Lato" panose="020F0502020204030203" pitchFamily="34" charset="0"/>
                <a:cs typeface="Aharoni" panose="02010803020104030203" pitchFamily="2" charset="-79"/>
              </a:rPr>
              <a:t>import &lt;package name&gt;.*; -&gt;This loads all the classes in the given package</a:t>
            </a:r>
            <a:r>
              <a:rPr lang="en-US" sz="2000" dirty="0" smtClean="0">
                <a:solidFill>
                  <a:srgbClr val="000000"/>
                </a:solidFill>
                <a:latin typeface="Lato" panose="020F0502020204030203" pitchFamily="34" charset="0"/>
                <a:cs typeface="Aharoni" panose="02010803020104030203" pitchFamily="2" charset="-79"/>
              </a:rPr>
              <a:t>.</a:t>
            </a:r>
          </a:p>
          <a:p>
            <a:pPr fontAlgn="base">
              <a:spcBef>
                <a:spcPct val="0"/>
              </a:spcBef>
              <a:spcAft>
                <a:spcPct val="0"/>
              </a:spcAft>
              <a:buClr>
                <a:srgbClr val="EE0060"/>
              </a:buClr>
            </a:pPr>
            <a:endParaRPr lang="en-US" sz="2000" dirty="0">
              <a:solidFill>
                <a:srgbClr val="000000"/>
              </a:solidFill>
              <a:latin typeface="Lato" panose="020F0502020204030203" pitchFamily="34" charset="0"/>
              <a:cs typeface="Aharoni" panose="02010803020104030203" pitchFamily="2" charset="-79"/>
            </a:endParaRPr>
          </a:p>
          <a:p>
            <a:pPr fontAlgn="base">
              <a:spcBef>
                <a:spcPct val="0"/>
              </a:spcBef>
              <a:spcAft>
                <a:spcPct val="0"/>
              </a:spcAft>
              <a:buClr>
                <a:srgbClr val="EE0060"/>
              </a:buClr>
            </a:pPr>
            <a:r>
              <a:rPr lang="en-US" sz="2000" dirty="0" smtClean="0">
                <a:solidFill>
                  <a:srgbClr val="000000"/>
                </a:solidFill>
                <a:latin typeface="Lato" panose="020F0502020204030203" pitchFamily="34" charset="0"/>
                <a:cs typeface="Aharoni" panose="02010803020104030203" pitchFamily="2" charset="-79"/>
              </a:rPr>
              <a:t>We </a:t>
            </a:r>
            <a:r>
              <a:rPr lang="en-US" sz="2000" dirty="0">
                <a:solidFill>
                  <a:srgbClr val="000000"/>
                </a:solidFill>
                <a:latin typeface="Lato" panose="020F0502020204030203" pitchFamily="34" charset="0"/>
                <a:cs typeface="Aharoni" panose="02010803020104030203" pitchFamily="2" charset="-79"/>
              </a:rPr>
              <a:t>can also import static members .For </a:t>
            </a:r>
            <a:r>
              <a:rPr lang="en-US" sz="2000" dirty="0" err="1">
                <a:solidFill>
                  <a:srgbClr val="000000"/>
                </a:solidFill>
                <a:latin typeface="Lato" panose="020F0502020204030203" pitchFamily="34" charset="0"/>
                <a:cs typeface="Aharoni" panose="02010803020104030203" pitchFamily="2" charset="-79"/>
              </a:rPr>
              <a:t>eg:PI,cos</a:t>
            </a:r>
            <a:r>
              <a:rPr lang="en-US" sz="2000" dirty="0">
                <a:solidFill>
                  <a:srgbClr val="000000"/>
                </a:solidFill>
                <a:latin typeface="Lato" panose="020F0502020204030203" pitchFamily="34" charset="0"/>
                <a:cs typeface="Aharoni" panose="02010803020104030203" pitchFamily="2" charset="-79"/>
              </a:rPr>
              <a:t> etc</a:t>
            </a:r>
            <a:r>
              <a:rPr lang="en-US" sz="2000" dirty="0" smtClean="0">
                <a:solidFill>
                  <a:srgbClr val="000000"/>
                </a:solidFill>
                <a:latin typeface="Lato" panose="020F0502020204030203" pitchFamily="34" charset="0"/>
                <a:cs typeface="Aharoni" panose="02010803020104030203" pitchFamily="2" charset="-79"/>
              </a:rPr>
              <a:t>.</a:t>
            </a:r>
          </a:p>
          <a:p>
            <a:pPr marL="0" indent="0" fontAlgn="base">
              <a:spcBef>
                <a:spcPct val="0"/>
              </a:spcBef>
              <a:spcAft>
                <a:spcPct val="0"/>
              </a:spcAft>
              <a:buClr>
                <a:srgbClr val="EE0060"/>
              </a:buClr>
              <a:buNone/>
            </a:pPr>
            <a:r>
              <a:rPr lang="en-US" sz="2000" dirty="0" smtClean="0">
                <a:solidFill>
                  <a:srgbClr val="000000"/>
                </a:solidFill>
                <a:latin typeface="Lato" panose="020F0502020204030203" pitchFamily="34" charset="0"/>
                <a:cs typeface="Aharoni" panose="02010803020104030203" pitchFamily="2" charset="-79"/>
              </a:rPr>
              <a:t>                              </a:t>
            </a:r>
            <a:r>
              <a:rPr lang="en-US" sz="2000" dirty="0">
                <a:solidFill>
                  <a:srgbClr val="000000"/>
                </a:solidFill>
                <a:latin typeface="Lato" panose="020F0502020204030203" pitchFamily="34" charset="0"/>
                <a:cs typeface="Aharoni" panose="02010803020104030203" pitchFamily="2" charset="-79"/>
              </a:rPr>
              <a:t>import static </a:t>
            </a:r>
            <a:r>
              <a:rPr lang="en-US" sz="2000" dirty="0" err="1">
                <a:solidFill>
                  <a:srgbClr val="000000"/>
                </a:solidFill>
                <a:latin typeface="Lato" panose="020F0502020204030203" pitchFamily="34" charset="0"/>
                <a:cs typeface="Aharoni" panose="02010803020104030203" pitchFamily="2" charset="-79"/>
              </a:rPr>
              <a:t>java.lang.Math.PI</a:t>
            </a:r>
            <a:r>
              <a:rPr lang="en-US" sz="2000" dirty="0">
                <a:solidFill>
                  <a:srgbClr val="000000"/>
                </a:solidFill>
                <a:latin typeface="Lato" panose="020F0502020204030203" pitchFamily="34" charset="0"/>
                <a:cs typeface="Aharoni" panose="02010803020104030203" pitchFamily="2" charset="-79"/>
              </a:rPr>
              <a:t>;</a:t>
            </a:r>
          </a:p>
          <a:p>
            <a:pPr marL="0" indent="0" fontAlgn="base">
              <a:spcBef>
                <a:spcPct val="0"/>
              </a:spcBef>
              <a:spcAft>
                <a:spcPct val="0"/>
              </a:spcAft>
              <a:buClr>
                <a:srgbClr val="EE0060"/>
              </a:buClr>
              <a:buNone/>
            </a:pPr>
            <a:r>
              <a:rPr lang="en-US" sz="2000" dirty="0">
                <a:solidFill>
                  <a:srgbClr val="000000"/>
                </a:solidFill>
                <a:latin typeface="Lato" panose="020F0502020204030203" pitchFamily="34" charset="0"/>
                <a:cs typeface="Aharoni" panose="02010803020104030203" pitchFamily="2" charset="-79"/>
              </a:rPr>
              <a:t> </a:t>
            </a:r>
            <a:r>
              <a:rPr lang="en-US" sz="2000" dirty="0" smtClean="0">
                <a:solidFill>
                  <a:srgbClr val="000000"/>
                </a:solidFill>
                <a:latin typeface="Lato" panose="020F0502020204030203" pitchFamily="34" charset="0"/>
                <a:cs typeface="Aharoni" panose="02010803020104030203" pitchFamily="2" charset="-79"/>
              </a:rPr>
              <a:t>                             </a:t>
            </a:r>
            <a:r>
              <a:rPr lang="en-US" sz="2000" dirty="0">
                <a:solidFill>
                  <a:srgbClr val="000000"/>
                </a:solidFill>
                <a:latin typeface="Lato" panose="020F0502020204030203" pitchFamily="34" charset="0"/>
                <a:cs typeface="Aharoni" panose="02010803020104030203" pitchFamily="2" charset="-79"/>
              </a:rPr>
              <a:t>import static </a:t>
            </a:r>
            <a:r>
              <a:rPr lang="en-US" sz="2000" dirty="0" err="1">
                <a:solidFill>
                  <a:srgbClr val="000000"/>
                </a:solidFill>
                <a:latin typeface="Lato" panose="020F0502020204030203" pitchFamily="34" charset="0"/>
                <a:cs typeface="Aharoni" panose="02010803020104030203" pitchFamily="2" charset="-79"/>
              </a:rPr>
              <a:t>java.lang.Math</a:t>
            </a:r>
            <a:r>
              <a:rPr lang="en-US" sz="2000" dirty="0">
                <a:solidFill>
                  <a:srgbClr val="000000"/>
                </a:solidFill>
                <a:latin typeface="Lato" panose="020F0502020204030203" pitchFamily="34" charset="0"/>
                <a:cs typeface="Aharoni" panose="02010803020104030203" pitchFamily="2" charset="-79"/>
              </a:rPr>
              <a:t>.*;</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49"/>
            <a:ext cx="12192000" cy="6861649"/>
          </a:xfrm>
          <a:prstGeom prst="rect">
            <a:avLst/>
          </a:prstGeom>
        </p:spPr>
      </p:pic>
      <p:sp>
        <p:nvSpPr>
          <p:cNvPr id="2" name="Title 1">
            <a:extLst>
              <a:ext uri="{FF2B5EF4-FFF2-40B4-BE49-F238E27FC236}">
                <a16:creationId xmlns="" xmlns:a16="http://schemas.microsoft.com/office/drawing/2014/main" id="{5BC833EF-20EA-46C7-8BFC-D659A176BB36}"/>
              </a:ext>
            </a:extLst>
          </p:cNvPr>
          <p:cNvSpPr>
            <a:spLocks noGrp="1"/>
          </p:cNvSpPr>
          <p:nvPr>
            <p:ph type="title"/>
          </p:nvPr>
        </p:nvSpPr>
        <p:spPr>
          <a:xfrm>
            <a:off x="1991772" y="553529"/>
            <a:ext cx="5552028" cy="620683"/>
          </a:xfrm>
          <a:noFill/>
          <a:ln w="9525">
            <a:noFill/>
            <a:miter lim="800000"/>
            <a:headEnd/>
            <a:tailEnd/>
          </a:ln>
        </p:spPr>
        <p:txBody>
          <a:bodyPr vert="horz" wrap="square" lIns="30477" tIns="15238" rIns="30477" bIns="15238" numCol="1" anchor="t" anchorCtr="0" compatLnSpc="1">
            <a:prstTxWarp prst="textNoShape">
              <a:avLst/>
            </a:prstTxWarp>
            <a:spAutoFit/>
          </a:bodyPr>
          <a:lstStyle/>
          <a:p>
            <a:pPr>
              <a:spcBef>
                <a:spcPct val="0"/>
              </a:spcBef>
            </a:pPr>
            <a:r>
              <a:rPr lang="en-IN" sz="3800" dirty="0">
                <a:ln w="0"/>
                <a:solidFill>
                  <a:srgbClr val="E61557"/>
                </a:solidFill>
                <a:latin typeface="Lato" panose="020F0502020204030203" pitchFamily="34" charset="0"/>
                <a:ea typeface="+mn-ea"/>
                <a:cs typeface="Calibri Light" panose="020F0302020204030204" pitchFamily="34" charset="0"/>
              </a:rPr>
              <a:t>Access Modifiers</a:t>
            </a:r>
          </a:p>
        </p:txBody>
      </p:sp>
      <p:sp>
        <p:nvSpPr>
          <p:cNvPr id="4" name="Rectangle: Rounded Corners 3">
            <a:extLst>
              <a:ext uri="{FF2B5EF4-FFF2-40B4-BE49-F238E27FC236}">
                <a16:creationId xmlns="" xmlns:a16="http://schemas.microsoft.com/office/drawing/2014/main" id="{3701D38B-4E37-4F64-9AAC-68F257690150}"/>
              </a:ext>
            </a:extLst>
          </p:cNvPr>
          <p:cNvSpPr/>
          <p:nvPr/>
        </p:nvSpPr>
        <p:spPr>
          <a:xfrm>
            <a:off x="2844800" y="1421974"/>
            <a:ext cx="7214172" cy="646986"/>
          </a:xfrm>
          <a:prstGeom prst="roundRect">
            <a:avLst/>
          </a:prstGeom>
          <a:ln w="76200"/>
        </p:spPr>
        <p:style>
          <a:lnRef idx="2">
            <a:schemeClr val="accent3"/>
          </a:lnRef>
          <a:fillRef idx="1">
            <a:schemeClr val="lt1"/>
          </a:fillRef>
          <a:effectRef idx="0">
            <a:schemeClr val="accent3"/>
          </a:effectRef>
          <a:fontRef idx="minor">
            <a:schemeClr val="dk1"/>
          </a:fontRef>
        </p:style>
        <p:txBody>
          <a:bodyPr wrap="square" lIns="30477" tIns="15238" rIns="30477" bIns="15238" anchor="ctr">
            <a:spAutoFit/>
          </a:bodyPr>
          <a:lstStyle/>
          <a:p>
            <a:pPr algn="ctr"/>
            <a:r>
              <a:rPr lang="en-IN" dirty="0">
                <a:solidFill>
                  <a:srgbClr val="000000"/>
                </a:solidFill>
                <a:latin typeface="Lato" panose="020F0502020204030203" pitchFamily="34" charset="0"/>
              </a:rPr>
              <a:t>Access modifiers helps to restrict the scope of a class, constructor , variable , method or data member</a:t>
            </a:r>
            <a:endParaRPr lang="en-IN" dirty="0">
              <a:latin typeface="Lato" panose="020F0502020204030203" pitchFamily="34" charset="0"/>
            </a:endParaRPr>
          </a:p>
        </p:txBody>
      </p:sp>
      <p:sp>
        <p:nvSpPr>
          <p:cNvPr id="9" name="Freeform 15">
            <a:extLst>
              <a:ext uri="{FF2B5EF4-FFF2-40B4-BE49-F238E27FC236}">
                <a16:creationId xmlns="" xmlns:a16="http://schemas.microsoft.com/office/drawing/2014/main" id="{692A5447-B692-42FF-8E19-F2B298EF6873}"/>
              </a:ext>
            </a:extLst>
          </p:cNvPr>
          <p:cNvSpPr>
            <a:spLocks/>
          </p:cNvSpPr>
          <p:nvPr/>
        </p:nvSpPr>
        <p:spPr bwMode="auto">
          <a:xfrm>
            <a:off x="6561269" y="2175291"/>
            <a:ext cx="3175025" cy="3989789"/>
          </a:xfrm>
          <a:custGeom>
            <a:avLst/>
            <a:gdLst>
              <a:gd name="T0" fmla="*/ 3 w 651"/>
              <a:gd name="T1" fmla="*/ 29 h 816"/>
              <a:gd name="T2" fmla="*/ 10 w 651"/>
              <a:gd name="T3" fmla="*/ 139 h 816"/>
              <a:gd name="T4" fmla="*/ 225 w 651"/>
              <a:gd name="T5" fmla="*/ 311 h 816"/>
              <a:gd name="T6" fmla="*/ 273 w 651"/>
              <a:gd name="T7" fmla="*/ 737 h 816"/>
              <a:gd name="T8" fmla="*/ 456 w 651"/>
              <a:gd name="T9" fmla="*/ 816 h 816"/>
              <a:gd name="T10" fmla="*/ 648 w 651"/>
              <a:gd name="T11" fmla="*/ 737 h 816"/>
              <a:gd name="T12" fmla="*/ 648 w 651"/>
              <a:gd name="T13" fmla="*/ 510 h 816"/>
              <a:gd name="T14" fmla="*/ 509 w 651"/>
              <a:gd name="T15" fmla="*/ 327 h 816"/>
              <a:gd name="T16" fmla="*/ 113 w 651"/>
              <a:gd name="T17" fmla="*/ 140 h 816"/>
              <a:gd name="T18" fmla="*/ 101 w 651"/>
              <a:gd name="T19" fmla="*/ 30 h 816"/>
              <a:gd name="T20" fmla="*/ 49 w 651"/>
              <a:gd name="T21" fmla="*/ 0 h 816"/>
              <a:gd name="T22" fmla="*/ 3 w 651"/>
              <a:gd name="T23" fmla="*/ 29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1" h="816">
                <a:moveTo>
                  <a:pt x="3" y="29"/>
                </a:moveTo>
                <a:cubicBezTo>
                  <a:pt x="3" y="29"/>
                  <a:pt x="0" y="100"/>
                  <a:pt x="10" y="139"/>
                </a:cubicBezTo>
                <a:cubicBezTo>
                  <a:pt x="28" y="210"/>
                  <a:pt x="172" y="253"/>
                  <a:pt x="225" y="311"/>
                </a:cubicBezTo>
                <a:cubicBezTo>
                  <a:pt x="322" y="417"/>
                  <a:pt x="273" y="737"/>
                  <a:pt x="273" y="737"/>
                </a:cubicBezTo>
                <a:cubicBezTo>
                  <a:pt x="456" y="816"/>
                  <a:pt x="456" y="816"/>
                  <a:pt x="456" y="816"/>
                </a:cubicBezTo>
                <a:cubicBezTo>
                  <a:pt x="648" y="737"/>
                  <a:pt x="648" y="737"/>
                  <a:pt x="648" y="737"/>
                </a:cubicBezTo>
                <a:cubicBezTo>
                  <a:pt x="648" y="737"/>
                  <a:pt x="651" y="586"/>
                  <a:pt x="648" y="510"/>
                </a:cubicBezTo>
                <a:cubicBezTo>
                  <a:pt x="644" y="415"/>
                  <a:pt x="610" y="382"/>
                  <a:pt x="509" y="327"/>
                </a:cubicBezTo>
                <a:cubicBezTo>
                  <a:pt x="414" y="276"/>
                  <a:pt x="144" y="230"/>
                  <a:pt x="113" y="140"/>
                </a:cubicBezTo>
                <a:cubicBezTo>
                  <a:pt x="101" y="103"/>
                  <a:pt x="101" y="30"/>
                  <a:pt x="101" y="30"/>
                </a:cubicBezTo>
                <a:cubicBezTo>
                  <a:pt x="49" y="0"/>
                  <a:pt x="49" y="0"/>
                  <a:pt x="49" y="0"/>
                </a:cubicBezTo>
                <a:lnTo>
                  <a:pt x="3" y="29"/>
                </a:lnTo>
                <a:close/>
              </a:path>
            </a:pathLst>
          </a:custGeom>
          <a:solidFill>
            <a:srgbClr val="005780"/>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30477" tIns="15238" rIns="30477" bIns="15238" numCol="1" anchor="t" anchorCtr="0" compatLnSpc="1">
            <a:prstTxWarp prst="textNoShape">
              <a:avLst/>
            </a:prstTxWarp>
          </a:bodyPr>
          <a:lstStyle/>
          <a:p>
            <a:endParaRPr lang="en-IN"/>
          </a:p>
        </p:txBody>
      </p:sp>
      <p:sp>
        <p:nvSpPr>
          <p:cNvPr id="10" name="Freeform 12">
            <a:extLst>
              <a:ext uri="{FF2B5EF4-FFF2-40B4-BE49-F238E27FC236}">
                <a16:creationId xmlns="" xmlns:a16="http://schemas.microsoft.com/office/drawing/2014/main" id="{4633FBBC-0781-4284-91C2-91D251F5853B}"/>
              </a:ext>
            </a:extLst>
          </p:cNvPr>
          <p:cNvSpPr>
            <a:spLocks/>
          </p:cNvSpPr>
          <p:nvPr/>
        </p:nvSpPr>
        <p:spPr bwMode="auto">
          <a:xfrm>
            <a:off x="2455707" y="2204396"/>
            <a:ext cx="3182332" cy="3989789"/>
          </a:xfrm>
          <a:custGeom>
            <a:avLst/>
            <a:gdLst>
              <a:gd name="T0" fmla="*/ 551 w 652"/>
              <a:gd name="T1" fmla="*/ 30 h 816"/>
              <a:gd name="T2" fmla="*/ 539 w 652"/>
              <a:gd name="T3" fmla="*/ 140 h 816"/>
              <a:gd name="T4" fmla="*/ 143 w 652"/>
              <a:gd name="T5" fmla="*/ 327 h 816"/>
              <a:gd name="T6" fmla="*/ 4 w 652"/>
              <a:gd name="T7" fmla="*/ 508 h 816"/>
              <a:gd name="T8" fmla="*/ 4 w 652"/>
              <a:gd name="T9" fmla="*/ 737 h 816"/>
              <a:gd name="T10" fmla="*/ 188 w 652"/>
              <a:gd name="T11" fmla="*/ 816 h 816"/>
              <a:gd name="T12" fmla="*/ 380 w 652"/>
              <a:gd name="T13" fmla="*/ 737 h 816"/>
              <a:gd name="T14" fmla="*/ 427 w 652"/>
              <a:gd name="T15" fmla="*/ 311 h 816"/>
              <a:gd name="T16" fmla="*/ 642 w 652"/>
              <a:gd name="T17" fmla="*/ 139 h 816"/>
              <a:gd name="T18" fmla="*/ 649 w 652"/>
              <a:gd name="T19" fmla="*/ 29 h 816"/>
              <a:gd name="T20" fmla="*/ 602 w 652"/>
              <a:gd name="T21" fmla="*/ 0 h 816"/>
              <a:gd name="T22" fmla="*/ 551 w 652"/>
              <a:gd name="T23" fmla="*/ 3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2" h="816">
                <a:moveTo>
                  <a:pt x="551" y="30"/>
                </a:moveTo>
                <a:cubicBezTo>
                  <a:pt x="551" y="30"/>
                  <a:pt x="551" y="103"/>
                  <a:pt x="539" y="140"/>
                </a:cubicBezTo>
                <a:cubicBezTo>
                  <a:pt x="508" y="230"/>
                  <a:pt x="238" y="276"/>
                  <a:pt x="143" y="327"/>
                </a:cubicBezTo>
                <a:cubicBezTo>
                  <a:pt x="43" y="381"/>
                  <a:pt x="8" y="414"/>
                  <a:pt x="4" y="508"/>
                </a:cubicBezTo>
                <a:cubicBezTo>
                  <a:pt x="0" y="585"/>
                  <a:pt x="4" y="737"/>
                  <a:pt x="4" y="737"/>
                </a:cubicBezTo>
                <a:cubicBezTo>
                  <a:pt x="188" y="816"/>
                  <a:pt x="188" y="816"/>
                  <a:pt x="188" y="816"/>
                </a:cubicBezTo>
                <a:cubicBezTo>
                  <a:pt x="380" y="737"/>
                  <a:pt x="380" y="737"/>
                  <a:pt x="380" y="737"/>
                </a:cubicBezTo>
                <a:cubicBezTo>
                  <a:pt x="380" y="737"/>
                  <a:pt x="330" y="416"/>
                  <a:pt x="427" y="311"/>
                </a:cubicBezTo>
                <a:cubicBezTo>
                  <a:pt x="480" y="253"/>
                  <a:pt x="624" y="210"/>
                  <a:pt x="642" y="139"/>
                </a:cubicBezTo>
                <a:cubicBezTo>
                  <a:pt x="652" y="100"/>
                  <a:pt x="649" y="29"/>
                  <a:pt x="649" y="29"/>
                </a:cubicBezTo>
                <a:cubicBezTo>
                  <a:pt x="602" y="0"/>
                  <a:pt x="602" y="0"/>
                  <a:pt x="602" y="0"/>
                </a:cubicBezTo>
                <a:lnTo>
                  <a:pt x="551" y="30"/>
                </a:lnTo>
                <a:close/>
              </a:path>
            </a:pathLst>
          </a:custGeom>
          <a:solidFill>
            <a:srgbClr val="4BA3CC"/>
          </a:solidFill>
          <a:ln>
            <a:noFill/>
          </a:ln>
          <a:effectLst>
            <a:outerShdw blurRad="50800" dist="38100" dir="8100000" algn="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30477" tIns="15238" rIns="30477" bIns="15238" numCol="1" anchor="t" anchorCtr="0" compatLnSpc="1">
            <a:prstTxWarp prst="textNoShape">
              <a:avLst/>
            </a:prstTxWarp>
          </a:bodyPr>
          <a:lstStyle/>
          <a:p>
            <a:endParaRPr lang="en-IN"/>
          </a:p>
        </p:txBody>
      </p:sp>
      <p:sp>
        <p:nvSpPr>
          <p:cNvPr id="11" name="Freeform 14">
            <a:extLst>
              <a:ext uri="{FF2B5EF4-FFF2-40B4-BE49-F238E27FC236}">
                <a16:creationId xmlns="" xmlns:a16="http://schemas.microsoft.com/office/drawing/2014/main" id="{7E9185CB-42CA-49B6-AC25-236596C3C664}"/>
              </a:ext>
            </a:extLst>
          </p:cNvPr>
          <p:cNvSpPr>
            <a:spLocks/>
          </p:cNvSpPr>
          <p:nvPr/>
        </p:nvSpPr>
        <p:spPr bwMode="auto">
          <a:xfrm>
            <a:off x="6100668" y="2196645"/>
            <a:ext cx="2029605" cy="3989789"/>
          </a:xfrm>
          <a:custGeom>
            <a:avLst/>
            <a:gdLst>
              <a:gd name="T0" fmla="*/ 0 w 416"/>
              <a:gd name="T1" fmla="*/ 29 h 816"/>
              <a:gd name="T2" fmla="*/ 0 w 416"/>
              <a:gd name="T3" fmla="*/ 737 h 816"/>
              <a:gd name="T4" fmla="*/ 188 w 416"/>
              <a:gd name="T5" fmla="*/ 816 h 816"/>
              <a:gd name="T6" fmla="*/ 367 w 416"/>
              <a:gd name="T7" fmla="*/ 737 h 816"/>
              <a:gd name="T8" fmla="*/ 319 w 416"/>
              <a:gd name="T9" fmla="*/ 311 h 816"/>
              <a:gd name="T10" fmla="*/ 104 w 416"/>
              <a:gd name="T11" fmla="*/ 139 h 816"/>
              <a:gd name="T12" fmla="*/ 97 w 416"/>
              <a:gd name="T13" fmla="*/ 29 h 816"/>
              <a:gd name="T14" fmla="*/ 47 w 416"/>
              <a:gd name="T15" fmla="*/ 0 h 816"/>
              <a:gd name="T16" fmla="*/ 0 w 416"/>
              <a:gd name="T17" fmla="*/ 29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6" h="816">
                <a:moveTo>
                  <a:pt x="0" y="29"/>
                </a:moveTo>
                <a:cubicBezTo>
                  <a:pt x="0" y="737"/>
                  <a:pt x="0" y="737"/>
                  <a:pt x="0" y="737"/>
                </a:cubicBezTo>
                <a:cubicBezTo>
                  <a:pt x="188" y="816"/>
                  <a:pt x="188" y="816"/>
                  <a:pt x="188" y="816"/>
                </a:cubicBezTo>
                <a:cubicBezTo>
                  <a:pt x="367" y="737"/>
                  <a:pt x="367" y="737"/>
                  <a:pt x="367" y="737"/>
                </a:cubicBezTo>
                <a:cubicBezTo>
                  <a:pt x="367" y="737"/>
                  <a:pt x="416" y="417"/>
                  <a:pt x="319" y="311"/>
                </a:cubicBezTo>
                <a:cubicBezTo>
                  <a:pt x="266" y="253"/>
                  <a:pt x="122" y="210"/>
                  <a:pt x="104" y="139"/>
                </a:cubicBezTo>
                <a:cubicBezTo>
                  <a:pt x="94" y="100"/>
                  <a:pt x="97" y="29"/>
                  <a:pt x="97" y="29"/>
                </a:cubicBezTo>
                <a:cubicBezTo>
                  <a:pt x="47" y="0"/>
                  <a:pt x="47" y="0"/>
                  <a:pt x="47" y="0"/>
                </a:cubicBezTo>
                <a:lnTo>
                  <a:pt x="0" y="29"/>
                </a:lnTo>
                <a:close/>
              </a:path>
            </a:pathLst>
          </a:custGeom>
          <a:solidFill>
            <a:srgbClr val="ABE4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30477" tIns="15238" rIns="30477" bIns="15238" numCol="1" anchor="t" anchorCtr="0" compatLnSpc="1">
            <a:prstTxWarp prst="textNoShape">
              <a:avLst/>
            </a:prstTxWarp>
          </a:bodyPr>
          <a:lstStyle/>
          <a:p>
            <a:endParaRPr lang="en-IN"/>
          </a:p>
        </p:txBody>
      </p:sp>
      <p:sp>
        <p:nvSpPr>
          <p:cNvPr id="12" name="Freeform 13">
            <a:extLst>
              <a:ext uri="{FF2B5EF4-FFF2-40B4-BE49-F238E27FC236}">
                <a16:creationId xmlns="" xmlns:a16="http://schemas.microsoft.com/office/drawing/2014/main" id="{68FDA62F-631A-44B0-A8EA-32E53F0A48CF}"/>
              </a:ext>
            </a:extLst>
          </p:cNvPr>
          <p:cNvSpPr>
            <a:spLocks/>
          </p:cNvSpPr>
          <p:nvPr/>
        </p:nvSpPr>
        <p:spPr bwMode="auto">
          <a:xfrm>
            <a:off x="4071063" y="2185685"/>
            <a:ext cx="2029605" cy="3989789"/>
          </a:xfrm>
          <a:custGeom>
            <a:avLst/>
            <a:gdLst>
              <a:gd name="T0" fmla="*/ 319 w 416"/>
              <a:gd name="T1" fmla="*/ 29 h 816"/>
              <a:gd name="T2" fmla="*/ 312 w 416"/>
              <a:gd name="T3" fmla="*/ 139 h 816"/>
              <a:gd name="T4" fmla="*/ 97 w 416"/>
              <a:gd name="T5" fmla="*/ 311 h 816"/>
              <a:gd name="T6" fmla="*/ 50 w 416"/>
              <a:gd name="T7" fmla="*/ 737 h 816"/>
              <a:gd name="T8" fmla="*/ 227 w 416"/>
              <a:gd name="T9" fmla="*/ 816 h 816"/>
              <a:gd name="T10" fmla="*/ 416 w 416"/>
              <a:gd name="T11" fmla="*/ 737 h 816"/>
              <a:gd name="T12" fmla="*/ 416 w 416"/>
              <a:gd name="T13" fmla="*/ 29 h 816"/>
              <a:gd name="T14" fmla="*/ 367 w 416"/>
              <a:gd name="T15" fmla="*/ 0 h 816"/>
              <a:gd name="T16" fmla="*/ 319 w 416"/>
              <a:gd name="T17" fmla="*/ 29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6" h="816">
                <a:moveTo>
                  <a:pt x="319" y="29"/>
                </a:moveTo>
                <a:cubicBezTo>
                  <a:pt x="319" y="29"/>
                  <a:pt x="322" y="100"/>
                  <a:pt x="312" y="139"/>
                </a:cubicBezTo>
                <a:cubicBezTo>
                  <a:pt x="294" y="210"/>
                  <a:pt x="150" y="253"/>
                  <a:pt x="97" y="311"/>
                </a:cubicBezTo>
                <a:cubicBezTo>
                  <a:pt x="0" y="416"/>
                  <a:pt x="50" y="737"/>
                  <a:pt x="50" y="737"/>
                </a:cubicBezTo>
                <a:cubicBezTo>
                  <a:pt x="227" y="816"/>
                  <a:pt x="227" y="816"/>
                  <a:pt x="227" y="816"/>
                </a:cubicBezTo>
                <a:cubicBezTo>
                  <a:pt x="416" y="737"/>
                  <a:pt x="416" y="737"/>
                  <a:pt x="416" y="737"/>
                </a:cubicBezTo>
                <a:cubicBezTo>
                  <a:pt x="416" y="29"/>
                  <a:pt x="416" y="29"/>
                  <a:pt x="416" y="29"/>
                </a:cubicBezTo>
                <a:cubicBezTo>
                  <a:pt x="367" y="0"/>
                  <a:pt x="367" y="0"/>
                  <a:pt x="367" y="0"/>
                </a:cubicBezTo>
                <a:lnTo>
                  <a:pt x="319" y="29"/>
                </a:lnTo>
                <a:close/>
              </a:path>
            </a:pathLst>
          </a:custGeom>
          <a:solidFill>
            <a:srgbClr val="5ECCFF"/>
          </a:solidFill>
          <a:ln>
            <a:noFill/>
          </a:ln>
          <a:effectLst>
            <a:outerShdw blurRad="50800" dist="38100" dir="8100000" algn="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30477" tIns="15238" rIns="30477" bIns="15238" numCol="1" anchor="t" anchorCtr="0" compatLnSpc="1">
            <a:prstTxWarp prst="textNoShape">
              <a:avLst/>
            </a:prstTxWarp>
          </a:bodyPr>
          <a:lstStyle/>
          <a:p>
            <a:endParaRPr lang="en-IN"/>
          </a:p>
        </p:txBody>
      </p:sp>
      <p:sp>
        <p:nvSpPr>
          <p:cNvPr id="14" name="TextBox 13">
            <a:extLst>
              <a:ext uri="{FF2B5EF4-FFF2-40B4-BE49-F238E27FC236}">
                <a16:creationId xmlns="" xmlns:a16="http://schemas.microsoft.com/office/drawing/2014/main" id="{20F4AD20-524F-45D3-B954-77DF188FC39B}"/>
              </a:ext>
            </a:extLst>
          </p:cNvPr>
          <p:cNvSpPr txBox="1"/>
          <p:nvPr/>
        </p:nvSpPr>
        <p:spPr>
          <a:xfrm>
            <a:off x="2710738" y="5044103"/>
            <a:ext cx="1251662" cy="338554"/>
          </a:xfrm>
          <a:prstGeom prst="rect">
            <a:avLst/>
          </a:prstGeom>
          <a:noFill/>
        </p:spPr>
        <p:txBody>
          <a:bodyPr wrap="square" lIns="30477" tIns="15238" rIns="30477" bIns="15238" rtlCol="0">
            <a:spAutoFit/>
          </a:bodyPr>
          <a:lstStyle/>
          <a:p>
            <a:pPr algn="ctr"/>
            <a:r>
              <a:rPr lang="en-IN" sz="2000" b="1" dirty="0">
                <a:solidFill>
                  <a:schemeClr val="bg1"/>
                </a:solidFill>
                <a:latin typeface="Lato" panose="020F0502020204030203" pitchFamily="34" charset="0"/>
                <a:cs typeface="Aharoni" panose="02010803020104030203" pitchFamily="2" charset="-79"/>
              </a:rPr>
              <a:t>Default</a:t>
            </a:r>
          </a:p>
        </p:txBody>
      </p:sp>
      <p:sp>
        <p:nvSpPr>
          <p:cNvPr id="15" name="TextBox 14">
            <a:extLst>
              <a:ext uri="{FF2B5EF4-FFF2-40B4-BE49-F238E27FC236}">
                <a16:creationId xmlns="" xmlns:a16="http://schemas.microsoft.com/office/drawing/2014/main" id="{60CA6E5A-6F15-4EE5-8882-F58F4F792048}"/>
              </a:ext>
            </a:extLst>
          </p:cNvPr>
          <p:cNvSpPr txBox="1"/>
          <p:nvPr/>
        </p:nvSpPr>
        <p:spPr>
          <a:xfrm>
            <a:off x="4563556" y="5044103"/>
            <a:ext cx="1251662" cy="338554"/>
          </a:xfrm>
          <a:prstGeom prst="rect">
            <a:avLst/>
          </a:prstGeom>
          <a:noFill/>
        </p:spPr>
        <p:txBody>
          <a:bodyPr wrap="square" lIns="30477" tIns="15238" rIns="30477" bIns="15238" rtlCol="0">
            <a:spAutoFit/>
          </a:bodyPr>
          <a:lstStyle/>
          <a:p>
            <a:pPr algn="ctr"/>
            <a:r>
              <a:rPr lang="en-IN" sz="2000" b="1" dirty="0">
                <a:solidFill>
                  <a:schemeClr val="bg1"/>
                </a:solidFill>
                <a:latin typeface="Lato" panose="020F0502020204030203" pitchFamily="34" charset="0"/>
                <a:cs typeface="Aharoni" panose="02010803020104030203" pitchFamily="2" charset="-79"/>
              </a:rPr>
              <a:t>Public</a:t>
            </a:r>
            <a:endParaRPr lang="en-IN" sz="2400" b="1" dirty="0">
              <a:solidFill>
                <a:schemeClr val="bg1"/>
              </a:solidFill>
              <a:latin typeface="Lato" panose="020F0502020204030203" pitchFamily="34" charset="0"/>
              <a:cs typeface="Aharoni" panose="02010803020104030203" pitchFamily="2" charset="-79"/>
            </a:endParaRPr>
          </a:p>
        </p:txBody>
      </p:sp>
      <p:sp>
        <p:nvSpPr>
          <p:cNvPr id="16" name="TextBox 15">
            <a:extLst>
              <a:ext uri="{FF2B5EF4-FFF2-40B4-BE49-F238E27FC236}">
                <a16:creationId xmlns="" xmlns:a16="http://schemas.microsoft.com/office/drawing/2014/main" id="{D627274D-280A-4FDE-978A-2E91E37B0B92}"/>
              </a:ext>
            </a:extLst>
          </p:cNvPr>
          <p:cNvSpPr txBox="1"/>
          <p:nvPr/>
        </p:nvSpPr>
        <p:spPr>
          <a:xfrm>
            <a:off x="6386117" y="5044103"/>
            <a:ext cx="1251662" cy="338554"/>
          </a:xfrm>
          <a:prstGeom prst="rect">
            <a:avLst/>
          </a:prstGeom>
          <a:noFill/>
        </p:spPr>
        <p:txBody>
          <a:bodyPr wrap="square" lIns="30477" tIns="15238" rIns="30477" bIns="15238" rtlCol="0">
            <a:spAutoFit/>
          </a:bodyPr>
          <a:lstStyle/>
          <a:p>
            <a:pPr algn="ctr"/>
            <a:r>
              <a:rPr lang="en-IN" sz="2000" b="1" dirty="0">
                <a:solidFill>
                  <a:schemeClr val="bg1"/>
                </a:solidFill>
                <a:latin typeface="Lato" panose="020F0502020204030203" pitchFamily="34" charset="0"/>
                <a:cs typeface="Aharoni" panose="02010803020104030203" pitchFamily="2" charset="-79"/>
              </a:rPr>
              <a:t>Private</a:t>
            </a:r>
          </a:p>
        </p:txBody>
      </p:sp>
      <p:sp>
        <p:nvSpPr>
          <p:cNvPr id="17" name="TextBox 16">
            <a:extLst>
              <a:ext uri="{FF2B5EF4-FFF2-40B4-BE49-F238E27FC236}">
                <a16:creationId xmlns="" xmlns:a16="http://schemas.microsoft.com/office/drawing/2014/main" id="{173AC171-DCE2-45BE-A1D5-F8A5AF18D043}"/>
              </a:ext>
            </a:extLst>
          </p:cNvPr>
          <p:cNvSpPr txBox="1"/>
          <p:nvPr/>
        </p:nvSpPr>
        <p:spPr>
          <a:xfrm>
            <a:off x="8086689" y="5044103"/>
            <a:ext cx="1649605" cy="338554"/>
          </a:xfrm>
          <a:prstGeom prst="rect">
            <a:avLst/>
          </a:prstGeom>
          <a:noFill/>
        </p:spPr>
        <p:txBody>
          <a:bodyPr wrap="square" lIns="30477" tIns="15238" rIns="30477" bIns="15238" rtlCol="0">
            <a:spAutoFit/>
          </a:bodyPr>
          <a:lstStyle/>
          <a:p>
            <a:pPr algn="ctr"/>
            <a:r>
              <a:rPr lang="en-IN" sz="2000" b="1" dirty="0">
                <a:solidFill>
                  <a:schemeClr val="bg1"/>
                </a:solidFill>
                <a:latin typeface="Lato" panose="020F0502020204030203" pitchFamily="34" charset="0"/>
                <a:cs typeface="Aharoni" panose="02010803020104030203" pitchFamily="2" charset="-79"/>
              </a:rPr>
              <a:t>Protected</a:t>
            </a:r>
          </a:p>
        </p:txBody>
      </p:sp>
    </p:spTree>
    <p:extLst>
      <p:ext uri="{BB962C8B-B14F-4D97-AF65-F5344CB8AC3E}">
        <p14:creationId xmlns:p14="http://schemas.microsoft.com/office/powerpoint/2010/main" val="1970767068"/>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up)">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4" grpId="0"/>
      <p:bldP spid="15" grpId="0"/>
      <p:bldP spid="16"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2" name="Title 1"/>
          <p:cNvSpPr>
            <a:spLocks noGrp="1"/>
          </p:cNvSpPr>
          <p:nvPr>
            <p:ph type="title"/>
          </p:nvPr>
        </p:nvSpPr>
        <p:spPr>
          <a:xfrm>
            <a:off x="2286000" y="800100"/>
            <a:ext cx="4114800" cy="557684"/>
          </a:xfrm>
          <a:noFill/>
          <a:ln w="9525">
            <a:noFill/>
            <a:miter lim="800000"/>
            <a:headEnd/>
            <a:tailEnd/>
          </a:ln>
        </p:spPr>
        <p:txBody>
          <a:bodyPr vert="horz" wrap="square" lIns="16930" tIns="16930" rIns="16930" bIns="16930" numCol="1" rtlCol="0" anchor="t" anchorCtr="0" compatLnSpc="1">
            <a:prstTxWarp prst="textNoShape">
              <a:avLst/>
            </a:prstTxWarp>
            <a:noAutofit/>
          </a:bodyPr>
          <a:lstStyle/>
          <a:p>
            <a:pPr algn="l" defTabSz="914240" fontAlgn="base">
              <a:spcBef>
                <a:spcPct val="20000"/>
              </a:spcBef>
              <a:spcAft>
                <a:spcPct val="0"/>
              </a:spcAft>
              <a:buClr>
                <a:srgbClr val="000000"/>
              </a:buClr>
              <a:buFont typeface="Arial" charset="0"/>
            </a:pPr>
            <a:r>
              <a:rPr lang="en-US" sz="3600" b="1" dirty="0">
                <a:solidFill>
                  <a:srgbClr val="E61557"/>
                </a:solidFill>
                <a:latin typeface="Lato" panose="020F0502020204030203" pitchFamily="34" charset="0"/>
              </a:rPr>
              <a:t>Access Modifier</a:t>
            </a:r>
          </a:p>
        </p:txBody>
      </p:sp>
      <p:sp>
        <p:nvSpPr>
          <p:cNvPr id="5" name="Content Placeholder 4"/>
          <p:cNvSpPr>
            <a:spLocks noGrp="1"/>
          </p:cNvSpPr>
          <p:nvPr>
            <p:ph idx="1"/>
          </p:nvPr>
        </p:nvSpPr>
        <p:spPr>
          <a:xfrm>
            <a:off x="2286000" y="1723511"/>
            <a:ext cx="8382000" cy="4525963"/>
          </a:xfrm>
        </p:spPr>
        <p:txBody>
          <a:bodyPr>
            <a:normAutofit/>
          </a:bodyPr>
          <a:lstStyle/>
          <a:p>
            <a:pPr marL="0" indent="0">
              <a:buNone/>
            </a:pPr>
            <a:r>
              <a:rPr lang="en-US" sz="2000" dirty="0" smtClean="0">
                <a:latin typeface="Lato" panose="020F0502020204030203" pitchFamily="34" charset="0"/>
              </a:rPr>
              <a:t>Access Modifier specifies the scope/accessibility of a variable or a method or a class </a:t>
            </a:r>
            <a:r>
              <a:rPr lang="en-US" sz="2000" dirty="0">
                <a:latin typeface="Lato" panose="020F0502020204030203" pitchFamily="34" charset="0"/>
              </a:rPr>
              <a:t>from the same class or from a different class or from a  different package.</a:t>
            </a:r>
          </a:p>
          <a:p>
            <a:pPr marL="0" indent="0">
              <a:buNone/>
            </a:pPr>
            <a:endParaRPr lang="en-US" sz="2000" dirty="0">
              <a:latin typeface="Lato" panose="020F0502020204030203" pitchFamily="34" charset="0"/>
            </a:endParaRPr>
          </a:p>
          <a:p>
            <a:pPr marL="0" indent="0">
              <a:buNone/>
            </a:pPr>
            <a:r>
              <a:rPr lang="en-US" sz="2000" b="1" dirty="0">
                <a:latin typeface="Lato" panose="020F0502020204030203" pitchFamily="34" charset="0"/>
              </a:rPr>
              <a:t>Use of Access Modifier:</a:t>
            </a:r>
          </a:p>
          <a:p>
            <a:pPr fontAlgn="base">
              <a:spcBef>
                <a:spcPct val="0"/>
              </a:spcBef>
              <a:spcAft>
                <a:spcPct val="0"/>
              </a:spcAft>
              <a:buClr>
                <a:srgbClr val="EE0060"/>
              </a:buClr>
            </a:pPr>
            <a:r>
              <a:rPr lang="en-US" sz="2000" dirty="0">
                <a:latin typeface="Lato" panose="020F0502020204030203" pitchFamily="34" charset="0"/>
              </a:rPr>
              <a:t>D</a:t>
            </a:r>
            <a:r>
              <a:rPr lang="en-US" sz="2000" dirty="0">
                <a:solidFill>
                  <a:srgbClr val="000000"/>
                </a:solidFill>
                <a:latin typeface="Lato" panose="020F0502020204030203" pitchFamily="34" charset="0"/>
                <a:cs typeface="Aharoni" panose="02010803020104030203" pitchFamily="2" charset="-79"/>
              </a:rPr>
              <a:t>ata abstraction/hiding is one of the concept of object Oriented Programming.</a:t>
            </a:r>
          </a:p>
          <a:p>
            <a:pPr fontAlgn="base">
              <a:spcBef>
                <a:spcPct val="0"/>
              </a:spcBef>
              <a:spcAft>
                <a:spcPct val="0"/>
              </a:spcAft>
              <a:buClr>
                <a:srgbClr val="EE0060"/>
              </a:buClr>
            </a:pPr>
            <a:r>
              <a:rPr lang="en-US" sz="2000" dirty="0">
                <a:solidFill>
                  <a:srgbClr val="000000"/>
                </a:solidFill>
                <a:latin typeface="Lato" panose="020F0502020204030203" pitchFamily="34" charset="0"/>
                <a:cs typeface="Aharoni" panose="02010803020104030203" pitchFamily="2" charset="-79"/>
              </a:rPr>
              <a:t>This means, client will not know the implementation details.</a:t>
            </a:r>
          </a:p>
          <a:p>
            <a:pPr fontAlgn="base">
              <a:spcBef>
                <a:spcPct val="0"/>
              </a:spcBef>
              <a:spcAft>
                <a:spcPct val="0"/>
              </a:spcAft>
              <a:buClr>
                <a:srgbClr val="EE0060"/>
              </a:buClr>
            </a:pPr>
            <a:r>
              <a:rPr lang="en-US" sz="2000" dirty="0">
                <a:solidFill>
                  <a:srgbClr val="000000"/>
                </a:solidFill>
                <a:latin typeface="Lato" panose="020F0502020204030203" pitchFamily="34" charset="0"/>
                <a:cs typeface="Aharoni" panose="02010803020104030203" pitchFamily="2" charset="-79"/>
              </a:rPr>
              <a:t>This can be achieved through  Access Modifier.</a:t>
            </a:r>
          </a:p>
          <a:p>
            <a:pPr marL="0" indent="0">
              <a:buNone/>
            </a:pPr>
            <a:endParaRPr lang="en-US" sz="2000" dirty="0" smtClean="0">
              <a:latin typeface="Lato" panose="020F0502020204030203" pitchFamily="34" charset="0"/>
            </a:endParaRPr>
          </a:p>
          <a:p>
            <a:pPr marL="0" indent="0">
              <a:buNone/>
            </a:pPr>
            <a:r>
              <a:rPr lang="en-US" sz="2000" b="1" dirty="0" smtClean="0">
                <a:latin typeface="Lato" panose="020F0502020204030203" pitchFamily="34" charset="0"/>
              </a:rPr>
              <a:t>For Example: </a:t>
            </a:r>
            <a:r>
              <a:rPr lang="en-US" sz="2000" dirty="0" smtClean="0">
                <a:latin typeface="Lato" panose="020F0502020204030203" pitchFamily="34" charset="0"/>
              </a:rPr>
              <a:t>If an attribute is made private then it can be accessed only in the class which defined it.</a:t>
            </a:r>
            <a:endParaRPr lang="en-IN" sz="2000" dirty="0">
              <a:latin typeface="Lato" panose="020F0502020204030203"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2" name="Title 1"/>
          <p:cNvSpPr>
            <a:spLocks noGrp="1"/>
          </p:cNvSpPr>
          <p:nvPr>
            <p:ph type="title"/>
          </p:nvPr>
        </p:nvSpPr>
        <p:spPr>
          <a:xfrm>
            <a:off x="2057400" y="643478"/>
            <a:ext cx="7086600" cy="582051"/>
          </a:xfrm>
          <a:noFill/>
          <a:ln w="9525">
            <a:noFill/>
            <a:miter lim="800000"/>
            <a:headEnd/>
            <a:tailEnd/>
          </a:ln>
        </p:spPr>
        <p:txBody>
          <a:bodyPr vert="horz" wrap="square" lIns="16930" tIns="16930" rIns="16930" bIns="16930" numCol="1" rtlCol="0" anchor="t" anchorCtr="0" compatLnSpc="1">
            <a:prstTxWarp prst="textNoShape">
              <a:avLst/>
            </a:prstTxWarp>
            <a:noAutofit/>
          </a:bodyPr>
          <a:lstStyle/>
          <a:p>
            <a:pPr algn="l" defTabSz="914240" fontAlgn="base">
              <a:spcBef>
                <a:spcPct val="20000"/>
              </a:spcBef>
              <a:spcAft>
                <a:spcPct val="0"/>
              </a:spcAft>
              <a:buClr>
                <a:srgbClr val="000000"/>
              </a:buClr>
              <a:buFont typeface="Arial" charset="0"/>
            </a:pPr>
            <a:r>
              <a:rPr lang="en-US" sz="3600" b="1" dirty="0">
                <a:solidFill>
                  <a:srgbClr val="E61557"/>
                </a:solidFill>
                <a:latin typeface="Lato" panose="020F0502020204030203" pitchFamily="34" charset="0"/>
              </a:rPr>
              <a:t>Access Modifier – Public </a:t>
            </a:r>
          </a:p>
        </p:txBody>
      </p:sp>
      <p:sp>
        <p:nvSpPr>
          <p:cNvPr id="3" name="Content Placeholder 2"/>
          <p:cNvSpPr>
            <a:spLocks noGrp="1"/>
          </p:cNvSpPr>
          <p:nvPr>
            <p:ph idx="1"/>
          </p:nvPr>
        </p:nvSpPr>
        <p:spPr>
          <a:xfrm>
            <a:off x="1949759" y="1441472"/>
            <a:ext cx="8382000" cy="1295399"/>
          </a:xfrm>
        </p:spPr>
        <p:txBody>
          <a:bodyPr vert="horz" lIns="91440" tIns="45720" rIns="91440" bIns="45720" rtlCol="0">
            <a:normAutofit fontScale="92500" lnSpcReduction="10000"/>
          </a:bodyPr>
          <a:lstStyle/>
          <a:p>
            <a:pPr marL="0" indent="0">
              <a:buNone/>
            </a:pPr>
            <a:r>
              <a:rPr lang="en-US" sz="2200" dirty="0">
                <a:latin typeface="Lato" panose="020F0502020204030203" pitchFamily="34" charset="0"/>
              </a:rPr>
              <a:t>Public: When an attribute of method is declared as public then it can be  accessed anywhere . Any package, any class accessibility is available.</a:t>
            </a:r>
          </a:p>
          <a:p>
            <a:pPr marL="0" indent="0">
              <a:buNone/>
            </a:pPr>
            <a:endParaRPr lang="en-US" sz="2000" dirty="0">
              <a:latin typeface="Lato" panose="020F0502020204030203" pitchFamily="34" charset="0"/>
            </a:endParaRPr>
          </a:p>
          <a:p>
            <a:pPr marL="0" indent="0">
              <a:buNone/>
            </a:pPr>
            <a:r>
              <a:rPr lang="en-US" sz="2000" dirty="0">
                <a:latin typeface="Lato" panose="020F0502020204030203" pitchFamily="34" charset="0"/>
              </a:rPr>
              <a:t>                                                               </a:t>
            </a:r>
          </a:p>
          <a:p>
            <a:pPr marL="0" indent="0">
              <a:buNone/>
            </a:pPr>
            <a:endParaRPr lang="en-US" sz="2000" dirty="0">
              <a:latin typeface="Lato" panose="020F0502020204030203" pitchFamily="34" charset="0"/>
            </a:endParaRPr>
          </a:p>
        </p:txBody>
      </p:sp>
      <p:sp>
        <p:nvSpPr>
          <p:cNvPr id="4" name="Oval 3"/>
          <p:cNvSpPr/>
          <p:nvPr/>
        </p:nvSpPr>
        <p:spPr>
          <a:xfrm>
            <a:off x="2209800" y="3962400"/>
            <a:ext cx="14478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Lato" panose="020F0502020204030203" pitchFamily="34" charset="0"/>
              </a:rPr>
              <a:t>Class  5</a:t>
            </a:r>
          </a:p>
        </p:txBody>
      </p:sp>
      <p:sp>
        <p:nvSpPr>
          <p:cNvPr id="5" name="TextBox 4"/>
          <p:cNvSpPr txBox="1"/>
          <p:nvPr/>
        </p:nvSpPr>
        <p:spPr>
          <a:xfrm>
            <a:off x="2362200" y="2667000"/>
            <a:ext cx="2209800" cy="369332"/>
          </a:xfrm>
          <a:prstGeom prst="rect">
            <a:avLst/>
          </a:prstGeom>
          <a:noFill/>
        </p:spPr>
        <p:txBody>
          <a:bodyPr wrap="square" rtlCol="0">
            <a:spAutoFit/>
          </a:bodyPr>
          <a:lstStyle/>
          <a:p>
            <a:r>
              <a:rPr lang="en-US" dirty="0">
                <a:latin typeface="Lato" panose="020F0502020204030203" pitchFamily="34" charset="0"/>
              </a:rPr>
              <a:t>com.auribises.pack2</a:t>
            </a:r>
          </a:p>
        </p:txBody>
      </p:sp>
      <p:sp>
        <p:nvSpPr>
          <p:cNvPr id="6" name="TextBox 5"/>
          <p:cNvSpPr txBox="1"/>
          <p:nvPr/>
        </p:nvSpPr>
        <p:spPr>
          <a:xfrm>
            <a:off x="6154783" y="2621874"/>
            <a:ext cx="2362200" cy="369332"/>
          </a:xfrm>
          <a:prstGeom prst="rect">
            <a:avLst/>
          </a:prstGeom>
          <a:noFill/>
        </p:spPr>
        <p:txBody>
          <a:bodyPr wrap="square" rtlCol="0">
            <a:spAutoFit/>
          </a:bodyPr>
          <a:lstStyle/>
          <a:p>
            <a:r>
              <a:rPr lang="en-US" dirty="0">
                <a:latin typeface="Lato" panose="020F0502020204030203" pitchFamily="34" charset="0"/>
              </a:rPr>
              <a:t>com.auribises.pack1</a:t>
            </a:r>
          </a:p>
        </p:txBody>
      </p:sp>
      <p:sp>
        <p:nvSpPr>
          <p:cNvPr id="7" name="Oval 6"/>
          <p:cNvSpPr/>
          <p:nvPr/>
        </p:nvSpPr>
        <p:spPr>
          <a:xfrm>
            <a:off x="4343400" y="4724400"/>
            <a:ext cx="1524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Lato" panose="020F0502020204030203" pitchFamily="34" charset="0"/>
              </a:rPr>
              <a:t>class 4</a:t>
            </a:r>
          </a:p>
          <a:p>
            <a:pPr algn="ctr"/>
            <a:r>
              <a:rPr lang="en-US" dirty="0">
                <a:latin typeface="Lato" panose="020F0502020204030203" pitchFamily="34" charset="0"/>
              </a:rPr>
              <a:t>Extends</a:t>
            </a:r>
          </a:p>
          <a:p>
            <a:pPr algn="ctr"/>
            <a:r>
              <a:rPr lang="en-US" dirty="0">
                <a:latin typeface="Lato" panose="020F0502020204030203" pitchFamily="34" charset="0"/>
              </a:rPr>
              <a:t>Class 1  </a:t>
            </a:r>
          </a:p>
        </p:txBody>
      </p:sp>
      <p:sp>
        <p:nvSpPr>
          <p:cNvPr id="8" name="Rectangle 7"/>
          <p:cNvSpPr/>
          <p:nvPr/>
        </p:nvSpPr>
        <p:spPr>
          <a:xfrm>
            <a:off x="6553200" y="3124200"/>
            <a:ext cx="1371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Lato" panose="020F0502020204030203" pitchFamily="34" charset="0"/>
              </a:rPr>
              <a:t>Class 1</a:t>
            </a:r>
          </a:p>
          <a:p>
            <a:pPr algn="ctr"/>
            <a:r>
              <a:rPr lang="en-US" b="1" dirty="0">
                <a:latin typeface="Lato" panose="020F0502020204030203" pitchFamily="34" charset="0"/>
              </a:rPr>
              <a:t>Public </a:t>
            </a:r>
          </a:p>
          <a:p>
            <a:pPr algn="ctr"/>
            <a:r>
              <a:rPr lang="en-US" b="1" dirty="0">
                <a:latin typeface="Lato" panose="020F0502020204030203" pitchFamily="34" charset="0"/>
              </a:rPr>
              <a:t>Members</a:t>
            </a:r>
          </a:p>
        </p:txBody>
      </p:sp>
      <p:sp>
        <p:nvSpPr>
          <p:cNvPr id="9" name="Oval 8"/>
          <p:cNvSpPr/>
          <p:nvPr/>
        </p:nvSpPr>
        <p:spPr>
          <a:xfrm>
            <a:off x="8534400" y="3886200"/>
            <a:ext cx="1371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Lato" panose="020F0502020204030203" pitchFamily="34" charset="0"/>
              </a:rPr>
              <a:t>Class 2</a:t>
            </a:r>
          </a:p>
        </p:txBody>
      </p:sp>
      <p:sp>
        <p:nvSpPr>
          <p:cNvPr id="10" name="Oval 9"/>
          <p:cNvSpPr/>
          <p:nvPr/>
        </p:nvSpPr>
        <p:spPr>
          <a:xfrm>
            <a:off x="7696200" y="4876800"/>
            <a:ext cx="13716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Lato" panose="020F0502020204030203" pitchFamily="34" charset="0"/>
              </a:rPr>
              <a:t>Class 3</a:t>
            </a:r>
          </a:p>
        </p:txBody>
      </p:sp>
      <p:cxnSp>
        <p:nvCxnSpPr>
          <p:cNvPr id="12" name="Straight Arrow Connector 11"/>
          <p:cNvCxnSpPr/>
          <p:nvPr/>
        </p:nvCxnSpPr>
        <p:spPr>
          <a:xfrm flipH="1">
            <a:off x="3581400" y="3352800"/>
            <a:ext cx="29718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7" idx="7"/>
          </p:cNvCxnSpPr>
          <p:nvPr/>
        </p:nvCxnSpPr>
        <p:spPr>
          <a:xfrm flipH="1">
            <a:off x="5644216" y="3886201"/>
            <a:ext cx="908985" cy="9721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3"/>
          </p:cNvCxnSpPr>
          <p:nvPr/>
        </p:nvCxnSpPr>
        <p:spPr>
          <a:xfrm>
            <a:off x="7924800" y="3543300"/>
            <a:ext cx="99060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620000" y="3962400"/>
            <a:ext cx="533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2" name="Title 1"/>
          <p:cNvSpPr>
            <a:spLocks noGrp="1"/>
          </p:cNvSpPr>
          <p:nvPr>
            <p:ph type="title"/>
          </p:nvPr>
        </p:nvSpPr>
        <p:spPr>
          <a:xfrm>
            <a:off x="2104208" y="629019"/>
            <a:ext cx="7344591" cy="792162"/>
          </a:xfrm>
          <a:noFill/>
          <a:ln w="9525">
            <a:noFill/>
            <a:miter lim="800000"/>
            <a:headEnd/>
            <a:tailEnd/>
          </a:ln>
        </p:spPr>
        <p:txBody>
          <a:bodyPr vert="horz" wrap="square" lIns="16930" tIns="16930" rIns="16930" bIns="16930" numCol="1" rtlCol="0" anchor="t" anchorCtr="0" compatLnSpc="1">
            <a:prstTxWarp prst="textNoShape">
              <a:avLst/>
            </a:prstTxWarp>
            <a:noAutofit/>
          </a:bodyPr>
          <a:lstStyle/>
          <a:p>
            <a:pPr algn="l" defTabSz="914240" fontAlgn="base">
              <a:spcBef>
                <a:spcPct val="20000"/>
              </a:spcBef>
              <a:spcAft>
                <a:spcPct val="0"/>
              </a:spcAft>
              <a:buClr>
                <a:srgbClr val="000000"/>
              </a:buClr>
              <a:buFont typeface="Arial" charset="0"/>
            </a:pPr>
            <a:r>
              <a:rPr lang="en-US" sz="3600" b="1" dirty="0">
                <a:solidFill>
                  <a:srgbClr val="E61557"/>
                </a:solidFill>
                <a:latin typeface="Lato" panose="020F0502020204030203" pitchFamily="34" charset="0"/>
              </a:rPr>
              <a:t>Access Modifier-Protected</a:t>
            </a:r>
          </a:p>
        </p:txBody>
      </p:sp>
      <p:sp>
        <p:nvSpPr>
          <p:cNvPr id="3" name="Content Placeholder 2"/>
          <p:cNvSpPr>
            <a:spLocks noGrp="1"/>
          </p:cNvSpPr>
          <p:nvPr>
            <p:ph idx="1"/>
          </p:nvPr>
        </p:nvSpPr>
        <p:spPr>
          <a:xfrm>
            <a:off x="2057400" y="1335734"/>
            <a:ext cx="8305800" cy="1447799"/>
          </a:xfrm>
        </p:spPr>
        <p:txBody>
          <a:bodyPr vert="horz" lIns="91440" tIns="45720" rIns="91440" bIns="45720" rtlCol="0">
            <a:normAutofit/>
          </a:bodyPr>
          <a:lstStyle/>
          <a:p>
            <a:pPr marL="0" indent="0">
              <a:buNone/>
            </a:pPr>
            <a:r>
              <a:rPr lang="en-US" sz="2000" dirty="0">
                <a:latin typeface="Lato" panose="020F0502020204030203" pitchFamily="34" charset="0"/>
              </a:rPr>
              <a:t>Protected- When an attribute of a method is declared as protected then it is visible to all the classes in the same package and all subclasses in different package.</a:t>
            </a:r>
          </a:p>
          <a:p>
            <a:pPr marL="0" indent="0">
              <a:buNone/>
            </a:pPr>
            <a:endParaRPr lang="en-US" sz="2200" dirty="0">
              <a:latin typeface="Lato" panose="020F0502020204030203" pitchFamily="34" charset="0"/>
            </a:endParaRPr>
          </a:p>
        </p:txBody>
      </p:sp>
      <p:sp>
        <p:nvSpPr>
          <p:cNvPr id="4" name="TextBox 3"/>
          <p:cNvSpPr txBox="1"/>
          <p:nvPr/>
        </p:nvSpPr>
        <p:spPr>
          <a:xfrm>
            <a:off x="2667000" y="2971800"/>
            <a:ext cx="2286000" cy="369332"/>
          </a:xfrm>
          <a:prstGeom prst="rect">
            <a:avLst/>
          </a:prstGeom>
          <a:noFill/>
        </p:spPr>
        <p:txBody>
          <a:bodyPr wrap="square" rtlCol="0">
            <a:spAutoFit/>
          </a:bodyPr>
          <a:lstStyle/>
          <a:p>
            <a:r>
              <a:rPr lang="en-US" dirty="0">
                <a:latin typeface="Lato" panose="020F0502020204030203" pitchFamily="34" charset="0"/>
              </a:rPr>
              <a:t>com.auribises.pack2</a:t>
            </a:r>
          </a:p>
        </p:txBody>
      </p:sp>
      <p:sp>
        <p:nvSpPr>
          <p:cNvPr id="5" name="TextBox 4"/>
          <p:cNvSpPr txBox="1"/>
          <p:nvPr/>
        </p:nvSpPr>
        <p:spPr>
          <a:xfrm>
            <a:off x="7239000" y="2983469"/>
            <a:ext cx="2590800" cy="646331"/>
          </a:xfrm>
          <a:prstGeom prst="rect">
            <a:avLst/>
          </a:prstGeom>
          <a:noFill/>
        </p:spPr>
        <p:txBody>
          <a:bodyPr wrap="square" rtlCol="0">
            <a:spAutoFit/>
          </a:bodyPr>
          <a:lstStyle/>
          <a:p>
            <a:r>
              <a:rPr lang="en-US" dirty="0">
                <a:latin typeface="Lato" panose="020F0502020204030203" pitchFamily="34" charset="0"/>
              </a:rPr>
              <a:t>com.auribises.pack1</a:t>
            </a:r>
          </a:p>
          <a:p>
            <a:endParaRPr lang="en-US" dirty="0"/>
          </a:p>
        </p:txBody>
      </p:sp>
      <p:sp>
        <p:nvSpPr>
          <p:cNvPr id="6" name="Rounded Rectangle 5"/>
          <p:cNvSpPr/>
          <p:nvPr/>
        </p:nvSpPr>
        <p:spPr>
          <a:xfrm>
            <a:off x="7162800" y="3581399"/>
            <a:ext cx="1676400" cy="830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Lato" panose="020F0502020204030203" pitchFamily="34" charset="0"/>
              </a:rPr>
              <a:t>Class1</a:t>
            </a:r>
          </a:p>
          <a:p>
            <a:pPr algn="ctr"/>
            <a:r>
              <a:rPr lang="en-US" dirty="0">
                <a:latin typeface="Lato" panose="020F0502020204030203" pitchFamily="34" charset="0"/>
              </a:rPr>
              <a:t>Protected</a:t>
            </a:r>
          </a:p>
          <a:p>
            <a:pPr algn="ctr"/>
            <a:r>
              <a:rPr lang="en-US" dirty="0">
                <a:latin typeface="Lato" panose="020F0502020204030203" pitchFamily="34" charset="0"/>
              </a:rPr>
              <a:t>Members</a:t>
            </a:r>
          </a:p>
        </p:txBody>
      </p:sp>
      <p:sp>
        <p:nvSpPr>
          <p:cNvPr id="7" name="Oval 6"/>
          <p:cNvSpPr/>
          <p:nvPr/>
        </p:nvSpPr>
        <p:spPr>
          <a:xfrm>
            <a:off x="2971800" y="3962400"/>
            <a:ext cx="12954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Lato" panose="020F0502020204030203" pitchFamily="34" charset="0"/>
              </a:rPr>
              <a:t>Class 5</a:t>
            </a:r>
          </a:p>
        </p:txBody>
      </p:sp>
      <p:sp>
        <p:nvSpPr>
          <p:cNvPr id="8" name="Oval 7"/>
          <p:cNvSpPr/>
          <p:nvPr/>
        </p:nvSpPr>
        <p:spPr>
          <a:xfrm>
            <a:off x="4343400" y="4953000"/>
            <a:ext cx="15240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Lato" panose="020F0502020204030203" pitchFamily="34" charset="0"/>
              </a:rPr>
              <a:t>Class 4</a:t>
            </a:r>
          </a:p>
          <a:p>
            <a:pPr algn="ctr"/>
            <a:r>
              <a:rPr lang="en-US" dirty="0">
                <a:latin typeface="Lato" panose="020F0502020204030203" pitchFamily="34" charset="0"/>
              </a:rPr>
              <a:t>Extends</a:t>
            </a:r>
          </a:p>
          <a:p>
            <a:pPr algn="ctr"/>
            <a:r>
              <a:rPr lang="en-US" dirty="0">
                <a:latin typeface="Lato" panose="020F0502020204030203" pitchFamily="34" charset="0"/>
              </a:rPr>
              <a:t>Class 1</a:t>
            </a:r>
          </a:p>
        </p:txBody>
      </p:sp>
      <p:cxnSp>
        <p:nvCxnSpPr>
          <p:cNvPr id="10" name="Straight Arrow Connector 9"/>
          <p:cNvCxnSpPr/>
          <p:nvPr/>
        </p:nvCxnSpPr>
        <p:spPr>
          <a:xfrm flipH="1">
            <a:off x="5715000" y="3810000"/>
            <a:ext cx="14478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7924800" y="5257800"/>
            <a:ext cx="13716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Lato" panose="020F0502020204030203" pitchFamily="34" charset="0"/>
              </a:rPr>
              <a:t>Class 3</a:t>
            </a:r>
          </a:p>
        </p:txBody>
      </p:sp>
      <p:sp>
        <p:nvSpPr>
          <p:cNvPr id="13" name="Oval 12"/>
          <p:cNvSpPr/>
          <p:nvPr/>
        </p:nvSpPr>
        <p:spPr>
          <a:xfrm>
            <a:off x="8991600" y="4267200"/>
            <a:ext cx="1447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Lato" panose="020F0502020204030203" pitchFamily="34" charset="0"/>
              </a:rPr>
              <a:t>Class 2</a:t>
            </a:r>
          </a:p>
        </p:txBody>
      </p:sp>
      <p:cxnSp>
        <p:nvCxnSpPr>
          <p:cNvPr id="15" name="Straight Arrow Connector 14"/>
          <p:cNvCxnSpPr/>
          <p:nvPr/>
        </p:nvCxnSpPr>
        <p:spPr>
          <a:xfrm>
            <a:off x="8077200" y="4343400"/>
            <a:ext cx="228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3"/>
          </p:cNvCxnSpPr>
          <p:nvPr/>
        </p:nvCxnSpPr>
        <p:spPr>
          <a:xfrm>
            <a:off x="8839200" y="3996466"/>
            <a:ext cx="533400" cy="2707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2" name="Title 1"/>
          <p:cNvSpPr>
            <a:spLocks noGrp="1"/>
          </p:cNvSpPr>
          <p:nvPr>
            <p:ph type="title"/>
          </p:nvPr>
        </p:nvSpPr>
        <p:spPr>
          <a:xfrm>
            <a:off x="2057400" y="579857"/>
            <a:ext cx="5638800" cy="792162"/>
          </a:xfrm>
          <a:noFill/>
          <a:ln w="9525">
            <a:noFill/>
            <a:miter lim="800000"/>
            <a:headEnd/>
            <a:tailEnd/>
          </a:ln>
        </p:spPr>
        <p:txBody>
          <a:bodyPr vert="horz" wrap="square" lIns="16930" tIns="16930" rIns="16930" bIns="16930" numCol="1" rtlCol="0" anchor="t" anchorCtr="0" compatLnSpc="1">
            <a:prstTxWarp prst="textNoShape">
              <a:avLst/>
            </a:prstTxWarp>
            <a:noAutofit/>
          </a:bodyPr>
          <a:lstStyle/>
          <a:p>
            <a:pPr algn="l" defTabSz="914240" fontAlgn="base">
              <a:spcBef>
                <a:spcPct val="20000"/>
              </a:spcBef>
              <a:spcAft>
                <a:spcPct val="0"/>
              </a:spcAft>
              <a:buClr>
                <a:srgbClr val="000000"/>
              </a:buClr>
              <a:buFont typeface="Arial" charset="0"/>
            </a:pPr>
            <a:r>
              <a:rPr lang="en-US" sz="3600" b="1" dirty="0">
                <a:solidFill>
                  <a:srgbClr val="E61557"/>
                </a:solidFill>
                <a:latin typeface="Lato" panose="020F0502020204030203" pitchFamily="34" charset="0"/>
              </a:rPr>
              <a:t>Access Modifier- Private</a:t>
            </a:r>
          </a:p>
        </p:txBody>
      </p:sp>
      <p:sp>
        <p:nvSpPr>
          <p:cNvPr id="3" name="Content Placeholder 2"/>
          <p:cNvSpPr>
            <a:spLocks noGrp="1"/>
          </p:cNvSpPr>
          <p:nvPr>
            <p:ph idx="1"/>
          </p:nvPr>
        </p:nvSpPr>
        <p:spPr>
          <a:xfrm>
            <a:off x="1981200" y="1411068"/>
            <a:ext cx="8534400" cy="2094130"/>
          </a:xfrm>
        </p:spPr>
        <p:txBody>
          <a:bodyPr vert="horz" lIns="91440" tIns="45720" rIns="91440" bIns="45720" rtlCol="0">
            <a:normAutofit/>
          </a:bodyPr>
          <a:lstStyle/>
          <a:p>
            <a:pPr marL="0" indent="0">
              <a:buNone/>
            </a:pPr>
            <a:r>
              <a:rPr lang="en-US" sz="2000" b="1" dirty="0">
                <a:latin typeface="Lato" panose="020F0502020204030203" pitchFamily="34" charset="0"/>
              </a:rPr>
              <a:t>Private: </a:t>
            </a:r>
            <a:r>
              <a:rPr lang="en-US" sz="2000" dirty="0">
                <a:latin typeface="Lato" panose="020F0502020204030203" pitchFamily="34" charset="0"/>
              </a:rPr>
              <a:t>If a method , variable or constructor is defined as private then it can only be accessed within the declared class itself. Access is not available outside the class</a:t>
            </a:r>
            <a:r>
              <a:rPr lang="en-US" sz="2000" dirty="0" smtClean="0">
                <a:latin typeface="Lato" panose="020F0502020204030203" pitchFamily="34" charset="0"/>
              </a:rPr>
              <a:t>.       </a:t>
            </a:r>
            <a:endParaRPr lang="en-US" sz="2000" dirty="0">
              <a:latin typeface="Lato" panose="020F0502020204030203" pitchFamily="34" charset="0"/>
            </a:endParaRPr>
          </a:p>
          <a:p>
            <a:pPr marL="0" indent="0">
              <a:buNone/>
            </a:pPr>
            <a:r>
              <a:rPr lang="en-US" sz="2000" dirty="0">
                <a:latin typeface="Lato" panose="020F0502020204030203" pitchFamily="34" charset="0"/>
              </a:rPr>
              <a:t>          </a:t>
            </a:r>
          </a:p>
          <a:p>
            <a:pPr marL="0" indent="0">
              <a:buNone/>
            </a:pPr>
            <a:endParaRPr lang="en-US" sz="2000" dirty="0">
              <a:latin typeface="Lato" panose="020F0502020204030203" pitchFamily="34" charset="0"/>
            </a:endParaRPr>
          </a:p>
        </p:txBody>
      </p:sp>
      <p:sp>
        <p:nvSpPr>
          <p:cNvPr id="4" name="TextBox 3"/>
          <p:cNvSpPr txBox="1"/>
          <p:nvPr/>
        </p:nvSpPr>
        <p:spPr>
          <a:xfrm>
            <a:off x="2667000" y="2971800"/>
            <a:ext cx="2590800" cy="369332"/>
          </a:xfrm>
          <a:prstGeom prst="rect">
            <a:avLst/>
          </a:prstGeom>
          <a:noFill/>
        </p:spPr>
        <p:txBody>
          <a:bodyPr wrap="square" rtlCol="0">
            <a:spAutoFit/>
          </a:bodyPr>
          <a:lstStyle/>
          <a:p>
            <a:r>
              <a:rPr lang="en-US" dirty="0">
                <a:latin typeface="Lato" panose="020F0502020204030203" pitchFamily="34" charset="0"/>
              </a:rPr>
              <a:t>com.auribises.pack2</a:t>
            </a:r>
          </a:p>
        </p:txBody>
      </p:sp>
      <p:sp>
        <p:nvSpPr>
          <p:cNvPr id="5" name="TextBox 4"/>
          <p:cNvSpPr txBox="1"/>
          <p:nvPr/>
        </p:nvSpPr>
        <p:spPr>
          <a:xfrm>
            <a:off x="7086600" y="3048001"/>
            <a:ext cx="2590800" cy="646331"/>
          </a:xfrm>
          <a:prstGeom prst="rect">
            <a:avLst/>
          </a:prstGeom>
          <a:noFill/>
        </p:spPr>
        <p:txBody>
          <a:bodyPr wrap="square" rtlCol="0">
            <a:spAutoFit/>
          </a:bodyPr>
          <a:lstStyle/>
          <a:p>
            <a:r>
              <a:rPr lang="en-US" dirty="0">
                <a:latin typeface="Lato" panose="020F0502020204030203" pitchFamily="34" charset="0"/>
              </a:rPr>
              <a:t>com.auribises.pack1</a:t>
            </a:r>
          </a:p>
          <a:p>
            <a:endParaRPr lang="en-US" dirty="0"/>
          </a:p>
        </p:txBody>
      </p:sp>
      <p:sp>
        <p:nvSpPr>
          <p:cNvPr id="6" name="Oval 5"/>
          <p:cNvSpPr/>
          <p:nvPr/>
        </p:nvSpPr>
        <p:spPr>
          <a:xfrm>
            <a:off x="2286000" y="3962400"/>
            <a:ext cx="13716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Lato" panose="020F0502020204030203" pitchFamily="34" charset="0"/>
              </a:rPr>
              <a:t>Class 5</a:t>
            </a:r>
          </a:p>
        </p:txBody>
      </p:sp>
      <p:sp>
        <p:nvSpPr>
          <p:cNvPr id="7" name="Oval 6"/>
          <p:cNvSpPr/>
          <p:nvPr/>
        </p:nvSpPr>
        <p:spPr>
          <a:xfrm>
            <a:off x="3810000" y="4800600"/>
            <a:ext cx="16002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Lato" panose="020F0502020204030203" pitchFamily="34" charset="0"/>
              </a:rPr>
              <a:t>Class 4</a:t>
            </a:r>
          </a:p>
          <a:p>
            <a:pPr algn="ctr"/>
            <a:r>
              <a:rPr lang="en-US" dirty="0">
                <a:latin typeface="Lato" panose="020F0502020204030203" pitchFamily="34" charset="0"/>
              </a:rPr>
              <a:t>Extends</a:t>
            </a:r>
          </a:p>
          <a:p>
            <a:pPr algn="ctr"/>
            <a:r>
              <a:rPr lang="en-US" dirty="0">
                <a:latin typeface="Lato" panose="020F0502020204030203" pitchFamily="34" charset="0"/>
              </a:rPr>
              <a:t>Class 1</a:t>
            </a:r>
          </a:p>
        </p:txBody>
      </p:sp>
      <p:sp>
        <p:nvSpPr>
          <p:cNvPr id="8" name="Rounded Rectangle 7"/>
          <p:cNvSpPr/>
          <p:nvPr/>
        </p:nvSpPr>
        <p:spPr>
          <a:xfrm>
            <a:off x="6629400" y="3505200"/>
            <a:ext cx="15240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Lato" panose="020F0502020204030203" pitchFamily="34" charset="0"/>
              </a:rPr>
              <a:t>Class 1</a:t>
            </a:r>
          </a:p>
          <a:p>
            <a:pPr algn="ctr"/>
            <a:r>
              <a:rPr lang="en-US" dirty="0">
                <a:latin typeface="Lato" panose="020F0502020204030203" pitchFamily="34" charset="0"/>
              </a:rPr>
              <a:t>Private</a:t>
            </a:r>
          </a:p>
          <a:p>
            <a:pPr algn="ctr"/>
            <a:r>
              <a:rPr lang="en-US" dirty="0">
                <a:latin typeface="Lato" panose="020F0502020204030203" pitchFamily="34" charset="0"/>
              </a:rPr>
              <a:t>Members</a:t>
            </a:r>
          </a:p>
        </p:txBody>
      </p:sp>
      <p:sp>
        <p:nvSpPr>
          <p:cNvPr id="10" name="Oval 9"/>
          <p:cNvSpPr/>
          <p:nvPr/>
        </p:nvSpPr>
        <p:spPr>
          <a:xfrm>
            <a:off x="8610600" y="4038600"/>
            <a:ext cx="13716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Lato" panose="020F0502020204030203" pitchFamily="34" charset="0"/>
              </a:rPr>
              <a:t>Class 2</a:t>
            </a:r>
          </a:p>
        </p:txBody>
      </p:sp>
      <p:sp>
        <p:nvSpPr>
          <p:cNvPr id="11" name="Oval 10"/>
          <p:cNvSpPr/>
          <p:nvPr/>
        </p:nvSpPr>
        <p:spPr>
          <a:xfrm>
            <a:off x="7086600" y="5181600"/>
            <a:ext cx="13716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Lato" panose="020F0502020204030203" pitchFamily="34" charset="0"/>
              </a:rPr>
              <a:t>Class 3</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2" name="Title 1"/>
          <p:cNvSpPr>
            <a:spLocks noGrp="1"/>
          </p:cNvSpPr>
          <p:nvPr>
            <p:ph type="title"/>
          </p:nvPr>
        </p:nvSpPr>
        <p:spPr>
          <a:xfrm>
            <a:off x="2286000" y="381000"/>
            <a:ext cx="5486400" cy="639762"/>
          </a:xfrm>
          <a:noFill/>
          <a:ln w="9525">
            <a:noFill/>
            <a:miter lim="800000"/>
            <a:headEnd/>
            <a:tailEnd/>
          </a:ln>
        </p:spPr>
        <p:txBody>
          <a:bodyPr vert="horz" wrap="square" lIns="16930" tIns="16930" rIns="16930" bIns="16930" numCol="1" rtlCol="0" anchor="t" anchorCtr="0" compatLnSpc="1">
            <a:prstTxWarp prst="textNoShape">
              <a:avLst/>
            </a:prstTxWarp>
            <a:noAutofit/>
          </a:bodyPr>
          <a:lstStyle/>
          <a:p>
            <a:pPr algn="l" defTabSz="914240" fontAlgn="base">
              <a:spcBef>
                <a:spcPct val="20000"/>
              </a:spcBef>
              <a:spcAft>
                <a:spcPct val="0"/>
              </a:spcAft>
              <a:buClr>
                <a:srgbClr val="000000"/>
              </a:buClr>
              <a:buFont typeface="Arial" charset="0"/>
            </a:pPr>
            <a:r>
              <a:rPr lang="en-US" sz="3600" b="1" dirty="0">
                <a:solidFill>
                  <a:srgbClr val="E61557"/>
                </a:solidFill>
                <a:latin typeface="Lato" panose="020F0502020204030203" pitchFamily="34" charset="0"/>
              </a:rPr>
              <a:t>Access Modifier- Default</a:t>
            </a:r>
          </a:p>
        </p:txBody>
      </p:sp>
      <p:sp>
        <p:nvSpPr>
          <p:cNvPr id="3" name="Content Placeholder 2"/>
          <p:cNvSpPr>
            <a:spLocks noGrp="1"/>
          </p:cNvSpPr>
          <p:nvPr>
            <p:ph idx="1"/>
          </p:nvPr>
        </p:nvSpPr>
        <p:spPr>
          <a:xfrm>
            <a:off x="2209800" y="1083018"/>
            <a:ext cx="8001000" cy="4525963"/>
          </a:xfrm>
        </p:spPr>
        <p:txBody>
          <a:bodyPr vert="horz" lIns="91440" tIns="45720" rIns="91440" bIns="45720" rtlCol="0">
            <a:normAutofit/>
          </a:bodyPr>
          <a:lstStyle/>
          <a:p>
            <a:pPr marL="0" indent="0">
              <a:buNone/>
            </a:pPr>
            <a:r>
              <a:rPr lang="en-US" sz="2000" b="1" dirty="0">
                <a:latin typeface="Lato" panose="020F0502020204030203" pitchFamily="34" charset="0"/>
              </a:rPr>
              <a:t>Default : </a:t>
            </a:r>
            <a:r>
              <a:rPr lang="en-US" sz="2000" dirty="0">
                <a:latin typeface="Lato" panose="020F0502020204030203" pitchFamily="34" charset="0"/>
              </a:rPr>
              <a:t>When no access modifier is defined then it is to have default access modifier. This attribute/method is used only in the given package . It is not accessible outside the package.</a:t>
            </a:r>
          </a:p>
          <a:p>
            <a:pPr marL="0" indent="0">
              <a:buNone/>
            </a:pPr>
            <a:r>
              <a:rPr lang="en-US" sz="2000" dirty="0">
                <a:latin typeface="Lato" panose="020F0502020204030203" pitchFamily="34" charset="0"/>
              </a:rPr>
              <a:t>                    </a:t>
            </a:r>
          </a:p>
          <a:p>
            <a:pPr marL="0" indent="0">
              <a:buNone/>
            </a:pPr>
            <a:endParaRPr lang="en-US" sz="2000" dirty="0">
              <a:latin typeface="Lato" panose="020F0502020204030203" pitchFamily="34" charset="0"/>
            </a:endParaRPr>
          </a:p>
        </p:txBody>
      </p:sp>
      <p:sp>
        <p:nvSpPr>
          <p:cNvPr id="4" name="TextBox 3"/>
          <p:cNvSpPr txBox="1"/>
          <p:nvPr/>
        </p:nvSpPr>
        <p:spPr>
          <a:xfrm>
            <a:off x="2895600" y="2688733"/>
            <a:ext cx="2514600" cy="646331"/>
          </a:xfrm>
          <a:prstGeom prst="rect">
            <a:avLst/>
          </a:prstGeom>
          <a:noFill/>
        </p:spPr>
        <p:txBody>
          <a:bodyPr wrap="square" rtlCol="0">
            <a:spAutoFit/>
          </a:bodyPr>
          <a:lstStyle/>
          <a:p>
            <a:r>
              <a:rPr lang="en-US" dirty="0"/>
              <a:t>com.auribises.pack2</a:t>
            </a:r>
          </a:p>
          <a:p>
            <a:endParaRPr lang="en-US" dirty="0"/>
          </a:p>
        </p:txBody>
      </p:sp>
      <p:sp>
        <p:nvSpPr>
          <p:cNvPr id="5" name="TextBox 4"/>
          <p:cNvSpPr txBox="1"/>
          <p:nvPr/>
        </p:nvSpPr>
        <p:spPr>
          <a:xfrm>
            <a:off x="7391400" y="2764932"/>
            <a:ext cx="2362200" cy="369332"/>
          </a:xfrm>
          <a:prstGeom prst="rect">
            <a:avLst/>
          </a:prstGeom>
          <a:noFill/>
        </p:spPr>
        <p:txBody>
          <a:bodyPr wrap="square" rtlCol="0">
            <a:spAutoFit/>
          </a:bodyPr>
          <a:lstStyle/>
          <a:p>
            <a:r>
              <a:rPr lang="en-US" dirty="0"/>
              <a:t>com.auribises.pack1</a:t>
            </a:r>
          </a:p>
        </p:txBody>
      </p:sp>
      <p:sp>
        <p:nvSpPr>
          <p:cNvPr id="6" name="Oval 5"/>
          <p:cNvSpPr/>
          <p:nvPr/>
        </p:nvSpPr>
        <p:spPr>
          <a:xfrm>
            <a:off x="2057400" y="3679332"/>
            <a:ext cx="1447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Lato" panose="020F0502020204030203" pitchFamily="34" charset="0"/>
              </a:rPr>
              <a:t>Class 5</a:t>
            </a:r>
          </a:p>
        </p:txBody>
      </p:sp>
      <p:sp>
        <p:nvSpPr>
          <p:cNvPr id="8" name="Oval 7"/>
          <p:cNvSpPr/>
          <p:nvPr/>
        </p:nvSpPr>
        <p:spPr>
          <a:xfrm>
            <a:off x="3505200" y="4746132"/>
            <a:ext cx="1447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Lato" panose="020F0502020204030203" pitchFamily="34" charset="0"/>
              </a:rPr>
              <a:t>Class 4</a:t>
            </a:r>
          </a:p>
          <a:p>
            <a:pPr algn="ctr"/>
            <a:r>
              <a:rPr lang="en-US" dirty="0">
                <a:latin typeface="Lato" panose="020F0502020204030203" pitchFamily="34" charset="0"/>
              </a:rPr>
              <a:t>Extends</a:t>
            </a:r>
          </a:p>
          <a:p>
            <a:pPr algn="ctr"/>
            <a:r>
              <a:rPr lang="en-US" dirty="0">
                <a:latin typeface="Lato" panose="020F0502020204030203" pitchFamily="34" charset="0"/>
              </a:rPr>
              <a:t>Class 1</a:t>
            </a:r>
          </a:p>
        </p:txBody>
      </p:sp>
      <p:sp>
        <p:nvSpPr>
          <p:cNvPr id="9" name="Rounded Rectangle 8"/>
          <p:cNvSpPr/>
          <p:nvPr/>
        </p:nvSpPr>
        <p:spPr>
          <a:xfrm>
            <a:off x="6858000" y="3222132"/>
            <a:ext cx="16002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Lato" panose="020F0502020204030203" pitchFamily="34" charset="0"/>
              </a:rPr>
              <a:t>Class1</a:t>
            </a:r>
          </a:p>
          <a:p>
            <a:pPr algn="ctr"/>
            <a:r>
              <a:rPr lang="en-US" dirty="0">
                <a:latin typeface="Lato" panose="020F0502020204030203" pitchFamily="34" charset="0"/>
              </a:rPr>
              <a:t>Default</a:t>
            </a:r>
          </a:p>
          <a:p>
            <a:pPr algn="ctr"/>
            <a:r>
              <a:rPr lang="en-US" dirty="0">
                <a:latin typeface="Lato" panose="020F0502020204030203" pitchFamily="34" charset="0"/>
              </a:rPr>
              <a:t>Members</a:t>
            </a:r>
          </a:p>
        </p:txBody>
      </p:sp>
      <p:sp>
        <p:nvSpPr>
          <p:cNvPr id="10" name="Oval 9"/>
          <p:cNvSpPr/>
          <p:nvPr/>
        </p:nvSpPr>
        <p:spPr>
          <a:xfrm>
            <a:off x="8077200" y="4898532"/>
            <a:ext cx="1447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Lato" panose="020F0502020204030203" pitchFamily="34" charset="0"/>
              </a:rPr>
              <a:t>Class 3</a:t>
            </a:r>
          </a:p>
        </p:txBody>
      </p:sp>
      <p:sp>
        <p:nvSpPr>
          <p:cNvPr id="11" name="Oval 10"/>
          <p:cNvSpPr/>
          <p:nvPr/>
        </p:nvSpPr>
        <p:spPr>
          <a:xfrm>
            <a:off x="9525000" y="3679332"/>
            <a:ext cx="13716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Lato" panose="020F0502020204030203" pitchFamily="34" charset="0"/>
              </a:rPr>
              <a:t>Class 2</a:t>
            </a:r>
          </a:p>
        </p:txBody>
      </p:sp>
      <p:cxnSp>
        <p:nvCxnSpPr>
          <p:cNvPr id="13" name="Straight Arrow Connector 12"/>
          <p:cNvCxnSpPr>
            <a:stCxn id="9" idx="3"/>
            <a:endCxn id="11" idx="2"/>
          </p:cNvCxnSpPr>
          <p:nvPr/>
        </p:nvCxnSpPr>
        <p:spPr>
          <a:xfrm>
            <a:off x="8458200" y="3793632"/>
            <a:ext cx="1066800"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0" idx="1"/>
          </p:cNvCxnSpPr>
          <p:nvPr/>
        </p:nvCxnSpPr>
        <p:spPr>
          <a:xfrm>
            <a:off x="7848600" y="4365133"/>
            <a:ext cx="440626" cy="6896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49"/>
            <a:ext cx="12192000" cy="6861649"/>
          </a:xfrm>
          <a:prstGeom prst="rect">
            <a:avLst/>
          </a:prstGeom>
        </p:spPr>
      </p:pic>
      <p:sp>
        <p:nvSpPr>
          <p:cNvPr id="22" name="Freeform: Shape 21">
            <a:extLst>
              <a:ext uri="{FF2B5EF4-FFF2-40B4-BE49-F238E27FC236}">
                <a16:creationId xmlns="" xmlns:a16="http://schemas.microsoft.com/office/drawing/2014/main" id="{05544628-8C85-4628-BE1A-64D62308D501}"/>
              </a:ext>
            </a:extLst>
          </p:cNvPr>
          <p:cNvSpPr>
            <a:spLocks/>
          </p:cNvSpPr>
          <p:nvPr/>
        </p:nvSpPr>
        <p:spPr bwMode="auto">
          <a:xfrm>
            <a:off x="9690806" y="2116553"/>
            <a:ext cx="1385548" cy="729605"/>
          </a:xfrm>
          <a:custGeom>
            <a:avLst/>
            <a:gdLst>
              <a:gd name="connsiteX0" fmla="*/ 177670 w 5506304"/>
              <a:gd name="connsiteY0" fmla="*/ 0 h 3912092"/>
              <a:gd name="connsiteX1" fmla="*/ 5501020 w 5506304"/>
              <a:gd name="connsiteY1" fmla="*/ 0 h 3912092"/>
              <a:gd name="connsiteX2" fmla="*/ 5503096 w 5506304"/>
              <a:gd name="connsiteY2" fmla="*/ 144828 h 3912092"/>
              <a:gd name="connsiteX3" fmla="*/ 5486796 w 5506304"/>
              <a:gd name="connsiteY3" fmla="*/ 2753293 h 3912092"/>
              <a:gd name="connsiteX4" fmla="*/ 2677556 w 5506304"/>
              <a:gd name="connsiteY4" fmla="*/ 3912092 h 3912092"/>
              <a:gd name="connsiteX5" fmla="*/ 0 w 5506304"/>
              <a:gd name="connsiteY5" fmla="*/ 2753293 h 3912092"/>
              <a:gd name="connsiteX6" fmla="*/ 181064 w 5506304"/>
              <a:gd name="connsiteY6" fmla="*/ 212003 h 391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6304" h="3912092">
                <a:moveTo>
                  <a:pt x="177670" y="0"/>
                </a:moveTo>
                <a:lnTo>
                  <a:pt x="5501020" y="0"/>
                </a:lnTo>
                <a:lnTo>
                  <a:pt x="5503096" y="144828"/>
                </a:lnTo>
                <a:cubicBezTo>
                  <a:pt x="5515772" y="1291101"/>
                  <a:pt x="5486796" y="2753293"/>
                  <a:pt x="5486796" y="2753293"/>
                </a:cubicBezTo>
                <a:cubicBezTo>
                  <a:pt x="5486796" y="2753293"/>
                  <a:pt x="5486796" y="2753293"/>
                  <a:pt x="2677556" y="3912092"/>
                </a:cubicBezTo>
                <a:cubicBezTo>
                  <a:pt x="2677556" y="3912092"/>
                  <a:pt x="2677556" y="3912092"/>
                  <a:pt x="0" y="2753293"/>
                </a:cubicBezTo>
                <a:cubicBezTo>
                  <a:pt x="0" y="2753293"/>
                  <a:pt x="179236" y="1579826"/>
                  <a:pt x="181064" y="212003"/>
                </a:cubicBezTo>
                <a:close/>
              </a:path>
            </a:pathLst>
          </a:custGeom>
          <a:solidFill>
            <a:srgbClr val="005780"/>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30477" tIns="15238" rIns="30477" bIns="15238" numCol="1" anchor="t" anchorCtr="0" compatLnSpc="1">
            <a:prstTxWarp prst="textNoShape">
              <a:avLst/>
            </a:prstTxWarp>
            <a:noAutofit/>
          </a:bodyPr>
          <a:lstStyle/>
          <a:p>
            <a:endParaRPr lang="en-IN"/>
          </a:p>
        </p:txBody>
      </p:sp>
      <p:sp>
        <p:nvSpPr>
          <p:cNvPr id="21" name="Freeform: Shape 20">
            <a:extLst>
              <a:ext uri="{FF2B5EF4-FFF2-40B4-BE49-F238E27FC236}">
                <a16:creationId xmlns="" xmlns:a16="http://schemas.microsoft.com/office/drawing/2014/main" id="{9B48B8FD-D4A5-4AAB-8222-0FC8658A15E3}"/>
              </a:ext>
            </a:extLst>
          </p:cNvPr>
          <p:cNvSpPr>
            <a:spLocks/>
          </p:cNvSpPr>
          <p:nvPr/>
        </p:nvSpPr>
        <p:spPr bwMode="auto">
          <a:xfrm>
            <a:off x="8141600" y="2120468"/>
            <a:ext cx="1397236" cy="741553"/>
          </a:xfrm>
          <a:custGeom>
            <a:avLst/>
            <a:gdLst>
              <a:gd name="connsiteX0" fmla="*/ 0 w 5552750"/>
              <a:gd name="connsiteY0" fmla="*/ 0 h 3976156"/>
              <a:gd name="connsiteX1" fmla="*/ 5548328 w 5552750"/>
              <a:gd name="connsiteY1" fmla="*/ 0 h 3976156"/>
              <a:gd name="connsiteX2" fmla="*/ 5552750 w 5552750"/>
              <a:gd name="connsiteY2" fmla="*/ 276067 h 3976156"/>
              <a:gd name="connsiteX3" fmla="*/ 5371622 w 5552750"/>
              <a:gd name="connsiteY3" fmla="*/ 2817357 h 3976156"/>
              <a:gd name="connsiteX4" fmla="*/ 2751676 w 5552750"/>
              <a:gd name="connsiteY4" fmla="*/ 3976156 h 3976156"/>
              <a:gd name="connsiteX5" fmla="*/ 0 w 5552750"/>
              <a:gd name="connsiteY5" fmla="*/ 2817357 h 3976156"/>
              <a:gd name="connsiteX6" fmla="*/ 0 w 5552750"/>
              <a:gd name="connsiteY6" fmla="*/ 281912 h 3976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52750" h="3976156">
                <a:moveTo>
                  <a:pt x="0" y="0"/>
                </a:moveTo>
                <a:lnTo>
                  <a:pt x="5548328" y="0"/>
                </a:lnTo>
                <a:lnTo>
                  <a:pt x="5552750" y="276067"/>
                </a:lnTo>
                <a:cubicBezTo>
                  <a:pt x="5550920" y="1643890"/>
                  <a:pt x="5371622" y="2817357"/>
                  <a:pt x="5371622" y="2817357"/>
                </a:cubicBezTo>
                <a:cubicBezTo>
                  <a:pt x="5371622" y="2817357"/>
                  <a:pt x="5371622" y="2817357"/>
                  <a:pt x="2751676" y="3976156"/>
                </a:cubicBezTo>
                <a:cubicBezTo>
                  <a:pt x="2751676" y="3976156"/>
                  <a:pt x="2751676" y="3976156"/>
                  <a:pt x="0" y="2817357"/>
                </a:cubicBezTo>
                <a:cubicBezTo>
                  <a:pt x="0" y="2817357"/>
                  <a:pt x="0" y="2817357"/>
                  <a:pt x="0" y="281912"/>
                </a:cubicBezTo>
                <a:close/>
              </a:path>
            </a:pathLst>
          </a:custGeom>
          <a:solidFill>
            <a:srgbClr val="ABE4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30477" tIns="15238" rIns="30477" bIns="15238" numCol="1" anchor="t" anchorCtr="0" compatLnSpc="1">
            <a:prstTxWarp prst="textNoShape">
              <a:avLst/>
            </a:prstTxWarp>
            <a:noAutofit/>
          </a:bodyPr>
          <a:lstStyle/>
          <a:p>
            <a:endParaRPr lang="en-IN"/>
          </a:p>
        </p:txBody>
      </p:sp>
      <p:sp>
        <p:nvSpPr>
          <p:cNvPr id="18" name="Freeform: Shape 17">
            <a:extLst>
              <a:ext uri="{FF2B5EF4-FFF2-40B4-BE49-F238E27FC236}">
                <a16:creationId xmlns="" xmlns:a16="http://schemas.microsoft.com/office/drawing/2014/main" id="{5BB09E08-80DC-4439-8640-25546EEFAABB}"/>
              </a:ext>
            </a:extLst>
          </p:cNvPr>
          <p:cNvSpPr>
            <a:spLocks/>
          </p:cNvSpPr>
          <p:nvPr/>
        </p:nvSpPr>
        <p:spPr bwMode="auto">
          <a:xfrm>
            <a:off x="6474697" y="2101025"/>
            <a:ext cx="1395394" cy="735421"/>
          </a:xfrm>
          <a:custGeom>
            <a:avLst/>
            <a:gdLst>
              <a:gd name="connsiteX0" fmla="*/ 3180 w 5545434"/>
              <a:gd name="connsiteY0" fmla="*/ 0 h 3943276"/>
              <a:gd name="connsiteX1" fmla="*/ 5545434 w 5545434"/>
              <a:gd name="connsiteY1" fmla="*/ 0 h 3943276"/>
              <a:gd name="connsiteX2" fmla="*/ 5545434 w 5545434"/>
              <a:gd name="connsiteY2" fmla="*/ 128915 h 3943276"/>
              <a:gd name="connsiteX3" fmla="*/ 5545434 w 5545434"/>
              <a:gd name="connsiteY3" fmla="*/ 2784477 h 3943276"/>
              <a:gd name="connsiteX4" fmla="*/ 2779120 w 5545434"/>
              <a:gd name="connsiteY4" fmla="*/ 3943276 h 3943276"/>
              <a:gd name="connsiteX5" fmla="*/ 188446 w 5545434"/>
              <a:gd name="connsiteY5" fmla="*/ 2784477 h 3943276"/>
              <a:gd name="connsiteX6" fmla="*/ 0 w 5545434"/>
              <a:gd name="connsiteY6" fmla="*/ 237686 h 39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45434" h="3943276">
                <a:moveTo>
                  <a:pt x="3180" y="0"/>
                </a:moveTo>
                <a:lnTo>
                  <a:pt x="5545434" y="0"/>
                </a:lnTo>
                <a:lnTo>
                  <a:pt x="5545434" y="128915"/>
                </a:lnTo>
                <a:cubicBezTo>
                  <a:pt x="5545434" y="928531"/>
                  <a:pt x="5545434" y="1810866"/>
                  <a:pt x="5545434" y="2784477"/>
                </a:cubicBezTo>
                <a:cubicBezTo>
                  <a:pt x="5545434" y="2784477"/>
                  <a:pt x="5545434" y="2784477"/>
                  <a:pt x="2779120" y="3943276"/>
                </a:cubicBezTo>
                <a:cubicBezTo>
                  <a:pt x="2779120" y="3943276"/>
                  <a:pt x="2779120" y="3943276"/>
                  <a:pt x="188446" y="2784477"/>
                </a:cubicBezTo>
                <a:cubicBezTo>
                  <a:pt x="188446" y="2784477"/>
                  <a:pt x="5490" y="1607343"/>
                  <a:pt x="0" y="237686"/>
                </a:cubicBezTo>
                <a:close/>
              </a:path>
            </a:pathLst>
          </a:custGeom>
          <a:solidFill>
            <a:srgbClr val="5ECCFF"/>
          </a:solidFill>
          <a:ln>
            <a:noFill/>
          </a:ln>
          <a:effectLst>
            <a:outerShdw blurRad="50800" dist="38100" dir="8100000" algn="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30477" tIns="15238" rIns="30477" bIns="15238" numCol="1" anchor="t" anchorCtr="0" compatLnSpc="1">
            <a:prstTxWarp prst="textNoShape">
              <a:avLst/>
            </a:prstTxWarp>
            <a:noAutofit/>
          </a:bodyPr>
          <a:lstStyle/>
          <a:p>
            <a:endParaRPr lang="en-IN"/>
          </a:p>
        </p:txBody>
      </p:sp>
      <p:sp>
        <p:nvSpPr>
          <p:cNvPr id="13" name="Freeform: Shape 12">
            <a:extLst>
              <a:ext uri="{FF2B5EF4-FFF2-40B4-BE49-F238E27FC236}">
                <a16:creationId xmlns="" xmlns:a16="http://schemas.microsoft.com/office/drawing/2014/main" id="{5B15200D-C1C3-462E-B4A1-6D8DAC23514D}"/>
              </a:ext>
            </a:extLst>
          </p:cNvPr>
          <p:cNvSpPr>
            <a:spLocks/>
          </p:cNvSpPr>
          <p:nvPr/>
        </p:nvSpPr>
        <p:spPr bwMode="auto">
          <a:xfrm>
            <a:off x="4840032" y="2120468"/>
            <a:ext cx="1391928" cy="757119"/>
          </a:xfrm>
          <a:custGeom>
            <a:avLst/>
            <a:gdLst>
              <a:gd name="connsiteX0" fmla="*/ 9520 w 5531661"/>
              <a:gd name="connsiteY0" fmla="*/ 0 h 4059620"/>
              <a:gd name="connsiteX1" fmla="*/ 5347875 w 5531661"/>
              <a:gd name="connsiteY1" fmla="*/ 0 h 4059620"/>
              <a:gd name="connsiteX2" fmla="*/ 5343138 w 5531661"/>
              <a:gd name="connsiteY2" fmla="*/ 354031 h 4059620"/>
              <a:gd name="connsiteX3" fmla="*/ 5531661 w 5531661"/>
              <a:gd name="connsiteY3" fmla="*/ 2900821 h 4059620"/>
              <a:gd name="connsiteX4" fmla="*/ 2720276 w 5531661"/>
              <a:gd name="connsiteY4" fmla="*/ 4059620 h 4059620"/>
              <a:gd name="connsiteX5" fmla="*/ 26032 w 5531661"/>
              <a:gd name="connsiteY5" fmla="*/ 2900821 h 4059620"/>
              <a:gd name="connsiteX6" fmla="*/ 9216 w 5531661"/>
              <a:gd name="connsiteY6" fmla="*/ 10384 h 4059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31661" h="4059620">
                <a:moveTo>
                  <a:pt x="9520" y="0"/>
                </a:moveTo>
                <a:lnTo>
                  <a:pt x="5347875" y="0"/>
                </a:lnTo>
                <a:lnTo>
                  <a:pt x="5343138" y="354031"/>
                </a:lnTo>
                <a:cubicBezTo>
                  <a:pt x="5348628" y="1723687"/>
                  <a:pt x="5531661" y="2900821"/>
                  <a:pt x="5531661" y="2900821"/>
                </a:cubicBezTo>
                <a:cubicBezTo>
                  <a:pt x="5531661" y="2900821"/>
                  <a:pt x="5531661" y="2900821"/>
                  <a:pt x="2720276" y="4059620"/>
                </a:cubicBezTo>
                <a:cubicBezTo>
                  <a:pt x="2720276" y="4059620"/>
                  <a:pt x="2720276" y="4059620"/>
                  <a:pt x="26032" y="2900821"/>
                </a:cubicBezTo>
                <a:cubicBezTo>
                  <a:pt x="26032" y="2900821"/>
                  <a:pt x="-18811" y="1193793"/>
                  <a:pt x="9216" y="10384"/>
                </a:cubicBezTo>
                <a:close/>
              </a:path>
            </a:pathLst>
          </a:custGeom>
          <a:solidFill>
            <a:srgbClr val="4BA3CC"/>
          </a:solidFill>
          <a:ln>
            <a:noFill/>
          </a:ln>
          <a:effectLst>
            <a:outerShdw blurRad="50800" dist="38100" dir="8100000" algn="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30477" tIns="15238" rIns="30477" bIns="15238" numCol="1" anchor="t" anchorCtr="0" compatLnSpc="1">
            <a:prstTxWarp prst="textNoShape">
              <a:avLst/>
            </a:prstTxWarp>
            <a:noAutofit/>
          </a:bodyPr>
          <a:lstStyle/>
          <a:p>
            <a:endParaRPr lang="en-IN"/>
          </a:p>
        </p:txBody>
      </p:sp>
      <p:sp>
        <p:nvSpPr>
          <p:cNvPr id="2" name="Title 1">
            <a:extLst>
              <a:ext uri="{FF2B5EF4-FFF2-40B4-BE49-F238E27FC236}">
                <a16:creationId xmlns="" xmlns:a16="http://schemas.microsoft.com/office/drawing/2014/main" id="{5BC833EF-20EA-46C7-8BFC-D659A176BB36}"/>
              </a:ext>
            </a:extLst>
          </p:cNvPr>
          <p:cNvSpPr>
            <a:spLocks noGrp="1"/>
          </p:cNvSpPr>
          <p:nvPr>
            <p:ph type="title"/>
          </p:nvPr>
        </p:nvSpPr>
        <p:spPr>
          <a:xfrm>
            <a:off x="2281283" y="748068"/>
            <a:ext cx="3898900" cy="620683"/>
          </a:xfrm>
          <a:noFill/>
          <a:ln w="9525">
            <a:noFill/>
            <a:miter lim="800000"/>
            <a:headEnd/>
            <a:tailEnd/>
          </a:ln>
        </p:spPr>
        <p:txBody>
          <a:bodyPr vert="horz" wrap="square" lIns="30477" tIns="15238" rIns="30477" bIns="15238" numCol="1" anchor="t" anchorCtr="0" compatLnSpc="1">
            <a:prstTxWarp prst="textNoShape">
              <a:avLst/>
            </a:prstTxWarp>
            <a:spAutoFit/>
          </a:bodyPr>
          <a:lstStyle/>
          <a:p>
            <a:pPr>
              <a:spcBef>
                <a:spcPct val="0"/>
              </a:spcBef>
            </a:pPr>
            <a:r>
              <a:rPr lang="en-IN" sz="3800" dirty="0">
                <a:ln w="0"/>
                <a:solidFill>
                  <a:srgbClr val="E61557"/>
                </a:solidFill>
                <a:latin typeface="Lato" panose="020F0502020204030203" pitchFamily="34" charset="0"/>
                <a:ea typeface="+mn-ea"/>
                <a:cs typeface="Calibri Light" panose="020F0302020204030204" pitchFamily="34" charset="0"/>
              </a:rPr>
              <a:t>Access Modifiers</a:t>
            </a:r>
          </a:p>
        </p:txBody>
      </p:sp>
      <p:sp>
        <p:nvSpPr>
          <p:cNvPr id="14" name="TextBox 13">
            <a:extLst>
              <a:ext uri="{FF2B5EF4-FFF2-40B4-BE49-F238E27FC236}">
                <a16:creationId xmlns="" xmlns:a16="http://schemas.microsoft.com/office/drawing/2014/main" id="{20F4AD20-524F-45D3-B954-77DF188FC39B}"/>
              </a:ext>
            </a:extLst>
          </p:cNvPr>
          <p:cNvSpPr txBox="1"/>
          <p:nvPr/>
        </p:nvSpPr>
        <p:spPr>
          <a:xfrm>
            <a:off x="5060910" y="2300620"/>
            <a:ext cx="944865" cy="338554"/>
          </a:xfrm>
          <a:prstGeom prst="rect">
            <a:avLst/>
          </a:prstGeom>
          <a:noFill/>
        </p:spPr>
        <p:txBody>
          <a:bodyPr wrap="square" lIns="30477" tIns="15238" rIns="30477" bIns="15238" rtlCol="0">
            <a:spAutoFit/>
          </a:bodyPr>
          <a:lstStyle/>
          <a:p>
            <a:pPr algn="ctr"/>
            <a:r>
              <a:rPr lang="en-IN" sz="2000" b="1" dirty="0">
                <a:solidFill>
                  <a:schemeClr val="bg1"/>
                </a:solidFill>
                <a:latin typeface="Lato" panose="020F0502020204030203" pitchFamily="34" charset="0"/>
                <a:cs typeface="Aharoni" panose="02010803020104030203" pitchFamily="2" charset="-79"/>
              </a:rPr>
              <a:t>Default</a:t>
            </a:r>
          </a:p>
        </p:txBody>
      </p:sp>
      <p:sp>
        <p:nvSpPr>
          <p:cNvPr id="15" name="TextBox 14">
            <a:extLst>
              <a:ext uri="{FF2B5EF4-FFF2-40B4-BE49-F238E27FC236}">
                <a16:creationId xmlns="" xmlns:a16="http://schemas.microsoft.com/office/drawing/2014/main" id="{60CA6E5A-6F15-4EE5-8882-F58F4F792048}"/>
              </a:ext>
            </a:extLst>
          </p:cNvPr>
          <p:cNvSpPr txBox="1"/>
          <p:nvPr/>
        </p:nvSpPr>
        <p:spPr>
          <a:xfrm>
            <a:off x="6757817" y="2269842"/>
            <a:ext cx="944865" cy="338554"/>
          </a:xfrm>
          <a:prstGeom prst="rect">
            <a:avLst/>
          </a:prstGeom>
          <a:noFill/>
        </p:spPr>
        <p:txBody>
          <a:bodyPr wrap="square" lIns="30477" tIns="15238" rIns="30477" bIns="15238" rtlCol="0">
            <a:spAutoFit/>
          </a:bodyPr>
          <a:lstStyle/>
          <a:p>
            <a:pPr algn="ctr"/>
            <a:r>
              <a:rPr lang="en-IN" sz="2000" b="1" dirty="0">
                <a:solidFill>
                  <a:schemeClr val="bg1"/>
                </a:solidFill>
                <a:latin typeface="Lato" panose="020F0502020204030203" pitchFamily="34" charset="0"/>
                <a:cs typeface="Aharoni" panose="02010803020104030203" pitchFamily="2" charset="-79"/>
              </a:rPr>
              <a:t>Public</a:t>
            </a:r>
            <a:endParaRPr lang="en-IN" sz="2400" b="1" dirty="0">
              <a:solidFill>
                <a:schemeClr val="bg1"/>
              </a:solidFill>
              <a:latin typeface="Lato" panose="020F0502020204030203" pitchFamily="34" charset="0"/>
              <a:cs typeface="Aharoni" panose="02010803020104030203" pitchFamily="2" charset="-79"/>
            </a:endParaRPr>
          </a:p>
        </p:txBody>
      </p:sp>
      <p:sp>
        <p:nvSpPr>
          <p:cNvPr id="16" name="TextBox 15">
            <a:extLst>
              <a:ext uri="{FF2B5EF4-FFF2-40B4-BE49-F238E27FC236}">
                <a16:creationId xmlns="" xmlns:a16="http://schemas.microsoft.com/office/drawing/2014/main" id="{D627274D-280A-4FDE-978A-2E91E37B0B92}"/>
              </a:ext>
            </a:extLst>
          </p:cNvPr>
          <p:cNvSpPr txBox="1"/>
          <p:nvPr/>
        </p:nvSpPr>
        <p:spPr>
          <a:xfrm>
            <a:off x="8385556" y="2282294"/>
            <a:ext cx="944865" cy="338554"/>
          </a:xfrm>
          <a:prstGeom prst="rect">
            <a:avLst/>
          </a:prstGeom>
          <a:noFill/>
        </p:spPr>
        <p:txBody>
          <a:bodyPr wrap="square" lIns="30477" tIns="15238" rIns="30477" bIns="15238" rtlCol="0">
            <a:spAutoFit/>
          </a:bodyPr>
          <a:lstStyle/>
          <a:p>
            <a:pPr algn="ctr"/>
            <a:r>
              <a:rPr lang="en-IN" sz="2000" b="1" dirty="0">
                <a:solidFill>
                  <a:schemeClr val="bg1"/>
                </a:solidFill>
                <a:latin typeface="Lato" panose="020F0502020204030203" pitchFamily="34" charset="0"/>
                <a:cs typeface="Aharoni" panose="02010803020104030203" pitchFamily="2" charset="-79"/>
              </a:rPr>
              <a:t>Private</a:t>
            </a:r>
          </a:p>
        </p:txBody>
      </p:sp>
      <p:sp>
        <p:nvSpPr>
          <p:cNvPr id="17" name="TextBox 16">
            <a:extLst>
              <a:ext uri="{FF2B5EF4-FFF2-40B4-BE49-F238E27FC236}">
                <a16:creationId xmlns="" xmlns:a16="http://schemas.microsoft.com/office/drawing/2014/main" id="{173AC171-DCE2-45BE-A1D5-F8A5AF18D043}"/>
              </a:ext>
            </a:extLst>
          </p:cNvPr>
          <p:cNvSpPr txBox="1"/>
          <p:nvPr/>
        </p:nvSpPr>
        <p:spPr>
          <a:xfrm>
            <a:off x="9787410" y="2251249"/>
            <a:ext cx="1288944" cy="338554"/>
          </a:xfrm>
          <a:prstGeom prst="rect">
            <a:avLst/>
          </a:prstGeom>
          <a:noFill/>
        </p:spPr>
        <p:txBody>
          <a:bodyPr wrap="square" lIns="30477" tIns="15238" rIns="30477" bIns="15238" rtlCol="0">
            <a:spAutoFit/>
          </a:bodyPr>
          <a:lstStyle/>
          <a:p>
            <a:pPr algn="ctr"/>
            <a:r>
              <a:rPr lang="en-IN" sz="2000" b="1" dirty="0">
                <a:solidFill>
                  <a:schemeClr val="bg1"/>
                </a:solidFill>
                <a:latin typeface="Lato" panose="020F0502020204030203" pitchFamily="34" charset="0"/>
                <a:cs typeface="Aharoni" panose="02010803020104030203" pitchFamily="2" charset="-79"/>
              </a:rPr>
              <a:t>Protected</a:t>
            </a:r>
          </a:p>
        </p:txBody>
      </p:sp>
      <p:sp>
        <p:nvSpPr>
          <p:cNvPr id="7" name="Rectangle 6">
            <a:extLst>
              <a:ext uri="{FF2B5EF4-FFF2-40B4-BE49-F238E27FC236}">
                <a16:creationId xmlns="" xmlns:a16="http://schemas.microsoft.com/office/drawing/2014/main" id="{E0FAA8A7-AD4D-4448-8A3A-6224A7C36450}"/>
              </a:ext>
            </a:extLst>
          </p:cNvPr>
          <p:cNvSpPr/>
          <p:nvPr/>
        </p:nvSpPr>
        <p:spPr bwMode="auto">
          <a:xfrm>
            <a:off x="2463800" y="2997200"/>
            <a:ext cx="2070100" cy="497415"/>
          </a:xfrm>
          <a:prstGeom prst="rect">
            <a:avLst/>
          </a:prstGeom>
          <a:solidFill>
            <a:schemeClr val="bg2">
              <a:lumMod val="25000"/>
            </a:schemeClr>
          </a:solidFill>
          <a:ln w="28575" cap="flat" cmpd="sng" algn="ctr">
            <a:solidFill>
              <a:schemeClr val="tx1"/>
            </a:solidFill>
            <a:prstDash val="solid"/>
            <a:round/>
            <a:headEnd type="none" w="sm" len="sm"/>
            <a:tailEnd type="none" w="sm" len="sm"/>
          </a:ln>
          <a:effectLst/>
        </p:spPr>
        <p:txBody>
          <a:bodyPr vert="horz" wrap="square" lIns="30477" tIns="15238" rIns="30477" bIns="15238" numCol="1" rtlCol="0" anchor="ctr" anchorCtr="0" compatLnSpc="1">
            <a:prstTxWarp prst="textNoShape">
              <a:avLst/>
            </a:prstTxWarp>
          </a:bodyPr>
          <a:lstStyle/>
          <a:p>
            <a:pPr algn="ctr" defTabSz="76192" fontAlgn="base">
              <a:spcBef>
                <a:spcPct val="20000"/>
              </a:spcBef>
              <a:spcAft>
                <a:spcPct val="0"/>
              </a:spcAft>
              <a:buClr>
                <a:srgbClr val="FF0000"/>
              </a:buClr>
            </a:pPr>
            <a:r>
              <a:rPr lang="en-IN" sz="1600" dirty="0">
                <a:solidFill>
                  <a:schemeClr val="bg1"/>
                </a:solidFill>
                <a:latin typeface="Lato" panose="020F0502020204030203" pitchFamily="34" charset="0"/>
              </a:rPr>
              <a:t>Same class</a:t>
            </a:r>
          </a:p>
        </p:txBody>
      </p:sp>
      <p:sp>
        <p:nvSpPr>
          <p:cNvPr id="23" name="Rectangle 22">
            <a:extLst>
              <a:ext uri="{FF2B5EF4-FFF2-40B4-BE49-F238E27FC236}">
                <a16:creationId xmlns="" xmlns:a16="http://schemas.microsoft.com/office/drawing/2014/main" id="{EE780E29-F8A2-4CF2-B07D-DA48225FCB49}"/>
              </a:ext>
            </a:extLst>
          </p:cNvPr>
          <p:cNvSpPr/>
          <p:nvPr/>
        </p:nvSpPr>
        <p:spPr bwMode="auto">
          <a:xfrm>
            <a:off x="4720271" y="2997200"/>
            <a:ext cx="6457822" cy="5080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30477" tIns="15238" rIns="30477" bIns="15238" numCol="1" rtlCol="0" anchor="t" anchorCtr="0" compatLnSpc="1">
            <a:prstTxWarp prst="textNoShape">
              <a:avLst/>
            </a:prstTxWarp>
          </a:bodyPr>
          <a:lstStyle/>
          <a:p>
            <a:pPr algn="ctr" defTabSz="76192" fontAlgn="base">
              <a:spcBef>
                <a:spcPct val="20000"/>
              </a:spcBef>
              <a:spcAft>
                <a:spcPct val="0"/>
              </a:spcAft>
              <a:buClr>
                <a:srgbClr val="FF0000"/>
              </a:buClr>
            </a:pPr>
            <a:endParaRPr lang="en-IN" sz="600">
              <a:solidFill>
                <a:schemeClr val="tx1"/>
              </a:solidFill>
              <a:latin typeface="Arial" pitchFamily="34" charset="0"/>
            </a:endParaRPr>
          </a:p>
        </p:txBody>
      </p:sp>
      <p:sp>
        <p:nvSpPr>
          <p:cNvPr id="24" name="Rectangle 23">
            <a:extLst>
              <a:ext uri="{FF2B5EF4-FFF2-40B4-BE49-F238E27FC236}">
                <a16:creationId xmlns="" xmlns:a16="http://schemas.microsoft.com/office/drawing/2014/main" id="{83D99C49-B752-4796-837F-563621E73034}"/>
              </a:ext>
            </a:extLst>
          </p:cNvPr>
          <p:cNvSpPr/>
          <p:nvPr/>
        </p:nvSpPr>
        <p:spPr bwMode="auto">
          <a:xfrm>
            <a:off x="2463800" y="3552698"/>
            <a:ext cx="2070100" cy="497415"/>
          </a:xfrm>
          <a:prstGeom prst="rect">
            <a:avLst/>
          </a:prstGeom>
          <a:solidFill>
            <a:schemeClr val="bg2">
              <a:lumMod val="25000"/>
            </a:schemeClr>
          </a:solidFill>
          <a:ln w="28575" cap="flat" cmpd="sng" algn="ctr">
            <a:solidFill>
              <a:schemeClr val="tx1"/>
            </a:solidFill>
            <a:prstDash val="solid"/>
            <a:round/>
            <a:headEnd type="none" w="sm" len="sm"/>
            <a:tailEnd type="none" w="sm" len="sm"/>
          </a:ln>
          <a:effectLst/>
        </p:spPr>
        <p:txBody>
          <a:bodyPr rot="0" spcFirstLastPara="0" vertOverflow="overflow" horzOverflow="overflow" vert="horz" wrap="square" lIns="30477" tIns="15238" rIns="30477" bIns="15238" numCol="1" spcCol="0" rtlCol="0" fromWordArt="0" anchor="ctr" anchorCtr="0" forceAA="0" compatLnSpc="1">
            <a:prstTxWarp prst="textNoShape">
              <a:avLst/>
            </a:prstTxWarp>
            <a:noAutofit/>
          </a:bodyPr>
          <a:lstStyle/>
          <a:p>
            <a:pPr algn="ctr" defTabSz="76192">
              <a:spcBef>
                <a:spcPct val="20000"/>
              </a:spcBef>
              <a:buClr>
                <a:srgbClr val="FF0000"/>
              </a:buClr>
            </a:pPr>
            <a:r>
              <a:rPr lang="en-IN" sz="1600" dirty="0">
                <a:solidFill>
                  <a:schemeClr val="bg1"/>
                </a:solidFill>
                <a:latin typeface="Lato" panose="020F0502020204030203" pitchFamily="34" charset="0"/>
              </a:rPr>
              <a:t>Same Package subclass</a:t>
            </a:r>
          </a:p>
        </p:txBody>
      </p:sp>
      <p:sp>
        <p:nvSpPr>
          <p:cNvPr id="25" name="Rectangle 24">
            <a:extLst>
              <a:ext uri="{FF2B5EF4-FFF2-40B4-BE49-F238E27FC236}">
                <a16:creationId xmlns="" xmlns:a16="http://schemas.microsoft.com/office/drawing/2014/main" id="{FFBFE22C-DC3F-4533-BD15-9E8F7683C7F9}"/>
              </a:ext>
            </a:extLst>
          </p:cNvPr>
          <p:cNvSpPr/>
          <p:nvPr/>
        </p:nvSpPr>
        <p:spPr bwMode="auto">
          <a:xfrm>
            <a:off x="4720271" y="3552698"/>
            <a:ext cx="6457822" cy="5080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30477" tIns="15238" rIns="30477" bIns="15238" numCol="1" rtlCol="0" anchor="t" anchorCtr="0" compatLnSpc="1">
            <a:prstTxWarp prst="textNoShape">
              <a:avLst/>
            </a:prstTxWarp>
          </a:bodyPr>
          <a:lstStyle/>
          <a:p>
            <a:pPr algn="ctr" defTabSz="76192" fontAlgn="base">
              <a:spcBef>
                <a:spcPct val="20000"/>
              </a:spcBef>
              <a:spcAft>
                <a:spcPct val="0"/>
              </a:spcAft>
              <a:buClr>
                <a:srgbClr val="FF0000"/>
              </a:buClr>
            </a:pPr>
            <a:endParaRPr lang="en-IN" sz="600">
              <a:solidFill>
                <a:schemeClr val="tx1"/>
              </a:solidFill>
              <a:latin typeface="Arial" pitchFamily="34" charset="0"/>
            </a:endParaRPr>
          </a:p>
        </p:txBody>
      </p:sp>
      <p:sp>
        <p:nvSpPr>
          <p:cNvPr id="26" name="Rectangle 25">
            <a:extLst>
              <a:ext uri="{FF2B5EF4-FFF2-40B4-BE49-F238E27FC236}">
                <a16:creationId xmlns="" xmlns:a16="http://schemas.microsoft.com/office/drawing/2014/main" id="{5AAFC654-BB80-4D24-B410-88E81C6BA8A7}"/>
              </a:ext>
            </a:extLst>
          </p:cNvPr>
          <p:cNvSpPr/>
          <p:nvPr/>
        </p:nvSpPr>
        <p:spPr bwMode="auto">
          <a:xfrm>
            <a:off x="2463800" y="4117974"/>
            <a:ext cx="2070100" cy="497415"/>
          </a:xfrm>
          <a:prstGeom prst="rect">
            <a:avLst/>
          </a:prstGeom>
          <a:solidFill>
            <a:schemeClr val="bg2">
              <a:lumMod val="25000"/>
            </a:schemeClr>
          </a:solidFill>
          <a:ln w="28575" cap="flat" cmpd="sng" algn="ctr">
            <a:solidFill>
              <a:schemeClr val="tx1"/>
            </a:solidFill>
            <a:prstDash val="solid"/>
            <a:round/>
            <a:headEnd type="none" w="sm" len="sm"/>
            <a:tailEnd type="none" w="sm" len="sm"/>
          </a:ln>
          <a:effectLst/>
        </p:spPr>
        <p:txBody>
          <a:bodyPr rot="0" spcFirstLastPara="0" vertOverflow="overflow" horzOverflow="overflow" vert="horz" wrap="square" lIns="30477" tIns="15238" rIns="30477" bIns="15238" numCol="1" spcCol="0" rtlCol="0" fromWordArt="0" anchor="ctr" anchorCtr="0" forceAA="0" compatLnSpc="1">
            <a:prstTxWarp prst="textNoShape">
              <a:avLst/>
            </a:prstTxWarp>
            <a:noAutofit/>
          </a:bodyPr>
          <a:lstStyle/>
          <a:p>
            <a:pPr algn="ctr" defTabSz="76192">
              <a:spcBef>
                <a:spcPct val="20000"/>
              </a:spcBef>
              <a:buClr>
                <a:srgbClr val="FF0000"/>
              </a:buClr>
            </a:pPr>
            <a:r>
              <a:rPr lang="en-IN" sz="1600" dirty="0">
                <a:solidFill>
                  <a:schemeClr val="bg1"/>
                </a:solidFill>
                <a:latin typeface="Lato" panose="020F0502020204030203" pitchFamily="34" charset="0"/>
              </a:rPr>
              <a:t>Same Package non-subclass</a:t>
            </a:r>
          </a:p>
        </p:txBody>
      </p:sp>
      <p:sp>
        <p:nvSpPr>
          <p:cNvPr id="27" name="Rectangle 26">
            <a:extLst>
              <a:ext uri="{FF2B5EF4-FFF2-40B4-BE49-F238E27FC236}">
                <a16:creationId xmlns="" xmlns:a16="http://schemas.microsoft.com/office/drawing/2014/main" id="{E7BD632C-E0B0-4C65-9AFB-7EC99CADE9E5}"/>
              </a:ext>
            </a:extLst>
          </p:cNvPr>
          <p:cNvSpPr/>
          <p:nvPr/>
        </p:nvSpPr>
        <p:spPr bwMode="auto">
          <a:xfrm>
            <a:off x="4720271" y="4117974"/>
            <a:ext cx="6457822" cy="5080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30477" tIns="15238" rIns="30477" bIns="15238" numCol="1" rtlCol="0" anchor="t" anchorCtr="0" compatLnSpc="1">
            <a:prstTxWarp prst="textNoShape">
              <a:avLst/>
            </a:prstTxWarp>
          </a:bodyPr>
          <a:lstStyle/>
          <a:p>
            <a:pPr algn="ctr" defTabSz="76192" fontAlgn="base">
              <a:spcBef>
                <a:spcPct val="20000"/>
              </a:spcBef>
              <a:spcAft>
                <a:spcPct val="0"/>
              </a:spcAft>
              <a:buClr>
                <a:srgbClr val="FF0000"/>
              </a:buClr>
            </a:pPr>
            <a:endParaRPr lang="en-IN" sz="600">
              <a:solidFill>
                <a:schemeClr val="tx1"/>
              </a:solidFill>
              <a:latin typeface="Arial" pitchFamily="34" charset="0"/>
            </a:endParaRPr>
          </a:p>
        </p:txBody>
      </p:sp>
      <p:sp>
        <p:nvSpPr>
          <p:cNvPr id="28" name="Rectangle 27">
            <a:extLst>
              <a:ext uri="{FF2B5EF4-FFF2-40B4-BE49-F238E27FC236}">
                <a16:creationId xmlns="" xmlns:a16="http://schemas.microsoft.com/office/drawing/2014/main" id="{97494D9C-B53E-4148-B721-428BE0BBED02}"/>
              </a:ext>
            </a:extLst>
          </p:cNvPr>
          <p:cNvSpPr/>
          <p:nvPr/>
        </p:nvSpPr>
        <p:spPr bwMode="auto">
          <a:xfrm>
            <a:off x="2463800" y="4683250"/>
            <a:ext cx="2070100" cy="497415"/>
          </a:xfrm>
          <a:prstGeom prst="rect">
            <a:avLst/>
          </a:prstGeom>
          <a:solidFill>
            <a:schemeClr val="bg2">
              <a:lumMod val="25000"/>
            </a:schemeClr>
          </a:solidFill>
          <a:ln w="28575" cap="flat" cmpd="sng" algn="ctr">
            <a:solidFill>
              <a:schemeClr val="tx1"/>
            </a:solidFill>
            <a:prstDash val="solid"/>
            <a:round/>
            <a:headEnd type="none" w="sm" len="sm"/>
            <a:tailEnd type="none" w="sm" len="sm"/>
          </a:ln>
          <a:effectLst/>
        </p:spPr>
        <p:txBody>
          <a:bodyPr rot="0" spcFirstLastPara="0" vertOverflow="overflow" horzOverflow="overflow" vert="horz" wrap="square" lIns="30477" tIns="15238" rIns="30477" bIns="15238" numCol="1" spcCol="0" rtlCol="0" fromWordArt="0" anchor="ctr" anchorCtr="0" forceAA="0" compatLnSpc="1">
            <a:prstTxWarp prst="textNoShape">
              <a:avLst/>
            </a:prstTxWarp>
            <a:noAutofit/>
          </a:bodyPr>
          <a:lstStyle/>
          <a:p>
            <a:pPr algn="ctr" defTabSz="76192">
              <a:spcBef>
                <a:spcPct val="20000"/>
              </a:spcBef>
              <a:buClr>
                <a:srgbClr val="FF0000"/>
              </a:buClr>
            </a:pPr>
            <a:r>
              <a:rPr lang="en-IN" sz="1600" dirty="0">
                <a:solidFill>
                  <a:schemeClr val="bg1"/>
                </a:solidFill>
                <a:latin typeface="Lato" panose="020F0502020204030203" pitchFamily="34" charset="0"/>
              </a:rPr>
              <a:t>Different package subclass</a:t>
            </a:r>
          </a:p>
        </p:txBody>
      </p:sp>
      <p:sp>
        <p:nvSpPr>
          <p:cNvPr id="29" name="Rectangle 28">
            <a:extLst>
              <a:ext uri="{FF2B5EF4-FFF2-40B4-BE49-F238E27FC236}">
                <a16:creationId xmlns="" xmlns:a16="http://schemas.microsoft.com/office/drawing/2014/main" id="{0B066AE1-94D8-423F-B298-21C2A024CD6C}"/>
              </a:ext>
            </a:extLst>
          </p:cNvPr>
          <p:cNvSpPr/>
          <p:nvPr/>
        </p:nvSpPr>
        <p:spPr bwMode="auto">
          <a:xfrm>
            <a:off x="4720271" y="4683250"/>
            <a:ext cx="6457822" cy="5080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30477" tIns="15238" rIns="30477" bIns="15238" numCol="1" rtlCol="0" anchor="t" anchorCtr="0" compatLnSpc="1">
            <a:prstTxWarp prst="textNoShape">
              <a:avLst/>
            </a:prstTxWarp>
          </a:bodyPr>
          <a:lstStyle/>
          <a:p>
            <a:pPr algn="ctr" defTabSz="76192" fontAlgn="base">
              <a:spcBef>
                <a:spcPct val="20000"/>
              </a:spcBef>
              <a:spcAft>
                <a:spcPct val="0"/>
              </a:spcAft>
              <a:buClr>
                <a:srgbClr val="FF0000"/>
              </a:buClr>
            </a:pPr>
            <a:endParaRPr lang="en-IN" sz="600">
              <a:solidFill>
                <a:schemeClr val="tx1"/>
              </a:solidFill>
              <a:latin typeface="Arial" pitchFamily="34" charset="0"/>
            </a:endParaRPr>
          </a:p>
        </p:txBody>
      </p:sp>
      <p:sp>
        <p:nvSpPr>
          <p:cNvPr id="30" name="Rectangle 29">
            <a:extLst>
              <a:ext uri="{FF2B5EF4-FFF2-40B4-BE49-F238E27FC236}">
                <a16:creationId xmlns="" xmlns:a16="http://schemas.microsoft.com/office/drawing/2014/main" id="{32D13E12-D85E-4D51-BEC6-67F584143141}"/>
              </a:ext>
            </a:extLst>
          </p:cNvPr>
          <p:cNvSpPr/>
          <p:nvPr/>
        </p:nvSpPr>
        <p:spPr bwMode="auto">
          <a:xfrm>
            <a:off x="2463800" y="5248526"/>
            <a:ext cx="2070100" cy="497415"/>
          </a:xfrm>
          <a:prstGeom prst="rect">
            <a:avLst/>
          </a:prstGeom>
          <a:solidFill>
            <a:schemeClr val="bg2">
              <a:lumMod val="25000"/>
            </a:schemeClr>
          </a:solidFill>
          <a:ln w="28575" cap="flat" cmpd="sng" algn="ctr">
            <a:solidFill>
              <a:schemeClr val="tx1"/>
            </a:solidFill>
            <a:prstDash val="solid"/>
            <a:round/>
            <a:headEnd type="none" w="sm" len="sm"/>
            <a:tailEnd type="none" w="sm" len="sm"/>
          </a:ln>
          <a:effectLst/>
        </p:spPr>
        <p:txBody>
          <a:bodyPr rot="0" spcFirstLastPara="0" vertOverflow="overflow" horzOverflow="overflow" vert="horz" wrap="square" lIns="30477" tIns="15238" rIns="30477" bIns="15238" numCol="1" spcCol="0" rtlCol="0" fromWordArt="0" anchor="ctr" anchorCtr="0" forceAA="0" compatLnSpc="1">
            <a:prstTxWarp prst="textNoShape">
              <a:avLst/>
            </a:prstTxWarp>
            <a:noAutofit/>
          </a:bodyPr>
          <a:lstStyle/>
          <a:p>
            <a:pPr algn="ctr" defTabSz="76192">
              <a:spcBef>
                <a:spcPct val="20000"/>
              </a:spcBef>
              <a:buClr>
                <a:srgbClr val="FF0000"/>
              </a:buClr>
            </a:pPr>
            <a:r>
              <a:rPr lang="en-IN" sz="1600" dirty="0">
                <a:solidFill>
                  <a:schemeClr val="bg1"/>
                </a:solidFill>
                <a:latin typeface="Lato" panose="020F0502020204030203" pitchFamily="34" charset="0"/>
              </a:rPr>
              <a:t>Different package non-subclass</a:t>
            </a:r>
          </a:p>
        </p:txBody>
      </p:sp>
      <p:sp>
        <p:nvSpPr>
          <p:cNvPr id="31" name="Rectangle 30">
            <a:extLst>
              <a:ext uri="{FF2B5EF4-FFF2-40B4-BE49-F238E27FC236}">
                <a16:creationId xmlns="" xmlns:a16="http://schemas.microsoft.com/office/drawing/2014/main" id="{0909134B-BF58-4455-97C3-9196A85D6539}"/>
              </a:ext>
            </a:extLst>
          </p:cNvPr>
          <p:cNvSpPr/>
          <p:nvPr/>
        </p:nvSpPr>
        <p:spPr bwMode="auto">
          <a:xfrm>
            <a:off x="4720271" y="5248526"/>
            <a:ext cx="6457822" cy="5080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30477" tIns="15238" rIns="30477" bIns="15238" numCol="1" rtlCol="0" anchor="t" anchorCtr="0" compatLnSpc="1">
            <a:prstTxWarp prst="textNoShape">
              <a:avLst/>
            </a:prstTxWarp>
          </a:bodyPr>
          <a:lstStyle/>
          <a:p>
            <a:pPr algn="ctr" defTabSz="76192" fontAlgn="base">
              <a:spcBef>
                <a:spcPct val="20000"/>
              </a:spcBef>
              <a:spcAft>
                <a:spcPct val="0"/>
              </a:spcAft>
              <a:buClr>
                <a:srgbClr val="FF0000"/>
              </a:buClr>
            </a:pPr>
            <a:endParaRPr lang="en-IN" sz="600">
              <a:solidFill>
                <a:schemeClr val="tx1"/>
              </a:solidFill>
              <a:latin typeface="Arial" pitchFamily="34" charset="0"/>
            </a:endParaRPr>
          </a:p>
        </p:txBody>
      </p:sp>
      <p:sp>
        <p:nvSpPr>
          <p:cNvPr id="8" name="TextBox 7">
            <a:extLst>
              <a:ext uri="{FF2B5EF4-FFF2-40B4-BE49-F238E27FC236}">
                <a16:creationId xmlns="" xmlns:a16="http://schemas.microsoft.com/office/drawing/2014/main" id="{CC976933-6D8C-42C3-8550-43F58C11D03F}"/>
              </a:ext>
            </a:extLst>
          </p:cNvPr>
          <p:cNvSpPr txBox="1"/>
          <p:nvPr/>
        </p:nvSpPr>
        <p:spPr>
          <a:xfrm>
            <a:off x="5108531" y="3152001"/>
            <a:ext cx="822369" cy="276999"/>
          </a:xfrm>
          <a:prstGeom prst="rect">
            <a:avLst/>
          </a:prstGeom>
          <a:noFill/>
        </p:spPr>
        <p:txBody>
          <a:bodyPr wrap="square" lIns="30477" tIns="15238" rIns="30477" bIns="15238" rtlCol="0">
            <a:spAutoFit/>
          </a:bodyPr>
          <a:lstStyle/>
          <a:p>
            <a:pPr algn="ctr"/>
            <a:r>
              <a:rPr lang="en-IN" sz="1600" dirty="0">
                <a:solidFill>
                  <a:srgbClr val="4BA3CC"/>
                </a:solidFill>
                <a:latin typeface="Aharoni" panose="02010803020104030203" pitchFamily="2" charset="-79"/>
                <a:cs typeface="Aharoni" panose="02010803020104030203" pitchFamily="2" charset="-79"/>
              </a:rPr>
              <a:t>Yes</a:t>
            </a:r>
          </a:p>
        </p:txBody>
      </p:sp>
      <p:sp>
        <p:nvSpPr>
          <p:cNvPr id="32" name="TextBox 31">
            <a:extLst>
              <a:ext uri="{FF2B5EF4-FFF2-40B4-BE49-F238E27FC236}">
                <a16:creationId xmlns="" xmlns:a16="http://schemas.microsoft.com/office/drawing/2014/main" id="{646ACC63-BF7B-4490-BBFF-AC2C99A6225E}"/>
              </a:ext>
            </a:extLst>
          </p:cNvPr>
          <p:cNvSpPr txBox="1"/>
          <p:nvPr/>
        </p:nvSpPr>
        <p:spPr>
          <a:xfrm>
            <a:off x="6379023" y="3152001"/>
            <a:ext cx="1456877" cy="276999"/>
          </a:xfrm>
          <a:prstGeom prst="rect">
            <a:avLst/>
          </a:prstGeom>
          <a:noFill/>
        </p:spPr>
        <p:txBody>
          <a:bodyPr wrap="square" lIns="30477" tIns="15238" rIns="30477" bIns="15238" rtlCol="0">
            <a:spAutoFit/>
          </a:bodyPr>
          <a:lstStyle/>
          <a:p>
            <a:pPr algn="ctr"/>
            <a:r>
              <a:rPr lang="en-IN" sz="1600" dirty="0">
                <a:solidFill>
                  <a:srgbClr val="19B8FF"/>
                </a:solidFill>
                <a:latin typeface="Aharoni" panose="02010803020104030203" pitchFamily="2" charset="-79"/>
                <a:cs typeface="Aharoni" panose="02010803020104030203" pitchFamily="2" charset="-79"/>
              </a:rPr>
              <a:t>Yes</a:t>
            </a:r>
          </a:p>
        </p:txBody>
      </p:sp>
      <p:sp>
        <p:nvSpPr>
          <p:cNvPr id="33" name="TextBox 32">
            <a:extLst>
              <a:ext uri="{FF2B5EF4-FFF2-40B4-BE49-F238E27FC236}">
                <a16:creationId xmlns="" xmlns:a16="http://schemas.microsoft.com/office/drawing/2014/main" id="{B43FCC11-5397-4321-A1AE-0F7986360E7D}"/>
              </a:ext>
            </a:extLst>
          </p:cNvPr>
          <p:cNvSpPr txBox="1"/>
          <p:nvPr/>
        </p:nvSpPr>
        <p:spPr>
          <a:xfrm>
            <a:off x="8106223" y="3152001"/>
            <a:ext cx="1456877" cy="276999"/>
          </a:xfrm>
          <a:prstGeom prst="rect">
            <a:avLst/>
          </a:prstGeom>
          <a:noFill/>
        </p:spPr>
        <p:txBody>
          <a:bodyPr wrap="square" lIns="30477" tIns="15238" rIns="30477" bIns="15238" rtlCol="0">
            <a:spAutoFit/>
          </a:bodyPr>
          <a:lstStyle/>
          <a:p>
            <a:pPr algn="ctr"/>
            <a:r>
              <a:rPr lang="en-IN" sz="1600" dirty="0">
                <a:solidFill>
                  <a:srgbClr val="5ECCFF"/>
                </a:solidFill>
                <a:latin typeface="Aharoni" panose="02010803020104030203" pitchFamily="2" charset="-79"/>
                <a:cs typeface="Aharoni" panose="02010803020104030203" pitchFamily="2" charset="-79"/>
              </a:rPr>
              <a:t>Yes</a:t>
            </a:r>
          </a:p>
        </p:txBody>
      </p:sp>
      <p:sp>
        <p:nvSpPr>
          <p:cNvPr id="34" name="TextBox 33">
            <a:extLst>
              <a:ext uri="{FF2B5EF4-FFF2-40B4-BE49-F238E27FC236}">
                <a16:creationId xmlns="" xmlns:a16="http://schemas.microsoft.com/office/drawing/2014/main" id="{0E05470B-8975-47F8-9CD1-0021B8ACB8D9}"/>
              </a:ext>
            </a:extLst>
          </p:cNvPr>
          <p:cNvSpPr txBox="1"/>
          <p:nvPr/>
        </p:nvSpPr>
        <p:spPr>
          <a:xfrm>
            <a:off x="9985331" y="3152001"/>
            <a:ext cx="822369" cy="276999"/>
          </a:xfrm>
          <a:prstGeom prst="rect">
            <a:avLst/>
          </a:prstGeom>
          <a:noFill/>
        </p:spPr>
        <p:txBody>
          <a:bodyPr wrap="square" lIns="30477" tIns="15238" rIns="30477" bIns="15238" rtlCol="0">
            <a:spAutoFit/>
          </a:bodyPr>
          <a:lstStyle/>
          <a:p>
            <a:pPr algn="ctr"/>
            <a:r>
              <a:rPr lang="en-IN" sz="1600" dirty="0">
                <a:solidFill>
                  <a:srgbClr val="005780"/>
                </a:solidFill>
                <a:latin typeface="Aharoni" panose="02010803020104030203" pitchFamily="2" charset="-79"/>
                <a:cs typeface="Aharoni" panose="02010803020104030203" pitchFamily="2" charset="-79"/>
              </a:rPr>
              <a:t>Yes</a:t>
            </a:r>
          </a:p>
        </p:txBody>
      </p:sp>
      <p:sp>
        <p:nvSpPr>
          <p:cNvPr id="35" name="TextBox 34">
            <a:extLst>
              <a:ext uri="{FF2B5EF4-FFF2-40B4-BE49-F238E27FC236}">
                <a16:creationId xmlns="" xmlns:a16="http://schemas.microsoft.com/office/drawing/2014/main" id="{D3F72315-D713-4C32-B059-E49853D8DF30}"/>
              </a:ext>
            </a:extLst>
          </p:cNvPr>
          <p:cNvSpPr txBox="1"/>
          <p:nvPr/>
        </p:nvSpPr>
        <p:spPr>
          <a:xfrm>
            <a:off x="5108531" y="3680858"/>
            <a:ext cx="822369" cy="276999"/>
          </a:xfrm>
          <a:prstGeom prst="rect">
            <a:avLst/>
          </a:prstGeom>
          <a:noFill/>
        </p:spPr>
        <p:txBody>
          <a:bodyPr wrap="square" lIns="30477" tIns="15238" rIns="30477" bIns="15238" rtlCol="0">
            <a:spAutoFit/>
          </a:bodyPr>
          <a:lstStyle/>
          <a:p>
            <a:pPr algn="ctr"/>
            <a:r>
              <a:rPr lang="en-IN" sz="1600" dirty="0">
                <a:solidFill>
                  <a:srgbClr val="4BA3CC"/>
                </a:solidFill>
                <a:latin typeface="Aharoni" panose="02010803020104030203" pitchFamily="2" charset="-79"/>
                <a:cs typeface="Aharoni" panose="02010803020104030203" pitchFamily="2" charset="-79"/>
              </a:rPr>
              <a:t>Yes</a:t>
            </a:r>
          </a:p>
        </p:txBody>
      </p:sp>
      <p:sp>
        <p:nvSpPr>
          <p:cNvPr id="36" name="TextBox 35">
            <a:extLst>
              <a:ext uri="{FF2B5EF4-FFF2-40B4-BE49-F238E27FC236}">
                <a16:creationId xmlns="" xmlns:a16="http://schemas.microsoft.com/office/drawing/2014/main" id="{BDCAA9D5-E3A8-4B60-B2E2-0B2D06ED3F70}"/>
              </a:ext>
            </a:extLst>
          </p:cNvPr>
          <p:cNvSpPr txBox="1"/>
          <p:nvPr/>
        </p:nvSpPr>
        <p:spPr>
          <a:xfrm>
            <a:off x="6379023" y="3680858"/>
            <a:ext cx="1456877" cy="276999"/>
          </a:xfrm>
          <a:prstGeom prst="rect">
            <a:avLst/>
          </a:prstGeom>
          <a:noFill/>
        </p:spPr>
        <p:txBody>
          <a:bodyPr wrap="square" lIns="30477" tIns="15238" rIns="30477" bIns="15238" rtlCol="0">
            <a:spAutoFit/>
          </a:bodyPr>
          <a:lstStyle/>
          <a:p>
            <a:pPr algn="ctr"/>
            <a:r>
              <a:rPr lang="en-IN" sz="1600" dirty="0">
                <a:solidFill>
                  <a:srgbClr val="19B8FF"/>
                </a:solidFill>
                <a:latin typeface="Aharoni" panose="02010803020104030203" pitchFamily="2" charset="-79"/>
                <a:cs typeface="Aharoni" panose="02010803020104030203" pitchFamily="2" charset="-79"/>
              </a:rPr>
              <a:t>No</a:t>
            </a:r>
          </a:p>
        </p:txBody>
      </p:sp>
      <p:sp>
        <p:nvSpPr>
          <p:cNvPr id="37" name="TextBox 36">
            <a:extLst>
              <a:ext uri="{FF2B5EF4-FFF2-40B4-BE49-F238E27FC236}">
                <a16:creationId xmlns="" xmlns:a16="http://schemas.microsoft.com/office/drawing/2014/main" id="{B4801307-9C98-418F-95E8-AA5DA231831E}"/>
              </a:ext>
            </a:extLst>
          </p:cNvPr>
          <p:cNvSpPr txBox="1"/>
          <p:nvPr/>
        </p:nvSpPr>
        <p:spPr>
          <a:xfrm>
            <a:off x="8106223" y="3680858"/>
            <a:ext cx="1456877" cy="276999"/>
          </a:xfrm>
          <a:prstGeom prst="rect">
            <a:avLst/>
          </a:prstGeom>
          <a:noFill/>
        </p:spPr>
        <p:txBody>
          <a:bodyPr wrap="square" lIns="30477" tIns="15238" rIns="30477" bIns="15238" rtlCol="0">
            <a:spAutoFit/>
          </a:bodyPr>
          <a:lstStyle/>
          <a:p>
            <a:pPr algn="ctr"/>
            <a:r>
              <a:rPr lang="en-IN" sz="1600" dirty="0">
                <a:solidFill>
                  <a:srgbClr val="5ECCFF"/>
                </a:solidFill>
                <a:latin typeface="Aharoni" panose="02010803020104030203" pitchFamily="2" charset="-79"/>
                <a:cs typeface="Aharoni" panose="02010803020104030203" pitchFamily="2" charset="-79"/>
              </a:rPr>
              <a:t>Yes</a:t>
            </a:r>
          </a:p>
        </p:txBody>
      </p:sp>
      <p:sp>
        <p:nvSpPr>
          <p:cNvPr id="38" name="TextBox 37">
            <a:extLst>
              <a:ext uri="{FF2B5EF4-FFF2-40B4-BE49-F238E27FC236}">
                <a16:creationId xmlns="" xmlns:a16="http://schemas.microsoft.com/office/drawing/2014/main" id="{6DFC66F0-57AE-4F67-B072-BFF742470676}"/>
              </a:ext>
            </a:extLst>
          </p:cNvPr>
          <p:cNvSpPr txBox="1"/>
          <p:nvPr/>
        </p:nvSpPr>
        <p:spPr>
          <a:xfrm>
            <a:off x="9985331" y="3680858"/>
            <a:ext cx="822369" cy="276999"/>
          </a:xfrm>
          <a:prstGeom prst="rect">
            <a:avLst/>
          </a:prstGeom>
          <a:noFill/>
        </p:spPr>
        <p:txBody>
          <a:bodyPr wrap="square" lIns="30477" tIns="15238" rIns="30477" bIns="15238" rtlCol="0">
            <a:spAutoFit/>
          </a:bodyPr>
          <a:lstStyle/>
          <a:p>
            <a:pPr algn="ctr"/>
            <a:r>
              <a:rPr lang="en-IN" sz="1600" dirty="0">
                <a:solidFill>
                  <a:srgbClr val="005780"/>
                </a:solidFill>
                <a:latin typeface="Aharoni" panose="02010803020104030203" pitchFamily="2" charset="-79"/>
                <a:cs typeface="Aharoni" panose="02010803020104030203" pitchFamily="2" charset="-79"/>
              </a:rPr>
              <a:t>Yes</a:t>
            </a:r>
          </a:p>
        </p:txBody>
      </p:sp>
      <p:sp>
        <p:nvSpPr>
          <p:cNvPr id="39" name="TextBox 38">
            <a:extLst>
              <a:ext uri="{FF2B5EF4-FFF2-40B4-BE49-F238E27FC236}">
                <a16:creationId xmlns="" xmlns:a16="http://schemas.microsoft.com/office/drawing/2014/main" id="{147E57A9-A36C-4CE5-91CA-57521487125C}"/>
              </a:ext>
            </a:extLst>
          </p:cNvPr>
          <p:cNvSpPr txBox="1"/>
          <p:nvPr/>
        </p:nvSpPr>
        <p:spPr>
          <a:xfrm>
            <a:off x="5108531" y="4271920"/>
            <a:ext cx="822369" cy="276999"/>
          </a:xfrm>
          <a:prstGeom prst="rect">
            <a:avLst/>
          </a:prstGeom>
          <a:noFill/>
        </p:spPr>
        <p:txBody>
          <a:bodyPr wrap="square" lIns="30477" tIns="15238" rIns="30477" bIns="15238" rtlCol="0">
            <a:spAutoFit/>
          </a:bodyPr>
          <a:lstStyle/>
          <a:p>
            <a:pPr algn="ctr"/>
            <a:r>
              <a:rPr lang="en-IN" sz="1600" dirty="0">
                <a:solidFill>
                  <a:srgbClr val="4BA3CC"/>
                </a:solidFill>
                <a:latin typeface="Aharoni" panose="02010803020104030203" pitchFamily="2" charset="-79"/>
                <a:cs typeface="Aharoni" panose="02010803020104030203" pitchFamily="2" charset="-79"/>
              </a:rPr>
              <a:t>Yes</a:t>
            </a:r>
          </a:p>
        </p:txBody>
      </p:sp>
      <p:sp>
        <p:nvSpPr>
          <p:cNvPr id="40" name="TextBox 39">
            <a:extLst>
              <a:ext uri="{FF2B5EF4-FFF2-40B4-BE49-F238E27FC236}">
                <a16:creationId xmlns="" xmlns:a16="http://schemas.microsoft.com/office/drawing/2014/main" id="{98A73219-E554-4E6F-BA16-9F611FF61045}"/>
              </a:ext>
            </a:extLst>
          </p:cNvPr>
          <p:cNvSpPr txBox="1"/>
          <p:nvPr/>
        </p:nvSpPr>
        <p:spPr>
          <a:xfrm>
            <a:off x="6379023" y="4271920"/>
            <a:ext cx="1456877" cy="276999"/>
          </a:xfrm>
          <a:prstGeom prst="rect">
            <a:avLst/>
          </a:prstGeom>
          <a:noFill/>
        </p:spPr>
        <p:txBody>
          <a:bodyPr wrap="square" lIns="30477" tIns="15238" rIns="30477" bIns="15238" rtlCol="0">
            <a:spAutoFit/>
          </a:bodyPr>
          <a:lstStyle/>
          <a:p>
            <a:pPr algn="ctr"/>
            <a:r>
              <a:rPr lang="en-IN" sz="1600" dirty="0">
                <a:solidFill>
                  <a:srgbClr val="19B8FF"/>
                </a:solidFill>
                <a:latin typeface="Aharoni" panose="02010803020104030203" pitchFamily="2" charset="-79"/>
                <a:cs typeface="Aharoni" panose="02010803020104030203" pitchFamily="2" charset="-79"/>
              </a:rPr>
              <a:t>No</a:t>
            </a:r>
          </a:p>
        </p:txBody>
      </p:sp>
      <p:sp>
        <p:nvSpPr>
          <p:cNvPr id="41" name="TextBox 40">
            <a:extLst>
              <a:ext uri="{FF2B5EF4-FFF2-40B4-BE49-F238E27FC236}">
                <a16:creationId xmlns="" xmlns:a16="http://schemas.microsoft.com/office/drawing/2014/main" id="{A22CA991-8BA8-4376-9095-4502A93DABD9}"/>
              </a:ext>
            </a:extLst>
          </p:cNvPr>
          <p:cNvSpPr txBox="1"/>
          <p:nvPr/>
        </p:nvSpPr>
        <p:spPr>
          <a:xfrm>
            <a:off x="8106223" y="4271920"/>
            <a:ext cx="1456877" cy="276999"/>
          </a:xfrm>
          <a:prstGeom prst="rect">
            <a:avLst/>
          </a:prstGeom>
          <a:noFill/>
        </p:spPr>
        <p:txBody>
          <a:bodyPr wrap="square" lIns="30477" tIns="15238" rIns="30477" bIns="15238" rtlCol="0">
            <a:spAutoFit/>
          </a:bodyPr>
          <a:lstStyle/>
          <a:p>
            <a:pPr algn="ctr"/>
            <a:r>
              <a:rPr lang="en-IN" sz="1600" dirty="0">
                <a:solidFill>
                  <a:srgbClr val="5ECCFF"/>
                </a:solidFill>
                <a:latin typeface="Aharoni" panose="02010803020104030203" pitchFamily="2" charset="-79"/>
                <a:cs typeface="Aharoni" panose="02010803020104030203" pitchFamily="2" charset="-79"/>
              </a:rPr>
              <a:t>Yes</a:t>
            </a:r>
          </a:p>
        </p:txBody>
      </p:sp>
      <p:sp>
        <p:nvSpPr>
          <p:cNvPr id="42" name="TextBox 41">
            <a:extLst>
              <a:ext uri="{FF2B5EF4-FFF2-40B4-BE49-F238E27FC236}">
                <a16:creationId xmlns="" xmlns:a16="http://schemas.microsoft.com/office/drawing/2014/main" id="{0BFB1847-955A-4F85-8B98-10FDEA62D939}"/>
              </a:ext>
            </a:extLst>
          </p:cNvPr>
          <p:cNvSpPr txBox="1"/>
          <p:nvPr/>
        </p:nvSpPr>
        <p:spPr>
          <a:xfrm>
            <a:off x="9985331" y="4271920"/>
            <a:ext cx="822369" cy="276999"/>
          </a:xfrm>
          <a:prstGeom prst="rect">
            <a:avLst/>
          </a:prstGeom>
          <a:noFill/>
        </p:spPr>
        <p:txBody>
          <a:bodyPr wrap="square" lIns="30477" tIns="15238" rIns="30477" bIns="15238" rtlCol="0">
            <a:spAutoFit/>
          </a:bodyPr>
          <a:lstStyle/>
          <a:p>
            <a:pPr algn="ctr"/>
            <a:r>
              <a:rPr lang="en-IN" sz="1600" dirty="0">
                <a:solidFill>
                  <a:srgbClr val="005780"/>
                </a:solidFill>
                <a:latin typeface="Aharoni" panose="02010803020104030203" pitchFamily="2" charset="-79"/>
                <a:cs typeface="Aharoni" panose="02010803020104030203" pitchFamily="2" charset="-79"/>
              </a:rPr>
              <a:t>Yes</a:t>
            </a:r>
          </a:p>
        </p:txBody>
      </p:sp>
      <p:sp>
        <p:nvSpPr>
          <p:cNvPr id="43" name="TextBox 42">
            <a:extLst>
              <a:ext uri="{FF2B5EF4-FFF2-40B4-BE49-F238E27FC236}">
                <a16:creationId xmlns="" xmlns:a16="http://schemas.microsoft.com/office/drawing/2014/main" id="{428CE60E-29FA-40F4-8333-13F37F25C7D7}"/>
              </a:ext>
            </a:extLst>
          </p:cNvPr>
          <p:cNvSpPr txBox="1"/>
          <p:nvPr/>
        </p:nvSpPr>
        <p:spPr>
          <a:xfrm>
            <a:off x="5108531" y="4809110"/>
            <a:ext cx="822369" cy="276999"/>
          </a:xfrm>
          <a:prstGeom prst="rect">
            <a:avLst/>
          </a:prstGeom>
          <a:noFill/>
        </p:spPr>
        <p:txBody>
          <a:bodyPr wrap="square" lIns="30477" tIns="15238" rIns="30477" bIns="15238" rtlCol="0">
            <a:spAutoFit/>
          </a:bodyPr>
          <a:lstStyle/>
          <a:p>
            <a:pPr algn="ctr"/>
            <a:r>
              <a:rPr lang="en-IN" sz="1600" dirty="0">
                <a:solidFill>
                  <a:srgbClr val="4BA3CC"/>
                </a:solidFill>
                <a:latin typeface="Aharoni" panose="02010803020104030203" pitchFamily="2" charset="-79"/>
                <a:cs typeface="Aharoni" panose="02010803020104030203" pitchFamily="2" charset="-79"/>
              </a:rPr>
              <a:t>No</a:t>
            </a:r>
          </a:p>
        </p:txBody>
      </p:sp>
      <p:sp>
        <p:nvSpPr>
          <p:cNvPr id="44" name="TextBox 43">
            <a:extLst>
              <a:ext uri="{FF2B5EF4-FFF2-40B4-BE49-F238E27FC236}">
                <a16:creationId xmlns="" xmlns:a16="http://schemas.microsoft.com/office/drawing/2014/main" id="{20CFF08E-B815-4049-BBE8-2DEB3CB60CB1}"/>
              </a:ext>
            </a:extLst>
          </p:cNvPr>
          <p:cNvSpPr txBox="1"/>
          <p:nvPr/>
        </p:nvSpPr>
        <p:spPr>
          <a:xfrm>
            <a:off x="6379023" y="4809110"/>
            <a:ext cx="1456877" cy="276999"/>
          </a:xfrm>
          <a:prstGeom prst="rect">
            <a:avLst/>
          </a:prstGeom>
          <a:noFill/>
        </p:spPr>
        <p:txBody>
          <a:bodyPr wrap="square" lIns="30477" tIns="15238" rIns="30477" bIns="15238" rtlCol="0">
            <a:spAutoFit/>
          </a:bodyPr>
          <a:lstStyle/>
          <a:p>
            <a:pPr algn="ctr"/>
            <a:r>
              <a:rPr lang="en-IN" sz="1600" dirty="0">
                <a:solidFill>
                  <a:srgbClr val="19B8FF"/>
                </a:solidFill>
                <a:latin typeface="Aharoni" panose="02010803020104030203" pitchFamily="2" charset="-79"/>
                <a:cs typeface="Aharoni" panose="02010803020104030203" pitchFamily="2" charset="-79"/>
              </a:rPr>
              <a:t>No</a:t>
            </a:r>
          </a:p>
        </p:txBody>
      </p:sp>
      <p:sp>
        <p:nvSpPr>
          <p:cNvPr id="45" name="TextBox 44">
            <a:extLst>
              <a:ext uri="{FF2B5EF4-FFF2-40B4-BE49-F238E27FC236}">
                <a16:creationId xmlns="" xmlns:a16="http://schemas.microsoft.com/office/drawing/2014/main" id="{018678E4-5465-49D2-8347-425462D8AF5C}"/>
              </a:ext>
            </a:extLst>
          </p:cNvPr>
          <p:cNvSpPr txBox="1"/>
          <p:nvPr/>
        </p:nvSpPr>
        <p:spPr>
          <a:xfrm>
            <a:off x="8106223" y="4809110"/>
            <a:ext cx="1456877" cy="276999"/>
          </a:xfrm>
          <a:prstGeom prst="rect">
            <a:avLst/>
          </a:prstGeom>
          <a:noFill/>
        </p:spPr>
        <p:txBody>
          <a:bodyPr wrap="square" lIns="30477" tIns="15238" rIns="30477" bIns="15238" rtlCol="0">
            <a:spAutoFit/>
          </a:bodyPr>
          <a:lstStyle/>
          <a:p>
            <a:pPr algn="ctr"/>
            <a:r>
              <a:rPr lang="en-IN" sz="1600" dirty="0">
                <a:solidFill>
                  <a:srgbClr val="5ECCFF"/>
                </a:solidFill>
                <a:latin typeface="Aharoni" panose="02010803020104030203" pitchFamily="2" charset="-79"/>
                <a:cs typeface="Aharoni" panose="02010803020104030203" pitchFamily="2" charset="-79"/>
              </a:rPr>
              <a:t>Yes</a:t>
            </a:r>
          </a:p>
        </p:txBody>
      </p:sp>
      <p:sp>
        <p:nvSpPr>
          <p:cNvPr id="46" name="TextBox 45">
            <a:extLst>
              <a:ext uri="{FF2B5EF4-FFF2-40B4-BE49-F238E27FC236}">
                <a16:creationId xmlns="" xmlns:a16="http://schemas.microsoft.com/office/drawing/2014/main" id="{91A31C7B-F360-46E2-A533-4FA9A1BB78C0}"/>
              </a:ext>
            </a:extLst>
          </p:cNvPr>
          <p:cNvSpPr txBox="1"/>
          <p:nvPr/>
        </p:nvSpPr>
        <p:spPr>
          <a:xfrm>
            <a:off x="9985331" y="4809110"/>
            <a:ext cx="822369" cy="276999"/>
          </a:xfrm>
          <a:prstGeom prst="rect">
            <a:avLst/>
          </a:prstGeom>
          <a:noFill/>
        </p:spPr>
        <p:txBody>
          <a:bodyPr wrap="square" lIns="30477" tIns="15238" rIns="30477" bIns="15238" rtlCol="0">
            <a:spAutoFit/>
          </a:bodyPr>
          <a:lstStyle/>
          <a:p>
            <a:pPr algn="ctr"/>
            <a:r>
              <a:rPr lang="en-IN" sz="1600" dirty="0">
                <a:solidFill>
                  <a:srgbClr val="005780"/>
                </a:solidFill>
                <a:latin typeface="Aharoni" panose="02010803020104030203" pitchFamily="2" charset="-79"/>
                <a:cs typeface="Aharoni" panose="02010803020104030203" pitchFamily="2" charset="-79"/>
              </a:rPr>
              <a:t>Yes</a:t>
            </a:r>
          </a:p>
        </p:txBody>
      </p:sp>
      <p:sp>
        <p:nvSpPr>
          <p:cNvPr id="47" name="TextBox 46">
            <a:extLst>
              <a:ext uri="{FF2B5EF4-FFF2-40B4-BE49-F238E27FC236}">
                <a16:creationId xmlns="" xmlns:a16="http://schemas.microsoft.com/office/drawing/2014/main" id="{A985FEDB-A1F6-4726-99AD-B94935E4E62B}"/>
              </a:ext>
            </a:extLst>
          </p:cNvPr>
          <p:cNvSpPr txBox="1"/>
          <p:nvPr/>
        </p:nvSpPr>
        <p:spPr>
          <a:xfrm>
            <a:off x="5108531" y="5367414"/>
            <a:ext cx="822369" cy="276999"/>
          </a:xfrm>
          <a:prstGeom prst="rect">
            <a:avLst/>
          </a:prstGeom>
          <a:noFill/>
        </p:spPr>
        <p:txBody>
          <a:bodyPr wrap="square" lIns="30477" tIns="15238" rIns="30477" bIns="15238" rtlCol="0">
            <a:spAutoFit/>
          </a:bodyPr>
          <a:lstStyle/>
          <a:p>
            <a:pPr algn="ctr"/>
            <a:r>
              <a:rPr lang="en-IN" sz="1600" dirty="0">
                <a:solidFill>
                  <a:srgbClr val="4BA3CC"/>
                </a:solidFill>
                <a:latin typeface="Aharoni" panose="02010803020104030203" pitchFamily="2" charset="-79"/>
                <a:cs typeface="Aharoni" panose="02010803020104030203" pitchFamily="2" charset="-79"/>
              </a:rPr>
              <a:t>No</a:t>
            </a:r>
          </a:p>
        </p:txBody>
      </p:sp>
      <p:sp>
        <p:nvSpPr>
          <p:cNvPr id="48" name="TextBox 47">
            <a:extLst>
              <a:ext uri="{FF2B5EF4-FFF2-40B4-BE49-F238E27FC236}">
                <a16:creationId xmlns="" xmlns:a16="http://schemas.microsoft.com/office/drawing/2014/main" id="{62FD29F8-6AEB-46C1-84A7-95FA952656B1}"/>
              </a:ext>
            </a:extLst>
          </p:cNvPr>
          <p:cNvSpPr txBox="1"/>
          <p:nvPr/>
        </p:nvSpPr>
        <p:spPr>
          <a:xfrm>
            <a:off x="6379023" y="5367414"/>
            <a:ext cx="1456877" cy="276999"/>
          </a:xfrm>
          <a:prstGeom prst="rect">
            <a:avLst/>
          </a:prstGeom>
          <a:noFill/>
        </p:spPr>
        <p:txBody>
          <a:bodyPr wrap="square" lIns="30477" tIns="15238" rIns="30477" bIns="15238" rtlCol="0">
            <a:spAutoFit/>
          </a:bodyPr>
          <a:lstStyle/>
          <a:p>
            <a:pPr algn="ctr"/>
            <a:r>
              <a:rPr lang="en-IN" sz="1600" dirty="0">
                <a:solidFill>
                  <a:srgbClr val="19B8FF"/>
                </a:solidFill>
                <a:latin typeface="Aharoni" panose="02010803020104030203" pitchFamily="2" charset="-79"/>
                <a:cs typeface="Aharoni" panose="02010803020104030203" pitchFamily="2" charset="-79"/>
              </a:rPr>
              <a:t>No</a:t>
            </a:r>
          </a:p>
        </p:txBody>
      </p:sp>
      <p:sp>
        <p:nvSpPr>
          <p:cNvPr id="49" name="TextBox 48">
            <a:extLst>
              <a:ext uri="{FF2B5EF4-FFF2-40B4-BE49-F238E27FC236}">
                <a16:creationId xmlns="" xmlns:a16="http://schemas.microsoft.com/office/drawing/2014/main" id="{6C70E384-3B68-4125-BD79-B7081857FBC1}"/>
              </a:ext>
            </a:extLst>
          </p:cNvPr>
          <p:cNvSpPr txBox="1"/>
          <p:nvPr/>
        </p:nvSpPr>
        <p:spPr>
          <a:xfrm>
            <a:off x="8106223" y="5367414"/>
            <a:ext cx="1456877" cy="276999"/>
          </a:xfrm>
          <a:prstGeom prst="rect">
            <a:avLst/>
          </a:prstGeom>
          <a:noFill/>
        </p:spPr>
        <p:txBody>
          <a:bodyPr wrap="square" lIns="30477" tIns="15238" rIns="30477" bIns="15238" rtlCol="0">
            <a:spAutoFit/>
          </a:bodyPr>
          <a:lstStyle/>
          <a:p>
            <a:pPr algn="ctr"/>
            <a:r>
              <a:rPr lang="en-IN" sz="1600" dirty="0">
                <a:solidFill>
                  <a:srgbClr val="5ECCFF"/>
                </a:solidFill>
                <a:latin typeface="Aharoni" panose="02010803020104030203" pitchFamily="2" charset="-79"/>
                <a:cs typeface="Aharoni" panose="02010803020104030203" pitchFamily="2" charset="-79"/>
              </a:rPr>
              <a:t>No</a:t>
            </a:r>
          </a:p>
        </p:txBody>
      </p:sp>
      <p:sp>
        <p:nvSpPr>
          <p:cNvPr id="50" name="TextBox 49">
            <a:extLst>
              <a:ext uri="{FF2B5EF4-FFF2-40B4-BE49-F238E27FC236}">
                <a16:creationId xmlns="" xmlns:a16="http://schemas.microsoft.com/office/drawing/2014/main" id="{3055FAA3-F78D-4727-9606-39D4A1C46914}"/>
              </a:ext>
            </a:extLst>
          </p:cNvPr>
          <p:cNvSpPr txBox="1"/>
          <p:nvPr/>
        </p:nvSpPr>
        <p:spPr>
          <a:xfrm>
            <a:off x="9985331" y="5367414"/>
            <a:ext cx="822369" cy="276999"/>
          </a:xfrm>
          <a:prstGeom prst="rect">
            <a:avLst/>
          </a:prstGeom>
          <a:noFill/>
        </p:spPr>
        <p:txBody>
          <a:bodyPr wrap="square" lIns="30477" tIns="15238" rIns="30477" bIns="15238" rtlCol="0">
            <a:spAutoFit/>
          </a:bodyPr>
          <a:lstStyle/>
          <a:p>
            <a:pPr algn="ctr"/>
            <a:r>
              <a:rPr lang="en-IN" sz="1600" dirty="0">
                <a:solidFill>
                  <a:srgbClr val="005780"/>
                </a:solidFill>
                <a:latin typeface="Aharoni" panose="02010803020104030203" pitchFamily="2" charset="-79"/>
                <a:cs typeface="Aharoni" panose="02010803020104030203" pitchFamily="2" charset="-79"/>
              </a:rPr>
              <a:t>Yes</a:t>
            </a:r>
          </a:p>
        </p:txBody>
      </p:sp>
      <p:cxnSp>
        <p:nvCxnSpPr>
          <p:cNvPr id="52" name="Straight Connector 51">
            <a:extLst>
              <a:ext uri="{FF2B5EF4-FFF2-40B4-BE49-F238E27FC236}">
                <a16:creationId xmlns="" xmlns:a16="http://schemas.microsoft.com/office/drawing/2014/main" id="{CB75077D-F39E-4469-9D52-44DF18706DDD}"/>
              </a:ext>
            </a:extLst>
          </p:cNvPr>
          <p:cNvCxnSpPr/>
          <p:nvPr/>
        </p:nvCxnSpPr>
        <p:spPr bwMode="auto">
          <a:xfrm flipH="1">
            <a:off x="6271215" y="2934789"/>
            <a:ext cx="10205" cy="2859170"/>
          </a:xfrm>
          <a:prstGeom prst="line">
            <a:avLst/>
          </a:prstGeom>
          <a:ln>
            <a:headEnd type="none" w="sm" len="sm"/>
            <a:tailEnd type="none" w="sm" len="sm"/>
          </a:ln>
        </p:spPr>
        <p:style>
          <a:lnRef idx="1">
            <a:schemeClr val="accent2"/>
          </a:lnRef>
          <a:fillRef idx="0">
            <a:schemeClr val="accent2"/>
          </a:fillRef>
          <a:effectRef idx="0">
            <a:schemeClr val="accent2"/>
          </a:effectRef>
          <a:fontRef idx="minor">
            <a:schemeClr val="tx1"/>
          </a:fontRef>
        </p:style>
      </p:cxnSp>
      <p:cxnSp>
        <p:nvCxnSpPr>
          <p:cNvPr id="53" name="Straight Connector 52">
            <a:extLst>
              <a:ext uri="{FF2B5EF4-FFF2-40B4-BE49-F238E27FC236}">
                <a16:creationId xmlns="" xmlns:a16="http://schemas.microsoft.com/office/drawing/2014/main" id="{B78D6B33-3E3A-42D5-9498-A90DE1ECD83C}"/>
              </a:ext>
            </a:extLst>
          </p:cNvPr>
          <p:cNvCxnSpPr/>
          <p:nvPr/>
        </p:nvCxnSpPr>
        <p:spPr bwMode="auto">
          <a:xfrm flipH="1">
            <a:off x="7986182" y="2932566"/>
            <a:ext cx="2309" cy="2881236"/>
          </a:xfrm>
          <a:prstGeom prst="line">
            <a:avLst/>
          </a:prstGeom>
          <a:ln>
            <a:headEnd type="none" w="sm" len="sm"/>
            <a:tailEnd type="none" w="sm" len="sm"/>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 xmlns:a16="http://schemas.microsoft.com/office/drawing/2014/main" id="{7DD774D4-8A84-40C6-B715-9AD7C8575C9A}"/>
              </a:ext>
            </a:extLst>
          </p:cNvPr>
          <p:cNvCxnSpPr/>
          <p:nvPr/>
        </p:nvCxnSpPr>
        <p:spPr bwMode="auto">
          <a:xfrm flipH="1">
            <a:off x="9636991" y="2909964"/>
            <a:ext cx="2309" cy="2881236"/>
          </a:xfrm>
          <a:prstGeom prst="line">
            <a:avLst/>
          </a:prstGeom>
          <a:ln>
            <a:headEnd type="none" w="sm" len="sm"/>
            <a:tailEnd type="none" w="sm" len="s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3404268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fade">
                                      <p:cBhvr>
                                        <p:cTn id="50" dur="500"/>
                                        <p:tgtEl>
                                          <p:spTgt spid="3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fade">
                                      <p:cBhvr>
                                        <p:cTn id="53" dur="500"/>
                                        <p:tgtEl>
                                          <p:spTgt spid="3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500"/>
                                        <p:tgtEl>
                                          <p:spTgt spid="38"/>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fade">
                                      <p:cBhvr>
                                        <p:cTn id="73" dur="500"/>
                                        <p:tgtEl>
                                          <p:spTgt spid="4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fade">
                                      <p:cBhvr>
                                        <p:cTn id="76" dur="500"/>
                                        <p:tgtEl>
                                          <p:spTgt spid="42"/>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fade">
                                      <p:cBhvr>
                                        <p:cTn id="81" dur="500"/>
                                        <p:tgtEl>
                                          <p:spTgt spid="2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fade">
                                      <p:cBhvr>
                                        <p:cTn id="84" dur="500"/>
                                        <p:tgtEl>
                                          <p:spTgt spid="29"/>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500"/>
                                        <p:tgtEl>
                                          <p:spTgt spid="4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44"/>
                                        </p:tgtEl>
                                        <p:attrNameLst>
                                          <p:attrName>style.visibility</p:attrName>
                                        </p:attrNameLst>
                                      </p:cBhvr>
                                      <p:to>
                                        <p:strVal val="visible"/>
                                      </p:to>
                                    </p:set>
                                    <p:animEffect transition="in" filter="fade">
                                      <p:cBhvr>
                                        <p:cTn id="90" dur="500"/>
                                        <p:tgtEl>
                                          <p:spTgt spid="44"/>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5"/>
                                        </p:tgtEl>
                                        <p:attrNameLst>
                                          <p:attrName>style.visibility</p:attrName>
                                        </p:attrNameLst>
                                      </p:cBhvr>
                                      <p:to>
                                        <p:strVal val="visible"/>
                                      </p:to>
                                    </p:set>
                                    <p:animEffect transition="in" filter="fade">
                                      <p:cBhvr>
                                        <p:cTn id="93" dur="500"/>
                                        <p:tgtEl>
                                          <p:spTgt spid="45"/>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46"/>
                                        </p:tgtEl>
                                        <p:attrNameLst>
                                          <p:attrName>style.visibility</p:attrName>
                                        </p:attrNameLst>
                                      </p:cBhvr>
                                      <p:to>
                                        <p:strVal val="visible"/>
                                      </p:to>
                                    </p:set>
                                    <p:animEffect transition="in" filter="fade">
                                      <p:cBhvr>
                                        <p:cTn id="96" dur="500"/>
                                        <p:tgtEl>
                                          <p:spTgt spid="46"/>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30"/>
                                        </p:tgtEl>
                                        <p:attrNameLst>
                                          <p:attrName>style.visibility</p:attrName>
                                        </p:attrNameLst>
                                      </p:cBhvr>
                                      <p:to>
                                        <p:strVal val="visible"/>
                                      </p:to>
                                    </p:set>
                                    <p:animEffect transition="in" filter="fade">
                                      <p:cBhvr>
                                        <p:cTn id="101" dur="500"/>
                                        <p:tgtEl>
                                          <p:spTgt spid="30"/>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1"/>
                                        </p:tgtEl>
                                        <p:attrNameLst>
                                          <p:attrName>style.visibility</p:attrName>
                                        </p:attrNameLst>
                                      </p:cBhvr>
                                      <p:to>
                                        <p:strVal val="visible"/>
                                      </p:to>
                                    </p:set>
                                    <p:animEffect transition="in" filter="fade">
                                      <p:cBhvr>
                                        <p:cTn id="104" dur="500"/>
                                        <p:tgtEl>
                                          <p:spTgt spid="31"/>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47"/>
                                        </p:tgtEl>
                                        <p:attrNameLst>
                                          <p:attrName>style.visibility</p:attrName>
                                        </p:attrNameLst>
                                      </p:cBhvr>
                                      <p:to>
                                        <p:strVal val="visible"/>
                                      </p:to>
                                    </p:set>
                                    <p:animEffect transition="in" filter="fade">
                                      <p:cBhvr>
                                        <p:cTn id="107" dur="500"/>
                                        <p:tgtEl>
                                          <p:spTgt spid="47"/>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48"/>
                                        </p:tgtEl>
                                        <p:attrNameLst>
                                          <p:attrName>style.visibility</p:attrName>
                                        </p:attrNameLst>
                                      </p:cBhvr>
                                      <p:to>
                                        <p:strVal val="visible"/>
                                      </p:to>
                                    </p:set>
                                    <p:animEffect transition="in" filter="fade">
                                      <p:cBhvr>
                                        <p:cTn id="110" dur="500"/>
                                        <p:tgtEl>
                                          <p:spTgt spid="48"/>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49"/>
                                        </p:tgtEl>
                                        <p:attrNameLst>
                                          <p:attrName>style.visibility</p:attrName>
                                        </p:attrNameLst>
                                      </p:cBhvr>
                                      <p:to>
                                        <p:strVal val="visible"/>
                                      </p:to>
                                    </p:set>
                                    <p:animEffect transition="in" filter="fade">
                                      <p:cBhvr>
                                        <p:cTn id="113" dur="500"/>
                                        <p:tgtEl>
                                          <p:spTgt spid="49"/>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50"/>
                                        </p:tgtEl>
                                        <p:attrNameLst>
                                          <p:attrName>style.visibility</p:attrName>
                                        </p:attrNameLst>
                                      </p:cBhvr>
                                      <p:to>
                                        <p:strVal val="visible"/>
                                      </p:to>
                                    </p:set>
                                    <p:animEffect transition="in" filter="fade">
                                      <p:cBhvr>
                                        <p:cTn id="11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7" grpId="0" animBg="1"/>
      <p:bldP spid="23" grpId="0" animBg="1"/>
      <p:bldP spid="24" grpId="0" animBg="1"/>
      <p:bldP spid="25" grpId="0" animBg="1"/>
      <p:bldP spid="26" grpId="0" animBg="1"/>
      <p:bldP spid="27" grpId="0" animBg="1"/>
      <p:bldP spid="28" grpId="0" animBg="1"/>
      <p:bldP spid="29" grpId="0" animBg="1"/>
      <p:bldP spid="30" grpId="0" animBg="1"/>
      <p:bldP spid="31" grpId="0" animBg="1"/>
      <p:bldP spid="8"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2" name="Title 1"/>
          <p:cNvSpPr>
            <a:spLocks noGrp="1"/>
          </p:cNvSpPr>
          <p:nvPr>
            <p:ph type="title"/>
          </p:nvPr>
        </p:nvSpPr>
        <p:spPr>
          <a:xfrm>
            <a:off x="2057400" y="381000"/>
            <a:ext cx="2438400" cy="792162"/>
          </a:xfrm>
          <a:noFill/>
          <a:ln w="9525">
            <a:noFill/>
            <a:miter lim="800000"/>
            <a:headEnd/>
            <a:tailEnd/>
          </a:ln>
        </p:spPr>
        <p:txBody>
          <a:bodyPr vert="horz" wrap="square" lIns="16930" tIns="16930" rIns="16930" bIns="16930" numCol="1" rtlCol="0" anchor="t" anchorCtr="0" compatLnSpc="1">
            <a:prstTxWarp prst="textNoShape">
              <a:avLst/>
            </a:prstTxWarp>
            <a:noAutofit/>
          </a:bodyPr>
          <a:lstStyle/>
          <a:p>
            <a:pPr algn="l" defTabSz="914240" fontAlgn="base">
              <a:spcBef>
                <a:spcPct val="20000"/>
              </a:spcBef>
              <a:spcAft>
                <a:spcPct val="0"/>
              </a:spcAft>
              <a:buClr>
                <a:srgbClr val="000000"/>
              </a:buClr>
              <a:buFont typeface="Arial" charset="0"/>
            </a:pPr>
            <a:r>
              <a:rPr lang="en-US" sz="3600" b="1" dirty="0">
                <a:solidFill>
                  <a:srgbClr val="E61557"/>
                </a:solidFill>
                <a:latin typeface="Lato" panose="020F0502020204030203" pitchFamily="34" charset="0"/>
              </a:rPr>
              <a:t>Exception</a:t>
            </a:r>
          </a:p>
        </p:txBody>
      </p:sp>
      <p:sp>
        <p:nvSpPr>
          <p:cNvPr id="3" name="Content Placeholder 2"/>
          <p:cNvSpPr>
            <a:spLocks noGrp="1"/>
          </p:cNvSpPr>
          <p:nvPr>
            <p:ph idx="1"/>
          </p:nvPr>
        </p:nvSpPr>
        <p:spPr>
          <a:xfrm>
            <a:off x="2033451" y="1145057"/>
            <a:ext cx="8534400" cy="2971799"/>
          </a:xfrm>
        </p:spPr>
        <p:txBody>
          <a:bodyPr vert="horz" lIns="91440" tIns="45720" rIns="91440" bIns="45720" rtlCol="0">
            <a:normAutofit/>
          </a:bodyPr>
          <a:lstStyle/>
          <a:p>
            <a:pPr marL="0" indent="0">
              <a:buNone/>
            </a:pPr>
            <a:r>
              <a:rPr lang="en-US" sz="2000" dirty="0">
                <a:latin typeface="Lato" panose="020F0502020204030203" pitchFamily="34" charset="0"/>
              </a:rPr>
              <a:t>An exception is an event, which occurs during the execution of a program, that disrupts the normal flow of the program’s instructions—oracle.</a:t>
            </a:r>
          </a:p>
          <a:p>
            <a:pPr marL="0" indent="0">
              <a:buNone/>
            </a:pPr>
            <a:r>
              <a:rPr lang="en-US" sz="2000" dirty="0">
                <a:latin typeface="Lato" panose="020F0502020204030203" pitchFamily="34" charset="0"/>
              </a:rPr>
              <a:t>It is often referred to as run-time error. </a:t>
            </a:r>
          </a:p>
          <a:p>
            <a:pPr marL="0" indent="0">
              <a:buNone/>
            </a:pPr>
            <a:r>
              <a:rPr lang="en-US" sz="2000" dirty="0">
                <a:latin typeface="Lato" panose="020F0502020204030203" pitchFamily="34" charset="0"/>
              </a:rPr>
              <a:t>Below are few of them :</a:t>
            </a:r>
          </a:p>
          <a:p>
            <a:pPr marL="0" indent="0">
              <a:buNone/>
            </a:pPr>
            <a:endParaRPr lang="en-US" sz="2000" dirty="0">
              <a:latin typeface="Lato" panose="020F0502020204030203" pitchFamily="34" charset="0"/>
            </a:endParaRPr>
          </a:p>
          <a:p>
            <a:pPr marL="0" indent="0">
              <a:buNone/>
            </a:pPr>
            <a:endParaRPr lang="en-US" sz="2000" dirty="0">
              <a:latin typeface="Lato" panose="020F0502020204030203" pitchFamily="34" charset="0"/>
            </a:endParaRPr>
          </a:p>
          <a:p>
            <a:pPr marL="0" indent="0">
              <a:buNone/>
            </a:pPr>
            <a:endParaRPr lang="en-US" sz="2000" dirty="0">
              <a:latin typeface="Lato" panose="020F0502020204030203" pitchFamily="34" charset="0"/>
            </a:endParaRPr>
          </a:p>
          <a:p>
            <a:pPr marL="0" indent="0">
              <a:buNone/>
            </a:pPr>
            <a:endParaRPr lang="en-US" sz="2000" dirty="0">
              <a:latin typeface="Lato" panose="020F0502020204030203" pitchFamily="34" charset="0"/>
            </a:endParaRPr>
          </a:p>
        </p:txBody>
      </p:sp>
      <p:pic>
        <p:nvPicPr>
          <p:cNvPr id="5" name="Picture 4"/>
          <p:cNvPicPr/>
          <p:nvPr/>
        </p:nvPicPr>
        <p:blipFill>
          <a:blip r:embed="rId3" cstate="print"/>
          <a:srcRect/>
          <a:stretch>
            <a:fillRect/>
          </a:stretch>
        </p:blipFill>
        <p:spPr bwMode="auto">
          <a:xfrm>
            <a:off x="3072687" y="2661436"/>
            <a:ext cx="6644148" cy="3886200"/>
          </a:xfrm>
          <a:prstGeom prst="rect">
            <a:avLst/>
          </a:prstGeom>
          <a:solidFill>
            <a:schemeClr val="tx1"/>
          </a:solid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2" name="Title 1"/>
          <p:cNvSpPr>
            <a:spLocks noGrp="1"/>
          </p:cNvSpPr>
          <p:nvPr>
            <p:ph type="title"/>
          </p:nvPr>
        </p:nvSpPr>
        <p:spPr>
          <a:xfrm>
            <a:off x="1828800" y="404019"/>
            <a:ext cx="4495800" cy="868362"/>
          </a:xfrm>
          <a:noFill/>
          <a:ln w="9525">
            <a:noFill/>
            <a:miter lim="800000"/>
            <a:headEnd/>
            <a:tailEnd/>
          </a:ln>
        </p:spPr>
        <p:txBody>
          <a:bodyPr vert="horz" wrap="square" lIns="16930" tIns="16930" rIns="16930" bIns="16930" numCol="1" rtlCol="0" anchor="t" anchorCtr="0" compatLnSpc="1">
            <a:prstTxWarp prst="textNoShape">
              <a:avLst/>
            </a:prstTxWarp>
            <a:noAutofit/>
          </a:bodyPr>
          <a:lstStyle/>
          <a:p>
            <a:pPr algn="l" defTabSz="914240" fontAlgn="base">
              <a:spcBef>
                <a:spcPct val="20000"/>
              </a:spcBef>
              <a:spcAft>
                <a:spcPct val="0"/>
              </a:spcAft>
              <a:buClr>
                <a:srgbClr val="000000"/>
              </a:buClr>
              <a:buFont typeface="Arial" charset="0"/>
            </a:pPr>
            <a:r>
              <a:rPr lang="en-US" sz="3600" b="1" dirty="0">
                <a:solidFill>
                  <a:srgbClr val="E61557"/>
                </a:solidFill>
                <a:latin typeface="Lato" panose="020F0502020204030203" pitchFamily="34" charset="0"/>
              </a:rPr>
              <a:t>Types of Exception</a:t>
            </a:r>
          </a:p>
        </p:txBody>
      </p:sp>
      <p:sp>
        <p:nvSpPr>
          <p:cNvPr id="3" name="Content Placeholder 2"/>
          <p:cNvSpPr>
            <a:spLocks noGrp="1"/>
          </p:cNvSpPr>
          <p:nvPr>
            <p:ph idx="1"/>
          </p:nvPr>
        </p:nvSpPr>
        <p:spPr>
          <a:xfrm>
            <a:off x="2971800" y="2057400"/>
            <a:ext cx="8382000" cy="4983163"/>
          </a:xfrm>
        </p:spPr>
        <p:txBody>
          <a:bodyPr vert="horz" lIns="91440" tIns="45720" rIns="91440" bIns="45720" rtlCol="0">
            <a:normAutofit/>
          </a:bodyPr>
          <a:lstStyle/>
          <a:p>
            <a:pPr marL="0" indent="0">
              <a:buNone/>
            </a:pPr>
            <a:endParaRPr lang="en-US" sz="2000" b="1" dirty="0" smtClean="0">
              <a:latin typeface="Lato" panose="020F0502020204030203" pitchFamily="34" charset="0"/>
            </a:endParaRPr>
          </a:p>
          <a:p>
            <a:pPr marL="0" indent="0">
              <a:buNone/>
            </a:pPr>
            <a:endParaRPr lang="en-US" sz="2000" b="1" dirty="0" smtClean="0">
              <a:latin typeface="Lato" panose="020F0502020204030203" pitchFamily="34" charset="0"/>
            </a:endParaRPr>
          </a:p>
          <a:p>
            <a:pPr marL="0" indent="0">
              <a:buNone/>
            </a:pPr>
            <a:endParaRPr lang="en-US" sz="2000" b="1" dirty="0" smtClean="0">
              <a:latin typeface="Lato" panose="020F0502020204030203" pitchFamily="34" charset="0"/>
            </a:endParaRPr>
          </a:p>
          <a:p>
            <a:pPr marL="0" indent="0">
              <a:buNone/>
            </a:pPr>
            <a:endParaRPr lang="en-US" sz="2000" b="1" dirty="0" smtClean="0">
              <a:latin typeface="Lato" panose="020F0502020204030203" pitchFamily="34" charset="0"/>
            </a:endParaRPr>
          </a:p>
          <a:p>
            <a:pPr marL="0" indent="0">
              <a:buNone/>
            </a:pPr>
            <a:endParaRPr lang="en-US" sz="2000" b="1" dirty="0" smtClean="0">
              <a:latin typeface="Lato" panose="020F0502020204030203" pitchFamily="34" charset="0"/>
            </a:endParaRPr>
          </a:p>
          <a:p>
            <a:pPr marL="0" indent="0">
              <a:buNone/>
            </a:pPr>
            <a:r>
              <a:rPr lang="en-US" sz="2000" b="1" dirty="0" smtClean="0">
                <a:latin typeface="Lato" panose="020F0502020204030203" pitchFamily="34" charset="0"/>
              </a:rPr>
              <a:t>                              </a:t>
            </a:r>
            <a:r>
              <a:rPr lang="en-US" sz="2000" dirty="0" smtClean="0">
                <a:latin typeface="Lato" panose="020F0502020204030203" pitchFamily="34" charset="0"/>
              </a:rPr>
              <a:t>Checked exceptions are checked at compile-time.                                                                                                        </a:t>
            </a:r>
          </a:p>
          <a:p>
            <a:pPr marL="0" indent="0">
              <a:buNone/>
            </a:pPr>
            <a:r>
              <a:rPr lang="en-US" sz="2000" dirty="0" smtClean="0">
                <a:latin typeface="Lato" panose="020F0502020204030203" pitchFamily="34" charset="0"/>
              </a:rPr>
              <a:t>                                      </a:t>
            </a:r>
            <a:r>
              <a:rPr lang="en-US" sz="2000" dirty="0">
                <a:latin typeface="Lato" panose="020F0502020204030203" pitchFamily="34" charset="0"/>
              </a:rPr>
              <a:t>It means if a method is throwing  a checked </a:t>
            </a:r>
          </a:p>
          <a:p>
            <a:pPr marL="0" indent="0">
              <a:buNone/>
            </a:pPr>
            <a:r>
              <a:rPr lang="en-US" sz="2000" dirty="0">
                <a:latin typeface="Lato" panose="020F0502020204030203" pitchFamily="34" charset="0"/>
              </a:rPr>
              <a:t>                                      exception then it should handle the exception </a:t>
            </a:r>
          </a:p>
          <a:p>
            <a:pPr marL="0" indent="0">
              <a:buNone/>
            </a:pPr>
            <a:r>
              <a:rPr lang="en-US" sz="2000" dirty="0">
                <a:latin typeface="Lato" panose="020F0502020204030203" pitchFamily="34" charset="0"/>
              </a:rPr>
              <a:t>                                      using try-catch block or it should declare the </a:t>
            </a:r>
          </a:p>
          <a:p>
            <a:pPr marL="0" indent="0">
              <a:buNone/>
            </a:pPr>
            <a:r>
              <a:rPr lang="en-US" sz="2000" dirty="0">
                <a:latin typeface="Lato" panose="020F0502020204030203" pitchFamily="34" charset="0"/>
              </a:rPr>
              <a:t>                                      exception using throws keywords, otherwise the </a:t>
            </a:r>
          </a:p>
          <a:p>
            <a:pPr marL="0" indent="0">
              <a:buNone/>
            </a:pPr>
            <a:r>
              <a:rPr lang="en-US" sz="2000" dirty="0">
                <a:latin typeface="Lato" panose="020F0502020204030203" pitchFamily="34" charset="0"/>
              </a:rPr>
              <a:t>                                       program will give a compilation error.              </a:t>
            </a:r>
          </a:p>
          <a:p>
            <a:pPr marL="0" indent="0">
              <a:buNone/>
            </a:pPr>
            <a:endParaRPr lang="en-US" sz="2000" b="1" dirty="0">
              <a:latin typeface="Lato" panose="020F0502020204030203" pitchFamily="34" charset="0"/>
            </a:endParaRPr>
          </a:p>
          <a:p>
            <a:pPr marL="0" indent="0">
              <a:buNone/>
            </a:pPr>
            <a:endParaRPr lang="en-US" sz="2000" b="1" dirty="0">
              <a:latin typeface="Lato" panose="020F0502020204030203" pitchFamily="34" charset="0"/>
            </a:endParaRPr>
          </a:p>
        </p:txBody>
      </p:sp>
      <p:sp>
        <p:nvSpPr>
          <p:cNvPr id="4" name="Rectangle 3"/>
          <p:cNvSpPr/>
          <p:nvPr/>
        </p:nvSpPr>
        <p:spPr>
          <a:xfrm>
            <a:off x="4953000" y="1371600"/>
            <a:ext cx="2057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Exception</a:t>
            </a:r>
          </a:p>
        </p:txBody>
      </p:sp>
      <p:cxnSp>
        <p:nvCxnSpPr>
          <p:cNvPr id="10" name="Straight Arrow Connector 9"/>
          <p:cNvCxnSpPr/>
          <p:nvPr/>
        </p:nvCxnSpPr>
        <p:spPr>
          <a:xfrm>
            <a:off x="5715000" y="1828800"/>
            <a:ext cx="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67000" y="2362200"/>
            <a:ext cx="6324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667000" y="2362200"/>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991600" y="236220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981200" y="3048000"/>
            <a:ext cx="1447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Checked Exceptions</a:t>
            </a:r>
          </a:p>
        </p:txBody>
      </p:sp>
      <p:sp>
        <p:nvSpPr>
          <p:cNvPr id="24" name="Rectangle 23"/>
          <p:cNvSpPr/>
          <p:nvPr/>
        </p:nvSpPr>
        <p:spPr>
          <a:xfrm>
            <a:off x="5105400" y="31242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Runtime</a:t>
            </a:r>
          </a:p>
          <a:p>
            <a:pPr algn="ctr"/>
            <a:r>
              <a:rPr lang="en-US" dirty="0"/>
              <a:t>Exceptions</a:t>
            </a:r>
          </a:p>
        </p:txBody>
      </p:sp>
      <p:sp>
        <p:nvSpPr>
          <p:cNvPr id="25" name="Rectangle 24"/>
          <p:cNvSpPr/>
          <p:nvPr/>
        </p:nvSpPr>
        <p:spPr>
          <a:xfrm>
            <a:off x="8458200" y="3124200"/>
            <a:ext cx="1600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a:t>
            </a:r>
          </a:p>
        </p:txBody>
      </p:sp>
      <p:cxnSp>
        <p:nvCxnSpPr>
          <p:cNvPr id="29" name="Straight Connector 28"/>
          <p:cNvCxnSpPr>
            <a:stCxn id="20" idx="2"/>
          </p:cNvCxnSpPr>
          <p:nvPr/>
        </p:nvCxnSpPr>
        <p:spPr>
          <a:xfrm>
            <a:off x="2705100" y="3733800"/>
            <a:ext cx="38100" cy="182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743200" y="5562600"/>
            <a:ext cx="160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1649"/>
          </a:xfrm>
          <a:prstGeom prst="rect">
            <a:avLst/>
          </a:prstGeom>
        </p:spPr>
      </p:pic>
      <p:pic>
        <p:nvPicPr>
          <p:cNvPr id="48" name="Picture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10" y="-7801"/>
            <a:ext cx="12216910" cy="6864805"/>
          </a:xfrm>
          <a:prstGeom prst="rect">
            <a:avLst/>
          </a:prstGeom>
        </p:spPr>
      </p:pic>
      <p:grpSp>
        <p:nvGrpSpPr>
          <p:cNvPr id="86" name="Group 85">
            <a:extLst>
              <a:ext uri="{FF2B5EF4-FFF2-40B4-BE49-F238E27FC236}">
                <a16:creationId xmlns="" xmlns:a16="http://schemas.microsoft.com/office/drawing/2014/main" id="{D2A48D70-3D7C-4528-8106-DC81DB4E4F48}"/>
              </a:ext>
            </a:extLst>
          </p:cNvPr>
          <p:cNvGrpSpPr/>
          <p:nvPr/>
        </p:nvGrpSpPr>
        <p:grpSpPr>
          <a:xfrm>
            <a:off x="2438400" y="1473200"/>
            <a:ext cx="5969000" cy="501782"/>
            <a:chOff x="20574000" y="3810000"/>
            <a:chExt cx="12671682" cy="1733947"/>
          </a:xfrm>
          <a:effectLst/>
        </p:grpSpPr>
        <p:sp>
          <p:nvSpPr>
            <p:cNvPr id="51" name="Freeform 14">
              <a:extLst>
                <a:ext uri="{FF2B5EF4-FFF2-40B4-BE49-F238E27FC236}">
                  <a16:creationId xmlns="" xmlns:a16="http://schemas.microsoft.com/office/drawing/2014/main" id="{E69102B1-3D6B-46AA-997D-2481FB99ABE1}"/>
                </a:ext>
              </a:extLst>
            </p:cNvPr>
            <p:cNvSpPr>
              <a:spLocks/>
            </p:cNvSpPr>
            <p:nvPr/>
          </p:nvSpPr>
          <p:spPr bwMode="auto">
            <a:xfrm>
              <a:off x="21475894" y="3810000"/>
              <a:ext cx="10445135" cy="1733947"/>
            </a:xfrm>
            <a:custGeom>
              <a:avLst/>
              <a:gdLst>
                <a:gd name="T0" fmla="*/ 0 w 1498"/>
                <a:gd name="T1" fmla="*/ 0 h 429"/>
                <a:gd name="T2" fmla="*/ 1498 w 1498"/>
                <a:gd name="T3" fmla="*/ 0 h 429"/>
                <a:gd name="T4" fmla="*/ 1498 w 1498"/>
                <a:gd name="T5" fmla="*/ 429 h 429"/>
                <a:gd name="T6" fmla="*/ 0 w 1498"/>
                <a:gd name="T7" fmla="*/ 429 h 429"/>
                <a:gd name="T8" fmla="*/ 0 w 1498"/>
                <a:gd name="T9" fmla="*/ 0 h 429"/>
                <a:gd name="T10" fmla="*/ 0 w 1498"/>
                <a:gd name="T11" fmla="*/ 0 h 429"/>
              </a:gdLst>
              <a:ahLst/>
              <a:cxnLst>
                <a:cxn ang="0">
                  <a:pos x="T0" y="T1"/>
                </a:cxn>
                <a:cxn ang="0">
                  <a:pos x="T2" y="T3"/>
                </a:cxn>
                <a:cxn ang="0">
                  <a:pos x="T4" y="T5"/>
                </a:cxn>
                <a:cxn ang="0">
                  <a:pos x="T6" y="T7"/>
                </a:cxn>
                <a:cxn ang="0">
                  <a:pos x="T8" y="T9"/>
                </a:cxn>
                <a:cxn ang="0">
                  <a:pos x="T10" y="T11"/>
                </a:cxn>
              </a:cxnLst>
              <a:rect l="0" t="0" r="r" b="b"/>
              <a:pathLst>
                <a:path w="1498" h="429">
                  <a:moveTo>
                    <a:pt x="0" y="0"/>
                  </a:moveTo>
                  <a:lnTo>
                    <a:pt x="1498" y="0"/>
                  </a:lnTo>
                  <a:lnTo>
                    <a:pt x="1498" y="429"/>
                  </a:lnTo>
                  <a:lnTo>
                    <a:pt x="0" y="429"/>
                  </a:lnTo>
                  <a:lnTo>
                    <a:pt x="0" y="0"/>
                  </a:lnTo>
                  <a:lnTo>
                    <a:pt x="0" y="0"/>
                  </a:lnTo>
                  <a:close/>
                </a:path>
              </a:pathLst>
            </a:custGeom>
            <a:solidFill>
              <a:srgbClr val="4963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dirty="0"/>
            </a:p>
          </p:txBody>
        </p:sp>
        <p:sp>
          <p:nvSpPr>
            <p:cNvPr id="54" name="Freeform 17">
              <a:extLst>
                <a:ext uri="{FF2B5EF4-FFF2-40B4-BE49-F238E27FC236}">
                  <a16:creationId xmlns="" xmlns:a16="http://schemas.microsoft.com/office/drawing/2014/main" id="{2E9D3973-04A9-4923-A5C2-BFA379672CA7}"/>
                </a:ext>
              </a:extLst>
            </p:cNvPr>
            <p:cNvSpPr>
              <a:spLocks/>
            </p:cNvSpPr>
            <p:nvPr/>
          </p:nvSpPr>
          <p:spPr bwMode="auto">
            <a:xfrm>
              <a:off x="20574000" y="3810000"/>
              <a:ext cx="901898" cy="1733947"/>
            </a:xfrm>
            <a:custGeom>
              <a:avLst/>
              <a:gdLst>
                <a:gd name="T0" fmla="*/ 2 w 270"/>
                <a:gd name="T1" fmla="*/ 71 h 429"/>
                <a:gd name="T2" fmla="*/ 270 w 270"/>
                <a:gd name="T3" fmla="*/ 0 h 429"/>
                <a:gd name="T4" fmla="*/ 270 w 270"/>
                <a:gd name="T5" fmla="*/ 429 h 429"/>
                <a:gd name="T6" fmla="*/ 0 w 270"/>
                <a:gd name="T7" fmla="*/ 381 h 429"/>
                <a:gd name="T8" fmla="*/ 2 w 270"/>
                <a:gd name="T9" fmla="*/ 71 h 429"/>
                <a:gd name="T10" fmla="*/ 2 w 270"/>
                <a:gd name="T11" fmla="*/ 71 h 429"/>
              </a:gdLst>
              <a:ahLst/>
              <a:cxnLst>
                <a:cxn ang="0">
                  <a:pos x="T0" y="T1"/>
                </a:cxn>
                <a:cxn ang="0">
                  <a:pos x="T2" y="T3"/>
                </a:cxn>
                <a:cxn ang="0">
                  <a:pos x="T4" y="T5"/>
                </a:cxn>
                <a:cxn ang="0">
                  <a:pos x="T6" y="T7"/>
                </a:cxn>
                <a:cxn ang="0">
                  <a:pos x="T8" y="T9"/>
                </a:cxn>
                <a:cxn ang="0">
                  <a:pos x="T10" y="T11"/>
                </a:cxn>
              </a:cxnLst>
              <a:rect l="0" t="0" r="r" b="b"/>
              <a:pathLst>
                <a:path w="270" h="429">
                  <a:moveTo>
                    <a:pt x="2" y="71"/>
                  </a:moveTo>
                  <a:lnTo>
                    <a:pt x="270" y="0"/>
                  </a:lnTo>
                  <a:lnTo>
                    <a:pt x="270" y="429"/>
                  </a:lnTo>
                  <a:lnTo>
                    <a:pt x="0" y="381"/>
                  </a:lnTo>
                  <a:lnTo>
                    <a:pt x="2" y="71"/>
                  </a:lnTo>
                  <a:lnTo>
                    <a:pt x="2" y="71"/>
                  </a:lnTo>
                  <a:close/>
                </a:path>
              </a:pathLst>
            </a:custGeom>
            <a:solidFill>
              <a:srgbClr val="3E58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a:p>
          </p:txBody>
        </p:sp>
        <p:sp>
          <p:nvSpPr>
            <p:cNvPr id="55" name="Freeform 21">
              <a:extLst>
                <a:ext uri="{FF2B5EF4-FFF2-40B4-BE49-F238E27FC236}">
                  <a16:creationId xmlns="" xmlns:a16="http://schemas.microsoft.com/office/drawing/2014/main" id="{DB19CBEE-6B2F-4BAC-BBA3-1A0B0DE04F82}"/>
                </a:ext>
              </a:extLst>
            </p:cNvPr>
            <p:cNvSpPr>
              <a:spLocks/>
            </p:cNvSpPr>
            <p:nvPr/>
          </p:nvSpPr>
          <p:spPr bwMode="auto">
            <a:xfrm>
              <a:off x="31921031" y="3810000"/>
              <a:ext cx="901898" cy="1733947"/>
            </a:xfrm>
            <a:custGeom>
              <a:avLst/>
              <a:gdLst>
                <a:gd name="T0" fmla="*/ 268 w 270"/>
                <a:gd name="T1" fmla="*/ 71 h 429"/>
                <a:gd name="T2" fmla="*/ 0 w 270"/>
                <a:gd name="T3" fmla="*/ 0 h 429"/>
                <a:gd name="T4" fmla="*/ 0 w 270"/>
                <a:gd name="T5" fmla="*/ 429 h 429"/>
                <a:gd name="T6" fmla="*/ 270 w 270"/>
                <a:gd name="T7" fmla="*/ 381 h 429"/>
                <a:gd name="T8" fmla="*/ 268 w 270"/>
                <a:gd name="T9" fmla="*/ 71 h 429"/>
                <a:gd name="T10" fmla="*/ 268 w 270"/>
                <a:gd name="T11" fmla="*/ 71 h 429"/>
              </a:gdLst>
              <a:ahLst/>
              <a:cxnLst>
                <a:cxn ang="0">
                  <a:pos x="T0" y="T1"/>
                </a:cxn>
                <a:cxn ang="0">
                  <a:pos x="T2" y="T3"/>
                </a:cxn>
                <a:cxn ang="0">
                  <a:pos x="T4" y="T5"/>
                </a:cxn>
                <a:cxn ang="0">
                  <a:pos x="T6" y="T7"/>
                </a:cxn>
                <a:cxn ang="0">
                  <a:pos x="T8" y="T9"/>
                </a:cxn>
                <a:cxn ang="0">
                  <a:pos x="T10" y="T11"/>
                </a:cxn>
              </a:cxnLst>
              <a:rect l="0" t="0" r="r" b="b"/>
              <a:pathLst>
                <a:path w="270" h="429">
                  <a:moveTo>
                    <a:pt x="268" y="71"/>
                  </a:moveTo>
                  <a:lnTo>
                    <a:pt x="0" y="0"/>
                  </a:lnTo>
                  <a:lnTo>
                    <a:pt x="0" y="429"/>
                  </a:lnTo>
                  <a:lnTo>
                    <a:pt x="270" y="381"/>
                  </a:lnTo>
                  <a:lnTo>
                    <a:pt x="268" y="71"/>
                  </a:lnTo>
                  <a:lnTo>
                    <a:pt x="268" y="71"/>
                  </a:lnTo>
                  <a:close/>
                </a:path>
              </a:pathLst>
            </a:custGeom>
            <a:solidFill>
              <a:srgbClr val="3E58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a:p>
          </p:txBody>
        </p:sp>
        <p:sp>
          <p:nvSpPr>
            <p:cNvPr id="67" name="TextBox 66">
              <a:extLst>
                <a:ext uri="{FF2B5EF4-FFF2-40B4-BE49-F238E27FC236}">
                  <a16:creationId xmlns="" xmlns:a16="http://schemas.microsoft.com/office/drawing/2014/main" id="{35994B65-A0D7-4A84-8546-6362B0DAC717}"/>
                </a:ext>
              </a:extLst>
            </p:cNvPr>
            <p:cNvSpPr txBox="1"/>
            <p:nvPr/>
          </p:nvSpPr>
          <p:spPr>
            <a:xfrm>
              <a:off x="21912443" y="4063702"/>
              <a:ext cx="11333239" cy="1382612"/>
            </a:xfrm>
            <a:prstGeom prst="rect">
              <a:avLst/>
            </a:prstGeom>
            <a:noFill/>
          </p:spPr>
          <p:txBody>
            <a:bodyPr wrap="square" rtlCol="0">
              <a:spAutoFit/>
            </a:bodyPr>
            <a:lstStyle>
              <a:defPPr>
                <a:defRPr lang="en-US"/>
              </a:defPPr>
              <a:lvl1pPr>
                <a:defRPr sz="6000" b="1">
                  <a:solidFill>
                    <a:schemeClr val="bg1"/>
                  </a:solidFill>
                  <a:latin typeface="Lato" panose="020F0502020204030203" pitchFamily="34" charset="0"/>
                </a:defRPr>
              </a:lvl1pPr>
            </a:lstStyle>
            <a:p>
              <a:r>
                <a:rPr lang="en-IN" sz="2000" dirty="0" smtClean="0"/>
                <a:t>01. </a:t>
              </a:r>
              <a:r>
                <a:rPr lang="en-IN" sz="2000" dirty="0" smtClean="0"/>
                <a:t>Packages</a:t>
              </a:r>
              <a:endParaRPr lang="en-IN" sz="2000" dirty="0"/>
            </a:p>
          </p:txBody>
        </p:sp>
      </p:grpSp>
      <p:grpSp>
        <p:nvGrpSpPr>
          <p:cNvPr id="87" name="Group 86">
            <a:extLst>
              <a:ext uri="{FF2B5EF4-FFF2-40B4-BE49-F238E27FC236}">
                <a16:creationId xmlns="" xmlns:a16="http://schemas.microsoft.com/office/drawing/2014/main" id="{5997C675-8DD6-4AAB-A4EF-E83D1ABC9545}"/>
              </a:ext>
            </a:extLst>
          </p:cNvPr>
          <p:cNvGrpSpPr/>
          <p:nvPr/>
        </p:nvGrpSpPr>
        <p:grpSpPr>
          <a:xfrm>
            <a:off x="2433513" y="2190891"/>
            <a:ext cx="5766715" cy="502951"/>
            <a:chOff x="20557297" y="5962538"/>
            <a:chExt cx="12242248" cy="1737987"/>
          </a:xfrm>
          <a:effectLst/>
        </p:grpSpPr>
        <p:sp>
          <p:nvSpPr>
            <p:cNvPr id="46" name="Freeform 5">
              <a:extLst>
                <a:ext uri="{FF2B5EF4-FFF2-40B4-BE49-F238E27FC236}">
                  <a16:creationId xmlns="" xmlns:a16="http://schemas.microsoft.com/office/drawing/2014/main" id="{DD6F7234-44AC-4C88-BF4A-FE13F369E4F9}"/>
                </a:ext>
              </a:extLst>
            </p:cNvPr>
            <p:cNvSpPr>
              <a:spLocks/>
            </p:cNvSpPr>
            <p:nvPr/>
          </p:nvSpPr>
          <p:spPr bwMode="auto">
            <a:xfrm>
              <a:off x="21455852" y="5962538"/>
              <a:ext cx="10445134" cy="1737987"/>
            </a:xfrm>
            <a:custGeom>
              <a:avLst/>
              <a:gdLst>
                <a:gd name="T0" fmla="*/ 0 w 1498"/>
                <a:gd name="T1" fmla="*/ 0 h 430"/>
                <a:gd name="T2" fmla="*/ 1498 w 1498"/>
                <a:gd name="T3" fmla="*/ 0 h 430"/>
                <a:gd name="T4" fmla="*/ 1498 w 1498"/>
                <a:gd name="T5" fmla="*/ 430 h 430"/>
                <a:gd name="T6" fmla="*/ 0 w 1498"/>
                <a:gd name="T7" fmla="*/ 430 h 430"/>
                <a:gd name="T8" fmla="*/ 0 w 1498"/>
                <a:gd name="T9" fmla="*/ 0 h 430"/>
                <a:gd name="T10" fmla="*/ 0 w 1498"/>
                <a:gd name="T11" fmla="*/ 0 h 430"/>
              </a:gdLst>
              <a:ahLst/>
              <a:cxnLst>
                <a:cxn ang="0">
                  <a:pos x="T0" y="T1"/>
                </a:cxn>
                <a:cxn ang="0">
                  <a:pos x="T2" y="T3"/>
                </a:cxn>
                <a:cxn ang="0">
                  <a:pos x="T4" y="T5"/>
                </a:cxn>
                <a:cxn ang="0">
                  <a:pos x="T6" y="T7"/>
                </a:cxn>
                <a:cxn ang="0">
                  <a:pos x="T8" y="T9"/>
                </a:cxn>
                <a:cxn ang="0">
                  <a:pos x="T10" y="T11"/>
                </a:cxn>
              </a:cxnLst>
              <a:rect l="0" t="0" r="r" b="b"/>
              <a:pathLst>
                <a:path w="1498" h="430">
                  <a:moveTo>
                    <a:pt x="0" y="0"/>
                  </a:moveTo>
                  <a:lnTo>
                    <a:pt x="1498" y="0"/>
                  </a:lnTo>
                  <a:lnTo>
                    <a:pt x="1498" y="430"/>
                  </a:lnTo>
                  <a:lnTo>
                    <a:pt x="0" y="430"/>
                  </a:lnTo>
                  <a:lnTo>
                    <a:pt x="0" y="0"/>
                  </a:lnTo>
                  <a:lnTo>
                    <a:pt x="0" y="0"/>
                  </a:lnTo>
                  <a:close/>
                </a:path>
              </a:pathLst>
            </a:custGeom>
            <a:solidFill>
              <a:srgbClr val="47A5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dirty="0"/>
            </a:p>
          </p:txBody>
        </p:sp>
        <p:sp>
          <p:nvSpPr>
            <p:cNvPr id="49" name="Freeform 18">
              <a:extLst>
                <a:ext uri="{FF2B5EF4-FFF2-40B4-BE49-F238E27FC236}">
                  <a16:creationId xmlns="" xmlns:a16="http://schemas.microsoft.com/office/drawing/2014/main" id="{49E1D4D9-172A-4D2E-B2DD-218B7439146B}"/>
                </a:ext>
              </a:extLst>
            </p:cNvPr>
            <p:cNvSpPr>
              <a:spLocks/>
            </p:cNvSpPr>
            <p:nvPr/>
          </p:nvSpPr>
          <p:spPr bwMode="auto">
            <a:xfrm>
              <a:off x="20557297" y="5962538"/>
              <a:ext cx="898557" cy="1737987"/>
            </a:xfrm>
            <a:custGeom>
              <a:avLst/>
              <a:gdLst>
                <a:gd name="T0" fmla="*/ 1 w 269"/>
                <a:gd name="T1" fmla="*/ 389 h 430"/>
                <a:gd name="T2" fmla="*/ 269 w 269"/>
                <a:gd name="T3" fmla="*/ 430 h 430"/>
                <a:gd name="T4" fmla="*/ 269 w 269"/>
                <a:gd name="T5" fmla="*/ 0 h 430"/>
                <a:gd name="T6" fmla="*/ 0 w 269"/>
                <a:gd name="T7" fmla="*/ 5 h 430"/>
                <a:gd name="T8" fmla="*/ 1 w 269"/>
                <a:gd name="T9" fmla="*/ 389 h 430"/>
                <a:gd name="T10" fmla="*/ 1 w 269"/>
                <a:gd name="T11" fmla="*/ 389 h 430"/>
              </a:gdLst>
              <a:ahLst/>
              <a:cxnLst>
                <a:cxn ang="0">
                  <a:pos x="T0" y="T1"/>
                </a:cxn>
                <a:cxn ang="0">
                  <a:pos x="T2" y="T3"/>
                </a:cxn>
                <a:cxn ang="0">
                  <a:pos x="T4" y="T5"/>
                </a:cxn>
                <a:cxn ang="0">
                  <a:pos x="T6" y="T7"/>
                </a:cxn>
                <a:cxn ang="0">
                  <a:pos x="T8" y="T9"/>
                </a:cxn>
                <a:cxn ang="0">
                  <a:pos x="T10" y="T11"/>
                </a:cxn>
              </a:cxnLst>
              <a:rect l="0" t="0" r="r" b="b"/>
              <a:pathLst>
                <a:path w="269" h="430">
                  <a:moveTo>
                    <a:pt x="1" y="389"/>
                  </a:moveTo>
                  <a:lnTo>
                    <a:pt x="269" y="430"/>
                  </a:lnTo>
                  <a:lnTo>
                    <a:pt x="269" y="0"/>
                  </a:lnTo>
                  <a:lnTo>
                    <a:pt x="0" y="5"/>
                  </a:lnTo>
                  <a:lnTo>
                    <a:pt x="1" y="389"/>
                  </a:lnTo>
                  <a:lnTo>
                    <a:pt x="1" y="389"/>
                  </a:lnTo>
                  <a:close/>
                </a:path>
              </a:pathLst>
            </a:custGeom>
            <a:solidFill>
              <a:srgbClr val="3DA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a:p>
          </p:txBody>
        </p:sp>
        <p:sp>
          <p:nvSpPr>
            <p:cNvPr id="50" name="Freeform 22">
              <a:extLst>
                <a:ext uri="{FF2B5EF4-FFF2-40B4-BE49-F238E27FC236}">
                  <a16:creationId xmlns="" xmlns:a16="http://schemas.microsoft.com/office/drawing/2014/main" id="{DE935D31-FC14-4EBB-9177-90B1AA6D3B04}"/>
                </a:ext>
              </a:extLst>
            </p:cNvPr>
            <p:cNvSpPr>
              <a:spLocks/>
            </p:cNvSpPr>
            <p:nvPr/>
          </p:nvSpPr>
          <p:spPr bwMode="auto">
            <a:xfrm>
              <a:off x="31900988" y="5962538"/>
              <a:ext cx="898557" cy="1737987"/>
            </a:xfrm>
            <a:custGeom>
              <a:avLst/>
              <a:gdLst>
                <a:gd name="T0" fmla="*/ 268 w 269"/>
                <a:gd name="T1" fmla="*/ 389 h 430"/>
                <a:gd name="T2" fmla="*/ 0 w 269"/>
                <a:gd name="T3" fmla="*/ 430 h 430"/>
                <a:gd name="T4" fmla="*/ 0 w 269"/>
                <a:gd name="T5" fmla="*/ 0 h 430"/>
                <a:gd name="T6" fmla="*/ 269 w 269"/>
                <a:gd name="T7" fmla="*/ 5 h 430"/>
                <a:gd name="T8" fmla="*/ 268 w 269"/>
                <a:gd name="T9" fmla="*/ 389 h 430"/>
                <a:gd name="T10" fmla="*/ 268 w 269"/>
                <a:gd name="T11" fmla="*/ 389 h 430"/>
              </a:gdLst>
              <a:ahLst/>
              <a:cxnLst>
                <a:cxn ang="0">
                  <a:pos x="T0" y="T1"/>
                </a:cxn>
                <a:cxn ang="0">
                  <a:pos x="T2" y="T3"/>
                </a:cxn>
                <a:cxn ang="0">
                  <a:pos x="T4" y="T5"/>
                </a:cxn>
                <a:cxn ang="0">
                  <a:pos x="T6" y="T7"/>
                </a:cxn>
                <a:cxn ang="0">
                  <a:pos x="T8" y="T9"/>
                </a:cxn>
                <a:cxn ang="0">
                  <a:pos x="T10" y="T11"/>
                </a:cxn>
              </a:cxnLst>
              <a:rect l="0" t="0" r="r" b="b"/>
              <a:pathLst>
                <a:path w="269" h="430">
                  <a:moveTo>
                    <a:pt x="268" y="389"/>
                  </a:moveTo>
                  <a:lnTo>
                    <a:pt x="0" y="430"/>
                  </a:lnTo>
                  <a:lnTo>
                    <a:pt x="0" y="0"/>
                  </a:lnTo>
                  <a:lnTo>
                    <a:pt x="269" y="5"/>
                  </a:lnTo>
                  <a:lnTo>
                    <a:pt x="268" y="389"/>
                  </a:lnTo>
                  <a:lnTo>
                    <a:pt x="268" y="389"/>
                  </a:lnTo>
                  <a:close/>
                </a:path>
              </a:pathLst>
            </a:custGeom>
            <a:solidFill>
              <a:srgbClr val="3DA5C9"/>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a:p>
          </p:txBody>
        </p:sp>
        <p:sp>
          <p:nvSpPr>
            <p:cNvPr id="68" name="TextBox 67">
              <a:extLst>
                <a:ext uri="{FF2B5EF4-FFF2-40B4-BE49-F238E27FC236}">
                  <a16:creationId xmlns="" xmlns:a16="http://schemas.microsoft.com/office/drawing/2014/main" id="{4AA99649-DDE0-45CC-86FB-763484C16BE4}"/>
                </a:ext>
              </a:extLst>
            </p:cNvPr>
            <p:cNvSpPr txBox="1"/>
            <p:nvPr/>
          </p:nvSpPr>
          <p:spPr>
            <a:xfrm>
              <a:off x="21906117" y="6164361"/>
              <a:ext cx="8067072" cy="1382612"/>
            </a:xfrm>
            <a:prstGeom prst="rect">
              <a:avLst/>
            </a:prstGeom>
            <a:noFill/>
          </p:spPr>
          <p:txBody>
            <a:bodyPr wrap="square" rtlCol="0">
              <a:spAutoFit/>
            </a:bodyPr>
            <a:lstStyle/>
            <a:p>
              <a:r>
                <a:rPr lang="en-IN" sz="2000" b="1" dirty="0">
                  <a:solidFill>
                    <a:schemeClr val="bg1"/>
                  </a:solidFill>
                  <a:latin typeface="Lato" panose="020F0502020204030203" pitchFamily="34" charset="0"/>
                </a:rPr>
                <a:t>02. </a:t>
              </a:r>
              <a:r>
                <a:rPr lang="en-IN" sz="2000" b="1" dirty="0" smtClean="0">
                  <a:solidFill>
                    <a:schemeClr val="bg1"/>
                  </a:solidFill>
                  <a:latin typeface="Lato" panose="020F0502020204030203" pitchFamily="34" charset="0"/>
                </a:rPr>
                <a:t>Access Modifiers</a:t>
              </a:r>
              <a:endParaRPr lang="en-IN" sz="2000" b="1" dirty="0">
                <a:solidFill>
                  <a:schemeClr val="bg1"/>
                </a:solidFill>
                <a:latin typeface="Lato" panose="020F0502020204030203" pitchFamily="34" charset="0"/>
              </a:endParaRPr>
            </a:p>
          </p:txBody>
        </p:sp>
      </p:grpSp>
      <p:grpSp>
        <p:nvGrpSpPr>
          <p:cNvPr id="88" name="Group 87">
            <a:extLst>
              <a:ext uri="{FF2B5EF4-FFF2-40B4-BE49-F238E27FC236}">
                <a16:creationId xmlns="" xmlns:a16="http://schemas.microsoft.com/office/drawing/2014/main" id="{E1655D5B-C3A7-4952-A535-540F6E05C3D3}"/>
              </a:ext>
            </a:extLst>
          </p:cNvPr>
          <p:cNvGrpSpPr/>
          <p:nvPr/>
        </p:nvGrpSpPr>
        <p:grpSpPr>
          <a:xfrm>
            <a:off x="2429434" y="2876950"/>
            <a:ext cx="5785596" cy="546229"/>
            <a:chOff x="20557297" y="8001000"/>
            <a:chExt cx="12282332" cy="1887536"/>
          </a:xfrm>
          <a:effectLst/>
        </p:grpSpPr>
        <p:sp>
          <p:nvSpPr>
            <p:cNvPr id="41" name="Freeform 11">
              <a:extLst>
                <a:ext uri="{FF2B5EF4-FFF2-40B4-BE49-F238E27FC236}">
                  <a16:creationId xmlns="" xmlns:a16="http://schemas.microsoft.com/office/drawing/2014/main" id="{76563E7C-FB33-41D9-9F59-65D31966310E}"/>
                </a:ext>
              </a:extLst>
            </p:cNvPr>
            <p:cNvSpPr>
              <a:spLocks/>
            </p:cNvSpPr>
            <p:nvPr/>
          </p:nvSpPr>
          <p:spPr bwMode="auto">
            <a:xfrm>
              <a:off x="21475894" y="8154590"/>
              <a:ext cx="10445134" cy="1733946"/>
            </a:xfrm>
            <a:custGeom>
              <a:avLst/>
              <a:gdLst>
                <a:gd name="T0" fmla="*/ 0 w 1498"/>
                <a:gd name="T1" fmla="*/ 0 h 429"/>
                <a:gd name="T2" fmla="*/ 1498 w 1498"/>
                <a:gd name="T3" fmla="*/ 0 h 429"/>
                <a:gd name="T4" fmla="*/ 1498 w 1498"/>
                <a:gd name="T5" fmla="*/ 429 h 429"/>
                <a:gd name="T6" fmla="*/ 0 w 1498"/>
                <a:gd name="T7" fmla="*/ 429 h 429"/>
                <a:gd name="T8" fmla="*/ 0 w 1498"/>
                <a:gd name="T9" fmla="*/ 0 h 429"/>
                <a:gd name="T10" fmla="*/ 0 w 1498"/>
                <a:gd name="T11" fmla="*/ 0 h 429"/>
              </a:gdLst>
              <a:ahLst/>
              <a:cxnLst>
                <a:cxn ang="0">
                  <a:pos x="T0" y="T1"/>
                </a:cxn>
                <a:cxn ang="0">
                  <a:pos x="T2" y="T3"/>
                </a:cxn>
                <a:cxn ang="0">
                  <a:pos x="T4" y="T5"/>
                </a:cxn>
                <a:cxn ang="0">
                  <a:pos x="T6" y="T7"/>
                </a:cxn>
                <a:cxn ang="0">
                  <a:pos x="T8" y="T9"/>
                </a:cxn>
                <a:cxn ang="0">
                  <a:pos x="T10" y="T11"/>
                </a:cxn>
              </a:cxnLst>
              <a:rect l="0" t="0" r="r" b="b"/>
              <a:pathLst>
                <a:path w="1498" h="429">
                  <a:moveTo>
                    <a:pt x="0" y="0"/>
                  </a:moveTo>
                  <a:lnTo>
                    <a:pt x="1498" y="0"/>
                  </a:lnTo>
                  <a:lnTo>
                    <a:pt x="1498" y="429"/>
                  </a:lnTo>
                  <a:lnTo>
                    <a:pt x="0" y="429"/>
                  </a:lnTo>
                  <a:lnTo>
                    <a:pt x="0" y="0"/>
                  </a:lnTo>
                  <a:lnTo>
                    <a:pt x="0" y="0"/>
                  </a:lnTo>
                  <a:close/>
                </a:path>
              </a:pathLst>
            </a:custGeom>
            <a:solidFill>
              <a:srgbClr val="F25F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dirty="0"/>
            </a:p>
          </p:txBody>
        </p:sp>
        <p:sp>
          <p:nvSpPr>
            <p:cNvPr id="44" name="Freeform 19">
              <a:extLst>
                <a:ext uri="{FF2B5EF4-FFF2-40B4-BE49-F238E27FC236}">
                  <a16:creationId xmlns="" xmlns:a16="http://schemas.microsoft.com/office/drawing/2014/main" id="{F85A3F3D-C866-4B6B-88EE-594455644B27}"/>
                </a:ext>
              </a:extLst>
            </p:cNvPr>
            <p:cNvSpPr>
              <a:spLocks/>
            </p:cNvSpPr>
            <p:nvPr/>
          </p:nvSpPr>
          <p:spPr bwMode="auto">
            <a:xfrm>
              <a:off x="20557297" y="8001000"/>
              <a:ext cx="918599" cy="1887536"/>
            </a:xfrm>
            <a:custGeom>
              <a:avLst/>
              <a:gdLst>
                <a:gd name="T0" fmla="*/ 0 w 275"/>
                <a:gd name="T1" fmla="*/ 358 h 467"/>
                <a:gd name="T2" fmla="*/ 275 w 275"/>
                <a:gd name="T3" fmla="*/ 467 h 467"/>
                <a:gd name="T4" fmla="*/ 275 w 275"/>
                <a:gd name="T5" fmla="*/ 38 h 467"/>
                <a:gd name="T6" fmla="*/ 0 w 275"/>
                <a:gd name="T7" fmla="*/ 0 h 467"/>
                <a:gd name="T8" fmla="*/ 0 w 275"/>
                <a:gd name="T9" fmla="*/ 358 h 467"/>
                <a:gd name="T10" fmla="*/ 0 w 275"/>
                <a:gd name="T11" fmla="*/ 358 h 467"/>
              </a:gdLst>
              <a:ahLst/>
              <a:cxnLst>
                <a:cxn ang="0">
                  <a:pos x="T0" y="T1"/>
                </a:cxn>
                <a:cxn ang="0">
                  <a:pos x="T2" y="T3"/>
                </a:cxn>
                <a:cxn ang="0">
                  <a:pos x="T4" y="T5"/>
                </a:cxn>
                <a:cxn ang="0">
                  <a:pos x="T6" y="T7"/>
                </a:cxn>
                <a:cxn ang="0">
                  <a:pos x="T8" y="T9"/>
                </a:cxn>
                <a:cxn ang="0">
                  <a:pos x="T10" y="T11"/>
                </a:cxn>
              </a:cxnLst>
              <a:rect l="0" t="0" r="r" b="b"/>
              <a:pathLst>
                <a:path w="275" h="467">
                  <a:moveTo>
                    <a:pt x="0" y="358"/>
                  </a:moveTo>
                  <a:lnTo>
                    <a:pt x="275" y="467"/>
                  </a:lnTo>
                  <a:lnTo>
                    <a:pt x="275" y="38"/>
                  </a:lnTo>
                  <a:lnTo>
                    <a:pt x="0" y="0"/>
                  </a:lnTo>
                  <a:lnTo>
                    <a:pt x="0" y="358"/>
                  </a:lnTo>
                  <a:lnTo>
                    <a:pt x="0" y="358"/>
                  </a:lnTo>
                  <a:close/>
                </a:path>
              </a:pathLst>
            </a:custGeom>
            <a:solidFill>
              <a:srgbClr val="EA54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a:p>
          </p:txBody>
        </p:sp>
        <p:sp>
          <p:nvSpPr>
            <p:cNvPr id="45" name="Freeform 23">
              <a:extLst>
                <a:ext uri="{FF2B5EF4-FFF2-40B4-BE49-F238E27FC236}">
                  <a16:creationId xmlns="" xmlns:a16="http://schemas.microsoft.com/office/drawing/2014/main" id="{1E1ADB71-6283-4C3F-BE70-CD305364D8F9}"/>
                </a:ext>
              </a:extLst>
            </p:cNvPr>
            <p:cNvSpPr>
              <a:spLocks/>
            </p:cNvSpPr>
            <p:nvPr/>
          </p:nvSpPr>
          <p:spPr bwMode="auto">
            <a:xfrm>
              <a:off x="31921030" y="8001000"/>
              <a:ext cx="918599" cy="1887536"/>
            </a:xfrm>
            <a:custGeom>
              <a:avLst/>
              <a:gdLst>
                <a:gd name="T0" fmla="*/ 275 w 275"/>
                <a:gd name="T1" fmla="*/ 358 h 467"/>
                <a:gd name="T2" fmla="*/ 0 w 275"/>
                <a:gd name="T3" fmla="*/ 467 h 467"/>
                <a:gd name="T4" fmla="*/ 0 w 275"/>
                <a:gd name="T5" fmla="*/ 38 h 467"/>
                <a:gd name="T6" fmla="*/ 275 w 275"/>
                <a:gd name="T7" fmla="*/ 0 h 467"/>
                <a:gd name="T8" fmla="*/ 275 w 275"/>
                <a:gd name="T9" fmla="*/ 358 h 467"/>
                <a:gd name="T10" fmla="*/ 275 w 275"/>
                <a:gd name="T11" fmla="*/ 358 h 467"/>
              </a:gdLst>
              <a:ahLst/>
              <a:cxnLst>
                <a:cxn ang="0">
                  <a:pos x="T0" y="T1"/>
                </a:cxn>
                <a:cxn ang="0">
                  <a:pos x="T2" y="T3"/>
                </a:cxn>
                <a:cxn ang="0">
                  <a:pos x="T4" y="T5"/>
                </a:cxn>
                <a:cxn ang="0">
                  <a:pos x="T6" y="T7"/>
                </a:cxn>
                <a:cxn ang="0">
                  <a:pos x="T8" y="T9"/>
                </a:cxn>
                <a:cxn ang="0">
                  <a:pos x="T10" y="T11"/>
                </a:cxn>
              </a:cxnLst>
              <a:rect l="0" t="0" r="r" b="b"/>
              <a:pathLst>
                <a:path w="275" h="467">
                  <a:moveTo>
                    <a:pt x="275" y="358"/>
                  </a:moveTo>
                  <a:lnTo>
                    <a:pt x="0" y="467"/>
                  </a:lnTo>
                  <a:lnTo>
                    <a:pt x="0" y="38"/>
                  </a:lnTo>
                  <a:lnTo>
                    <a:pt x="275" y="0"/>
                  </a:lnTo>
                  <a:lnTo>
                    <a:pt x="275" y="358"/>
                  </a:lnTo>
                  <a:lnTo>
                    <a:pt x="275" y="358"/>
                  </a:lnTo>
                  <a:close/>
                </a:path>
              </a:pathLst>
            </a:custGeom>
            <a:solidFill>
              <a:srgbClr val="EA54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a:p>
          </p:txBody>
        </p:sp>
        <p:sp>
          <p:nvSpPr>
            <p:cNvPr id="69" name="TextBox 68">
              <a:extLst>
                <a:ext uri="{FF2B5EF4-FFF2-40B4-BE49-F238E27FC236}">
                  <a16:creationId xmlns="" xmlns:a16="http://schemas.microsoft.com/office/drawing/2014/main" id="{2F7546C0-F6FD-477F-8C96-F9E53D722A8E}"/>
                </a:ext>
              </a:extLst>
            </p:cNvPr>
            <p:cNvSpPr txBox="1"/>
            <p:nvPr/>
          </p:nvSpPr>
          <p:spPr>
            <a:xfrm>
              <a:off x="21914776" y="8421295"/>
              <a:ext cx="8067073" cy="1382611"/>
            </a:xfrm>
            <a:prstGeom prst="rect">
              <a:avLst/>
            </a:prstGeom>
            <a:noFill/>
          </p:spPr>
          <p:txBody>
            <a:bodyPr wrap="square" rtlCol="0">
              <a:spAutoFit/>
            </a:bodyPr>
            <a:lstStyle/>
            <a:p>
              <a:r>
                <a:rPr lang="en-IN" sz="2000" b="1" dirty="0">
                  <a:solidFill>
                    <a:schemeClr val="bg1"/>
                  </a:solidFill>
                  <a:latin typeface="Lato" panose="020F0502020204030203" pitchFamily="34" charset="0"/>
                </a:rPr>
                <a:t>03. </a:t>
              </a:r>
              <a:r>
                <a:rPr lang="en-IN" sz="2000" b="1" dirty="0" smtClean="0">
                  <a:solidFill>
                    <a:schemeClr val="bg1"/>
                  </a:solidFill>
                  <a:latin typeface="Lato" panose="020F0502020204030203" pitchFamily="34" charset="0"/>
                </a:rPr>
                <a:t>Exception Handling</a:t>
              </a:r>
              <a:endParaRPr lang="en-IN" sz="2000" b="1" dirty="0">
                <a:solidFill>
                  <a:schemeClr val="bg1"/>
                </a:solidFill>
                <a:latin typeface="Lato" panose="020F0502020204030203" pitchFamily="34" charset="0"/>
              </a:endParaRPr>
            </a:p>
          </p:txBody>
        </p:sp>
      </p:grpSp>
      <p:grpSp>
        <p:nvGrpSpPr>
          <p:cNvPr id="89" name="Group 88">
            <a:extLst>
              <a:ext uri="{FF2B5EF4-FFF2-40B4-BE49-F238E27FC236}">
                <a16:creationId xmlns="" xmlns:a16="http://schemas.microsoft.com/office/drawing/2014/main" id="{6638E1E4-4510-4565-9E42-1E1E9D4E4A81}"/>
              </a:ext>
            </a:extLst>
          </p:cNvPr>
          <p:cNvGrpSpPr/>
          <p:nvPr/>
        </p:nvGrpSpPr>
        <p:grpSpPr>
          <a:xfrm>
            <a:off x="2443779" y="3546764"/>
            <a:ext cx="5760421" cy="608220"/>
            <a:chOff x="20584020" y="9982200"/>
            <a:chExt cx="12228886" cy="2101752"/>
          </a:xfrm>
          <a:effectLst/>
        </p:grpSpPr>
        <p:sp>
          <p:nvSpPr>
            <p:cNvPr id="36" name="Freeform 8">
              <a:extLst>
                <a:ext uri="{FF2B5EF4-FFF2-40B4-BE49-F238E27FC236}">
                  <a16:creationId xmlns="" xmlns:a16="http://schemas.microsoft.com/office/drawing/2014/main" id="{CB24B25B-61CE-4E08-BF46-F57D17A88BFF}"/>
                </a:ext>
              </a:extLst>
            </p:cNvPr>
            <p:cNvSpPr>
              <a:spLocks/>
            </p:cNvSpPr>
            <p:nvPr/>
          </p:nvSpPr>
          <p:spPr bwMode="auto">
            <a:xfrm>
              <a:off x="21475894" y="10350005"/>
              <a:ext cx="10445134" cy="1733947"/>
            </a:xfrm>
            <a:custGeom>
              <a:avLst/>
              <a:gdLst>
                <a:gd name="T0" fmla="*/ 0 w 1498"/>
                <a:gd name="T1" fmla="*/ 0 h 429"/>
                <a:gd name="T2" fmla="*/ 1498 w 1498"/>
                <a:gd name="T3" fmla="*/ 0 h 429"/>
                <a:gd name="T4" fmla="*/ 1498 w 1498"/>
                <a:gd name="T5" fmla="*/ 429 h 429"/>
                <a:gd name="T6" fmla="*/ 0 w 1498"/>
                <a:gd name="T7" fmla="*/ 429 h 429"/>
                <a:gd name="T8" fmla="*/ 0 w 1498"/>
                <a:gd name="T9" fmla="*/ 0 h 429"/>
                <a:gd name="T10" fmla="*/ 0 w 1498"/>
                <a:gd name="T11" fmla="*/ 0 h 429"/>
              </a:gdLst>
              <a:ahLst/>
              <a:cxnLst>
                <a:cxn ang="0">
                  <a:pos x="T0" y="T1"/>
                </a:cxn>
                <a:cxn ang="0">
                  <a:pos x="T2" y="T3"/>
                </a:cxn>
                <a:cxn ang="0">
                  <a:pos x="T4" y="T5"/>
                </a:cxn>
                <a:cxn ang="0">
                  <a:pos x="T6" y="T7"/>
                </a:cxn>
                <a:cxn ang="0">
                  <a:pos x="T8" y="T9"/>
                </a:cxn>
                <a:cxn ang="0">
                  <a:pos x="T10" y="T11"/>
                </a:cxn>
              </a:cxnLst>
              <a:rect l="0" t="0" r="r" b="b"/>
              <a:pathLst>
                <a:path w="1498" h="429">
                  <a:moveTo>
                    <a:pt x="0" y="0"/>
                  </a:moveTo>
                  <a:lnTo>
                    <a:pt x="1498" y="0"/>
                  </a:lnTo>
                  <a:lnTo>
                    <a:pt x="1498" y="429"/>
                  </a:lnTo>
                  <a:lnTo>
                    <a:pt x="0" y="429"/>
                  </a:lnTo>
                  <a:lnTo>
                    <a:pt x="0" y="0"/>
                  </a:lnTo>
                  <a:lnTo>
                    <a:pt x="0" y="0"/>
                  </a:lnTo>
                  <a:close/>
                </a:path>
              </a:pathLst>
            </a:custGeom>
            <a:solidFill>
              <a:srgbClr val="F9A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a:p>
          </p:txBody>
        </p:sp>
        <p:sp>
          <p:nvSpPr>
            <p:cNvPr id="39" name="Freeform 20">
              <a:extLst>
                <a:ext uri="{FF2B5EF4-FFF2-40B4-BE49-F238E27FC236}">
                  <a16:creationId xmlns="" xmlns:a16="http://schemas.microsoft.com/office/drawing/2014/main" id="{6BA72CA6-3798-474D-BC60-E6CDBFAEBE6A}"/>
                </a:ext>
              </a:extLst>
            </p:cNvPr>
            <p:cNvSpPr>
              <a:spLocks/>
            </p:cNvSpPr>
            <p:nvPr/>
          </p:nvSpPr>
          <p:spPr bwMode="auto">
            <a:xfrm>
              <a:off x="20584020" y="9982200"/>
              <a:ext cx="891876" cy="2101752"/>
            </a:xfrm>
            <a:custGeom>
              <a:avLst/>
              <a:gdLst>
                <a:gd name="T0" fmla="*/ 6 w 267"/>
                <a:gd name="T1" fmla="*/ 385 h 520"/>
                <a:gd name="T2" fmla="*/ 267 w 267"/>
                <a:gd name="T3" fmla="*/ 520 h 520"/>
                <a:gd name="T4" fmla="*/ 267 w 267"/>
                <a:gd name="T5" fmla="*/ 91 h 520"/>
                <a:gd name="T6" fmla="*/ 0 w 267"/>
                <a:gd name="T7" fmla="*/ 0 h 520"/>
                <a:gd name="T8" fmla="*/ 6 w 267"/>
                <a:gd name="T9" fmla="*/ 385 h 520"/>
                <a:gd name="T10" fmla="*/ 6 w 267"/>
                <a:gd name="T11" fmla="*/ 385 h 520"/>
              </a:gdLst>
              <a:ahLst/>
              <a:cxnLst>
                <a:cxn ang="0">
                  <a:pos x="T0" y="T1"/>
                </a:cxn>
                <a:cxn ang="0">
                  <a:pos x="T2" y="T3"/>
                </a:cxn>
                <a:cxn ang="0">
                  <a:pos x="T4" y="T5"/>
                </a:cxn>
                <a:cxn ang="0">
                  <a:pos x="T6" y="T7"/>
                </a:cxn>
                <a:cxn ang="0">
                  <a:pos x="T8" y="T9"/>
                </a:cxn>
                <a:cxn ang="0">
                  <a:pos x="T10" y="T11"/>
                </a:cxn>
              </a:cxnLst>
              <a:rect l="0" t="0" r="r" b="b"/>
              <a:pathLst>
                <a:path w="267" h="520">
                  <a:moveTo>
                    <a:pt x="6" y="385"/>
                  </a:moveTo>
                  <a:lnTo>
                    <a:pt x="267" y="520"/>
                  </a:lnTo>
                  <a:lnTo>
                    <a:pt x="267" y="91"/>
                  </a:lnTo>
                  <a:lnTo>
                    <a:pt x="0" y="0"/>
                  </a:lnTo>
                  <a:lnTo>
                    <a:pt x="6" y="385"/>
                  </a:lnTo>
                  <a:lnTo>
                    <a:pt x="6" y="385"/>
                  </a:lnTo>
                  <a:close/>
                </a:path>
              </a:pathLst>
            </a:custGeom>
            <a:solidFill>
              <a:srgbClr val="F297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a:p>
          </p:txBody>
        </p:sp>
        <p:sp>
          <p:nvSpPr>
            <p:cNvPr id="40" name="Freeform 24">
              <a:extLst>
                <a:ext uri="{FF2B5EF4-FFF2-40B4-BE49-F238E27FC236}">
                  <a16:creationId xmlns="" xmlns:a16="http://schemas.microsoft.com/office/drawing/2014/main" id="{C854738D-37C6-4222-92C4-66F5098B6AD3}"/>
                </a:ext>
              </a:extLst>
            </p:cNvPr>
            <p:cNvSpPr>
              <a:spLocks/>
            </p:cNvSpPr>
            <p:nvPr/>
          </p:nvSpPr>
          <p:spPr bwMode="auto">
            <a:xfrm>
              <a:off x="31921030" y="9982200"/>
              <a:ext cx="891876" cy="2101752"/>
            </a:xfrm>
            <a:custGeom>
              <a:avLst/>
              <a:gdLst>
                <a:gd name="T0" fmla="*/ 261 w 267"/>
                <a:gd name="T1" fmla="*/ 385 h 520"/>
                <a:gd name="T2" fmla="*/ 0 w 267"/>
                <a:gd name="T3" fmla="*/ 520 h 520"/>
                <a:gd name="T4" fmla="*/ 0 w 267"/>
                <a:gd name="T5" fmla="*/ 91 h 520"/>
                <a:gd name="T6" fmla="*/ 267 w 267"/>
                <a:gd name="T7" fmla="*/ 0 h 520"/>
                <a:gd name="T8" fmla="*/ 261 w 267"/>
                <a:gd name="T9" fmla="*/ 385 h 520"/>
                <a:gd name="T10" fmla="*/ 261 w 267"/>
                <a:gd name="T11" fmla="*/ 385 h 520"/>
              </a:gdLst>
              <a:ahLst/>
              <a:cxnLst>
                <a:cxn ang="0">
                  <a:pos x="T0" y="T1"/>
                </a:cxn>
                <a:cxn ang="0">
                  <a:pos x="T2" y="T3"/>
                </a:cxn>
                <a:cxn ang="0">
                  <a:pos x="T4" y="T5"/>
                </a:cxn>
                <a:cxn ang="0">
                  <a:pos x="T6" y="T7"/>
                </a:cxn>
                <a:cxn ang="0">
                  <a:pos x="T8" y="T9"/>
                </a:cxn>
                <a:cxn ang="0">
                  <a:pos x="T10" y="T11"/>
                </a:cxn>
              </a:cxnLst>
              <a:rect l="0" t="0" r="r" b="b"/>
              <a:pathLst>
                <a:path w="267" h="520">
                  <a:moveTo>
                    <a:pt x="261" y="385"/>
                  </a:moveTo>
                  <a:lnTo>
                    <a:pt x="0" y="520"/>
                  </a:lnTo>
                  <a:lnTo>
                    <a:pt x="0" y="91"/>
                  </a:lnTo>
                  <a:lnTo>
                    <a:pt x="267" y="0"/>
                  </a:lnTo>
                  <a:lnTo>
                    <a:pt x="261" y="385"/>
                  </a:lnTo>
                  <a:lnTo>
                    <a:pt x="261" y="385"/>
                  </a:lnTo>
                  <a:close/>
                </a:path>
              </a:pathLst>
            </a:custGeom>
            <a:solidFill>
              <a:srgbClr val="F297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a:p>
          </p:txBody>
        </p:sp>
        <p:sp>
          <p:nvSpPr>
            <p:cNvPr id="70" name="TextBox 69">
              <a:extLst>
                <a:ext uri="{FF2B5EF4-FFF2-40B4-BE49-F238E27FC236}">
                  <a16:creationId xmlns="" xmlns:a16="http://schemas.microsoft.com/office/drawing/2014/main" id="{2A5A4E4F-54F5-487C-8963-7D2635585F13}"/>
                </a:ext>
              </a:extLst>
            </p:cNvPr>
            <p:cNvSpPr txBox="1"/>
            <p:nvPr/>
          </p:nvSpPr>
          <p:spPr>
            <a:xfrm>
              <a:off x="21949112" y="10632028"/>
              <a:ext cx="8067072" cy="1382612"/>
            </a:xfrm>
            <a:prstGeom prst="rect">
              <a:avLst/>
            </a:prstGeom>
            <a:noFill/>
          </p:spPr>
          <p:txBody>
            <a:bodyPr wrap="square" rtlCol="0">
              <a:spAutoFit/>
            </a:bodyPr>
            <a:lstStyle/>
            <a:p>
              <a:r>
                <a:rPr lang="en-IN" sz="2000" b="1" dirty="0">
                  <a:solidFill>
                    <a:schemeClr val="bg1"/>
                  </a:solidFill>
                  <a:latin typeface="Lato" panose="020F0502020204030203" pitchFamily="34" charset="0"/>
                </a:rPr>
                <a:t>04. </a:t>
              </a:r>
              <a:r>
                <a:rPr lang="en-IN" sz="2000" b="1" dirty="0" smtClean="0">
                  <a:solidFill>
                    <a:schemeClr val="bg1"/>
                  </a:solidFill>
                  <a:latin typeface="Lato" panose="020F0502020204030203" pitchFamily="34" charset="0"/>
                </a:rPr>
                <a:t>Threads</a:t>
              </a:r>
              <a:endParaRPr lang="en-IN" sz="2000" b="1" dirty="0">
                <a:solidFill>
                  <a:schemeClr val="bg1"/>
                </a:solidFill>
                <a:latin typeface="Lato" panose="020F0502020204030203" pitchFamily="34" charset="0"/>
              </a:endParaRPr>
            </a:p>
          </p:txBody>
        </p:sp>
      </p:grpSp>
      <p:grpSp>
        <p:nvGrpSpPr>
          <p:cNvPr id="90" name="Group 89">
            <a:extLst>
              <a:ext uri="{FF2B5EF4-FFF2-40B4-BE49-F238E27FC236}">
                <a16:creationId xmlns="" xmlns:a16="http://schemas.microsoft.com/office/drawing/2014/main" id="{AA5C82E0-AB65-4C98-873F-9579160C767D}"/>
              </a:ext>
            </a:extLst>
          </p:cNvPr>
          <p:cNvGrpSpPr/>
          <p:nvPr/>
        </p:nvGrpSpPr>
        <p:grpSpPr>
          <a:xfrm>
            <a:off x="2443779" y="4257964"/>
            <a:ext cx="5760421" cy="608220"/>
            <a:chOff x="20584020" y="12115800"/>
            <a:chExt cx="12228886" cy="2101752"/>
          </a:xfrm>
          <a:effectLst/>
        </p:grpSpPr>
        <p:sp>
          <p:nvSpPr>
            <p:cNvPr id="57" name="Freeform 8">
              <a:extLst>
                <a:ext uri="{FF2B5EF4-FFF2-40B4-BE49-F238E27FC236}">
                  <a16:creationId xmlns="" xmlns:a16="http://schemas.microsoft.com/office/drawing/2014/main" id="{533602BC-E238-409A-BD20-8CDC68682618}"/>
                </a:ext>
              </a:extLst>
            </p:cNvPr>
            <p:cNvSpPr>
              <a:spLocks/>
            </p:cNvSpPr>
            <p:nvPr/>
          </p:nvSpPr>
          <p:spPr bwMode="auto">
            <a:xfrm>
              <a:off x="21475894" y="12483605"/>
              <a:ext cx="10445134" cy="1733947"/>
            </a:xfrm>
            <a:custGeom>
              <a:avLst/>
              <a:gdLst>
                <a:gd name="T0" fmla="*/ 0 w 1498"/>
                <a:gd name="T1" fmla="*/ 0 h 429"/>
                <a:gd name="T2" fmla="*/ 1498 w 1498"/>
                <a:gd name="T3" fmla="*/ 0 h 429"/>
                <a:gd name="T4" fmla="*/ 1498 w 1498"/>
                <a:gd name="T5" fmla="*/ 429 h 429"/>
                <a:gd name="T6" fmla="*/ 0 w 1498"/>
                <a:gd name="T7" fmla="*/ 429 h 429"/>
                <a:gd name="T8" fmla="*/ 0 w 1498"/>
                <a:gd name="T9" fmla="*/ 0 h 429"/>
                <a:gd name="T10" fmla="*/ 0 w 1498"/>
                <a:gd name="T11" fmla="*/ 0 h 429"/>
              </a:gdLst>
              <a:ahLst/>
              <a:cxnLst>
                <a:cxn ang="0">
                  <a:pos x="T0" y="T1"/>
                </a:cxn>
                <a:cxn ang="0">
                  <a:pos x="T2" y="T3"/>
                </a:cxn>
                <a:cxn ang="0">
                  <a:pos x="T4" y="T5"/>
                </a:cxn>
                <a:cxn ang="0">
                  <a:pos x="T6" y="T7"/>
                </a:cxn>
                <a:cxn ang="0">
                  <a:pos x="T8" y="T9"/>
                </a:cxn>
                <a:cxn ang="0">
                  <a:pos x="T10" y="T11"/>
                </a:cxn>
              </a:cxnLst>
              <a:rect l="0" t="0" r="r" b="b"/>
              <a:pathLst>
                <a:path w="1498" h="429">
                  <a:moveTo>
                    <a:pt x="0" y="0"/>
                  </a:moveTo>
                  <a:lnTo>
                    <a:pt x="1498" y="0"/>
                  </a:lnTo>
                  <a:lnTo>
                    <a:pt x="1498" y="429"/>
                  </a:lnTo>
                  <a:lnTo>
                    <a:pt x="0" y="429"/>
                  </a:lnTo>
                  <a:lnTo>
                    <a:pt x="0" y="0"/>
                  </a:lnTo>
                  <a:lnTo>
                    <a:pt x="0" y="0"/>
                  </a:lnTo>
                  <a:close/>
                </a:path>
              </a:pathLst>
            </a:custGeom>
            <a:solidFill>
              <a:srgbClr val="F25F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dirty="0"/>
            </a:p>
          </p:txBody>
        </p:sp>
        <p:sp>
          <p:nvSpPr>
            <p:cNvPr id="60" name="Freeform 20">
              <a:extLst>
                <a:ext uri="{FF2B5EF4-FFF2-40B4-BE49-F238E27FC236}">
                  <a16:creationId xmlns="" xmlns:a16="http://schemas.microsoft.com/office/drawing/2014/main" id="{E5EFB499-C4BA-4AA3-BEA3-6F817358441C}"/>
                </a:ext>
              </a:extLst>
            </p:cNvPr>
            <p:cNvSpPr>
              <a:spLocks/>
            </p:cNvSpPr>
            <p:nvPr/>
          </p:nvSpPr>
          <p:spPr bwMode="auto">
            <a:xfrm>
              <a:off x="20584020" y="12115800"/>
              <a:ext cx="891876" cy="2101752"/>
            </a:xfrm>
            <a:custGeom>
              <a:avLst/>
              <a:gdLst>
                <a:gd name="T0" fmla="*/ 6 w 267"/>
                <a:gd name="T1" fmla="*/ 385 h 520"/>
                <a:gd name="T2" fmla="*/ 267 w 267"/>
                <a:gd name="T3" fmla="*/ 520 h 520"/>
                <a:gd name="T4" fmla="*/ 267 w 267"/>
                <a:gd name="T5" fmla="*/ 91 h 520"/>
                <a:gd name="T6" fmla="*/ 0 w 267"/>
                <a:gd name="T7" fmla="*/ 0 h 520"/>
                <a:gd name="T8" fmla="*/ 6 w 267"/>
                <a:gd name="T9" fmla="*/ 385 h 520"/>
                <a:gd name="T10" fmla="*/ 6 w 267"/>
                <a:gd name="T11" fmla="*/ 385 h 520"/>
              </a:gdLst>
              <a:ahLst/>
              <a:cxnLst>
                <a:cxn ang="0">
                  <a:pos x="T0" y="T1"/>
                </a:cxn>
                <a:cxn ang="0">
                  <a:pos x="T2" y="T3"/>
                </a:cxn>
                <a:cxn ang="0">
                  <a:pos x="T4" y="T5"/>
                </a:cxn>
                <a:cxn ang="0">
                  <a:pos x="T6" y="T7"/>
                </a:cxn>
                <a:cxn ang="0">
                  <a:pos x="T8" y="T9"/>
                </a:cxn>
                <a:cxn ang="0">
                  <a:pos x="T10" y="T11"/>
                </a:cxn>
              </a:cxnLst>
              <a:rect l="0" t="0" r="r" b="b"/>
              <a:pathLst>
                <a:path w="267" h="520">
                  <a:moveTo>
                    <a:pt x="6" y="385"/>
                  </a:moveTo>
                  <a:lnTo>
                    <a:pt x="267" y="520"/>
                  </a:lnTo>
                  <a:lnTo>
                    <a:pt x="267" y="91"/>
                  </a:lnTo>
                  <a:lnTo>
                    <a:pt x="0" y="0"/>
                  </a:lnTo>
                  <a:lnTo>
                    <a:pt x="6" y="385"/>
                  </a:lnTo>
                  <a:lnTo>
                    <a:pt x="6" y="385"/>
                  </a:lnTo>
                  <a:close/>
                </a:path>
              </a:pathLst>
            </a:custGeom>
            <a:solidFill>
              <a:srgbClr val="EA54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a:p>
          </p:txBody>
        </p:sp>
        <p:sp>
          <p:nvSpPr>
            <p:cNvPr id="61" name="Freeform 24">
              <a:extLst>
                <a:ext uri="{FF2B5EF4-FFF2-40B4-BE49-F238E27FC236}">
                  <a16:creationId xmlns="" xmlns:a16="http://schemas.microsoft.com/office/drawing/2014/main" id="{4A4828B7-5622-4309-8CA7-52B85CF37C56}"/>
                </a:ext>
              </a:extLst>
            </p:cNvPr>
            <p:cNvSpPr>
              <a:spLocks/>
            </p:cNvSpPr>
            <p:nvPr/>
          </p:nvSpPr>
          <p:spPr bwMode="auto">
            <a:xfrm>
              <a:off x="31921030" y="12115800"/>
              <a:ext cx="891876" cy="2101752"/>
            </a:xfrm>
            <a:custGeom>
              <a:avLst/>
              <a:gdLst>
                <a:gd name="T0" fmla="*/ 261 w 267"/>
                <a:gd name="T1" fmla="*/ 385 h 520"/>
                <a:gd name="T2" fmla="*/ 0 w 267"/>
                <a:gd name="T3" fmla="*/ 520 h 520"/>
                <a:gd name="T4" fmla="*/ 0 w 267"/>
                <a:gd name="T5" fmla="*/ 91 h 520"/>
                <a:gd name="T6" fmla="*/ 267 w 267"/>
                <a:gd name="T7" fmla="*/ 0 h 520"/>
                <a:gd name="T8" fmla="*/ 261 w 267"/>
                <a:gd name="T9" fmla="*/ 385 h 520"/>
                <a:gd name="T10" fmla="*/ 261 w 267"/>
                <a:gd name="T11" fmla="*/ 385 h 520"/>
              </a:gdLst>
              <a:ahLst/>
              <a:cxnLst>
                <a:cxn ang="0">
                  <a:pos x="T0" y="T1"/>
                </a:cxn>
                <a:cxn ang="0">
                  <a:pos x="T2" y="T3"/>
                </a:cxn>
                <a:cxn ang="0">
                  <a:pos x="T4" y="T5"/>
                </a:cxn>
                <a:cxn ang="0">
                  <a:pos x="T6" y="T7"/>
                </a:cxn>
                <a:cxn ang="0">
                  <a:pos x="T8" y="T9"/>
                </a:cxn>
                <a:cxn ang="0">
                  <a:pos x="T10" y="T11"/>
                </a:cxn>
              </a:cxnLst>
              <a:rect l="0" t="0" r="r" b="b"/>
              <a:pathLst>
                <a:path w="267" h="520">
                  <a:moveTo>
                    <a:pt x="261" y="385"/>
                  </a:moveTo>
                  <a:lnTo>
                    <a:pt x="0" y="520"/>
                  </a:lnTo>
                  <a:lnTo>
                    <a:pt x="0" y="91"/>
                  </a:lnTo>
                  <a:lnTo>
                    <a:pt x="267" y="0"/>
                  </a:lnTo>
                  <a:lnTo>
                    <a:pt x="261" y="385"/>
                  </a:lnTo>
                  <a:lnTo>
                    <a:pt x="261" y="385"/>
                  </a:lnTo>
                  <a:close/>
                </a:path>
              </a:pathLst>
            </a:custGeom>
            <a:solidFill>
              <a:srgbClr val="EA54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dirty="0"/>
            </a:p>
          </p:txBody>
        </p:sp>
        <p:sp>
          <p:nvSpPr>
            <p:cNvPr id="71" name="TextBox 70">
              <a:extLst>
                <a:ext uri="{FF2B5EF4-FFF2-40B4-BE49-F238E27FC236}">
                  <a16:creationId xmlns="" xmlns:a16="http://schemas.microsoft.com/office/drawing/2014/main" id="{0DD19F72-7563-4BF6-AE2F-02F7C618436C}"/>
                </a:ext>
              </a:extLst>
            </p:cNvPr>
            <p:cNvSpPr txBox="1"/>
            <p:nvPr/>
          </p:nvSpPr>
          <p:spPr>
            <a:xfrm>
              <a:off x="21911044" y="12695663"/>
              <a:ext cx="9877343" cy="1382612"/>
            </a:xfrm>
            <a:prstGeom prst="rect">
              <a:avLst/>
            </a:prstGeom>
            <a:noFill/>
          </p:spPr>
          <p:txBody>
            <a:bodyPr wrap="square" rtlCol="0">
              <a:spAutoFit/>
            </a:bodyPr>
            <a:lstStyle/>
            <a:p>
              <a:r>
                <a:rPr lang="en-IN" sz="2000" b="1" dirty="0">
                  <a:solidFill>
                    <a:schemeClr val="bg1"/>
                  </a:solidFill>
                  <a:latin typeface="Lato" panose="020F0502020204030203" pitchFamily="34" charset="0"/>
                </a:rPr>
                <a:t>05. </a:t>
              </a:r>
              <a:r>
                <a:rPr lang="en-IN" sz="2000" b="1" dirty="0" smtClean="0">
                  <a:solidFill>
                    <a:schemeClr val="bg1"/>
                  </a:solidFill>
                  <a:latin typeface="Lato" panose="020F0502020204030203" pitchFamily="34" charset="0"/>
                </a:rPr>
                <a:t>Multi Threading</a:t>
              </a:r>
              <a:endParaRPr lang="en-IN" sz="2000" b="1" dirty="0">
                <a:solidFill>
                  <a:schemeClr val="bg1"/>
                </a:solidFill>
                <a:latin typeface="Lato" panose="020F0502020204030203" pitchFamily="34" charset="0"/>
              </a:endParaRPr>
            </a:p>
          </p:txBody>
        </p:sp>
      </p:grpSp>
      <p:grpSp>
        <p:nvGrpSpPr>
          <p:cNvPr id="91" name="Group 90">
            <a:extLst>
              <a:ext uri="{FF2B5EF4-FFF2-40B4-BE49-F238E27FC236}">
                <a16:creationId xmlns="" xmlns:a16="http://schemas.microsoft.com/office/drawing/2014/main" id="{DAF348FE-70DF-4BFC-82D3-09B89CDA0DC3}"/>
              </a:ext>
            </a:extLst>
          </p:cNvPr>
          <p:cNvGrpSpPr/>
          <p:nvPr/>
        </p:nvGrpSpPr>
        <p:grpSpPr>
          <a:xfrm>
            <a:off x="2443779" y="4995488"/>
            <a:ext cx="5760421" cy="608220"/>
            <a:chOff x="20584020" y="14328372"/>
            <a:chExt cx="12228886" cy="2101752"/>
          </a:xfrm>
          <a:effectLst/>
        </p:grpSpPr>
        <p:sp>
          <p:nvSpPr>
            <p:cNvPr id="73" name="Freeform 8">
              <a:extLst>
                <a:ext uri="{FF2B5EF4-FFF2-40B4-BE49-F238E27FC236}">
                  <a16:creationId xmlns="" xmlns:a16="http://schemas.microsoft.com/office/drawing/2014/main" id="{9D5E56A5-ADE2-435F-9206-873910676570}"/>
                </a:ext>
              </a:extLst>
            </p:cNvPr>
            <p:cNvSpPr>
              <a:spLocks/>
            </p:cNvSpPr>
            <p:nvPr/>
          </p:nvSpPr>
          <p:spPr bwMode="auto">
            <a:xfrm>
              <a:off x="21475894" y="14696177"/>
              <a:ext cx="10445134" cy="1733947"/>
            </a:xfrm>
            <a:custGeom>
              <a:avLst/>
              <a:gdLst>
                <a:gd name="T0" fmla="*/ 0 w 1498"/>
                <a:gd name="T1" fmla="*/ 0 h 429"/>
                <a:gd name="T2" fmla="*/ 1498 w 1498"/>
                <a:gd name="T3" fmla="*/ 0 h 429"/>
                <a:gd name="T4" fmla="*/ 1498 w 1498"/>
                <a:gd name="T5" fmla="*/ 429 h 429"/>
                <a:gd name="T6" fmla="*/ 0 w 1498"/>
                <a:gd name="T7" fmla="*/ 429 h 429"/>
                <a:gd name="T8" fmla="*/ 0 w 1498"/>
                <a:gd name="T9" fmla="*/ 0 h 429"/>
                <a:gd name="T10" fmla="*/ 0 w 1498"/>
                <a:gd name="T11" fmla="*/ 0 h 429"/>
              </a:gdLst>
              <a:ahLst/>
              <a:cxnLst>
                <a:cxn ang="0">
                  <a:pos x="T0" y="T1"/>
                </a:cxn>
                <a:cxn ang="0">
                  <a:pos x="T2" y="T3"/>
                </a:cxn>
                <a:cxn ang="0">
                  <a:pos x="T4" y="T5"/>
                </a:cxn>
                <a:cxn ang="0">
                  <a:pos x="T6" y="T7"/>
                </a:cxn>
                <a:cxn ang="0">
                  <a:pos x="T8" y="T9"/>
                </a:cxn>
                <a:cxn ang="0">
                  <a:pos x="T10" y="T11"/>
                </a:cxn>
              </a:cxnLst>
              <a:rect l="0" t="0" r="r" b="b"/>
              <a:pathLst>
                <a:path w="1498" h="429">
                  <a:moveTo>
                    <a:pt x="0" y="0"/>
                  </a:moveTo>
                  <a:lnTo>
                    <a:pt x="1498" y="0"/>
                  </a:lnTo>
                  <a:lnTo>
                    <a:pt x="1498" y="429"/>
                  </a:lnTo>
                  <a:lnTo>
                    <a:pt x="0" y="429"/>
                  </a:lnTo>
                  <a:lnTo>
                    <a:pt x="0" y="0"/>
                  </a:lnTo>
                  <a:lnTo>
                    <a:pt x="0" y="0"/>
                  </a:lnTo>
                  <a:close/>
                </a:path>
              </a:pathLst>
            </a:custGeom>
            <a:solidFill>
              <a:srgbClr val="47A5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dirty="0"/>
            </a:p>
          </p:txBody>
        </p:sp>
        <p:sp>
          <p:nvSpPr>
            <p:cNvPr id="75" name="Freeform 20">
              <a:extLst>
                <a:ext uri="{FF2B5EF4-FFF2-40B4-BE49-F238E27FC236}">
                  <a16:creationId xmlns="" xmlns:a16="http://schemas.microsoft.com/office/drawing/2014/main" id="{C05C14BC-D0B6-4056-B0B4-2DCEEB7E0113}"/>
                </a:ext>
              </a:extLst>
            </p:cNvPr>
            <p:cNvSpPr>
              <a:spLocks/>
            </p:cNvSpPr>
            <p:nvPr/>
          </p:nvSpPr>
          <p:spPr bwMode="auto">
            <a:xfrm>
              <a:off x="20584020" y="14328372"/>
              <a:ext cx="891876" cy="2101752"/>
            </a:xfrm>
            <a:custGeom>
              <a:avLst/>
              <a:gdLst>
                <a:gd name="T0" fmla="*/ 6 w 267"/>
                <a:gd name="T1" fmla="*/ 385 h 520"/>
                <a:gd name="T2" fmla="*/ 267 w 267"/>
                <a:gd name="T3" fmla="*/ 520 h 520"/>
                <a:gd name="T4" fmla="*/ 267 w 267"/>
                <a:gd name="T5" fmla="*/ 91 h 520"/>
                <a:gd name="T6" fmla="*/ 0 w 267"/>
                <a:gd name="T7" fmla="*/ 0 h 520"/>
                <a:gd name="T8" fmla="*/ 6 w 267"/>
                <a:gd name="T9" fmla="*/ 385 h 520"/>
                <a:gd name="T10" fmla="*/ 6 w 267"/>
                <a:gd name="T11" fmla="*/ 385 h 520"/>
              </a:gdLst>
              <a:ahLst/>
              <a:cxnLst>
                <a:cxn ang="0">
                  <a:pos x="T0" y="T1"/>
                </a:cxn>
                <a:cxn ang="0">
                  <a:pos x="T2" y="T3"/>
                </a:cxn>
                <a:cxn ang="0">
                  <a:pos x="T4" y="T5"/>
                </a:cxn>
                <a:cxn ang="0">
                  <a:pos x="T6" y="T7"/>
                </a:cxn>
                <a:cxn ang="0">
                  <a:pos x="T8" y="T9"/>
                </a:cxn>
                <a:cxn ang="0">
                  <a:pos x="T10" y="T11"/>
                </a:cxn>
              </a:cxnLst>
              <a:rect l="0" t="0" r="r" b="b"/>
              <a:pathLst>
                <a:path w="267" h="520">
                  <a:moveTo>
                    <a:pt x="6" y="385"/>
                  </a:moveTo>
                  <a:lnTo>
                    <a:pt x="267" y="520"/>
                  </a:lnTo>
                  <a:lnTo>
                    <a:pt x="267" y="91"/>
                  </a:lnTo>
                  <a:lnTo>
                    <a:pt x="0" y="0"/>
                  </a:lnTo>
                  <a:lnTo>
                    <a:pt x="6" y="385"/>
                  </a:lnTo>
                  <a:lnTo>
                    <a:pt x="6" y="385"/>
                  </a:lnTo>
                  <a:close/>
                </a:path>
              </a:pathLst>
            </a:custGeom>
            <a:solidFill>
              <a:srgbClr val="3DA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a:p>
          </p:txBody>
        </p:sp>
        <p:sp>
          <p:nvSpPr>
            <p:cNvPr id="76" name="Freeform 24">
              <a:extLst>
                <a:ext uri="{FF2B5EF4-FFF2-40B4-BE49-F238E27FC236}">
                  <a16:creationId xmlns="" xmlns:a16="http://schemas.microsoft.com/office/drawing/2014/main" id="{B1CC3B8A-28B5-4056-8B46-9E24E12C84C1}"/>
                </a:ext>
              </a:extLst>
            </p:cNvPr>
            <p:cNvSpPr>
              <a:spLocks/>
            </p:cNvSpPr>
            <p:nvPr/>
          </p:nvSpPr>
          <p:spPr bwMode="auto">
            <a:xfrm>
              <a:off x="31921030" y="14328372"/>
              <a:ext cx="891876" cy="2101752"/>
            </a:xfrm>
            <a:custGeom>
              <a:avLst/>
              <a:gdLst>
                <a:gd name="T0" fmla="*/ 261 w 267"/>
                <a:gd name="T1" fmla="*/ 385 h 520"/>
                <a:gd name="T2" fmla="*/ 0 w 267"/>
                <a:gd name="T3" fmla="*/ 520 h 520"/>
                <a:gd name="T4" fmla="*/ 0 w 267"/>
                <a:gd name="T5" fmla="*/ 91 h 520"/>
                <a:gd name="T6" fmla="*/ 267 w 267"/>
                <a:gd name="T7" fmla="*/ 0 h 520"/>
                <a:gd name="T8" fmla="*/ 261 w 267"/>
                <a:gd name="T9" fmla="*/ 385 h 520"/>
                <a:gd name="T10" fmla="*/ 261 w 267"/>
                <a:gd name="T11" fmla="*/ 385 h 520"/>
              </a:gdLst>
              <a:ahLst/>
              <a:cxnLst>
                <a:cxn ang="0">
                  <a:pos x="T0" y="T1"/>
                </a:cxn>
                <a:cxn ang="0">
                  <a:pos x="T2" y="T3"/>
                </a:cxn>
                <a:cxn ang="0">
                  <a:pos x="T4" y="T5"/>
                </a:cxn>
                <a:cxn ang="0">
                  <a:pos x="T6" y="T7"/>
                </a:cxn>
                <a:cxn ang="0">
                  <a:pos x="T8" y="T9"/>
                </a:cxn>
                <a:cxn ang="0">
                  <a:pos x="T10" y="T11"/>
                </a:cxn>
              </a:cxnLst>
              <a:rect l="0" t="0" r="r" b="b"/>
              <a:pathLst>
                <a:path w="267" h="520">
                  <a:moveTo>
                    <a:pt x="261" y="385"/>
                  </a:moveTo>
                  <a:lnTo>
                    <a:pt x="0" y="520"/>
                  </a:lnTo>
                  <a:lnTo>
                    <a:pt x="0" y="91"/>
                  </a:lnTo>
                  <a:lnTo>
                    <a:pt x="267" y="0"/>
                  </a:lnTo>
                  <a:lnTo>
                    <a:pt x="261" y="385"/>
                  </a:lnTo>
                  <a:lnTo>
                    <a:pt x="261" y="385"/>
                  </a:lnTo>
                  <a:close/>
                </a:path>
              </a:pathLst>
            </a:custGeom>
            <a:solidFill>
              <a:srgbClr val="3DA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dirty="0"/>
            </a:p>
          </p:txBody>
        </p:sp>
        <p:sp>
          <p:nvSpPr>
            <p:cNvPr id="78" name="TextBox 77">
              <a:extLst>
                <a:ext uri="{FF2B5EF4-FFF2-40B4-BE49-F238E27FC236}">
                  <a16:creationId xmlns="" xmlns:a16="http://schemas.microsoft.com/office/drawing/2014/main" id="{A11B4A7E-89CD-42CA-B1E4-3D3484B39223}"/>
                </a:ext>
              </a:extLst>
            </p:cNvPr>
            <p:cNvSpPr txBox="1"/>
            <p:nvPr/>
          </p:nvSpPr>
          <p:spPr>
            <a:xfrm>
              <a:off x="21949112" y="14935690"/>
              <a:ext cx="8067072" cy="1382612"/>
            </a:xfrm>
            <a:prstGeom prst="rect">
              <a:avLst/>
            </a:prstGeom>
            <a:noFill/>
          </p:spPr>
          <p:txBody>
            <a:bodyPr wrap="square" rtlCol="0">
              <a:spAutoFit/>
            </a:bodyPr>
            <a:lstStyle/>
            <a:p>
              <a:r>
                <a:rPr lang="en-IN" sz="2000" b="1" dirty="0">
                  <a:solidFill>
                    <a:schemeClr val="bg1"/>
                  </a:solidFill>
                  <a:latin typeface="Lato" panose="020F0502020204030203" pitchFamily="34" charset="0"/>
                </a:rPr>
                <a:t>06. </a:t>
              </a:r>
              <a:r>
                <a:rPr lang="en-IN" sz="2000" b="1" dirty="0" smtClean="0">
                  <a:solidFill>
                    <a:schemeClr val="bg1"/>
                  </a:solidFill>
                  <a:latin typeface="Lato" panose="020F0502020204030203" pitchFamily="34" charset="0"/>
                </a:rPr>
                <a:t>Synchronization</a:t>
              </a:r>
              <a:endParaRPr lang="en-IN" sz="2000" b="1" dirty="0">
                <a:solidFill>
                  <a:schemeClr val="bg1"/>
                </a:solidFill>
                <a:latin typeface="Lato" panose="020F0502020204030203" pitchFamily="34" charset="0"/>
              </a:endParaRPr>
            </a:p>
          </p:txBody>
        </p:sp>
      </p:grpSp>
      <p:sp>
        <p:nvSpPr>
          <p:cNvPr id="2" name="Title 1">
            <a:extLst>
              <a:ext uri="{FF2B5EF4-FFF2-40B4-BE49-F238E27FC236}">
                <a16:creationId xmlns="" xmlns:a16="http://schemas.microsoft.com/office/drawing/2014/main" id="{3E2D3BA8-A0A8-4752-A155-E6F9CCF3CA7A}"/>
              </a:ext>
            </a:extLst>
          </p:cNvPr>
          <p:cNvSpPr>
            <a:spLocks noGrp="1"/>
          </p:cNvSpPr>
          <p:nvPr>
            <p:ph type="title"/>
          </p:nvPr>
        </p:nvSpPr>
        <p:spPr>
          <a:xfrm>
            <a:off x="2438400" y="304800"/>
            <a:ext cx="3739368" cy="620683"/>
          </a:xfrm>
          <a:noFill/>
        </p:spPr>
        <p:txBody>
          <a:bodyPr wrap="square" lIns="30477" tIns="15238" rIns="30477" bIns="15238">
            <a:spAutoFit/>
          </a:bodyPr>
          <a:lstStyle/>
          <a:p>
            <a:pPr defTabSz="304770"/>
            <a:r>
              <a:rPr lang="en-IN" sz="3800" dirty="0">
                <a:ln w="0"/>
                <a:solidFill>
                  <a:srgbClr val="E60063"/>
                </a:solidFill>
                <a:latin typeface="Lato" panose="020F0502020204030203" pitchFamily="34" charset="0"/>
                <a:ea typeface="+mn-ea"/>
                <a:cs typeface="Calibri Light" panose="020F0302020204030204" pitchFamily="34" charset="0"/>
              </a:rPr>
              <a:t>Content</a:t>
            </a:r>
            <a:endParaRPr lang="en-IN" sz="1100" dirty="0">
              <a:ln w="0"/>
              <a:solidFill>
                <a:srgbClr val="E60063"/>
              </a:solidFill>
              <a:latin typeface="Lato" panose="020F0502020204030203" pitchFamily="34" charset="0"/>
              <a:ea typeface="+mn-ea"/>
              <a:cs typeface="Calibri Light" panose="020F0302020204030204" pitchFamily="34" charset="0"/>
            </a:endParaRPr>
          </a:p>
        </p:txBody>
      </p:sp>
    </p:spTree>
    <p:extLst>
      <p:ext uri="{BB962C8B-B14F-4D97-AF65-F5344CB8AC3E}">
        <p14:creationId xmlns:p14="http://schemas.microsoft.com/office/powerpoint/2010/main" val="24499050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1000"/>
                                        <p:tgtEl>
                                          <p:spTgt spid="86"/>
                                        </p:tgtEl>
                                      </p:cBhvr>
                                    </p:animEffect>
                                    <p:anim calcmode="lin" valueType="num">
                                      <p:cBhvr>
                                        <p:cTn id="8" dur="1000" fill="hold"/>
                                        <p:tgtEl>
                                          <p:spTgt spid="86"/>
                                        </p:tgtEl>
                                        <p:attrNameLst>
                                          <p:attrName>ppt_x</p:attrName>
                                        </p:attrNameLst>
                                      </p:cBhvr>
                                      <p:tavLst>
                                        <p:tav tm="0">
                                          <p:val>
                                            <p:strVal val="#ppt_x"/>
                                          </p:val>
                                        </p:tav>
                                        <p:tav tm="100000">
                                          <p:val>
                                            <p:strVal val="#ppt_x"/>
                                          </p:val>
                                        </p:tav>
                                      </p:tavLst>
                                    </p:anim>
                                    <p:anim calcmode="lin" valueType="num">
                                      <p:cBhvr>
                                        <p:cTn id="9" dur="1000" fill="hold"/>
                                        <p:tgtEl>
                                          <p:spTgt spid="8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7"/>
                                        </p:tgtEl>
                                        <p:attrNameLst>
                                          <p:attrName>style.visibility</p:attrName>
                                        </p:attrNameLst>
                                      </p:cBhvr>
                                      <p:to>
                                        <p:strVal val="visible"/>
                                      </p:to>
                                    </p:set>
                                    <p:animEffect transition="in" filter="fade">
                                      <p:cBhvr>
                                        <p:cTn id="13" dur="1000"/>
                                        <p:tgtEl>
                                          <p:spTgt spid="87"/>
                                        </p:tgtEl>
                                      </p:cBhvr>
                                    </p:animEffect>
                                    <p:anim calcmode="lin" valueType="num">
                                      <p:cBhvr>
                                        <p:cTn id="14" dur="1000" fill="hold"/>
                                        <p:tgtEl>
                                          <p:spTgt spid="87"/>
                                        </p:tgtEl>
                                        <p:attrNameLst>
                                          <p:attrName>ppt_x</p:attrName>
                                        </p:attrNameLst>
                                      </p:cBhvr>
                                      <p:tavLst>
                                        <p:tav tm="0">
                                          <p:val>
                                            <p:strVal val="#ppt_x"/>
                                          </p:val>
                                        </p:tav>
                                        <p:tav tm="100000">
                                          <p:val>
                                            <p:strVal val="#ppt_x"/>
                                          </p:val>
                                        </p:tav>
                                      </p:tavLst>
                                    </p:anim>
                                    <p:anim calcmode="lin" valueType="num">
                                      <p:cBhvr>
                                        <p:cTn id="15" dur="1000" fill="hold"/>
                                        <p:tgtEl>
                                          <p:spTgt spid="8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88"/>
                                        </p:tgtEl>
                                        <p:attrNameLst>
                                          <p:attrName>style.visibility</p:attrName>
                                        </p:attrNameLst>
                                      </p:cBhvr>
                                      <p:to>
                                        <p:strVal val="visible"/>
                                      </p:to>
                                    </p:set>
                                    <p:animEffect transition="in" filter="fade">
                                      <p:cBhvr>
                                        <p:cTn id="19" dur="1000"/>
                                        <p:tgtEl>
                                          <p:spTgt spid="88"/>
                                        </p:tgtEl>
                                      </p:cBhvr>
                                    </p:animEffect>
                                    <p:anim calcmode="lin" valueType="num">
                                      <p:cBhvr>
                                        <p:cTn id="20" dur="1000" fill="hold"/>
                                        <p:tgtEl>
                                          <p:spTgt spid="88"/>
                                        </p:tgtEl>
                                        <p:attrNameLst>
                                          <p:attrName>ppt_x</p:attrName>
                                        </p:attrNameLst>
                                      </p:cBhvr>
                                      <p:tavLst>
                                        <p:tav tm="0">
                                          <p:val>
                                            <p:strVal val="#ppt_x"/>
                                          </p:val>
                                        </p:tav>
                                        <p:tav tm="100000">
                                          <p:val>
                                            <p:strVal val="#ppt_x"/>
                                          </p:val>
                                        </p:tav>
                                      </p:tavLst>
                                    </p:anim>
                                    <p:anim calcmode="lin" valueType="num">
                                      <p:cBhvr>
                                        <p:cTn id="21" dur="1000" fill="hold"/>
                                        <p:tgtEl>
                                          <p:spTgt spid="88"/>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89"/>
                                        </p:tgtEl>
                                        <p:attrNameLst>
                                          <p:attrName>style.visibility</p:attrName>
                                        </p:attrNameLst>
                                      </p:cBhvr>
                                      <p:to>
                                        <p:strVal val="visible"/>
                                      </p:to>
                                    </p:set>
                                    <p:animEffect transition="in" filter="fade">
                                      <p:cBhvr>
                                        <p:cTn id="25" dur="1000"/>
                                        <p:tgtEl>
                                          <p:spTgt spid="89"/>
                                        </p:tgtEl>
                                      </p:cBhvr>
                                    </p:animEffect>
                                    <p:anim calcmode="lin" valueType="num">
                                      <p:cBhvr>
                                        <p:cTn id="26" dur="1000" fill="hold"/>
                                        <p:tgtEl>
                                          <p:spTgt spid="89"/>
                                        </p:tgtEl>
                                        <p:attrNameLst>
                                          <p:attrName>ppt_x</p:attrName>
                                        </p:attrNameLst>
                                      </p:cBhvr>
                                      <p:tavLst>
                                        <p:tav tm="0">
                                          <p:val>
                                            <p:strVal val="#ppt_x"/>
                                          </p:val>
                                        </p:tav>
                                        <p:tav tm="100000">
                                          <p:val>
                                            <p:strVal val="#ppt_x"/>
                                          </p:val>
                                        </p:tav>
                                      </p:tavLst>
                                    </p:anim>
                                    <p:anim calcmode="lin" valueType="num">
                                      <p:cBhvr>
                                        <p:cTn id="27" dur="1000" fill="hold"/>
                                        <p:tgtEl>
                                          <p:spTgt spid="89"/>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90"/>
                                        </p:tgtEl>
                                        <p:attrNameLst>
                                          <p:attrName>style.visibility</p:attrName>
                                        </p:attrNameLst>
                                      </p:cBhvr>
                                      <p:to>
                                        <p:strVal val="visible"/>
                                      </p:to>
                                    </p:set>
                                    <p:animEffect transition="in" filter="fade">
                                      <p:cBhvr>
                                        <p:cTn id="31" dur="1000"/>
                                        <p:tgtEl>
                                          <p:spTgt spid="90"/>
                                        </p:tgtEl>
                                      </p:cBhvr>
                                    </p:animEffect>
                                    <p:anim calcmode="lin" valueType="num">
                                      <p:cBhvr>
                                        <p:cTn id="32" dur="1000" fill="hold"/>
                                        <p:tgtEl>
                                          <p:spTgt spid="90"/>
                                        </p:tgtEl>
                                        <p:attrNameLst>
                                          <p:attrName>ppt_x</p:attrName>
                                        </p:attrNameLst>
                                      </p:cBhvr>
                                      <p:tavLst>
                                        <p:tav tm="0">
                                          <p:val>
                                            <p:strVal val="#ppt_x"/>
                                          </p:val>
                                        </p:tav>
                                        <p:tav tm="100000">
                                          <p:val>
                                            <p:strVal val="#ppt_x"/>
                                          </p:val>
                                        </p:tav>
                                      </p:tavLst>
                                    </p:anim>
                                    <p:anim calcmode="lin" valueType="num">
                                      <p:cBhvr>
                                        <p:cTn id="33" dur="1000" fill="hold"/>
                                        <p:tgtEl>
                                          <p:spTgt spid="90"/>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91"/>
                                        </p:tgtEl>
                                        <p:attrNameLst>
                                          <p:attrName>style.visibility</p:attrName>
                                        </p:attrNameLst>
                                      </p:cBhvr>
                                      <p:to>
                                        <p:strVal val="visible"/>
                                      </p:to>
                                    </p:set>
                                    <p:animEffect transition="in" filter="fade">
                                      <p:cBhvr>
                                        <p:cTn id="37" dur="1000"/>
                                        <p:tgtEl>
                                          <p:spTgt spid="91"/>
                                        </p:tgtEl>
                                      </p:cBhvr>
                                    </p:animEffect>
                                    <p:anim calcmode="lin" valueType="num">
                                      <p:cBhvr>
                                        <p:cTn id="38" dur="1000" fill="hold"/>
                                        <p:tgtEl>
                                          <p:spTgt spid="91"/>
                                        </p:tgtEl>
                                        <p:attrNameLst>
                                          <p:attrName>ppt_x</p:attrName>
                                        </p:attrNameLst>
                                      </p:cBhvr>
                                      <p:tavLst>
                                        <p:tav tm="0">
                                          <p:val>
                                            <p:strVal val="#ppt_x"/>
                                          </p:val>
                                        </p:tav>
                                        <p:tav tm="100000">
                                          <p:val>
                                            <p:strVal val="#ppt_x"/>
                                          </p:val>
                                        </p:tav>
                                      </p:tavLst>
                                    </p:anim>
                                    <p:anim calcmode="lin" valueType="num">
                                      <p:cBhvr>
                                        <p:cTn id="39"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2" name="Title 1"/>
          <p:cNvSpPr>
            <a:spLocks noGrp="1"/>
          </p:cNvSpPr>
          <p:nvPr>
            <p:ph type="title"/>
          </p:nvPr>
        </p:nvSpPr>
        <p:spPr>
          <a:xfrm>
            <a:off x="2362200" y="533400"/>
            <a:ext cx="4876800" cy="792162"/>
          </a:xfrm>
          <a:noFill/>
          <a:ln w="9525">
            <a:noFill/>
            <a:miter lim="800000"/>
            <a:headEnd/>
            <a:tailEnd/>
          </a:ln>
        </p:spPr>
        <p:txBody>
          <a:bodyPr vert="horz" wrap="square" lIns="16930" tIns="16930" rIns="16930" bIns="16930" numCol="1" rtlCol="0" anchor="t" anchorCtr="0" compatLnSpc="1">
            <a:prstTxWarp prst="textNoShape">
              <a:avLst/>
            </a:prstTxWarp>
            <a:noAutofit/>
          </a:bodyPr>
          <a:lstStyle/>
          <a:p>
            <a:pPr algn="l" defTabSz="914240" fontAlgn="base">
              <a:spcBef>
                <a:spcPct val="20000"/>
              </a:spcBef>
              <a:spcAft>
                <a:spcPct val="0"/>
              </a:spcAft>
              <a:buClr>
                <a:srgbClr val="000000"/>
              </a:buClr>
              <a:buFont typeface="Arial" charset="0"/>
            </a:pPr>
            <a:r>
              <a:rPr lang="en-US" sz="3600" b="1" dirty="0">
                <a:solidFill>
                  <a:srgbClr val="E61557"/>
                </a:solidFill>
                <a:latin typeface="Lato" panose="020F0502020204030203" pitchFamily="34" charset="0"/>
              </a:rPr>
              <a:t>Types of Exception</a:t>
            </a:r>
          </a:p>
        </p:txBody>
      </p:sp>
      <p:sp>
        <p:nvSpPr>
          <p:cNvPr id="3" name="Content Placeholder 2"/>
          <p:cNvSpPr>
            <a:spLocks noGrp="1"/>
          </p:cNvSpPr>
          <p:nvPr>
            <p:ph idx="1"/>
          </p:nvPr>
        </p:nvSpPr>
        <p:spPr>
          <a:xfrm>
            <a:off x="2667000" y="1948980"/>
            <a:ext cx="8458200" cy="4983163"/>
          </a:xfrm>
        </p:spPr>
        <p:txBody>
          <a:bodyPr vert="horz" lIns="91440" tIns="45720" rIns="91440" bIns="45720" rtlCol="0">
            <a:normAutofit/>
          </a:bodyPr>
          <a:lstStyle/>
          <a:p>
            <a:pPr marL="0" indent="0">
              <a:buNone/>
            </a:pPr>
            <a:endParaRPr lang="en-US" sz="2000" b="1" dirty="0">
              <a:latin typeface="Lato" panose="020F0502020204030203" pitchFamily="34" charset="0"/>
            </a:endParaRPr>
          </a:p>
          <a:p>
            <a:pPr marL="0" indent="0">
              <a:buNone/>
            </a:pPr>
            <a:endParaRPr lang="en-US" sz="2000" b="1" dirty="0">
              <a:latin typeface="Lato" panose="020F0502020204030203" pitchFamily="34" charset="0"/>
            </a:endParaRPr>
          </a:p>
          <a:p>
            <a:pPr marL="0" indent="0">
              <a:buNone/>
            </a:pPr>
            <a:endParaRPr lang="en-US" sz="2000" b="1" dirty="0">
              <a:latin typeface="Lato" panose="020F0502020204030203" pitchFamily="34" charset="0"/>
            </a:endParaRPr>
          </a:p>
          <a:p>
            <a:pPr marL="0" indent="0">
              <a:buNone/>
            </a:pPr>
            <a:endParaRPr lang="en-US" sz="2000" b="1" dirty="0">
              <a:latin typeface="Lato" panose="020F0502020204030203" pitchFamily="34" charset="0"/>
            </a:endParaRPr>
          </a:p>
          <a:p>
            <a:pPr marL="0" indent="0">
              <a:buNone/>
            </a:pPr>
            <a:endParaRPr lang="en-US" sz="2000" b="1" dirty="0">
              <a:latin typeface="Lato" panose="020F0502020204030203" pitchFamily="34" charset="0"/>
            </a:endParaRPr>
          </a:p>
          <a:p>
            <a:pPr marL="0" indent="0">
              <a:buNone/>
            </a:pPr>
            <a:endParaRPr lang="en-US" sz="2000" b="1" dirty="0">
              <a:latin typeface="Lato" panose="020F0502020204030203" pitchFamily="34" charset="0"/>
            </a:endParaRPr>
          </a:p>
          <a:p>
            <a:pPr marL="0" indent="0">
              <a:buNone/>
            </a:pPr>
            <a:r>
              <a:rPr lang="en-US" sz="2000" dirty="0">
                <a:latin typeface="Lato" panose="020F0502020204030203" pitchFamily="34" charset="0"/>
              </a:rPr>
              <a:t>Unchecked exceptions are not checked at compile time . It means </a:t>
            </a:r>
          </a:p>
          <a:p>
            <a:pPr marL="0" indent="0">
              <a:buNone/>
            </a:pPr>
            <a:r>
              <a:rPr lang="en-US" sz="2000" dirty="0">
                <a:latin typeface="Lato" panose="020F0502020204030203" pitchFamily="34" charset="0"/>
              </a:rPr>
              <a:t>if your program is throwing an unchecked exception and even if </a:t>
            </a:r>
          </a:p>
          <a:p>
            <a:pPr marL="0" indent="0">
              <a:buNone/>
            </a:pPr>
            <a:r>
              <a:rPr lang="en-US" sz="2000" dirty="0">
                <a:latin typeface="Lato" panose="020F0502020204030203" pitchFamily="34" charset="0"/>
              </a:rPr>
              <a:t>you didn’t handle/declare that exception, the program won’t give </a:t>
            </a:r>
          </a:p>
          <a:p>
            <a:pPr marL="0" indent="0">
              <a:buNone/>
            </a:pPr>
            <a:r>
              <a:rPr lang="en-US" sz="2000" dirty="0">
                <a:latin typeface="Lato" panose="020F0502020204030203" pitchFamily="34" charset="0"/>
              </a:rPr>
              <a:t>a compilation error. It is up to the programmer to judge the </a:t>
            </a:r>
          </a:p>
          <a:p>
            <a:pPr marL="0" indent="0">
              <a:buNone/>
            </a:pPr>
            <a:r>
              <a:rPr lang="en-US" sz="2000" dirty="0">
                <a:latin typeface="Lato" panose="020F0502020204030203" pitchFamily="34" charset="0"/>
              </a:rPr>
              <a:t>conditions in advance, that can cause such exceptions and handle </a:t>
            </a:r>
          </a:p>
          <a:p>
            <a:pPr marL="0" indent="0">
              <a:buNone/>
            </a:pPr>
            <a:r>
              <a:rPr lang="en-US" sz="2000" dirty="0">
                <a:latin typeface="Lato" panose="020F0502020204030203" pitchFamily="34" charset="0"/>
              </a:rPr>
              <a:t>them  appropriately. All unchecked exceptions are direct sub classes of</a:t>
            </a:r>
          </a:p>
          <a:p>
            <a:pPr marL="0" indent="0">
              <a:buNone/>
            </a:pPr>
            <a:r>
              <a:rPr lang="en-US" sz="2000" dirty="0" err="1">
                <a:latin typeface="Lato" panose="020F0502020204030203" pitchFamily="34" charset="0"/>
              </a:rPr>
              <a:t>RuntimeException</a:t>
            </a:r>
            <a:r>
              <a:rPr lang="en-US" sz="2000" dirty="0">
                <a:latin typeface="Lato" panose="020F0502020204030203" pitchFamily="34" charset="0"/>
              </a:rPr>
              <a:t>  class.</a:t>
            </a:r>
          </a:p>
        </p:txBody>
      </p:sp>
      <p:sp>
        <p:nvSpPr>
          <p:cNvPr id="4" name="Rectangle 3"/>
          <p:cNvSpPr/>
          <p:nvPr/>
        </p:nvSpPr>
        <p:spPr>
          <a:xfrm>
            <a:off x="5562600" y="1401762"/>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Exception</a:t>
            </a:r>
          </a:p>
        </p:txBody>
      </p:sp>
      <p:cxnSp>
        <p:nvCxnSpPr>
          <p:cNvPr id="6" name="Straight Arrow Connector 5"/>
          <p:cNvCxnSpPr/>
          <p:nvPr/>
        </p:nvCxnSpPr>
        <p:spPr>
          <a:xfrm>
            <a:off x="6324600" y="1554162"/>
            <a:ext cx="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2087562"/>
            <a:ext cx="716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048000" y="2087562"/>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0210800" y="2087562"/>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438400" y="2849562"/>
            <a:ext cx="152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Checked Exception</a:t>
            </a:r>
          </a:p>
        </p:txBody>
      </p:sp>
      <p:sp>
        <p:nvSpPr>
          <p:cNvPr id="19" name="Rectangle 18"/>
          <p:cNvSpPr/>
          <p:nvPr/>
        </p:nvSpPr>
        <p:spPr>
          <a:xfrm>
            <a:off x="5486400" y="2849562"/>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Runtime</a:t>
            </a:r>
          </a:p>
          <a:p>
            <a:pPr algn="ctr"/>
            <a:r>
              <a:rPr lang="en-US" dirty="0"/>
              <a:t>Exception</a:t>
            </a:r>
          </a:p>
        </p:txBody>
      </p:sp>
      <p:sp>
        <p:nvSpPr>
          <p:cNvPr id="20" name="Rectangle 19"/>
          <p:cNvSpPr/>
          <p:nvPr/>
        </p:nvSpPr>
        <p:spPr>
          <a:xfrm>
            <a:off x="9296400" y="2773362"/>
            <a:ext cx="1447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a:t>
            </a:r>
          </a:p>
        </p:txBody>
      </p:sp>
      <p:cxnSp>
        <p:nvCxnSpPr>
          <p:cNvPr id="23" name="Straight Arrow Connector 22"/>
          <p:cNvCxnSpPr/>
          <p:nvPr/>
        </p:nvCxnSpPr>
        <p:spPr>
          <a:xfrm>
            <a:off x="6324600" y="3382962"/>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2" name="Title 1"/>
          <p:cNvSpPr>
            <a:spLocks noGrp="1"/>
          </p:cNvSpPr>
          <p:nvPr>
            <p:ph type="title"/>
          </p:nvPr>
        </p:nvSpPr>
        <p:spPr>
          <a:xfrm>
            <a:off x="2379617" y="584881"/>
            <a:ext cx="6096000" cy="792162"/>
          </a:xfrm>
          <a:noFill/>
          <a:ln w="9525">
            <a:noFill/>
            <a:miter lim="800000"/>
            <a:headEnd/>
            <a:tailEnd/>
          </a:ln>
        </p:spPr>
        <p:txBody>
          <a:bodyPr vert="horz" wrap="square" lIns="16930" tIns="16930" rIns="16930" bIns="16930" numCol="1" rtlCol="0" anchor="t" anchorCtr="0" compatLnSpc="1">
            <a:prstTxWarp prst="textNoShape">
              <a:avLst/>
            </a:prstTxWarp>
            <a:noAutofit/>
          </a:bodyPr>
          <a:lstStyle/>
          <a:p>
            <a:pPr algn="l" defTabSz="914240" fontAlgn="base">
              <a:spcBef>
                <a:spcPct val="20000"/>
              </a:spcBef>
              <a:spcAft>
                <a:spcPct val="0"/>
              </a:spcAft>
              <a:buClr>
                <a:srgbClr val="000000"/>
              </a:buClr>
              <a:buFont typeface="Arial" charset="0"/>
            </a:pPr>
            <a:r>
              <a:rPr lang="en-US" sz="3600" b="1" dirty="0">
                <a:solidFill>
                  <a:srgbClr val="E61557"/>
                </a:solidFill>
                <a:latin typeface="Lato" panose="020F0502020204030203" pitchFamily="34" charset="0"/>
              </a:rPr>
              <a:t>Types of Exception</a:t>
            </a:r>
          </a:p>
        </p:txBody>
      </p:sp>
      <p:sp>
        <p:nvSpPr>
          <p:cNvPr id="3" name="Content Placeholder 2"/>
          <p:cNvSpPr>
            <a:spLocks noGrp="1"/>
          </p:cNvSpPr>
          <p:nvPr>
            <p:ph idx="1"/>
          </p:nvPr>
        </p:nvSpPr>
        <p:spPr>
          <a:xfrm>
            <a:off x="2438400" y="2514600"/>
            <a:ext cx="10972800" cy="4525963"/>
          </a:xfrm>
        </p:spPr>
        <p:txBody>
          <a:bodyPr vert="horz" lIns="91440" tIns="45720" rIns="91440" bIns="45720" rtlCol="0">
            <a:normAutofit/>
          </a:bodyPr>
          <a:lstStyle/>
          <a:p>
            <a:pPr marL="0" indent="0">
              <a:buNone/>
            </a:pPr>
            <a:endParaRPr lang="en-US" sz="2000" b="1" dirty="0">
              <a:latin typeface="Lato" panose="020F0502020204030203" pitchFamily="34" charset="0"/>
            </a:endParaRPr>
          </a:p>
          <a:p>
            <a:pPr marL="0" indent="0">
              <a:buNone/>
            </a:pPr>
            <a:endParaRPr lang="en-US" sz="2000" b="1" dirty="0">
              <a:latin typeface="Lato" panose="020F0502020204030203" pitchFamily="34" charset="0"/>
            </a:endParaRPr>
          </a:p>
          <a:p>
            <a:pPr marL="0" indent="0">
              <a:buNone/>
            </a:pPr>
            <a:endParaRPr lang="en-US" sz="2000" b="1" dirty="0">
              <a:latin typeface="Lato" panose="020F0502020204030203" pitchFamily="34" charset="0"/>
            </a:endParaRPr>
          </a:p>
          <a:p>
            <a:pPr marL="0" indent="0">
              <a:buNone/>
            </a:pPr>
            <a:endParaRPr lang="en-US" sz="2000" dirty="0">
              <a:latin typeface="Lato" panose="020F0502020204030203" pitchFamily="34" charset="0"/>
            </a:endParaRPr>
          </a:p>
          <a:p>
            <a:pPr marL="0" indent="0">
              <a:buNone/>
            </a:pPr>
            <a:r>
              <a:rPr lang="en-US" sz="2000" dirty="0">
                <a:latin typeface="Lato" panose="020F0502020204030203" pitchFamily="34" charset="0"/>
              </a:rPr>
              <a:t>These are exceptional conditions that are external to </a:t>
            </a:r>
          </a:p>
          <a:p>
            <a:pPr marL="0" indent="0">
              <a:buNone/>
            </a:pPr>
            <a:r>
              <a:rPr lang="en-US" sz="2000" dirty="0">
                <a:latin typeface="Lato" panose="020F0502020204030203" pitchFamily="34" charset="0"/>
              </a:rPr>
              <a:t>the application, and that the application usually cannot</a:t>
            </a:r>
          </a:p>
          <a:p>
            <a:pPr marL="0" indent="0">
              <a:buNone/>
            </a:pPr>
            <a:r>
              <a:rPr lang="en-US" sz="2000" dirty="0">
                <a:latin typeface="Lato" panose="020F0502020204030203" pitchFamily="34" charset="0"/>
              </a:rPr>
              <a:t>anticipate or recover from. For example, if a stack </a:t>
            </a:r>
          </a:p>
          <a:p>
            <a:pPr marL="0" indent="0">
              <a:buNone/>
            </a:pPr>
            <a:r>
              <a:rPr lang="en-US" sz="2000" dirty="0">
                <a:latin typeface="Lato" panose="020F0502020204030203" pitchFamily="34" charset="0"/>
              </a:rPr>
              <a:t>overflow occurs, an error will arise. They are also</a:t>
            </a:r>
          </a:p>
          <a:p>
            <a:pPr marL="0" indent="0">
              <a:buNone/>
            </a:pPr>
            <a:r>
              <a:rPr lang="en-US" sz="2000" dirty="0">
                <a:latin typeface="Lato" panose="020F0502020204030203" pitchFamily="34" charset="0"/>
              </a:rPr>
              <a:t>ignored at the time of compilation.</a:t>
            </a:r>
          </a:p>
        </p:txBody>
      </p:sp>
      <p:sp>
        <p:nvSpPr>
          <p:cNvPr id="4" name="Rectangle 3"/>
          <p:cNvSpPr/>
          <p:nvPr/>
        </p:nvSpPr>
        <p:spPr>
          <a:xfrm>
            <a:off x="5351417" y="1529443"/>
            <a:ext cx="1981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Exception</a:t>
            </a:r>
          </a:p>
        </p:txBody>
      </p:sp>
      <p:cxnSp>
        <p:nvCxnSpPr>
          <p:cNvPr id="6" name="Straight Arrow Connector 5"/>
          <p:cNvCxnSpPr/>
          <p:nvPr/>
        </p:nvCxnSpPr>
        <p:spPr>
          <a:xfrm>
            <a:off x="6342017" y="1910443"/>
            <a:ext cx="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17817" y="2443843"/>
            <a:ext cx="6172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17817" y="2443843"/>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390017" y="2443843"/>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532017" y="3053443"/>
            <a:ext cx="152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Checked</a:t>
            </a:r>
          </a:p>
          <a:p>
            <a:pPr algn="ctr"/>
            <a:r>
              <a:rPr lang="en-US" dirty="0"/>
              <a:t>Exception</a:t>
            </a:r>
          </a:p>
        </p:txBody>
      </p:sp>
      <p:sp>
        <p:nvSpPr>
          <p:cNvPr id="15" name="Rectangle 14"/>
          <p:cNvSpPr/>
          <p:nvPr/>
        </p:nvSpPr>
        <p:spPr>
          <a:xfrm>
            <a:off x="5808617" y="3053443"/>
            <a:ext cx="152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Runtime</a:t>
            </a:r>
          </a:p>
          <a:p>
            <a:pPr algn="ctr"/>
            <a:r>
              <a:rPr lang="en-US" dirty="0"/>
              <a:t>Exceptions</a:t>
            </a:r>
          </a:p>
        </p:txBody>
      </p:sp>
      <p:sp>
        <p:nvSpPr>
          <p:cNvPr id="16" name="Rectangle 15"/>
          <p:cNvSpPr/>
          <p:nvPr/>
        </p:nvSpPr>
        <p:spPr>
          <a:xfrm>
            <a:off x="8932817" y="3053443"/>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a:t>
            </a:r>
          </a:p>
        </p:txBody>
      </p:sp>
      <p:cxnSp>
        <p:nvCxnSpPr>
          <p:cNvPr id="18" name="Straight Connector 17"/>
          <p:cNvCxnSpPr>
            <a:stCxn id="16" idx="2"/>
          </p:cNvCxnSpPr>
          <p:nvPr/>
        </p:nvCxnSpPr>
        <p:spPr>
          <a:xfrm>
            <a:off x="9580517" y="3663043"/>
            <a:ext cx="38100" cy="198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8628017" y="5644243"/>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2" name="Title 1"/>
          <p:cNvSpPr>
            <a:spLocks noGrp="1"/>
          </p:cNvSpPr>
          <p:nvPr>
            <p:ph type="title"/>
          </p:nvPr>
        </p:nvSpPr>
        <p:spPr>
          <a:xfrm>
            <a:off x="1600200" y="304800"/>
            <a:ext cx="8305800" cy="411162"/>
          </a:xfrm>
        </p:spPr>
        <p:txBody>
          <a:bodyPr>
            <a:normAutofit fontScale="90000"/>
          </a:bodyPr>
          <a:lstStyle/>
          <a:p>
            <a:pPr algn="l"/>
            <a:r>
              <a:rPr lang="en-US" dirty="0" smtClean="0">
                <a:solidFill>
                  <a:srgbClr val="FF0000"/>
                </a:solidFill>
              </a:rPr>
              <a:t>Exception Class</a:t>
            </a:r>
            <a:endParaRPr lang="en-US" dirty="0">
              <a:solidFill>
                <a:srgbClr val="FF0000"/>
              </a:solidFill>
            </a:endParaRPr>
          </a:p>
        </p:txBody>
      </p:sp>
      <p:sp>
        <p:nvSpPr>
          <p:cNvPr id="3" name="Content Placeholder 2"/>
          <p:cNvSpPr>
            <a:spLocks noGrp="1"/>
          </p:cNvSpPr>
          <p:nvPr>
            <p:ph idx="1"/>
          </p:nvPr>
        </p:nvSpPr>
        <p:spPr>
          <a:xfrm>
            <a:off x="1676400" y="685800"/>
            <a:ext cx="8991600" cy="6019800"/>
          </a:xfrm>
        </p:spPr>
        <p:txBody>
          <a:bodyPr/>
          <a:lstStyle/>
          <a:p>
            <a:pPr>
              <a:buNone/>
            </a:pPr>
            <a:endParaRPr lang="en-US" dirty="0" smtClean="0"/>
          </a:p>
          <a:p>
            <a:pPr>
              <a:buNone/>
            </a:pPr>
            <a:endParaRPr lang="en-US" dirty="0" smtClean="0"/>
          </a:p>
        </p:txBody>
      </p:sp>
      <p:sp>
        <p:nvSpPr>
          <p:cNvPr id="4" name="Rounded Rectangle 3"/>
          <p:cNvSpPr/>
          <p:nvPr/>
        </p:nvSpPr>
        <p:spPr>
          <a:xfrm>
            <a:off x="2895600" y="1143000"/>
            <a:ext cx="2133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Throwable</a:t>
            </a:r>
            <a:endParaRPr lang="en-US" dirty="0"/>
          </a:p>
        </p:txBody>
      </p:sp>
      <p:cxnSp>
        <p:nvCxnSpPr>
          <p:cNvPr id="6" name="Straight Arrow Connector 5"/>
          <p:cNvCxnSpPr/>
          <p:nvPr/>
        </p:nvCxnSpPr>
        <p:spPr>
          <a:xfrm flipV="1">
            <a:off x="2362200" y="1676400"/>
            <a:ext cx="7620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1828800" y="2514600"/>
            <a:ext cx="1219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a:t>
            </a:r>
          </a:p>
        </p:txBody>
      </p:sp>
      <p:cxnSp>
        <p:nvCxnSpPr>
          <p:cNvPr id="10" name="Straight Arrow Connector 9"/>
          <p:cNvCxnSpPr/>
          <p:nvPr/>
        </p:nvCxnSpPr>
        <p:spPr>
          <a:xfrm flipH="1" flipV="1">
            <a:off x="4419600" y="1676400"/>
            <a:ext cx="609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4495800" y="2590800"/>
            <a:ext cx="1295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Exception</a:t>
            </a:r>
          </a:p>
        </p:txBody>
      </p:sp>
      <p:cxnSp>
        <p:nvCxnSpPr>
          <p:cNvPr id="18" name="Straight Connector 17"/>
          <p:cNvCxnSpPr/>
          <p:nvPr/>
        </p:nvCxnSpPr>
        <p:spPr>
          <a:xfrm>
            <a:off x="4724400" y="3200400"/>
            <a:ext cx="0" cy="2362200"/>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514600" y="38100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 Exception</a:t>
            </a:r>
          </a:p>
        </p:txBody>
      </p:sp>
      <p:sp>
        <p:nvSpPr>
          <p:cNvPr id="20" name="Rectangle 19"/>
          <p:cNvSpPr/>
          <p:nvPr/>
        </p:nvSpPr>
        <p:spPr>
          <a:xfrm>
            <a:off x="2514600" y="44196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 Exception</a:t>
            </a:r>
          </a:p>
        </p:txBody>
      </p:sp>
      <p:sp>
        <p:nvSpPr>
          <p:cNvPr id="21" name="Rectangle 20"/>
          <p:cNvSpPr/>
          <p:nvPr/>
        </p:nvSpPr>
        <p:spPr>
          <a:xfrm>
            <a:off x="2514600" y="5105400"/>
            <a:ext cx="1752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Other checked Exception</a:t>
            </a:r>
          </a:p>
          <a:p>
            <a:pPr algn="ctr"/>
            <a:endParaRPr lang="en-US" dirty="0"/>
          </a:p>
        </p:txBody>
      </p:sp>
      <p:cxnSp>
        <p:nvCxnSpPr>
          <p:cNvPr id="23" name="Straight Connector 22"/>
          <p:cNvCxnSpPr>
            <a:stCxn id="19" idx="3"/>
          </p:cNvCxnSpPr>
          <p:nvPr/>
        </p:nvCxnSpPr>
        <p:spPr>
          <a:xfrm>
            <a:off x="4267200" y="40386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3"/>
          </p:cNvCxnSpPr>
          <p:nvPr/>
        </p:nvCxnSpPr>
        <p:spPr>
          <a:xfrm>
            <a:off x="4267200" y="46482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191000" y="55626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410200" y="3200400"/>
            <a:ext cx="0" cy="838200"/>
          </a:xfrm>
          <a:prstGeom prst="line">
            <a:avLst/>
          </a:prstGeom>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4953000" y="4038600"/>
            <a:ext cx="1905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Runtime</a:t>
            </a:r>
          </a:p>
          <a:p>
            <a:pPr algn="ctr"/>
            <a:r>
              <a:rPr lang="en-US" dirty="0"/>
              <a:t>Exception</a:t>
            </a:r>
          </a:p>
        </p:txBody>
      </p:sp>
      <p:cxnSp>
        <p:nvCxnSpPr>
          <p:cNvPr id="47" name="Straight Connector 46"/>
          <p:cNvCxnSpPr/>
          <p:nvPr/>
        </p:nvCxnSpPr>
        <p:spPr>
          <a:xfrm>
            <a:off x="6858000" y="43434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7391400" y="609600"/>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391400" y="14478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91400" y="20574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391400" y="26670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74" idx="1"/>
          </p:cNvCxnSpPr>
          <p:nvPr/>
        </p:nvCxnSpPr>
        <p:spPr>
          <a:xfrm>
            <a:off x="7391400" y="3276600"/>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76" idx="1"/>
          </p:cNvCxnSpPr>
          <p:nvPr/>
        </p:nvCxnSpPr>
        <p:spPr>
          <a:xfrm>
            <a:off x="7391400" y="3886200"/>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8077200" y="457200"/>
            <a:ext cx="2057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Arithmetic  Exception</a:t>
            </a:r>
          </a:p>
        </p:txBody>
      </p:sp>
      <p:sp>
        <p:nvSpPr>
          <p:cNvPr id="70" name="Rectangle 69"/>
          <p:cNvSpPr/>
          <p:nvPr/>
        </p:nvSpPr>
        <p:spPr>
          <a:xfrm>
            <a:off x="8077200" y="1219200"/>
            <a:ext cx="2057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ArrayStore Exception</a:t>
            </a:r>
          </a:p>
        </p:txBody>
      </p:sp>
      <p:sp>
        <p:nvSpPr>
          <p:cNvPr id="71" name="Rectangle 70"/>
          <p:cNvSpPr/>
          <p:nvPr/>
        </p:nvSpPr>
        <p:spPr>
          <a:xfrm>
            <a:off x="8077200" y="1828800"/>
            <a:ext cx="2057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classCast Exception</a:t>
            </a:r>
          </a:p>
        </p:txBody>
      </p:sp>
      <p:sp>
        <p:nvSpPr>
          <p:cNvPr id="73" name="Rectangle 72"/>
          <p:cNvSpPr/>
          <p:nvPr/>
        </p:nvSpPr>
        <p:spPr>
          <a:xfrm>
            <a:off x="8077200" y="2438400"/>
            <a:ext cx="2057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IllegalArgument</a:t>
            </a:r>
          </a:p>
          <a:p>
            <a:pPr algn="ctr"/>
            <a:r>
              <a:rPr lang="en-US" dirty="0"/>
              <a:t>Exception</a:t>
            </a:r>
          </a:p>
        </p:txBody>
      </p:sp>
      <p:sp>
        <p:nvSpPr>
          <p:cNvPr id="74" name="Rectangle 73"/>
          <p:cNvSpPr/>
          <p:nvPr/>
        </p:nvSpPr>
        <p:spPr>
          <a:xfrm>
            <a:off x="8077200" y="3048000"/>
            <a:ext cx="2057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IllegalMonitor Exception</a:t>
            </a:r>
          </a:p>
        </p:txBody>
      </p:sp>
      <p:sp>
        <p:nvSpPr>
          <p:cNvPr id="76" name="Rectangle 75"/>
          <p:cNvSpPr/>
          <p:nvPr/>
        </p:nvSpPr>
        <p:spPr>
          <a:xfrm>
            <a:off x="8077200" y="3657600"/>
            <a:ext cx="2057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IndexOutOfBoundsException</a:t>
            </a:r>
          </a:p>
        </p:txBody>
      </p:sp>
      <p:sp>
        <p:nvSpPr>
          <p:cNvPr id="77" name="Rectangle 76"/>
          <p:cNvSpPr/>
          <p:nvPr/>
        </p:nvSpPr>
        <p:spPr>
          <a:xfrm>
            <a:off x="8153400" y="4267200"/>
            <a:ext cx="1981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Negative Array Exception </a:t>
            </a:r>
          </a:p>
        </p:txBody>
      </p:sp>
      <p:cxnSp>
        <p:nvCxnSpPr>
          <p:cNvPr id="84" name="Straight Connector 83"/>
          <p:cNvCxnSpPr/>
          <p:nvPr/>
        </p:nvCxnSpPr>
        <p:spPr>
          <a:xfrm>
            <a:off x="7467600" y="5105400"/>
            <a:ext cx="76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8153400" y="49530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NullPointer Exception</a:t>
            </a:r>
          </a:p>
        </p:txBody>
      </p:sp>
      <p:sp>
        <p:nvSpPr>
          <p:cNvPr id="91" name="Rectangle 90"/>
          <p:cNvSpPr/>
          <p:nvPr/>
        </p:nvSpPr>
        <p:spPr>
          <a:xfrm>
            <a:off x="8153400" y="54864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Security Exception</a:t>
            </a:r>
          </a:p>
        </p:txBody>
      </p:sp>
      <p:sp>
        <p:nvSpPr>
          <p:cNvPr id="96" name="Rectangle 95"/>
          <p:cNvSpPr/>
          <p:nvPr/>
        </p:nvSpPr>
        <p:spPr>
          <a:xfrm>
            <a:off x="8153400" y="6019800"/>
            <a:ext cx="1981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Other unchecked Exception</a:t>
            </a:r>
          </a:p>
        </p:txBody>
      </p:sp>
      <p:cxnSp>
        <p:nvCxnSpPr>
          <p:cNvPr id="97" name="Straight Connector 96"/>
          <p:cNvCxnSpPr/>
          <p:nvPr/>
        </p:nvCxnSpPr>
        <p:spPr>
          <a:xfrm>
            <a:off x="7467600" y="6172200"/>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7391400" y="609600"/>
            <a:ext cx="76200" cy="556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7467600" y="4343400"/>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a:endCxn id="91" idx="1"/>
          </p:cNvCxnSpPr>
          <p:nvPr/>
        </p:nvCxnSpPr>
        <p:spPr>
          <a:xfrm>
            <a:off x="7467600" y="5715000"/>
            <a:ext cx="6858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2" name="Title 1"/>
          <p:cNvSpPr>
            <a:spLocks noGrp="1"/>
          </p:cNvSpPr>
          <p:nvPr>
            <p:ph type="title"/>
          </p:nvPr>
        </p:nvSpPr>
        <p:spPr>
          <a:xfrm>
            <a:off x="2286000" y="1335612"/>
            <a:ext cx="7162800" cy="944562"/>
          </a:xfrm>
          <a:noFill/>
          <a:ln w="9525">
            <a:noFill/>
            <a:miter lim="800000"/>
            <a:headEnd/>
            <a:tailEnd/>
          </a:ln>
        </p:spPr>
        <p:txBody>
          <a:bodyPr vert="horz" wrap="square" lIns="16930" tIns="16930" rIns="16930" bIns="16930" numCol="1" rtlCol="0" anchor="t" anchorCtr="0" compatLnSpc="1">
            <a:prstTxWarp prst="textNoShape">
              <a:avLst/>
            </a:prstTxWarp>
            <a:noAutofit/>
          </a:bodyPr>
          <a:lstStyle/>
          <a:p>
            <a:pPr algn="l" defTabSz="914240" fontAlgn="base">
              <a:spcBef>
                <a:spcPct val="20000"/>
              </a:spcBef>
              <a:spcAft>
                <a:spcPct val="0"/>
              </a:spcAft>
              <a:buClr>
                <a:srgbClr val="000000"/>
              </a:buClr>
              <a:buFont typeface="Arial" charset="0"/>
            </a:pPr>
            <a:r>
              <a:rPr lang="en-US" sz="3600" b="1" dirty="0">
                <a:solidFill>
                  <a:srgbClr val="E61557"/>
                </a:solidFill>
                <a:latin typeface="Lato" panose="020F0502020204030203" pitchFamily="34" charset="0"/>
              </a:rPr>
              <a:t>Why Exceptional Handling?</a:t>
            </a:r>
          </a:p>
        </p:txBody>
      </p:sp>
      <p:sp>
        <p:nvSpPr>
          <p:cNvPr id="3" name="Content Placeholder 2"/>
          <p:cNvSpPr>
            <a:spLocks noGrp="1"/>
          </p:cNvSpPr>
          <p:nvPr>
            <p:ph idx="1"/>
          </p:nvPr>
        </p:nvSpPr>
        <p:spPr>
          <a:xfrm>
            <a:off x="2209800" y="2249695"/>
            <a:ext cx="8458200" cy="4525963"/>
          </a:xfrm>
        </p:spPr>
        <p:txBody>
          <a:bodyPr>
            <a:normAutofit/>
          </a:bodyPr>
          <a:lstStyle/>
          <a:p>
            <a:pPr>
              <a:buNone/>
            </a:pPr>
            <a:r>
              <a:rPr lang="en-US" sz="2000" dirty="0">
                <a:latin typeface="Lato" panose="020F0502020204030203" pitchFamily="34" charset="0"/>
                <a:cs typeface="Times New Roman" pitchFamily="18" charset="0"/>
              </a:rPr>
              <a:t>// Divide by Zero Problem</a:t>
            </a:r>
          </a:p>
          <a:p>
            <a:pPr>
              <a:buNone/>
            </a:pPr>
            <a:r>
              <a:rPr lang="en-US" sz="2000" dirty="0">
                <a:latin typeface="Lato" panose="020F0502020204030203" pitchFamily="34" charset="0"/>
                <a:cs typeface="Times New Roman" pitchFamily="18" charset="0"/>
              </a:rPr>
              <a:t>int x= 5 / 0 ;</a:t>
            </a:r>
          </a:p>
          <a:p>
            <a:pPr>
              <a:buNone/>
            </a:pPr>
            <a:r>
              <a:rPr lang="en-US" sz="2000" dirty="0">
                <a:latin typeface="Lato" panose="020F0502020204030203" pitchFamily="34" charset="0"/>
                <a:cs typeface="Times New Roman" pitchFamily="18" charset="0"/>
              </a:rPr>
              <a:t>System.out.println(x);                      </a:t>
            </a:r>
            <a:r>
              <a:rPr lang="en-US" sz="2000" dirty="0" smtClean="0">
                <a:latin typeface="Lato" panose="020F0502020204030203" pitchFamily="34" charset="0"/>
                <a:cs typeface="Times New Roman" pitchFamily="18" charset="0"/>
              </a:rPr>
              <a:t>                   output         </a:t>
            </a:r>
            <a:r>
              <a:rPr lang="en-US" sz="2000" dirty="0">
                <a:latin typeface="Lato" panose="020F0502020204030203" pitchFamily="34" charset="0"/>
                <a:cs typeface="Times New Roman" pitchFamily="18" charset="0"/>
              </a:rPr>
              <a:t>error</a:t>
            </a:r>
          </a:p>
          <a:p>
            <a:pPr>
              <a:buNone/>
            </a:pPr>
            <a:r>
              <a:rPr lang="en-US" sz="2000" dirty="0">
                <a:latin typeface="Lato" panose="020F0502020204030203" pitchFamily="34" charset="0"/>
                <a:cs typeface="Times New Roman" pitchFamily="18" charset="0"/>
              </a:rPr>
              <a:t>                                                                         </a:t>
            </a:r>
            <a:r>
              <a:rPr lang="en-US" sz="2000" dirty="0" smtClean="0">
                <a:latin typeface="Lato" panose="020F0502020204030203" pitchFamily="34" charset="0"/>
                <a:cs typeface="Times New Roman" pitchFamily="18" charset="0"/>
              </a:rPr>
              <a:t>                   </a:t>
            </a:r>
            <a:r>
              <a:rPr lang="en-US" sz="2000" dirty="0">
                <a:latin typeface="Lato" panose="020F0502020204030203" pitchFamily="34" charset="0"/>
                <a:cs typeface="Times New Roman" pitchFamily="18" charset="0"/>
              </a:rPr>
              <a:t>program will halt  </a:t>
            </a:r>
            <a:endParaRPr lang="en-US" sz="2000" dirty="0" smtClean="0">
              <a:latin typeface="Lato" panose="020F0502020204030203" pitchFamily="34" charset="0"/>
              <a:cs typeface="Times New Roman" pitchFamily="18" charset="0"/>
            </a:endParaRPr>
          </a:p>
          <a:p>
            <a:pPr>
              <a:buNone/>
            </a:pPr>
            <a:endParaRPr lang="en-US" sz="2000" dirty="0">
              <a:latin typeface="Lato" panose="020F0502020204030203" pitchFamily="34" charset="0"/>
              <a:cs typeface="Times New Roman" pitchFamily="18" charset="0"/>
            </a:endParaRPr>
          </a:p>
          <a:p>
            <a:pPr>
              <a:buNone/>
            </a:pPr>
            <a:r>
              <a:rPr lang="en-US" sz="2000" dirty="0">
                <a:latin typeface="Lato" panose="020F0502020204030203" pitchFamily="34" charset="0"/>
                <a:cs typeface="Times New Roman" pitchFamily="18" charset="0"/>
              </a:rPr>
              <a:t>           Exception in thread “main” java.lang.ArithmeticException : /by  zero  </a:t>
            </a:r>
          </a:p>
          <a:p>
            <a:pPr>
              <a:buNone/>
            </a:pPr>
            <a:r>
              <a:rPr lang="en-US" sz="2000" dirty="0">
                <a:latin typeface="Lato" panose="020F0502020204030203" pitchFamily="34" charset="0"/>
                <a:cs typeface="Times New Roman" pitchFamily="18" charset="0"/>
              </a:rPr>
              <a:t>                        at com.pack2.test.main(test.java:9)                                                                                             </a:t>
            </a:r>
          </a:p>
        </p:txBody>
      </p:sp>
      <p:cxnSp>
        <p:nvCxnSpPr>
          <p:cNvPr id="5" name="Straight Connector 4"/>
          <p:cNvCxnSpPr/>
          <p:nvPr/>
        </p:nvCxnSpPr>
        <p:spPr>
          <a:xfrm>
            <a:off x="4724400" y="2935494"/>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553200" y="2935494"/>
            <a:ext cx="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286000" y="4078494"/>
            <a:ext cx="830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2362200" y="4078494"/>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2286000" y="4078494"/>
            <a:ext cx="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0591800" y="4078494"/>
            <a:ext cx="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286000" y="4953000"/>
            <a:ext cx="83058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3" name="Content Placeholder 2"/>
          <p:cNvSpPr>
            <a:spLocks noGrp="1"/>
          </p:cNvSpPr>
          <p:nvPr>
            <p:ph idx="1"/>
          </p:nvPr>
        </p:nvSpPr>
        <p:spPr>
          <a:xfrm>
            <a:off x="2057400" y="533400"/>
            <a:ext cx="8229600" cy="5745163"/>
          </a:xfrm>
        </p:spPr>
        <p:txBody>
          <a:bodyPr/>
          <a:lstStyle/>
          <a:p>
            <a:pPr>
              <a:buNone/>
            </a:pPr>
            <a:r>
              <a:rPr lang="en-US" sz="2000" dirty="0" smtClean="0">
                <a:solidFill>
                  <a:srgbClr val="FF0000"/>
                </a:solidFill>
                <a:latin typeface="Lato" panose="020F0502020204030203" pitchFamily="34" charset="0"/>
                <a:cs typeface="Times New Roman" pitchFamily="18" charset="0"/>
              </a:rPr>
              <a:t>Array </a:t>
            </a:r>
            <a:r>
              <a:rPr lang="en-US" sz="2000" dirty="0">
                <a:solidFill>
                  <a:srgbClr val="FF0000"/>
                </a:solidFill>
                <a:latin typeface="Lato" panose="020F0502020204030203" pitchFamily="34" charset="0"/>
                <a:cs typeface="Times New Roman" pitchFamily="18" charset="0"/>
              </a:rPr>
              <a:t>Index Out of Bound  </a:t>
            </a:r>
          </a:p>
          <a:p>
            <a:pPr>
              <a:buNone/>
            </a:pPr>
            <a:endParaRPr lang="en-US" sz="2000" dirty="0">
              <a:latin typeface="Lato" panose="020F0502020204030203" pitchFamily="34" charset="0"/>
              <a:cs typeface="Times New Roman" pitchFamily="18" charset="0"/>
            </a:endParaRPr>
          </a:p>
          <a:p>
            <a:pPr>
              <a:buNone/>
            </a:pPr>
            <a:r>
              <a:rPr lang="en-US" sz="2000" dirty="0">
                <a:latin typeface="Lato" panose="020F0502020204030203" pitchFamily="34" charset="0"/>
                <a:cs typeface="Times New Roman" pitchFamily="18" charset="0"/>
              </a:rPr>
              <a:t>    int  arr[] = {1, 2, 3} ;</a:t>
            </a:r>
          </a:p>
          <a:p>
            <a:pPr>
              <a:buNone/>
            </a:pPr>
            <a:endParaRPr lang="en-US" sz="2000" dirty="0">
              <a:latin typeface="Lato" panose="020F0502020204030203" pitchFamily="34" charset="0"/>
              <a:cs typeface="Times New Roman" pitchFamily="18" charset="0"/>
            </a:endParaRPr>
          </a:p>
          <a:p>
            <a:pPr>
              <a:buNone/>
            </a:pPr>
            <a:r>
              <a:rPr lang="en-US" sz="2000" dirty="0">
                <a:latin typeface="Lato" panose="020F0502020204030203" pitchFamily="34" charset="0"/>
                <a:cs typeface="Times New Roman" pitchFamily="18" charset="0"/>
              </a:rPr>
              <a:t>System.out.println(arr[3]) ;                     </a:t>
            </a:r>
            <a:r>
              <a:rPr lang="en-US" sz="2000" dirty="0" smtClean="0">
                <a:latin typeface="Lato" panose="020F0502020204030203" pitchFamily="34" charset="0"/>
                <a:cs typeface="Times New Roman" pitchFamily="18" charset="0"/>
              </a:rPr>
              <a:t>                       </a:t>
            </a:r>
            <a:r>
              <a:rPr lang="en-US" sz="2000" dirty="0">
                <a:latin typeface="Lato" panose="020F0502020204030203" pitchFamily="34" charset="0"/>
                <a:cs typeface="Times New Roman" pitchFamily="18" charset="0"/>
              </a:rPr>
              <a:t>output                 error!</a:t>
            </a:r>
          </a:p>
          <a:p>
            <a:pPr>
              <a:buNone/>
            </a:pPr>
            <a:r>
              <a:rPr lang="en-US" sz="2000" dirty="0">
                <a:latin typeface="Lato" panose="020F0502020204030203" pitchFamily="34" charset="0"/>
                <a:cs typeface="Times New Roman" pitchFamily="18" charset="0"/>
              </a:rPr>
              <a:t>                                                                             </a:t>
            </a:r>
            <a:r>
              <a:rPr lang="en-US" sz="2000" dirty="0" smtClean="0">
                <a:latin typeface="Lato" panose="020F0502020204030203" pitchFamily="34" charset="0"/>
                <a:cs typeface="Times New Roman" pitchFamily="18" charset="0"/>
              </a:rPr>
              <a:t>                                  program </a:t>
            </a:r>
            <a:r>
              <a:rPr lang="en-US" sz="2000" dirty="0">
                <a:latin typeface="Lato" panose="020F0502020204030203" pitchFamily="34" charset="0"/>
                <a:cs typeface="Times New Roman" pitchFamily="18" charset="0"/>
              </a:rPr>
              <a:t>will halt</a:t>
            </a:r>
          </a:p>
          <a:p>
            <a:pPr>
              <a:buNone/>
            </a:pPr>
            <a:endParaRPr lang="en-US" sz="2400" dirty="0" smtClean="0">
              <a:latin typeface="Lato" panose="020F0502020204030203" pitchFamily="34" charset="0"/>
              <a:cs typeface="Times New Roman" pitchFamily="18" charset="0"/>
            </a:endParaRPr>
          </a:p>
          <a:p>
            <a:pPr>
              <a:buNone/>
            </a:pPr>
            <a:endParaRPr lang="en-US" sz="2400" dirty="0">
              <a:latin typeface="Lato" panose="020F0502020204030203" pitchFamily="34" charset="0"/>
              <a:cs typeface="Times New Roman" pitchFamily="18" charset="0"/>
            </a:endParaRPr>
          </a:p>
          <a:p>
            <a:pPr>
              <a:buNone/>
            </a:pPr>
            <a:r>
              <a:rPr lang="en-US" sz="2000" dirty="0">
                <a:latin typeface="Lato" panose="020F0502020204030203" pitchFamily="34" charset="0"/>
                <a:cs typeface="Times New Roman" pitchFamily="18" charset="0"/>
              </a:rPr>
              <a:t>    </a:t>
            </a:r>
            <a:r>
              <a:rPr lang="en-US" sz="2000" dirty="0" smtClean="0">
                <a:latin typeface="Lato" panose="020F0502020204030203" pitchFamily="34" charset="0"/>
                <a:cs typeface="Times New Roman" pitchFamily="18" charset="0"/>
              </a:rPr>
              <a:t>Exception </a:t>
            </a:r>
            <a:r>
              <a:rPr lang="en-US" sz="2000" dirty="0">
                <a:latin typeface="Lato" panose="020F0502020204030203" pitchFamily="34" charset="0"/>
                <a:cs typeface="Times New Roman" pitchFamily="18" charset="0"/>
              </a:rPr>
              <a:t>in thread“main”java.lang.ArrayIndexOutOfBoundsException: 3</a:t>
            </a:r>
            <a:r>
              <a:rPr lang="en-US" sz="2400" dirty="0">
                <a:latin typeface="Lato" panose="020F0502020204030203" pitchFamily="34" charset="0"/>
                <a:cs typeface="Times New Roman" pitchFamily="18" charset="0"/>
              </a:rPr>
              <a:t>                       </a:t>
            </a:r>
            <a:r>
              <a:rPr lang="en-US" sz="2000" dirty="0">
                <a:latin typeface="Lato" panose="020F0502020204030203" pitchFamily="34" charset="0"/>
                <a:cs typeface="Times New Roman" pitchFamily="18" charset="0"/>
              </a:rPr>
              <a:t>at com.pack2.test.main(test.java:11) </a:t>
            </a:r>
            <a:r>
              <a:rPr lang="en-US" sz="2400" dirty="0">
                <a:latin typeface="Lato" panose="020F0502020204030203" pitchFamily="34" charset="0"/>
                <a:cs typeface="Times New Roman" pitchFamily="18" charset="0"/>
              </a:rPr>
              <a:t>                                                                                            </a:t>
            </a:r>
          </a:p>
          <a:p>
            <a:pPr>
              <a:buNone/>
            </a:pPr>
            <a:endParaRPr lang="en-US" sz="2400" dirty="0">
              <a:latin typeface="Lato" panose="020F0502020204030203" pitchFamily="34" charset="0"/>
              <a:cs typeface="Times New Roman" pitchFamily="18" charset="0"/>
            </a:endParaRPr>
          </a:p>
        </p:txBody>
      </p:sp>
      <p:cxnSp>
        <p:nvCxnSpPr>
          <p:cNvPr id="5" name="Straight Connector 4"/>
          <p:cNvCxnSpPr/>
          <p:nvPr/>
        </p:nvCxnSpPr>
        <p:spPr>
          <a:xfrm>
            <a:off x="5257800" y="2438399"/>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086600" y="2438399"/>
            <a:ext cx="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209800" y="4191000"/>
            <a:ext cx="792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209800" y="4341221"/>
            <a:ext cx="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209800" y="5410200"/>
            <a:ext cx="792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134600" y="4343399"/>
            <a:ext cx="0" cy="914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2" name="Title 1"/>
          <p:cNvSpPr>
            <a:spLocks noGrp="1"/>
          </p:cNvSpPr>
          <p:nvPr>
            <p:ph type="title"/>
          </p:nvPr>
        </p:nvSpPr>
        <p:spPr>
          <a:xfrm>
            <a:off x="2133600" y="685800"/>
            <a:ext cx="8229600" cy="715962"/>
          </a:xfrm>
          <a:noFill/>
          <a:ln w="9525">
            <a:noFill/>
            <a:miter lim="800000"/>
            <a:headEnd/>
            <a:tailEnd/>
          </a:ln>
        </p:spPr>
        <p:txBody>
          <a:bodyPr vert="horz" wrap="square" lIns="16930" tIns="16930" rIns="16930" bIns="16930" numCol="1" rtlCol="0" anchor="t" anchorCtr="0" compatLnSpc="1">
            <a:prstTxWarp prst="textNoShape">
              <a:avLst/>
            </a:prstTxWarp>
            <a:noAutofit/>
          </a:bodyPr>
          <a:lstStyle/>
          <a:p>
            <a:pPr algn="l" defTabSz="914240" fontAlgn="base">
              <a:spcBef>
                <a:spcPct val="20000"/>
              </a:spcBef>
              <a:spcAft>
                <a:spcPct val="0"/>
              </a:spcAft>
              <a:buClr>
                <a:srgbClr val="000000"/>
              </a:buClr>
              <a:buFont typeface="Arial" charset="0"/>
            </a:pPr>
            <a:r>
              <a:rPr lang="en-US" sz="3600" b="1" dirty="0">
                <a:solidFill>
                  <a:srgbClr val="E61557"/>
                </a:solidFill>
                <a:latin typeface="Lato" panose="020F0502020204030203" pitchFamily="34" charset="0"/>
              </a:rPr>
              <a:t>Solution</a:t>
            </a:r>
          </a:p>
        </p:txBody>
      </p:sp>
      <p:sp>
        <p:nvSpPr>
          <p:cNvPr id="3" name="Content Placeholder 2"/>
          <p:cNvSpPr>
            <a:spLocks noGrp="1"/>
          </p:cNvSpPr>
          <p:nvPr>
            <p:ph idx="1"/>
          </p:nvPr>
        </p:nvSpPr>
        <p:spPr>
          <a:xfrm>
            <a:off x="2133600" y="1325563"/>
            <a:ext cx="8229600" cy="5211763"/>
          </a:xfrm>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sz="2000" dirty="0" smtClean="0">
                <a:latin typeface="Lato" panose="020F0502020204030203" pitchFamily="34" charset="0"/>
              </a:rPr>
              <a:t>Output</a:t>
            </a:r>
          </a:p>
          <a:p>
            <a:pPr>
              <a:buNone/>
            </a:pPr>
            <a:r>
              <a:rPr lang="en-US" sz="2000" dirty="0" smtClean="0">
                <a:latin typeface="Lato" panose="020F0502020204030203" pitchFamily="34" charset="0"/>
              </a:rPr>
              <a:t>Divide By Zero exception occurred.</a:t>
            </a:r>
            <a:endParaRPr lang="en-US" sz="2000" dirty="0">
              <a:latin typeface="Lato" panose="020F0502020204030203" pitchFamily="34" charset="0"/>
            </a:endParaRPr>
          </a:p>
        </p:txBody>
      </p:sp>
      <p:pic>
        <p:nvPicPr>
          <p:cNvPr id="4" name="Picture 3"/>
          <p:cNvPicPr/>
          <p:nvPr/>
        </p:nvPicPr>
        <p:blipFill>
          <a:blip r:embed="rId3" cstate="print"/>
          <a:srcRect/>
          <a:stretch>
            <a:fillRect/>
          </a:stretch>
        </p:blipFill>
        <p:spPr bwMode="auto">
          <a:xfrm>
            <a:off x="2133600" y="1524000"/>
            <a:ext cx="5791200" cy="28956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2" name="Title 1"/>
          <p:cNvSpPr>
            <a:spLocks noGrp="1"/>
          </p:cNvSpPr>
          <p:nvPr>
            <p:ph type="title"/>
          </p:nvPr>
        </p:nvSpPr>
        <p:spPr>
          <a:xfrm>
            <a:off x="2286000" y="1828800"/>
            <a:ext cx="4800600" cy="715962"/>
          </a:xfrm>
          <a:noFill/>
          <a:ln w="9525">
            <a:noFill/>
            <a:miter lim="800000"/>
            <a:headEnd/>
            <a:tailEnd/>
          </a:ln>
        </p:spPr>
        <p:txBody>
          <a:bodyPr vert="horz" wrap="square" lIns="16930" tIns="16930" rIns="16930" bIns="16930" numCol="1" rtlCol="0" anchor="t" anchorCtr="0" compatLnSpc="1">
            <a:prstTxWarp prst="textNoShape">
              <a:avLst/>
            </a:prstTxWarp>
            <a:noAutofit/>
          </a:bodyPr>
          <a:lstStyle/>
          <a:p>
            <a:pPr algn="l" defTabSz="914240" fontAlgn="base">
              <a:spcBef>
                <a:spcPct val="20000"/>
              </a:spcBef>
              <a:spcAft>
                <a:spcPct val="0"/>
              </a:spcAft>
              <a:buClr>
                <a:srgbClr val="000000"/>
              </a:buClr>
              <a:buFont typeface="Arial" charset="0"/>
            </a:pPr>
            <a:r>
              <a:rPr lang="en-US" sz="3600" b="1" dirty="0">
                <a:solidFill>
                  <a:srgbClr val="E61557"/>
                </a:solidFill>
                <a:latin typeface="Lato" panose="020F0502020204030203" pitchFamily="34" charset="0"/>
              </a:rPr>
              <a:t>Exception Handling</a:t>
            </a:r>
          </a:p>
        </p:txBody>
      </p:sp>
      <p:sp>
        <p:nvSpPr>
          <p:cNvPr id="3" name="Content Placeholder 2"/>
          <p:cNvSpPr>
            <a:spLocks noGrp="1"/>
          </p:cNvSpPr>
          <p:nvPr>
            <p:ph idx="1"/>
          </p:nvPr>
        </p:nvSpPr>
        <p:spPr>
          <a:xfrm>
            <a:off x="2286000" y="2667000"/>
            <a:ext cx="8305800" cy="1938992"/>
          </a:xfrm>
          <a:noFill/>
        </p:spPr>
        <p:txBody>
          <a:bodyPr vert="horz" wrap="square" lIns="91440" tIns="45720" rIns="91440" bIns="45720" rtlCol="0">
            <a:spAutoFit/>
          </a:bodyPr>
          <a:lstStyle/>
          <a:p>
            <a:pPr fontAlgn="base">
              <a:spcBef>
                <a:spcPct val="0"/>
              </a:spcBef>
              <a:spcAft>
                <a:spcPct val="0"/>
              </a:spcAft>
              <a:buClr>
                <a:srgbClr val="EE0060"/>
              </a:buClr>
            </a:pPr>
            <a:r>
              <a:rPr lang="en-US" sz="2000" dirty="0" smtClean="0">
                <a:solidFill>
                  <a:srgbClr val="000000"/>
                </a:solidFill>
                <a:latin typeface="Lato" panose="020F0502020204030203" pitchFamily="34" charset="0"/>
                <a:cs typeface="Aharoni" panose="02010803020104030203" pitchFamily="2" charset="-79"/>
              </a:rPr>
              <a:t>If </a:t>
            </a:r>
            <a:r>
              <a:rPr lang="en-US" sz="2000" dirty="0">
                <a:solidFill>
                  <a:srgbClr val="000000"/>
                </a:solidFill>
                <a:latin typeface="Lato" panose="020F0502020204030203" pitchFamily="34" charset="0"/>
                <a:cs typeface="Aharoni" panose="02010803020104030203" pitchFamily="2" charset="-79"/>
              </a:rPr>
              <a:t>there is a run time error then program is crashed and control out of the program</a:t>
            </a:r>
            <a:r>
              <a:rPr lang="en-US" sz="2000" dirty="0" smtClean="0">
                <a:solidFill>
                  <a:srgbClr val="000000"/>
                </a:solidFill>
                <a:latin typeface="Lato" panose="020F0502020204030203" pitchFamily="34" charset="0"/>
                <a:cs typeface="Aharoni" panose="02010803020104030203" pitchFamily="2" charset="-79"/>
              </a:rPr>
              <a:t>.</a:t>
            </a:r>
          </a:p>
          <a:p>
            <a:pPr fontAlgn="base">
              <a:spcBef>
                <a:spcPct val="0"/>
              </a:spcBef>
              <a:spcAft>
                <a:spcPct val="0"/>
              </a:spcAft>
              <a:buClr>
                <a:srgbClr val="EE0060"/>
              </a:buClr>
            </a:pPr>
            <a:endParaRPr lang="en-US" sz="2000" dirty="0">
              <a:solidFill>
                <a:srgbClr val="000000"/>
              </a:solidFill>
              <a:latin typeface="Lato" panose="020F0502020204030203" pitchFamily="34" charset="0"/>
              <a:cs typeface="Aharoni" panose="02010803020104030203" pitchFamily="2" charset="-79"/>
            </a:endParaRPr>
          </a:p>
          <a:p>
            <a:pPr fontAlgn="base">
              <a:spcBef>
                <a:spcPct val="0"/>
              </a:spcBef>
              <a:spcAft>
                <a:spcPct val="0"/>
              </a:spcAft>
              <a:buClr>
                <a:srgbClr val="EE0060"/>
              </a:buClr>
            </a:pPr>
            <a:r>
              <a:rPr lang="en-US" sz="2000" dirty="0" smtClean="0">
                <a:solidFill>
                  <a:srgbClr val="000000"/>
                </a:solidFill>
                <a:latin typeface="Lato" panose="020F0502020204030203" pitchFamily="34" charset="0"/>
                <a:cs typeface="Aharoni" panose="02010803020104030203" pitchFamily="2" charset="-79"/>
              </a:rPr>
              <a:t>This </a:t>
            </a:r>
            <a:r>
              <a:rPr lang="en-US" sz="2000" dirty="0">
                <a:solidFill>
                  <a:srgbClr val="000000"/>
                </a:solidFill>
                <a:latin typeface="Lato" panose="020F0502020204030203" pitchFamily="34" charset="0"/>
                <a:cs typeface="Aharoni" panose="02010803020104030203" pitchFamily="2" charset="-79"/>
              </a:rPr>
              <a:t>issue can be solved by exception handling</a:t>
            </a:r>
            <a:r>
              <a:rPr lang="en-US" sz="2000" dirty="0" smtClean="0">
                <a:solidFill>
                  <a:srgbClr val="000000"/>
                </a:solidFill>
                <a:latin typeface="Lato" panose="020F0502020204030203" pitchFamily="34" charset="0"/>
                <a:cs typeface="Aharoni" panose="02010803020104030203" pitchFamily="2" charset="-79"/>
              </a:rPr>
              <a:t>.</a:t>
            </a:r>
          </a:p>
          <a:p>
            <a:pPr fontAlgn="base">
              <a:spcBef>
                <a:spcPct val="0"/>
              </a:spcBef>
              <a:spcAft>
                <a:spcPct val="0"/>
              </a:spcAft>
              <a:buClr>
                <a:srgbClr val="EE0060"/>
              </a:buClr>
            </a:pPr>
            <a:endParaRPr lang="en-US" sz="2000" dirty="0">
              <a:solidFill>
                <a:srgbClr val="000000"/>
              </a:solidFill>
              <a:latin typeface="Lato" panose="020F0502020204030203" pitchFamily="34" charset="0"/>
              <a:cs typeface="Aharoni" panose="02010803020104030203" pitchFamily="2" charset="-79"/>
            </a:endParaRPr>
          </a:p>
          <a:p>
            <a:pPr fontAlgn="base">
              <a:spcBef>
                <a:spcPct val="0"/>
              </a:spcBef>
              <a:spcAft>
                <a:spcPct val="0"/>
              </a:spcAft>
              <a:buClr>
                <a:srgbClr val="EE0060"/>
              </a:buClr>
            </a:pPr>
            <a:r>
              <a:rPr lang="en-US" sz="2000" dirty="0" smtClean="0">
                <a:solidFill>
                  <a:srgbClr val="000000"/>
                </a:solidFill>
                <a:latin typeface="Lato" panose="020F0502020204030203" pitchFamily="34" charset="0"/>
                <a:cs typeface="Aharoni" panose="02010803020104030203" pitchFamily="2" charset="-79"/>
              </a:rPr>
              <a:t>Mainly</a:t>
            </a:r>
            <a:r>
              <a:rPr lang="en-US" sz="2000" dirty="0">
                <a:solidFill>
                  <a:srgbClr val="000000"/>
                </a:solidFill>
                <a:latin typeface="Lato" panose="020F0502020204030203" pitchFamily="34" charset="0"/>
                <a:cs typeface="Aharoni" panose="02010803020104030203" pitchFamily="2" charset="-79"/>
              </a:rPr>
              <a:t>, try, catch and finally are keywords for </a:t>
            </a:r>
            <a:r>
              <a:rPr lang="en-US" sz="2000" dirty="0" smtClean="0">
                <a:solidFill>
                  <a:srgbClr val="000000"/>
                </a:solidFill>
                <a:latin typeface="Lato" panose="020F0502020204030203" pitchFamily="34" charset="0"/>
                <a:cs typeface="Aharoni" panose="02010803020104030203" pitchFamily="2" charset="-79"/>
              </a:rPr>
              <a:t>exception </a:t>
            </a:r>
            <a:r>
              <a:rPr lang="en-US" sz="2000" dirty="0">
                <a:solidFill>
                  <a:srgbClr val="000000"/>
                </a:solidFill>
                <a:latin typeface="Lato" panose="020F0502020204030203" pitchFamily="34" charset="0"/>
                <a:cs typeface="Aharoni" panose="02010803020104030203" pitchFamily="2" charset="-79"/>
              </a:rPr>
              <a:t>handling.</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2" name="Title 1"/>
          <p:cNvSpPr>
            <a:spLocks noGrp="1"/>
          </p:cNvSpPr>
          <p:nvPr>
            <p:ph type="title"/>
          </p:nvPr>
        </p:nvSpPr>
        <p:spPr>
          <a:xfrm>
            <a:off x="2057400" y="1524000"/>
            <a:ext cx="6400800" cy="715962"/>
          </a:xfrm>
          <a:noFill/>
          <a:ln w="9525">
            <a:noFill/>
            <a:miter lim="800000"/>
            <a:headEnd/>
            <a:tailEnd/>
          </a:ln>
        </p:spPr>
        <p:txBody>
          <a:bodyPr vert="horz" wrap="square" lIns="16930" tIns="16930" rIns="16930" bIns="16930" numCol="1" rtlCol="0" anchor="t" anchorCtr="0" compatLnSpc="1">
            <a:prstTxWarp prst="textNoShape">
              <a:avLst/>
            </a:prstTxWarp>
            <a:noAutofit/>
          </a:bodyPr>
          <a:lstStyle/>
          <a:p>
            <a:pPr algn="l" defTabSz="914240" fontAlgn="base">
              <a:spcBef>
                <a:spcPct val="20000"/>
              </a:spcBef>
              <a:spcAft>
                <a:spcPct val="0"/>
              </a:spcAft>
              <a:buClr>
                <a:srgbClr val="000000"/>
              </a:buClr>
              <a:buFont typeface="Arial" charset="0"/>
            </a:pPr>
            <a:r>
              <a:rPr lang="en-US" sz="3600" b="1" dirty="0">
                <a:solidFill>
                  <a:srgbClr val="E61557"/>
                </a:solidFill>
                <a:latin typeface="Lato" panose="020F0502020204030203" pitchFamily="34" charset="0"/>
              </a:rPr>
              <a:t>Exception </a:t>
            </a:r>
            <a:r>
              <a:rPr lang="en-US" sz="3600" b="1" dirty="0" smtClean="0">
                <a:solidFill>
                  <a:srgbClr val="E61557"/>
                </a:solidFill>
                <a:latin typeface="Lato" panose="020F0502020204030203" pitchFamily="34" charset="0"/>
              </a:rPr>
              <a:t>Handling (</a:t>
            </a:r>
            <a:r>
              <a:rPr lang="en-US" sz="3600" b="1" dirty="0">
                <a:solidFill>
                  <a:srgbClr val="E61557"/>
                </a:solidFill>
                <a:latin typeface="Lato" panose="020F0502020204030203" pitchFamily="34" charset="0"/>
              </a:rPr>
              <a:t>contd.)</a:t>
            </a:r>
          </a:p>
        </p:txBody>
      </p:sp>
      <p:sp>
        <p:nvSpPr>
          <p:cNvPr id="3" name="Content Placeholder 2"/>
          <p:cNvSpPr>
            <a:spLocks noGrp="1"/>
          </p:cNvSpPr>
          <p:nvPr>
            <p:ph idx="1"/>
          </p:nvPr>
        </p:nvSpPr>
        <p:spPr>
          <a:xfrm>
            <a:off x="2057400" y="2510733"/>
            <a:ext cx="8991600" cy="2246769"/>
          </a:xfrm>
          <a:noFill/>
        </p:spPr>
        <p:txBody>
          <a:bodyPr vert="horz" wrap="square" lIns="91440" tIns="45720" rIns="91440" bIns="45720" rtlCol="0">
            <a:spAutoFit/>
          </a:bodyPr>
          <a:lstStyle/>
          <a:p>
            <a:pPr fontAlgn="base">
              <a:spcBef>
                <a:spcPct val="0"/>
              </a:spcBef>
              <a:spcAft>
                <a:spcPct val="0"/>
              </a:spcAft>
              <a:buClr>
                <a:srgbClr val="EE0060"/>
              </a:buClr>
            </a:pPr>
            <a:r>
              <a:rPr lang="en-US" sz="2000" dirty="0" smtClean="0">
                <a:solidFill>
                  <a:srgbClr val="000000"/>
                </a:solidFill>
                <a:latin typeface="Lato" panose="020F0502020204030203" pitchFamily="34" charset="0"/>
                <a:cs typeface="Aharoni" panose="02010803020104030203" pitchFamily="2" charset="-79"/>
              </a:rPr>
              <a:t>try</a:t>
            </a:r>
            <a:r>
              <a:rPr lang="en-US" sz="2000" dirty="0">
                <a:solidFill>
                  <a:srgbClr val="000000"/>
                </a:solidFill>
                <a:latin typeface="Lato" panose="020F0502020204030203" pitchFamily="34" charset="0"/>
                <a:cs typeface="Aharoni" panose="02010803020104030203" pitchFamily="2" charset="-79"/>
              </a:rPr>
              <a:t>: All the statements to be executed should be placed in the try block</a:t>
            </a:r>
            <a:r>
              <a:rPr lang="en-US" sz="2000" dirty="0" smtClean="0">
                <a:solidFill>
                  <a:srgbClr val="000000"/>
                </a:solidFill>
                <a:latin typeface="Lato" panose="020F0502020204030203" pitchFamily="34" charset="0"/>
                <a:cs typeface="Aharoni" panose="02010803020104030203" pitchFamily="2" charset="-79"/>
              </a:rPr>
              <a:t>.</a:t>
            </a:r>
          </a:p>
          <a:p>
            <a:pPr fontAlgn="base">
              <a:spcBef>
                <a:spcPct val="0"/>
              </a:spcBef>
              <a:spcAft>
                <a:spcPct val="0"/>
              </a:spcAft>
              <a:buClr>
                <a:srgbClr val="EE0060"/>
              </a:buClr>
            </a:pPr>
            <a:endParaRPr lang="en-US" sz="2000" dirty="0">
              <a:solidFill>
                <a:srgbClr val="000000"/>
              </a:solidFill>
              <a:latin typeface="Lato" panose="020F0502020204030203" pitchFamily="34" charset="0"/>
              <a:cs typeface="Aharoni" panose="02010803020104030203" pitchFamily="2" charset="-79"/>
            </a:endParaRPr>
          </a:p>
          <a:p>
            <a:pPr fontAlgn="base">
              <a:spcBef>
                <a:spcPct val="0"/>
              </a:spcBef>
              <a:spcAft>
                <a:spcPct val="0"/>
              </a:spcAft>
              <a:buClr>
                <a:srgbClr val="EE0060"/>
              </a:buClr>
            </a:pPr>
            <a:r>
              <a:rPr lang="en-US" sz="2000" dirty="0" smtClean="0">
                <a:solidFill>
                  <a:srgbClr val="000000"/>
                </a:solidFill>
                <a:latin typeface="Lato" panose="020F0502020204030203" pitchFamily="34" charset="0"/>
                <a:cs typeface="Aharoni" panose="02010803020104030203" pitchFamily="2" charset="-79"/>
              </a:rPr>
              <a:t>catch</a:t>
            </a:r>
            <a:r>
              <a:rPr lang="en-US" sz="2000" dirty="0">
                <a:solidFill>
                  <a:srgbClr val="000000"/>
                </a:solidFill>
                <a:latin typeface="Lato" panose="020F0502020204030203" pitchFamily="34" charset="0"/>
                <a:cs typeface="Aharoni" panose="02010803020104030203" pitchFamily="2" charset="-79"/>
              </a:rPr>
              <a:t>: If there are any issues or runtime errors, control comes in catch block</a:t>
            </a:r>
            <a:r>
              <a:rPr lang="en-US" sz="2000" dirty="0" smtClean="0">
                <a:solidFill>
                  <a:srgbClr val="000000"/>
                </a:solidFill>
                <a:latin typeface="Lato" panose="020F0502020204030203" pitchFamily="34" charset="0"/>
                <a:cs typeface="Aharoni" panose="02010803020104030203" pitchFamily="2" charset="-79"/>
              </a:rPr>
              <a:t>.</a:t>
            </a:r>
          </a:p>
          <a:p>
            <a:pPr fontAlgn="base">
              <a:spcBef>
                <a:spcPct val="0"/>
              </a:spcBef>
              <a:spcAft>
                <a:spcPct val="0"/>
              </a:spcAft>
              <a:buClr>
                <a:srgbClr val="EE0060"/>
              </a:buClr>
            </a:pPr>
            <a:endParaRPr lang="en-US" sz="2000" dirty="0">
              <a:solidFill>
                <a:srgbClr val="000000"/>
              </a:solidFill>
              <a:latin typeface="Lato" panose="020F0502020204030203" pitchFamily="34" charset="0"/>
              <a:cs typeface="Aharoni" panose="02010803020104030203" pitchFamily="2" charset="-79"/>
            </a:endParaRPr>
          </a:p>
          <a:p>
            <a:pPr fontAlgn="base">
              <a:spcBef>
                <a:spcPct val="0"/>
              </a:spcBef>
              <a:spcAft>
                <a:spcPct val="0"/>
              </a:spcAft>
              <a:buClr>
                <a:srgbClr val="EE0060"/>
              </a:buClr>
            </a:pPr>
            <a:r>
              <a:rPr lang="en-US" sz="2000" dirty="0" smtClean="0">
                <a:solidFill>
                  <a:srgbClr val="000000"/>
                </a:solidFill>
                <a:latin typeface="Lato" panose="020F0502020204030203" pitchFamily="34" charset="0"/>
                <a:cs typeface="Aharoni" panose="02010803020104030203" pitchFamily="2" charset="-79"/>
              </a:rPr>
              <a:t>finally</a:t>
            </a:r>
            <a:r>
              <a:rPr lang="en-US" sz="2000" dirty="0">
                <a:solidFill>
                  <a:srgbClr val="000000"/>
                </a:solidFill>
                <a:latin typeface="Lato" panose="020F0502020204030203" pitchFamily="34" charset="0"/>
                <a:cs typeface="Aharoni" panose="02010803020104030203" pitchFamily="2" charset="-79"/>
              </a:rPr>
              <a:t>: Whether successful or unsuccessful execution , statements in the finally block gets executed.</a:t>
            </a:r>
          </a:p>
          <a:p>
            <a:pPr fontAlgn="base">
              <a:spcBef>
                <a:spcPct val="0"/>
              </a:spcBef>
              <a:spcAft>
                <a:spcPct val="0"/>
              </a:spcAft>
              <a:buClr>
                <a:srgbClr val="EE0060"/>
              </a:buClr>
            </a:pPr>
            <a:endParaRPr lang="en-US" sz="2000" dirty="0">
              <a:solidFill>
                <a:srgbClr val="000000"/>
              </a:solidFill>
              <a:latin typeface="Lato" panose="020F0502020204030203" pitchFamily="34" charset="0"/>
              <a:cs typeface="Aharoni" panose="02010803020104030203" pitchFamily="2" charset="-79"/>
            </a:endParaRP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2" name="Title 1"/>
          <p:cNvSpPr>
            <a:spLocks noGrp="1"/>
          </p:cNvSpPr>
          <p:nvPr>
            <p:ph type="title"/>
          </p:nvPr>
        </p:nvSpPr>
        <p:spPr>
          <a:xfrm>
            <a:off x="2362200" y="685800"/>
            <a:ext cx="8077200" cy="639762"/>
          </a:xfrm>
          <a:noFill/>
          <a:ln w="9525">
            <a:noFill/>
            <a:miter lim="800000"/>
            <a:headEnd/>
            <a:tailEnd/>
          </a:ln>
        </p:spPr>
        <p:txBody>
          <a:bodyPr vert="horz" wrap="square" lIns="16930" tIns="16930" rIns="16930" bIns="16930" numCol="1" rtlCol="0" anchor="t" anchorCtr="0" compatLnSpc="1">
            <a:prstTxWarp prst="textNoShape">
              <a:avLst/>
            </a:prstTxWarp>
            <a:noAutofit/>
          </a:bodyPr>
          <a:lstStyle/>
          <a:p>
            <a:pPr algn="l" defTabSz="914240" fontAlgn="base">
              <a:spcBef>
                <a:spcPct val="20000"/>
              </a:spcBef>
              <a:spcAft>
                <a:spcPct val="0"/>
              </a:spcAft>
              <a:buClr>
                <a:srgbClr val="000000"/>
              </a:buClr>
              <a:buFont typeface="Arial" charset="0"/>
            </a:pPr>
            <a:r>
              <a:rPr lang="en-US" sz="3600" b="1" dirty="0">
                <a:solidFill>
                  <a:srgbClr val="E61557"/>
                </a:solidFill>
                <a:latin typeface="Lato" panose="020F0502020204030203" pitchFamily="34" charset="0"/>
              </a:rPr>
              <a:t>Program on Exception Handling</a:t>
            </a:r>
          </a:p>
        </p:txBody>
      </p:sp>
      <p:pic>
        <p:nvPicPr>
          <p:cNvPr id="4" name="Content Placeholder 3"/>
          <p:cNvPicPr>
            <a:picLocks noGrp="1"/>
          </p:cNvPicPr>
          <p:nvPr>
            <p:ph idx="1"/>
          </p:nvPr>
        </p:nvPicPr>
        <p:blipFill>
          <a:blip r:embed="rId3" cstate="print"/>
          <a:srcRect/>
          <a:stretch>
            <a:fillRect/>
          </a:stretch>
        </p:blipFill>
        <p:spPr bwMode="auto">
          <a:xfrm>
            <a:off x="2299558" y="1600201"/>
            <a:ext cx="8050085" cy="4525963"/>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2" name="Title 1"/>
          <p:cNvSpPr>
            <a:spLocks noGrp="1"/>
          </p:cNvSpPr>
          <p:nvPr>
            <p:ph type="title"/>
          </p:nvPr>
        </p:nvSpPr>
        <p:spPr>
          <a:xfrm>
            <a:off x="2133600" y="1828800"/>
            <a:ext cx="5181600" cy="715962"/>
          </a:xfrm>
          <a:noFill/>
          <a:ln w="9525">
            <a:noFill/>
            <a:miter lim="800000"/>
            <a:headEnd/>
            <a:tailEnd/>
          </a:ln>
        </p:spPr>
        <p:txBody>
          <a:bodyPr vert="horz" wrap="square" lIns="16930" tIns="16930" rIns="16930" bIns="16930" numCol="1" rtlCol="0" anchor="t" anchorCtr="0" compatLnSpc="1">
            <a:prstTxWarp prst="textNoShape">
              <a:avLst/>
            </a:prstTxWarp>
            <a:noAutofit/>
          </a:bodyPr>
          <a:lstStyle/>
          <a:p>
            <a:pPr algn="l" defTabSz="914240" fontAlgn="base">
              <a:spcBef>
                <a:spcPct val="20000"/>
              </a:spcBef>
              <a:spcAft>
                <a:spcPct val="0"/>
              </a:spcAft>
              <a:buClr>
                <a:srgbClr val="000000"/>
              </a:buClr>
              <a:buFont typeface="Arial" charset="0"/>
            </a:pPr>
            <a:r>
              <a:rPr lang="en-US" sz="3600" b="1" dirty="0">
                <a:solidFill>
                  <a:srgbClr val="E61557"/>
                </a:solidFill>
                <a:latin typeface="Lato" panose="020F0502020204030203" pitchFamily="34" charset="0"/>
              </a:rPr>
              <a:t>Exception Handling</a:t>
            </a:r>
          </a:p>
        </p:txBody>
      </p:sp>
      <p:sp>
        <p:nvSpPr>
          <p:cNvPr id="4" name="Rectangle 3"/>
          <p:cNvSpPr/>
          <p:nvPr/>
        </p:nvSpPr>
        <p:spPr>
          <a:xfrm>
            <a:off x="2133600" y="2743200"/>
            <a:ext cx="8382000" cy="1631216"/>
          </a:xfrm>
          <a:prstGeom prst="rect">
            <a:avLst/>
          </a:prstGeom>
          <a:noFill/>
        </p:spPr>
        <p:txBody>
          <a:bodyPr vert="horz" wrap="square" lIns="91440" tIns="45720" rIns="91440" bIns="45720" rtlCol="0">
            <a:spAutoFit/>
          </a:bodyPr>
          <a:lstStyle/>
          <a:p>
            <a:pPr marL="342900" indent="-342900" fontAlgn="base">
              <a:spcBef>
                <a:spcPct val="0"/>
              </a:spcBef>
              <a:spcAft>
                <a:spcPct val="0"/>
              </a:spcAft>
              <a:buClr>
                <a:srgbClr val="EE0060"/>
              </a:buClr>
              <a:buFont typeface="Arial" pitchFamily="34" charset="0"/>
              <a:buChar char="•"/>
            </a:pPr>
            <a:r>
              <a:rPr lang="en-IN" sz="2000" dirty="0">
                <a:solidFill>
                  <a:srgbClr val="000000"/>
                </a:solidFill>
                <a:latin typeface="Lato" panose="020F0502020204030203" pitchFamily="34" charset="0"/>
                <a:cs typeface="Aharoni" panose="02010803020104030203" pitchFamily="2" charset="-79"/>
              </a:rPr>
              <a:t>One try can have multiple catch blocks. In this scenarios, depends on the type of exception  thrown  corresponding catch blocks is invoked.</a:t>
            </a:r>
          </a:p>
          <a:p>
            <a:pPr marL="342900" indent="-342900" fontAlgn="base">
              <a:spcBef>
                <a:spcPct val="0"/>
              </a:spcBef>
              <a:spcAft>
                <a:spcPct val="0"/>
              </a:spcAft>
              <a:buClr>
                <a:srgbClr val="EE0060"/>
              </a:buClr>
              <a:buFont typeface="Arial" pitchFamily="34" charset="0"/>
              <a:buChar char="•"/>
            </a:pPr>
            <a:endParaRPr lang="en-IN" sz="2000" dirty="0">
              <a:solidFill>
                <a:srgbClr val="000000"/>
              </a:solidFill>
              <a:latin typeface="Lato" panose="020F0502020204030203" pitchFamily="34" charset="0"/>
              <a:cs typeface="Aharoni" panose="02010803020104030203" pitchFamily="2" charset="-79"/>
            </a:endParaRPr>
          </a:p>
          <a:p>
            <a:pPr marL="342900" indent="-342900" fontAlgn="base">
              <a:spcBef>
                <a:spcPct val="0"/>
              </a:spcBef>
              <a:spcAft>
                <a:spcPct val="0"/>
              </a:spcAft>
              <a:buClr>
                <a:srgbClr val="EE0060"/>
              </a:buClr>
              <a:buFont typeface="Arial" pitchFamily="34" charset="0"/>
              <a:buChar char="•"/>
            </a:pPr>
            <a:r>
              <a:rPr lang="en-IN" sz="2000" dirty="0">
                <a:solidFill>
                  <a:srgbClr val="000000"/>
                </a:solidFill>
                <a:latin typeface="Lato" panose="020F0502020204030203" pitchFamily="34" charset="0"/>
                <a:cs typeface="Aharoni" panose="02010803020104030203" pitchFamily="2" charset="-79"/>
              </a:rPr>
              <a:t>Since all the exceptions are derived from Exception, catch (Exception e) should  be placed at last. It can catch all the exceptions.</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4" name="Title 3"/>
          <p:cNvSpPr>
            <a:spLocks noGrp="1"/>
          </p:cNvSpPr>
          <p:nvPr>
            <p:ph type="title"/>
          </p:nvPr>
        </p:nvSpPr>
        <p:spPr>
          <a:xfrm>
            <a:off x="1981200" y="2625179"/>
            <a:ext cx="8229600" cy="769441"/>
          </a:xfrm>
          <a:noFill/>
        </p:spPr>
        <p:txBody>
          <a:bodyPr vert="horz" wrap="square" lIns="91440" tIns="45720" rIns="91440" bIns="45720" rtlCol="0">
            <a:spAutoFit/>
          </a:bodyPr>
          <a:lstStyle/>
          <a:p>
            <a:pPr algn="l" fontAlgn="base">
              <a:spcAft>
                <a:spcPct val="0"/>
              </a:spcAft>
              <a:buFont typeface="Arial" pitchFamily="34" charset="0"/>
            </a:pPr>
            <a:r>
              <a:rPr lang="en-US" dirty="0">
                <a:ln w="0"/>
                <a:solidFill>
                  <a:srgbClr val="E41657"/>
                </a:solidFill>
                <a:latin typeface="Lato Black" panose="020F0A02020204030203" pitchFamily="34" charset="0"/>
                <a:ea typeface="+mn-ea"/>
                <a:cs typeface="Calibri Light" panose="020F0302020204030204" pitchFamily="34" charset="0"/>
              </a:rPr>
              <a:t>PACKAGES</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2" name="Title 1"/>
          <p:cNvSpPr>
            <a:spLocks noGrp="1"/>
          </p:cNvSpPr>
          <p:nvPr>
            <p:ph type="title"/>
          </p:nvPr>
        </p:nvSpPr>
        <p:spPr>
          <a:xfrm>
            <a:off x="2209800" y="609600"/>
            <a:ext cx="7315200" cy="563562"/>
          </a:xfrm>
          <a:noFill/>
          <a:ln w="9525">
            <a:noFill/>
            <a:miter lim="800000"/>
            <a:headEnd/>
            <a:tailEnd/>
          </a:ln>
        </p:spPr>
        <p:txBody>
          <a:bodyPr vert="horz" wrap="square" lIns="16930" tIns="16930" rIns="16930" bIns="16930" numCol="1" rtlCol="0" anchor="t" anchorCtr="0" compatLnSpc="1">
            <a:prstTxWarp prst="textNoShape">
              <a:avLst/>
            </a:prstTxWarp>
            <a:noAutofit/>
          </a:bodyPr>
          <a:lstStyle/>
          <a:p>
            <a:pPr algn="l" defTabSz="914240" fontAlgn="base">
              <a:spcBef>
                <a:spcPct val="20000"/>
              </a:spcBef>
              <a:spcAft>
                <a:spcPct val="0"/>
              </a:spcAft>
              <a:buClr>
                <a:srgbClr val="000000"/>
              </a:buClr>
              <a:buFont typeface="Arial" charset="0"/>
            </a:pPr>
            <a:r>
              <a:rPr lang="en-US" sz="3600" b="1" dirty="0">
                <a:solidFill>
                  <a:srgbClr val="E61557"/>
                </a:solidFill>
                <a:latin typeface="Lato" panose="020F0502020204030203" pitchFamily="34" charset="0"/>
              </a:rPr>
              <a:t>Program on Multiple Catch Blocks</a:t>
            </a:r>
          </a:p>
        </p:txBody>
      </p:sp>
      <p:pic>
        <p:nvPicPr>
          <p:cNvPr id="4" name="Content Placeholder 3"/>
          <p:cNvPicPr>
            <a:picLocks noGrp="1"/>
          </p:cNvPicPr>
          <p:nvPr>
            <p:ph idx="1"/>
          </p:nvPr>
        </p:nvPicPr>
        <p:blipFill>
          <a:blip r:embed="rId3" cstate="print"/>
          <a:srcRect/>
          <a:stretch>
            <a:fillRect/>
          </a:stretch>
        </p:blipFill>
        <p:spPr bwMode="auto">
          <a:xfrm>
            <a:off x="2183674" y="1368770"/>
            <a:ext cx="8050085" cy="4906963"/>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2" name="Title 1"/>
          <p:cNvSpPr>
            <a:spLocks noGrp="1"/>
          </p:cNvSpPr>
          <p:nvPr>
            <p:ph type="title"/>
          </p:nvPr>
        </p:nvSpPr>
        <p:spPr>
          <a:xfrm>
            <a:off x="2153194" y="457200"/>
            <a:ext cx="3886200" cy="715962"/>
          </a:xfrm>
          <a:noFill/>
          <a:ln w="9525">
            <a:noFill/>
            <a:miter lim="800000"/>
            <a:headEnd/>
            <a:tailEnd/>
          </a:ln>
        </p:spPr>
        <p:txBody>
          <a:bodyPr vert="horz" wrap="square" lIns="16930" tIns="16930" rIns="16930" bIns="16930" numCol="1" rtlCol="0" anchor="t" anchorCtr="0" compatLnSpc="1">
            <a:prstTxWarp prst="textNoShape">
              <a:avLst/>
            </a:prstTxWarp>
            <a:noAutofit/>
          </a:bodyPr>
          <a:lstStyle/>
          <a:p>
            <a:pPr algn="l" defTabSz="914240" fontAlgn="base">
              <a:spcBef>
                <a:spcPct val="20000"/>
              </a:spcBef>
              <a:spcAft>
                <a:spcPct val="0"/>
              </a:spcAft>
              <a:buClr>
                <a:srgbClr val="000000"/>
              </a:buClr>
              <a:buFont typeface="Arial" charset="0"/>
            </a:pPr>
            <a:r>
              <a:rPr lang="en-US" sz="3600" b="1" dirty="0">
                <a:solidFill>
                  <a:srgbClr val="E61557"/>
                </a:solidFill>
                <a:latin typeface="Lato" panose="020F0502020204030203" pitchFamily="34" charset="0"/>
              </a:rPr>
              <a:t>Nested try catch</a:t>
            </a:r>
          </a:p>
        </p:txBody>
      </p:sp>
      <p:sp>
        <p:nvSpPr>
          <p:cNvPr id="3" name="Content Placeholder 2"/>
          <p:cNvSpPr>
            <a:spLocks noGrp="1"/>
          </p:cNvSpPr>
          <p:nvPr>
            <p:ph idx="1"/>
          </p:nvPr>
        </p:nvSpPr>
        <p:spPr>
          <a:xfrm>
            <a:off x="2133600" y="1219200"/>
            <a:ext cx="7924800" cy="4525963"/>
          </a:xfrm>
        </p:spPr>
        <p:txBody>
          <a:bodyPr/>
          <a:lstStyle/>
          <a:p>
            <a:pPr>
              <a:buNone/>
            </a:pPr>
            <a:r>
              <a:rPr lang="en-US" sz="2000" dirty="0">
                <a:latin typeface="Lato" panose="020F0502020204030203" pitchFamily="34" charset="0"/>
                <a:cs typeface="Times New Roman" pitchFamily="18" charset="0"/>
              </a:rPr>
              <a:t>Why use nested try block?</a:t>
            </a:r>
          </a:p>
          <a:p>
            <a:pPr>
              <a:buNone/>
            </a:pPr>
            <a:r>
              <a:rPr lang="en-US" sz="2000" dirty="0">
                <a:latin typeface="Lato" panose="020F0502020204030203" pitchFamily="34" charset="0"/>
                <a:cs typeface="Times New Roman" pitchFamily="18" charset="0"/>
              </a:rPr>
              <a:t>Sometimes a situation may arise where a part of a block may </a:t>
            </a:r>
          </a:p>
          <a:p>
            <a:pPr>
              <a:buNone/>
            </a:pPr>
            <a:r>
              <a:rPr lang="en-US" sz="2000" dirty="0">
                <a:latin typeface="Lato" panose="020F0502020204030203" pitchFamily="34" charset="0"/>
                <a:cs typeface="Times New Roman" pitchFamily="18" charset="0"/>
              </a:rPr>
              <a:t>cause  one error and the entire block itself ma cause another error.</a:t>
            </a:r>
          </a:p>
          <a:p>
            <a:pPr>
              <a:buNone/>
            </a:pPr>
            <a:r>
              <a:rPr lang="en-US" sz="2000" dirty="0">
                <a:latin typeface="Lato" panose="020F0502020204030203" pitchFamily="34" charset="0"/>
                <a:cs typeface="Times New Roman" pitchFamily="18" charset="0"/>
              </a:rPr>
              <a:t>In such cases, exception handlers have to be nested.</a:t>
            </a:r>
          </a:p>
          <a:p>
            <a:pPr>
              <a:buNone/>
            </a:pPr>
            <a:r>
              <a:rPr lang="en-US" sz="2000" dirty="0">
                <a:latin typeface="Lato" panose="020F0502020204030203" pitchFamily="34" charset="0"/>
                <a:cs typeface="Times New Roman" pitchFamily="18" charset="0"/>
              </a:rPr>
              <a:t>Syntax: </a:t>
            </a:r>
          </a:p>
          <a:p>
            <a:pPr>
              <a:buNone/>
            </a:pPr>
            <a:endParaRPr lang="en-US" sz="2400" dirty="0">
              <a:latin typeface="Times New Roman" pitchFamily="18" charset="0"/>
              <a:cs typeface="Times New Roman" pitchFamily="18" charset="0"/>
            </a:endParaRPr>
          </a:p>
          <a:p>
            <a:pPr>
              <a:buNone/>
            </a:pPr>
            <a:endParaRPr lang="en-US" dirty="0"/>
          </a:p>
        </p:txBody>
      </p:sp>
      <p:pic>
        <p:nvPicPr>
          <p:cNvPr id="4" name="Picture 3"/>
          <p:cNvPicPr/>
          <p:nvPr/>
        </p:nvPicPr>
        <p:blipFill>
          <a:blip r:embed="rId3" cstate="print"/>
          <a:srcRect/>
          <a:stretch>
            <a:fillRect/>
          </a:stretch>
        </p:blipFill>
        <p:spPr bwMode="auto">
          <a:xfrm>
            <a:off x="3657600" y="3200400"/>
            <a:ext cx="5334000" cy="2971801"/>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2" name="Title 1"/>
          <p:cNvSpPr>
            <a:spLocks noGrp="1"/>
          </p:cNvSpPr>
          <p:nvPr>
            <p:ph type="title"/>
          </p:nvPr>
        </p:nvSpPr>
        <p:spPr>
          <a:xfrm>
            <a:off x="2286000" y="388937"/>
            <a:ext cx="6324600" cy="563563"/>
          </a:xfrm>
          <a:noFill/>
          <a:ln w="9525">
            <a:noFill/>
            <a:miter lim="800000"/>
            <a:headEnd/>
            <a:tailEnd/>
          </a:ln>
        </p:spPr>
        <p:txBody>
          <a:bodyPr vert="horz" wrap="square" lIns="16930" tIns="16930" rIns="16930" bIns="16930" numCol="1" rtlCol="0" anchor="t" anchorCtr="0" compatLnSpc="1">
            <a:prstTxWarp prst="textNoShape">
              <a:avLst/>
            </a:prstTxWarp>
            <a:noAutofit/>
          </a:bodyPr>
          <a:lstStyle/>
          <a:p>
            <a:pPr algn="l" defTabSz="914240" fontAlgn="base">
              <a:spcBef>
                <a:spcPct val="20000"/>
              </a:spcBef>
              <a:spcAft>
                <a:spcPct val="0"/>
              </a:spcAft>
              <a:buClr>
                <a:srgbClr val="000000"/>
              </a:buClr>
              <a:buFont typeface="Arial" charset="0"/>
            </a:pPr>
            <a:r>
              <a:rPr lang="en-US" sz="3600" b="1" dirty="0">
                <a:solidFill>
                  <a:srgbClr val="E61557"/>
                </a:solidFill>
                <a:latin typeface="Lato" panose="020F0502020204030203" pitchFamily="34" charset="0"/>
              </a:rPr>
              <a:t>Program on Nested try catch</a:t>
            </a:r>
          </a:p>
        </p:txBody>
      </p:sp>
      <p:pic>
        <p:nvPicPr>
          <p:cNvPr id="4" name="Content Placeholder 3"/>
          <p:cNvPicPr>
            <a:picLocks noGrp="1"/>
          </p:cNvPicPr>
          <p:nvPr>
            <p:ph idx="1"/>
          </p:nvPr>
        </p:nvPicPr>
        <p:blipFill>
          <a:blip r:embed="rId3" cstate="print"/>
          <a:srcRect/>
          <a:stretch>
            <a:fillRect/>
          </a:stretch>
        </p:blipFill>
        <p:spPr bwMode="auto">
          <a:xfrm>
            <a:off x="2286000" y="1219200"/>
            <a:ext cx="8050085" cy="4830763"/>
          </a:xfrm>
          <a:prstGeom prst="rect">
            <a:avLst/>
          </a:prstGeom>
          <a:noFill/>
          <a:ln w="9525">
            <a:noFill/>
            <a:miter lim="800000"/>
            <a:headEnd/>
            <a:tailEnd/>
          </a:ln>
        </p:spPr>
      </p:pic>
      <p:cxnSp>
        <p:nvCxnSpPr>
          <p:cNvPr id="6" name="Straight Connector 5"/>
          <p:cNvCxnSpPr/>
          <p:nvPr/>
        </p:nvCxnSpPr>
        <p:spPr>
          <a:xfrm>
            <a:off x="2805842" y="205739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805842" y="2057399"/>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805842" y="259079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158642" y="2057399"/>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272442" y="2666999"/>
            <a:ext cx="5867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272442" y="2666999"/>
            <a:ext cx="0" cy="175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272442" y="4419599"/>
            <a:ext cx="5867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139842" y="2666999"/>
            <a:ext cx="0" cy="175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158642" y="2209799"/>
            <a:ext cx="381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9968642" y="2209799"/>
            <a:ext cx="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8444642" y="3657599"/>
            <a:ext cx="1524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2" name="Title 1"/>
          <p:cNvSpPr>
            <a:spLocks noGrp="1"/>
          </p:cNvSpPr>
          <p:nvPr>
            <p:ph type="title"/>
          </p:nvPr>
        </p:nvSpPr>
        <p:spPr>
          <a:xfrm>
            <a:off x="2425337" y="327819"/>
            <a:ext cx="6934200" cy="715963"/>
          </a:xfrm>
          <a:noFill/>
          <a:ln w="9525">
            <a:noFill/>
            <a:miter lim="800000"/>
            <a:headEnd/>
            <a:tailEnd/>
          </a:ln>
        </p:spPr>
        <p:txBody>
          <a:bodyPr vert="horz" wrap="square" lIns="16930" tIns="16930" rIns="16930" bIns="16930" numCol="1" rtlCol="0" anchor="t" anchorCtr="0" compatLnSpc="1">
            <a:prstTxWarp prst="textNoShape">
              <a:avLst/>
            </a:prstTxWarp>
            <a:noAutofit/>
          </a:bodyPr>
          <a:lstStyle/>
          <a:p>
            <a:pPr algn="l" defTabSz="914240" fontAlgn="base">
              <a:spcBef>
                <a:spcPct val="20000"/>
              </a:spcBef>
              <a:spcAft>
                <a:spcPct val="0"/>
              </a:spcAft>
              <a:buClr>
                <a:srgbClr val="000000"/>
              </a:buClr>
              <a:buFont typeface="Arial" charset="0"/>
            </a:pPr>
            <a:r>
              <a:rPr lang="en-US" sz="3600" b="1" dirty="0">
                <a:solidFill>
                  <a:srgbClr val="E61557"/>
                </a:solidFill>
                <a:latin typeface="Lato" panose="020F0502020204030203" pitchFamily="34" charset="0"/>
              </a:rPr>
              <a:t>Program on Nested try catch </a:t>
            </a:r>
          </a:p>
        </p:txBody>
      </p:sp>
      <p:sp>
        <p:nvSpPr>
          <p:cNvPr id="3" name="Content Placeholder 2"/>
          <p:cNvSpPr>
            <a:spLocks noGrp="1"/>
          </p:cNvSpPr>
          <p:nvPr>
            <p:ph idx="1"/>
          </p:nvPr>
        </p:nvSpPr>
        <p:spPr/>
        <p:txBody>
          <a:bodyPr/>
          <a:lstStyle/>
          <a:p>
            <a:pPr>
              <a:buNone/>
            </a:pPr>
            <a:endParaRPr lang="en-US" dirty="0" smtClean="0"/>
          </a:p>
          <a:p>
            <a:pPr>
              <a:buNone/>
            </a:pPr>
            <a:endParaRPr lang="en-US" dirty="0"/>
          </a:p>
        </p:txBody>
      </p:sp>
      <p:pic>
        <p:nvPicPr>
          <p:cNvPr id="4" name="Picture 3"/>
          <p:cNvPicPr/>
          <p:nvPr/>
        </p:nvPicPr>
        <p:blipFill>
          <a:blip r:embed="rId3" cstate="print"/>
          <a:srcRect/>
          <a:stretch>
            <a:fillRect/>
          </a:stretch>
        </p:blipFill>
        <p:spPr bwMode="auto">
          <a:xfrm>
            <a:off x="2514600" y="1219200"/>
            <a:ext cx="7696200" cy="4876800"/>
          </a:xfrm>
          <a:prstGeom prst="rect">
            <a:avLst/>
          </a:prstGeom>
          <a:noFill/>
          <a:ln w="9525">
            <a:noFill/>
            <a:miter lim="800000"/>
            <a:headEnd/>
            <a:tailEnd/>
          </a:ln>
        </p:spPr>
      </p:pic>
      <p:cxnSp>
        <p:nvCxnSpPr>
          <p:cNvPr id="6" name="Straight Connector 5"/>
          <p:cNvCxnSpPr/>
          <p:nvPr/>
        </p:nvCxnSpPr>
        <p:spPr>
          <a:xfrm>
            <a:off x="3048000" y="1981200"/>
            <a:ext cx="685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048000" y="1981200"/>
            <a:ext cx="0" cy="2133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048000" y="4114800"/>
            <a:ext cx="685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906000" y="1981200"/>
            <a:ext cx="0" cy="2133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828800" y="2971800"/>
            <a:ext cx="1219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828800" y="2971800"/>
            <a:ext cx="0" cy="182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828800" y="4800600"/>
            <a:ext cx="1295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124200" y="419100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124200" y="4191000"/>
            <a:ext cx="678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906000" y="419100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124200" y="5029200"/>
            <a:ext cx="67818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2" name="Title 1"/>
          <p:cNvSpPr>
            <a:spLocks noGrp="1"/>
          </p:cNvSpPr>
          <p:nvPr>
            <p:ph type="title"/>
          </p:nvPr>
        </p:nvSpPr>
        <p:spPr>
          <a:xfrm>
            <a:off x="2057400" y="1143000"/>
            <a:ext cx="3200400" cy="639762"/>
          </a:xfrm>
          <a:noFill/>
          <a:ln w="9525">
            <a:noFill/>
            <a:miter lim="800000"/>
            <a:headEnd/>
            <a:tailEnd/>
          </a:ln>
        </p:spPr>
        <p:txBody>
          <a:bodyPr vert="horz" wrap="square" lIns="16930" tIns="16930" rIns="16930" bIns="16930" numCol="1" rtlCol="0" anchor="t" anchorCtr="0" compatLnSpc="1">
            <a:prstTxWarp prst="textNoShape">
              <a:avLst/>
            </a:prstTxWarp>
            <a:noAutofit/>
          </a:bodyPr>
          <a:lstStyle/>
          <a:p>
            <a:pPr algn="l" defTabSz="914240" fontAlgn="base">
              <a:spcBef>
                <a:spcPct val="20000"/>
              </a:spcBef>
              <a:spcAft>
                <a:spcPct val="0"/>
              </a:spcAft>
              <a:buClr>
                <a:srgbClr val="000000"/>
              </a:buClr>
              <a:buFont typeface="Arial" charset="0"/>
            </a:pPr>
            <a:r>
              <a:rPr lang="en-US" sz="3600" b="1" dirty="0">
                <a:solidFill>
                  <a:srgbClr val="E61557"/>
                </a:solidFill>
                <a:latin typeface="Lato" panose="020F0502020204030203" pitchFamily="34" charset="0"/>
              </a:rPr>
              <a:t>Why throw?</a:t>
            </a:r>
          </a:p>
        </p:txBody>
      </p:sp>
      <p:sp>
        <p:nvSpPr>
          <p:cNvPr id="5" name="Rectangle 4"/>
          <p:cNvSpPr/>
          <p:nvPr/>
        </p:nvSpPr>
        <p:spPr>
          <a:xfrm>
            <a:off x="1981200" y="1981200"/>
            <a:ext cx="8763000" cy="3477875"/>
          </a:xfrm>
          <a:prstGeom prst="rect">
            <a:avLst/>
          </a:prstGeom>
        </p:spPr>
        <p:txBody>
          <a:bodyPr wrap="square">
            <a:spAutoFit/>
          </a:bodyPr>
          <a:lstStyle/>
          <a:p>
            <a:r>
              <a:rPr lang="en-IN" sz="2000" b="1" dirty="0">
                <a:latin typeface="Lato" panose="020F0502020204030203" pitchFamily="34" charset="0"/>
              </a:rPr>
              <a:t>Example1 : </a:t>
            </a:r>
            <a:r>
              <a:rPr lang="en-IN" sz="2000" dirty="0">
                <a:latin typeface="Lato" panose="020F0502020204030203" pitchFamily="34" charset="0"/>
              </a:rPr>
              <a:t>If there is a chance of a serious logic error or operational  error then developer can also throw an exception .</a:t>
            </a:r>
            <a:r>
              <a:rPr lang="en-IN" sz="2000" dirty="0" smtClean="0">
                <a:latin typeface="Lato" panose="020F0502020204030203" pitchFamily="34" charset="0"/>
              </a:rPr>
              <a:t>For example </a:t>
            </a:r>
            <a:r>
              <a:rPr lang="en-IN" sz="2000" dirty="0">
                <a:latin typeface="Lato" panose="020F0502020204030203" pitchFamily="34" charset="0"/>
              </a:rPr>
              <a:t>, if we are developing software for elections. For voting, minimum  age required is 18. If the voter’s age is below 18 </a:t>
            </a:r>
            <a:r>
              <a:rPr lang="en-IN" sz="2000" dirty="0" smtClean="0">
                <a:latin typeface="Lato" panose="020F0502020204030203" pitchFamily="34" charset="0"/>
              </a:rPr>
              <a:t>then </a:t>
            </a:r>
            <a:r>
              <a:rPr lang="en-IN" sz="2000" dirty="0">
                <a:latin typeface="Lato" panose="020F0502020204030203" pitchFamily="34" charset="0"/>
              </a:rPr>
              <a:t>we can not continue any further, as the basic requirement itself is not  met, hence developer can throw an exception.</a:t>
            </a:r>
          </a:p>
          <a:p>
            <a:endParaRPr lang="en-IN" sz="2000" dirty="0">
              <a:latin typeface="Lato" panose="020F0502020204030203" pitchFamily="34" charset="0"/>
            </a:endParaRPr>
          </a:p>
          <a:p>
            <a:r>
              <a:rPr lang="en-IN" sz="2000" b="1" dirty="0">
                <a:latin typeface="Lato" panose="020F0502020204030203" pitchFamily="34" charset="0"/>
              </a:rPr>
              <a:t>Example 2 : </a:t>
            </a:r>
            <a:r>
              <a:rPr lang="en-IN" sz="2000" dirty="0">
                <a:latin typeface="Lato" panose="020F0502020204030203" pitchFamily="34" charset="0"/>
              </a:rPr>
              <a:t>In banking application, one user account is blocked or closed and if the bank gets the cheque to clear the amount from this  account then it is not possible to continue any further hence developer can throw an exception. All the possible scenarios, developer has to use the throw keyword to throw an exception.</a:t>
            </a: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2" name="Title 1"/>
          <p:cNvSpPr>
            <a:spLocks noGrp="1"/>
          </p:cNvSpPr>
          <p:nvPr>
            <p:ph type="title"/>
          </p:nvPr>
        </p:nvSpPr>
        <p:spPr>
          <a:xfrm>
            <a:off x="2070958" y="76200"/>
            <a:ext cx="1752600" cy="990600"/>
          </a:xfrm>
          <a:noFill/>
          <a:ln w="9525">
            <a:noFill/>
            <a:miter lim="800000"/>
            <a:headEnd/>
            <a:tailEnd/>
          </a:ln>
        </p:spPr>
        <p:txBody>
          <a:bodyPr vert="horz" wrap="square" lIns="16930" tIns="16930" rIns="16930" bIns="16930" numCol="1" rtlCol="0" anchor="t" anchorCtr="0" compatLnSpc="1">
            <a:prstTxWarp prst="textNoShape">
              <a:avLst/>
            </a:prstTxWarp>
            <a:noAutofit/>
          </a:bodyPr>
          <a:lstStyle/>
          <a:p>
            <a:pPr algn="l" defTabSz="914240" fontAlgn="base">
              <a:spcBef>
                <a:spcPct val="20000"/>
              </a:spcBef>
              <a:spcAft>
                <a:spcPct val="0"/>
              </a:spcAft>
              <a:buClr>
                <a:srgbClr val="000000"/>
              </a:buClr>
              <a:buFont typeface="Arial" charset="0"/>
            </a:pPr>
            <a:r>
              <a:rPr lang="en-US" sz="3600" b="1" dirty="0">
                <a:solidFill>
                  <a:srgbClr val="E61557"/>
                </a:solidFill>
                <a:latin typeface="Lato" panose="020F0502020204030203" pitchFamily="34" charset="0"/>
              </a:rPr>
              <a:t/>
            </a:r>
            <a:br>
              <a:rPr lang="en-US" sz="3600" b="1" dirty="0">
                <a:solidFill>
                  <a:srgbClr val="E61557"/>
                </a:solidFill>
                <a:latin typeface="Lato" panose="020F0502020204030203" pitchFamily="34" charset="0"/>
              </a:rPr>
            </a:br>
            <a:r>
              <a:rPr lang="en-US" sz="3600" b="1" dirty="0">
                <a:solidFill>
                  <a:srgbClr val="E61557"/>
                </a:solidFill>
                <a:latin typeface="Lato" panose="020F0502020204030203" pitchFamily="34" charset="0"/>
              </a:rPr>
              <a:t>Throw</a:t>
            </a:r>
            <a:br>
              <a:rPr lang="en-US" sz="3600" b="1" dirty="0">
                <a:solidFill>
                  <a:srgbClr val="E61557"/>
                </a:solidFill>
                <a:latin typeface="Lato" panose="020F0502020204030203" pitchFamily="34" charset="0"/>
              </a:rPr>
            </a:br>
            <a:endParaRPr lang="en-US" sz="3600" b="1" dirty="0">
              <a:solidFill>
                <a:srgbClr val="E61557"/>
              </a:solidFill>
              <a:latin typeface="Lato" panose="020F0502020204030203" pitchFamily="34" charset="0"/>
            </a:endParaRPr>
          </a:p>
        </p:txBody>
      </p:sp>
      <p:pic>
        <p:nvPicPr>
          <p:cNvPr id="4" name="Content Placeholder 3"/>
          <p:cNvPicPr>
            <a:picLocks noGrp="1"/>
          </p:cNvPicPr>
          <p:nvPr>
            <p:ph idx="1"/>
          </p:nvPr>
        </p:nvPicPr>
        <p:blipFill>
          <a:blip r:embed="rId3" cstate="print"/>
          <a:srcRect/>
          <a:stretch>
            <a:fillRect/>
          </a:stretch>
        </p:blipFill>
        <p:spPr bwMode="auto">
          <a:xfrm>
            <a:off x="2209800" y="1371600"/>
            <a:ext cx="8050085" cy="4830763"/>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2" name="Title 1"/>
          <p:cNvSpPr>
            <a:spLocks noGrp="1"/>
          </p:cNvSpPr>
          <p:nvPr>
            <p:ph type="title"/>
          </p:nvPr>
        </p:nvSpPr>
        <p:spPr>
          <a:xfrm>
            <a:off x="2083526" y="1295400"/>
            <a:ext cx="2971800" cy="715962"/>
          </a:xfrm>
          <a:noFill/>
          <a:ln w="9525">
            <a:noFill/>
            <a:miter lim="800000"/>
            <a:headEnd/>
            <a:tailEnd/>
          </a:ln>
        </p:spPr>
        <p:txBody>
          <a:bodyPr vert="horz" wrap="square" lIns="16930" tIns="16930" rIns="16930" bIns="16930" numCol="1" rtlCol="0" anchor="t" anchorCtr="0" compatLnSpc="1">
            <a:prstTxWarp prst="textNoShape">
              <a:avLst/>
            </a:prstTxWarp>
            <a:noAutofit/>
          </a:bodyPr>
          <a:lstStyle/>
          <a:p>
            <a:pPr algn="l" defTabSz="914240" fontAlgn="base">
              <a:spcBef>
                <a:spcPct val="20000"/>
              </a:spcBef>
              <a:spcAft>
                <a:spcPct val="0"/>
              </a:spcAft>
              <a:buClr>
                <a:srgbClr val="000000"/>
              </a:buClr>
              <a:buFont typeface="Arial" charset="0"/>
            </a:pPr>
            <a:r>
              <a:rPr lang="en-US" sz="3600" b="1" dirty="0">
                <a:solidFill>
                  <a:srgbClr val="E61557"/>
                </a:solidFill>
                <a:latin typeface="Lato" panose="020F0502020204030203" pitchFamily="34" charset="0"/>
              </a:rPr>
              <a:t>Why throws?</a:t>
            </a:r>
          </a:p>
        </p:txBody>
      </p:sp>
      <p:sp>
        <p:nvSpPr>
          <p:cNvPr id="3" name="Content Placeholder 2"/>
          <p:cNvSpPr>
            <a:spLocks noGrp="1"/>
          </p:cNvSpPr>
          <p:nvPr>
            <p:ph idx="1"/>
          </p:nvPr>
        </p:nvSpPr>
        <p:spPr>
          <a:xfrm>
            <a:off x="2057400" y="2108193"/>
            <a:ext cx="8534400" cy="2554545"/>
          </a:xfrm>
          <a:noFill/>
        </p:spPr>
        <p:txBody>
          <a:bodyPr vert="horz" wrap="square" lIns="91440" tIns="45720" rIns="91440" bIns="45720" rtlCol="0">
            <a:spAutoFit/>
          </a:bodyPr>
          <a:lstStyle/>
          <a:p>
            <a:pPr fontAlgn="base">
              <a:spcBef>
                <a:spcPct val="0"/>
              </a:spcBef>
              <a:spcAft>
                <a:spcPct val="0"/>
              </a:spcAft>
              <a:buClr>
                <a:srgbClr val="EE0060"/>
              </a:buClr>
            </a:pPr>
            <a:r>
              <a:rPr lang="en-US" sz="2000" dirty="0">
                <a:solidFill>
                  <a:srgbClr val="000000"/>
                </a:solidFill>
                <a:latin typeface="Lato" panose="020F0502020204030203" pitchFamily="34" charset="0"/>
                <a:cs typeface="Aharoni" panose="02010803020104030203" pitchFamily="2" charset="-79"/>
              </a:rPr>
              <a:t>Design requirement: In an organization, employees provide the service. If  there are any issues , in some scenarios , it is not possible  for the employees to handle and it has to be escalated to the  management to handle it . For example, contract signatures, handling  legal issues etc.</a:t>
            </a:r>
          </a:p>
          <a:p>
            <a:pPr fontAlgn="base">
              <a:spcBef>
                <a:spcPct val="0"/>
              </a:spcBef>
              <a:spcAft>
                <a:spcPct val="0"/>
              </a:spcAft>
              <a:buClr>
                <a:srgbClr val="EE0060"/>
              </a:buClr>
            </a:pPr>
            <a:endParaRPr lang="en-US" sz="2000" dirty="0">
              <a:solidFill>
                <a:srgbClr val="000000"/>
              </a:solidFill>
              <a:latin typeface="Lato" panose="020F0502020204030203" pitchFamily="34" charset="0"/>
              <a:cs typeface="Aharoni" panose="02010803020104030203" pitchFamily="2" charset="-79"/>
            </a:endParaRPr>
          </a:p>
          <a:p>
            <a:pPr fontAlgn="base">
              <a:spcBef>
                <a:spcPct val="0"/>
              </a:spcBef>
              <a:spcAft>
                <a:spcPct val="0"/>
              </a:spcAft>
              <a:buClr>
                <a:srgbClr val="EE0060"/>
              </a:buClr>
            </a:pPr>
            <a:r>
              <a:rPr lang="en-US" sz="2000" dirty="0">
                <a:solidFill>
                  <a:srgbClr val="000000"/>
                </a:solidFill>
                <a:latin typeface="Lato" panose="020F0502020204030203" pitchFamily="34" charset="0"/>
                <a:cs typeface="Aharoni" panose="02010803020104030203" pitchFamily="2" charset="-79"/>
              </a:rPr>
              <a:t>Similarly in Java, method which  provides the service may not be required to handle certain exceptions and those exceptions should be  handled by the calling function.</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2" name="Title 1"/>
          <p:cNvSpPr>
            <a:spLocks noGrp="1"/>
          </p:cNvSpPr>
          <p:nvPr>
            <p:ph type="title"/>
          </p:nvPr>
        </p:nvSpPr>
        <p:spPr>
          <a:xfrm>
            <a:off x="2059577" y="782765"/>
            <a:ext cx="4191000" cy="868362"/>
          </a:xfrm>
          <a:noFill/>
          <a:ln w="9525">
            <a:noFill/>
            <a:miter lim="800000"/>
            <a:headEnd/>
            <a:tailEnd/>
          </a:ln>
        </p:spPr>
        <p:txBody>
          <a:bodyPr vert="horz" wrap="square" lIns="16930" tIns="16930" rIns="16930" bIns="16930" numCol="1" rtlCol="0" anchor="t" anchorCtr="0" compatLnSpc="1">
            <a:prstTxWarp prst="textNoShape">
              <a:avLst/>
            </a:prstTxWarp>
            <a:noAutofit/>
          </a:bodyPr>
          <a:lstStyle/>
          <a:p>
            <a:pPr algn="l" defTabSz="914240" fontAlgn="base">
              <a:spcBef>
                <a:spcPct val="20000"/>
              </a:spcBef>
              <a:spcAft>
                <a:spcPct val="0"/>
              </a:spcAft>
              <a:buClr>
                <a:srgbClr val="000000"/>
              </a:buClr>
              <a:buFont typeface="Arial" charset="0"/>
            </a:pPr>
            <a:r>
              <a:rPr lang="en-US" sz="3600" b="1" dirty="0">
                <a:solidFill>
                  <a:srgbClr val="E61557"/>
                </a:solidFill>
                <a:latin typeface="Lato" panose="020F0502020204030203" pitchFamily="34" charset="0"/>
              </a:rPr>
              <a:t>Throws</a:t>
            </a:r>
          </a:p>
        </p:txBody>
      </p:sp>
      <p:sp>
        <p:nvSpPr>
          <p:cNvPr id="3" name="Content Placeholder 2"/>
          <p:cNvSpPr>
            <a:spLocks noGrp="1"/>
          </p:cNvSpPr>
          <p:nvPr>
            <p:ph idx="1"/>
          </p:nvPr>
        </p:nvSpPr>
        <p:spPr>
          <a:xfrm>
            <a:off x="2059577" y="1524000"/>
            <a:ext cx="8760823" cy="4525963"/>
          </a:xfrm>
        </p:spPr>
        <p:txBody>
          <a:bodyPr>
            <a:normAutofit/>
          </a:bodyPr>
          <a:lstStyle/>
          <a:p>
            <a:pPr>
              <a:buNone/>
            </a:pPr>
            <a:r>
              <a:rPr lang="en-US" sz="2000" dirty="0">
                <a:latin typeface="Lato" panose="020F0502020204030203" pitchFamily="34" charset="0"/>
                <a:cs typeface="Times New Roman" pitchFamily="18" charset="0"/>
              </a:rPr>
              <a:t>Throws will be used next to a function declaration statement as </a:t>
            </a:r>
            <a:r>
              <a:rPr lang="en-US" sz="2000" dirty="0" smtClean="0">
                <a:latin typeface="Lato" panose="020F0502020204030203" pitchFamily="34" charset="0"/>
                <a:cs typeface="Times New Roman" pitchFamily="18" charset="0"/>
              </a:rPr>
              <a:t>given  </a:t>
            </a:r>
            <a:r>
              <a:rPr lang="en-US" sz="2000" dirty="0">
                <a:latin typeface="Lato" panose="020F0502020204030203" pitchFamily="34" charset="0"/>
                <a:cs typeface="Times New Roman" pitchFamily="18" charset="0"/>
              </a:rPr>
              <a:t>below:</a:t>
            </a: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pPr>
              <a:buNone/>
            </a:pPr>
            <a:r>
              <a:rPr lang="en-US" sz="2000" dirty="0">
                <a:latin typeface="Lato" panose="020F0502020204030203" pitchFamily="34" charset="0"/>
                <a:cs typeface="Times New Roman" pitchFamily="18" charset="0"/>
              </a:rPr>
              <a:t>This statement states that the function test() will not handle </a:t>
            </a:r>
            <a:r>
              <a:rPr lang="en-US" sz="2000" dirty="0" smtClean="0">
                <a:latin typeface="Lato" panose="020F0502020204030203" pitchFamily="34" charset="0"/>
                <a:cs typeface="Times New Roman" pitchFamily="18" charset="0"/>
              </a:rPr>
              <a:t>IO exception and</a:t>
            </a:r>
          </a:p>
          <a:p>
            <a:pPr>
              <a:buNone/>
            </a:pPr>
            <a:r>
              <a:rPr lang="en-US" sz="2000" dirty="0" smtClean="0">
                <a:latin typeface="Lato" panose="020F0502020204030203" pitchFamily="34" charset="0"/>
                <a:cs typeface="Times New Roman" pitchFamily="18" charset="0"/>
              </a:rPr>
              <a:t>the </a:t>
            </a:r>
            <a:r>
              <a:rPr lang="en-US" sz="2000" dirty="0">
                <a:latin typeface="Lato" panose="020F0502020204030203" pitchFamily="34" charset="0"/>
                <a:cs typeface="Times New Roman" pitchFamily="18" charset="0"/>
              </a:rPr>
              <a:t>calling function will handle these </a:t>
            </a:r>
            <a:r>
              <a:rPr lang="en-US" sz="2000" dirty="0" err="1">
                <a:latin typeface="Lato" panose="020F0502020204030203" pitchFamily="34" charset="0"/>
                <a:cs typeface="Times New Roman" pitchFamily="18" charset="0"/>
              </a:rPr>
              <a:t>IOException</a:t>
            </a:r>
            <a:r>
              <a:rPr lang="en-US" sz="2000" dirty="0" smtClean="0">
                <a:latin typeface="Lato" panose="020F0502020204030203" pitchFamily="34" charset="0"/>
                <a:cs typeface="Times New Roman" pitchFamily="18" charset="0"/>
              </a:rPr>
              <a:t>. Calling </a:t>
            </a:r>
            <a:r>
              <a:rPr lang="en-US" sz="2000" dirty="0">
                <a:latin typeface="Lato" panose="020F0502020204030203" pitchFamily="34" charset="0"/>
                <a:cs typeface="Times New Roman" pitchFamily="18" charset="0"/>
              </a:rPr>
              <a:t>function </a:t>
            </a:r>
            <a:r>
              <a:rPr lang="en-US" sz="2000" dirty="0" smtClean="0">
                <a:latin typeface="Lato" panose="020F0502020204030203" pitchFamily="34" charset="0"/>
                <a:cs typeface="Times New Roman" pitchFamily="18" charset="0"/>
              </a:rPr>
              <a:t>is</a:t>
            </a:r>
          </a:p>
          <a:p>
            <a:pPr>
              <a:buNone/>
            </a:pPr>
            <a:r>
              <a:rPr lang="en-US" sz="2000" dirty="0" smtClean="0">
                <a:latin typeface="Lato" panose="020F0502020204030203" pitchFamily="34" charset="0"/>
                <a:cs typeface="Times New Roman" pitchFamily="18" charset="0"/>
              </a:rPr>
              <a:t>responsible </a:t>
            </a:r>
            <a:r>
              <a:rPr lang="en-US" sz="2000" dirty="0">
                <a:latin typeface="Lato" panose="020F0502020204030203" pitchFamily="34" charset="0"/>
                <a:cs typeface="Times New Roman" pitchFamily="18" charset="0"/>
              </a:rPr>
              <a:t>for </a:t>
            </a:r>
            <a:r>
              <a:rPr lang="en-US" sz="2000" dirty="0" err="1" smtClean="0">
                <a:latin typeface="Lato" panose="020F0502020204030203" pitchFamily="34" charset="0"/>
                <a:cs typeface="Times New Roman" pitchFamily="18" charset="0"/>
              </a:rPr>
              <a:t>IOExceptions</a:t>
            </a:r>
            <a:r>
              <a:rPr lang="en-US" sz="2000" dirty="0" smtClean="0">
                <a:latin typeface="Lato" panose="020F0502020204030203" pitchFamily="34" charset="0"/>
                <a:cs typeface="Times New Roman" pitchFamily="18" charset="0"/>
              </a:rPr>
              <a:t>. Many </a:t>
            </a:r>
            <a:r>
              <a:rPr lang="en-US" sz="2000" dirty="0">
                <a:latin typeface="Lato" panose="020F0502020204030203" pitchFamily="34" charset="0"/>
                <a:cs typeface="Times New Roman" pitchFamily="18" charset="0"/>
              </a:rPr>
              <a:t>exceptions can be added by </a:t>
            </a:r>
            <a:r>
              <a:rPr lang="en-US" sz="2000" dirty="0" smtClean="0">
                <a:latin typeface="Lato" panose="020F0502020204030203" pitchFamily="34" charset="0"/>
                <a:cs typeface="Times New Roman" pitchFamily="18" charset="0"/>
              </a:rPr>
              <a:t>adding </a:t>
            </a:r>
          </a:p>
          <a:p>
            <a:pPr>
              <a:buNone/>
            </a:pPr>
            <a:r>
              <a:rPr lang="en-US" sz="2000" dirty="0" smtClean="0">
                <a:latin typeface="Lato" panose="020F0502020204030203" pitchFamily="34" charset="0"/>
                <a:cs typeface="Times New Roman" pitchFamily="18" charset="0"/>
              </a:rPr>
              <a:t>comma </a:t>
            </a:r>
            <a:r>
              <a:rPr lang="en-US" sz="2000" dirty="0">
                <a:latin typeface="Lato" panose="020F0502020204030203" pitchFamily="34" charset="0"/>
                <a:cs typeface="Times New Roman" pitchFamily="18" charset="0"/>
              </a:rPr>
              <a:t>operator as </a:t>
            </a:r>
            <a:r>
              <a:rPr lang="en-US" sz="2000" dirty="0" smtClean="0">
                <a:latin typeface="Lato" panose="020F0502020204030203" pitchFamily="34" charset="0"/>
                <a:cs typeface="Times New Roman" pitchFamily="18" charset="0"/>
              </a:rPr>
              <a:t>given </a:t>
            </a:r>
            <a:r>
              <a:rPr lang="en-US" sz="2000" dirty="0">
                <a:latin typeface="Lato" panose="020F0502020204030203" pitchFamily="34" charset="0"/>
                <a:cs typeface="Times New Roman" pitchFamily="18" charset="0"/>
              </a:rPr>
              <a:t>below:</a:t>
            </a:r>
          </a:p>
          <a:p>
            <a:pPr>
              <a:buNone/>
            </a:pPr>
            <a:endParaRPr lang="en-US" sz="2400" dirty="0">
              <a:latin typeface="Times New Roman" pitchFamily="18" charset="0"/>
              <a:cs typeface="Times New Roman" pitchFamily="18" charset="0"/>
            </a:endParaRPr>
          </a:p>
        </p:txBody>
      </p:sp>
      <p:sp>
        <p:nvSpPr>
          <p:cNvPr id="4" name="Rectangle 3"/>
          <p:cNvSpPr/>
          <p:nvPr/>
        </p:nvSpPr>
        <p:spPr>
          <a:xfrm>
            <a:off x="3679371" y="2309791"/>
            <a:ext cx="468135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Public void test()throws IOException</a:t>
            </a:r>
          </a:p>
        </p:txBody>
      </p:sp>
      <p:sp>
        <p:nvSpPr>
          <p:cNvPr id="5" name="Rectangle 4"/>
          <p:cNvSpPr/>
          <p:nvPr/>
        </p:nvSpPr>
        <p:spPr>
          <a:xfrm>
            <a:off x="3679371" y="4876800"/>
            <a:ext cx="481510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Public void function() throws IOException, </a:t>
            </a:r>
            <a:r>
              <a:rPr lang="en-US" dirty="0" err="1"/>
              <a:t>ArrayIndexOutOfBoundsException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2" name="Title 1"/>
          <p:cNvSpPr>
            <a:spLocks noGrp="1"/>
          </p:cNvSpPr>
          <p:nvPr>
            <p:ph type="title"/>
          </p:nvPr>
        </p:nvSpPr>
        <p:spPr>
          <a:xfrm>
            <a:off x="2209800" y="533399"/>
            <a:ext cx="4648200" cy="639762"/>
          </a:xfrm>
          <a:noFill/>
          <a:ln w="9525">
            <a:noFill/>
            <a:miter lim="800000"/>
            <a:headEnd/>
            <a:tailEnd/>
          </a:ln>
        </p:spPr>
        <p:txBody>
          <a:bodyPr vert="horz" wrap="square" lIns="16930" tIns="16930" rIns="16930" bIns="16930" numCol="1" rtlCol="0" anchor="t" anchorCtr="0" compatLnSpc="1">
            <a:prstTxWarp prst="textNoShape">
              <a:avLst/>
            </a:prstTxWarp>
            <a:noAutofit/>
          </a:bodyPr>
          <a:lstStyle/>
          <a:p>
            <a:pPr algn="l" defTabSz="914240" fontAlgn="base">
              <a:spcBef>
                <a:spcPct val="20000"/>
              </a:spcBef>
              <a:spcAft>
                <a:spcPct val="0"/>
              </a:spcAft>
              <a:buClr>
                <a:srgbClr val="000000"/>
              </a:buClr>
              <a:buFont typeface="Arial" charset="0"/>
            </a:pPr>
            <a:r>
              <a:rPr lang="en-US" sz="3600" b="1" dirty="0">
                <a:solidFill>
                  <a:srgbClr val="E61557"/>
                </a:solidFill>
                <a:latin typeface="Lato" panose="020F0502020204030203" pitchFamily="34" charset="0"/>
              </a:rPr>
              <a:t>Program on Throws</a:t>
            </a:r>
          </a:p>
        </p:txBody>
      </p:sp>
      <p:pic>
        <p:nvPicPr>
          <p:cNvPr id="4" name="Content Placeholder 3"/>
          <p:cNvPicPr>
            <a:picLocks noGrp="1"/>
          </p:cNvPicPr>
          <p:nvPr>
            <p:ph idx="1"/>
          </p:nvPr>
        </p:nvPicPr>
        <p:blipFill>
          <a:blip r:embed="rId3" cstate="print"/>
          <a:srcRect/>
          <a:stretch>
            <a:fillRect/>
          </a:stretch>
        </p:blipFill>
        <p:spPr bwMode="auto">
          <a:xfrm>
            <a:off x="2209800" y="1447800"/>
            <a:ext cx="8050085" cy="4525963"/>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1649"/>
          </a:xfrm>
          <a:prstGeom prst="rect">
            <a:avLst/>
          </a:prstGeom>
        </p:spPr>
      </p:pic>
      <p:sp>
        <p:nvSpPr>
          <p:cNvPr id="5" name="Title 1">
            <a:extLst>
              <a:ext uri="{FF2B5EF4-FFF2-40B4-BE49-F238E27FC236}">
                <a16:creationId xmlns:a16="http://schemas.microsoft.com/office/drawing/2014/main" xmlns="" id="{6BE35F1E-0B21-45FC-822A-9F5253C0BFEA}"/>
              </a:ext>
            </a:extLst>
          </p:cNvPr>
          <p:cNvSpPr txBox="1">
            <a:spLocks/>
          </p:cNvSpPr>
          <p:nvPr/>
        </p:nvSpPr>
        <p:spPr>
          <a:xfrm>
            <a:off x="2133600" y="2870200"/>
            <a:ext cx="6212474" cy="726917"/>
          </a:xfrm>
          <a:prstGeom prst="rect">
            <a:avLst/>
          </a:prstGeom>
          <a:noFill/>
          <a:ln w="9525">
            <a:noFill/>
            <a:miter lim="800000"/>
            <a:headEnd/>
            <a:tailEnd/>
          </a:ln>
        </p:spPr>
        <p:txBody>
          <a:bodyPr vert="horz" wrap="square" lIns="5643" tIns="5643" rIns="5643" bIns="5643" numCol="1" anchor="t" anchorCtr="0" compatLnSpc="1">
            <a:prstTxWarp prst="textNoShape">
              <a:avLst/>
            </a:prstTxWarp>
          </a:bodyPr>
          <a:lstStyle>
            <a:lvl1pPr defTabSz="914240" eaLnBrk="1" hangingPunct="1">
              <a:spcBef>
                <a:spcPct val="20000"/>
              </a:spcBef>
              <a:buClr>
                <a:srgbClr val="000000"/>
              </a:buClr>
              <a:buFont typeface="Arial" charset="0"/>
              <a:defRPr sz="11500" b="1" baseline="0">
                <a:solidFill>
                  <a:srgbClr val="E61557"/>
                </a:solidFill>
                <a:latin typeface="Lato Black" panose="020F0A02020204030203" pitchFamily="34" charset="0"/>
                <a:ea typeface="+mj-ea"/>
                <a:cs typeface="+mj-cs"/>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sz="5000" dirty="0"/>
              <a:t>What </a:t>
            </a:r>
            <a:r>
              <a:rPr lang="en-IN" sz="5000" dirty="0" smtClean="0"/>
              <a:t>is a </a:t>
            </a:r>
            <a:r>
              <a:rPr lang="en-IN" sz="5000" dirty="0"/>
              <a:t>Java Thread</a:t>
            </a:r>
            <a:r>
              <a:rPr lang="en-IN" sz="5000" dirty="0" smtClean="0"/>
              <a:t>?</a:t>
            </a:r>
          </a:p>
        </p:txBody>
      </p:sp>
    </p:spTree>
    <p:extLst>
      <p:ext uri="{BB962C8B-B14F-4D97-AF65-F5344CB8AC3E}">
        <p14:creationId xmlns:p14="http://schemas.microsoft.com/office/powerpoint/2010/main" val="414349500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3" name="Title 2"/>
          <p:cNvSpPr>
            <a:spLocks noGrp="1"/>
          </p:cNvSpPr>
          <p:nvPr>
            <p:ph type="title"/>
          </p:nvPr>
        </p:nvSpPr>
        <p:spPr>
          <a:xfrm>
            <a:off x="2133600" y="1752600"/>
            <a:ext cx="4572000" cy="563562"/>
          </a:xfrm>
          <a:noFill/>
          <a:ln w="9525">
            <a:noFill/>
            <a:miter lim="800000"/>
            <a:headEnd/>
            <a:tailEnd/>
          </a:ln>
        </p:spPr>
        <p:txBody>
          <a:bodyPr vert="horz" wrap="square" lIns="16930" tIns="16930" rIns="16930" bIns="16930" numCol="1" rtlCol="0" anchor="t" anchorCtr="0" compatLnSpc="1">
            <a:prstTxWarp prst="textNoShape">
              <a:avLst/>
            </a:prstTxWarp>
            <a:noAutofit/>
          </a:bodyPr>
          <a:lstStyle/>
          <a:p>
            <a:pPr algn="l" defTabSz="914240" fontAlgn="base">
              <a:spcBef>
                <a:spcPct val="20000"/>
              </a:spcBef>
              <a:spcAft>
                <a:spcPct val="0"/>
              </a:spcAft>
              <a:buClr>
                <a:srgbClr val="000000"/>
              </a:buClr>
              <a:buFont typeface="Arial" charset="0"/>
            </a:pPr>
            <a:r>
              <a:rPr lang="en-US" sz="3600" b="1" dirty="0">
                <a:solidFill>
                  <a:srgbClr val="E61557"/>
                </a:solidFill>
                <a:latin typeface="Lato" panose="020F0502020204030203" pitchFamily="34" charset="0"/>
              </a:rPr>
              <a:t>Why Packages?</a:t>
            </a:r>
          </a:p>
        </p:txBody>
      </p:sp>
      <p:sp>
        <p:nvSpPr>
          <p:cNvPr id="4" name="Content Placeholder 3"/>
          <p:cNvSpPr>
            <a:spLocks noGrp="1"/>
          </p:cNvSpPr>
          <p:nvPr>
            <p:ph idx="1"/>
          </p:nvPr>
        </p:nvSpPr>
        <p:spPr>
          <a:xfrm>
            <a:off x="2057400" y="2590800"/>
            <a:ext cx="8305800" cy="2246769"/>
          </a:xfrm>
          <a:noFill/>
        </p:spPr>
        <p:txBody>
          <a:bodyPr vert="horz" wrap="square" lIns="91440" tIns="45720" rIns="91440" bIns="45720" rtlCol="0">
            <a:spAutoFit/>
          </a:bodyPr>
          <a:lstStyle/>
          <a:p>
            <a:pPr fontAlgn="base">
              <a:spcBef>
                <a:spcPct val="0"/>
              </a:spcBef>
              <a:spcAft>
                <a:spcPct val="0"/>
              </a:spcAft>
              <a:buClr>
                <a:srgbClr val="EE0060"/>
              </a:buClr>
            </a:pPr>
            <a:r>
              <a:rPr lang="en-US" sz="2000" dirty="0" smtClean="0">
                <a:solidFill>
                  <a:srgbClr val="000000"/>
                </a:solidFill>
                <a:latin typeface="Lato" panose="020F0502020204030203" pitchFamily="34" charset="0"/>
                <a:cs typeface="Aharoni" panose="02010803020104030203" pitchFamily="2" charset="-79"/>
              </a:rPr>
              <a:t>Programmers </a:t>
            </a:r>
            <a:r>
              <a:rPr lang="en-US" sz="2000" dirty="0">
                <a:solidFill>
                  <a:srgbClr val="000000"/>
                </a:solidFill>
                <a:latin typeface="Lato" panose="020F0502020204030203" pitchFamily="34" charset="0"/>
                <a:cs typeface="Aharoni" panose="02010803020104030203" pitchFamily="2" charset="-79"/>
              </a:rPr>
              <a:t>can easily determine that these classes are related</a:t>
            </a:r>
            <a:r>
              <a:rPr lang="en-US" sz="2000" dirty="0" smtClean="0">
                <a:solidFill>
                  <a:srgbClr val="000000"/>
                </a:solidFill>
                <a:latin typeface="Lato" panose="020F0502020204030203" pitchFamily="34" charset="0"/>
                <a:cs typeface="Aharoni" panose="02010803020104030203" pitchFamily="2" charset="-79"/>
              </a:rPr>
              <a:t>.</a:t>
            </a:r>
          </a:p>
          <a:p>
            <a:pPr fontAlgn="base">
              <a:spcBef>
                <a:spcPct val="0"/>
              </a:spcBef>
              <a:spcAft>
                <a:spcPct val="0"/>
              </a:spcAft>
              <a:buClr>
                <a:srgbClr val="EE0060"/>
              </a:buClr>
            </a:pPr>
            <a:endParaRPr lang="en-US" sz="2000" dirty="0">
              <a:solidFill>
                <a:srgbClr val="000000"/>
              </a:solidFill>
              <a:latin typeface="Lato" panose="020F0502020204030203" pitchFamily="34" charset="0"/>
              <a:cs typeface="Aharoni" panose="02010803020104030203" pitchFamily="2" charset="-79"/>
            </a:endParaRPr>
          </a:p>
          <a:p>
            <a:pPr fontAlgn="base">
              <a:spcBef>
                <a:spcPct val="0"/>
              </a:spcBef>
              <a:spcAft>
                <a:spcPct val="0"/>
              </a:spcAft>
              <a:buClr>
                <a:srgbClr val="EE0060"/>
              </a:buClr>
            </a:pPr>
            <a:r>
              <a:rPr lang="en-US" sz="2000" dirty="0" smtClean="0">
                <a:solidFill>
                  <a:srgbClr val="000000"/>
                </a:solidFill>
                <a:latin typeface="Lato" panose="020F0502020204030203" pitchFamily="34" charset="0"/>
                <a:cs typeface="Aharoni" panose="02010803020104030203" pitchFamily="2" charset="-79"/>
              </a:rPr>
              <a:t>Programmers </a:t>
            </a:r>
            <a:r>
              <a:rPr lang="en-US" sz="2000" dirty="0">
                <a:solidFill>
                  <a:srgbClr val="000000"/>
                </a:solidFill>
                <a:latin typeface="Lato" panose="020F0502020204030203" pitchFamily="34" charset="0"/>
                <a:cs typeface="Aharoni" panose="02010803020104030203" pitchFamily="2" charset="-79"/>
              </a:rPr>
              <a:t>know where to find files of similar types</a:t>
            </a:r>
            <a:r>
              <a:rPr lang="en-US" sz="2000" dirty="0" smtClean="0">
                <a:solidFill>
                  <a:srgbClr val="000000"/>
                </a:solidFill>
                <a:latin typeface="Lato" panose="020F0502020204030203" pitchFamily="34" charset="0"/>
                <a:cs typeface="Aharoni" panose="02010803020104030203" pitchFamily="2" charset="-79"/>
              </a:rPr>
              <a:t>.</a:t>
            </a:r>
          </a:p>
          <a:p>
            <a:pPr fontAlgn="base">
              <a:spcBef>
                <a:spcPct val="0"/>
              </a:spcBef>
              <a:spcAft>
                <a:spcPct val="0"/>
              </a:spcAft>
              <a:buClr>
                <a:srgbClr val="EE0060"/>
              </a:buClr>
            </a:pPr>
            <a:endParaRPr lang="en-US" sz="2000" dirty="0">
              <a:solidFill>
                <a:srgbClr val="000000"/>
              </a:solidFill>
              <a:latin typeface="Lato" panose="020F0502020204030203" pitchFamily="34" charset="0"/>
              <a:cs typeface="Aharoni" panose="02010803020104030203" pitchFamily="2" charset="-79"/>
            </a:endParaRPr>
          </a:p>
          <a:p>
            <a:pPr fontAlgn="base">
              <a:spcBef>
                <a:spcPct val="0"/>
              </a:spcBef>
              <a:spcAft>
                <a:spcPct val="0"/>
              </a:spcAft>
              <a:buClr>
                <a:srgbClr val="EE0060"/>
              </a:buClr>
            </a:pPr>
            <a:r>
              <a:rPr lang="en-US" sz="2000" dirty="0" smtClean="0">
                <a:solidFill>
                  <a:srgbClr val="000000"/>
                </a:solidFill>
                <a:latin typeface="Lato" panose="020F0502020204030203" pitchFamily="34" charset="0"/>
                <a:cs typeface="Aharoni" panose="02010803020104030203" pitchFamily="2" charset="-79"/>
              </a:rPr>
              <a:t>The </a:t>
            </a:r>
            <a:r>
              <a:rPr lang="en-US" sz="2000" dirty="0">
                <a:solidFill>
                  <a:srgbClr val="000000"/>
                </a:solidFill>
                <a:latin typeface="Lato" panose="020F0502020204030203" pitchFamily="34" charset="0"/>
                <a:cs typeface="Aharoni" panose="02010803020104030203" pitchFamily="2" charset="-79"/>
              </a:rPr>
              <a:t>names won’t conflict</a:t>
            </a:r>
            <a:r>
              <a:rPr lang="en-US" sz="2000" dirty="0" smtClean="0">
                <a:solidFill>
                  <a:srgbClr val="000000"/>
                </a:solidFill>
                <a:latin typeface="Lato" panose="020F0502020204030203" pitchFamily="34" charset="0"/>
                <a:cs typeface="Aharoni" panose="02010803020104030203" pitchFamily="2" charset="-79"/>
              </a:rPr>
              <a:t>.</a:t>
            </a:r>
          </a:p>
          <a:p>
            <a:pPr fontAlgn="base">
              <a:spcBef>
                <a:spcPct val="0"/>
              </a:spcBef>
              <a:spcAft>
                <a:spcPct val="0"/>
              </a:spcAft>
              <a:buClr>
                <a:srgbClr val="EE0060"/>
              </a:buClr>
            </a:pPr>
            <a:endParaRPr lang="en-US" sz="2000" dirty="0">
              <a:solidFill>
                <a:srgbClr val="000000"/>
              </a:solidFill>
              <a:latin typeface="Lato" panose="020F0502020204030203" pitchFamily="34" charset="0"/>
              <a:cs typeface="Aharoni" panose="02010803020104030203" pitchFamily="2" charset="-79"/>
            </a:endParaRPr>
          </a:p>
          <a:p>
            <a:pPr fontAlgn="base">
              <a:spcBef>
                <a:spcPct val="0"/>
              </a:spcBef>
              <a:spcAft>
                <a:spcPct val="0"/>
              </a:spcAft>
              <a:buClr>
                <a:srgbClr val="EE0060"/>
              </a:buClr>
            </a:pPr>
            <a:r>
              <a:rPr lang="en-US" sz="2000" dirty="0" smtClean="0">
                <a:solidFill>
                  <a:srgbClr val="000000"/>
                </a:solidFill>
                <a:latin typeface="Lato" panose="020F0502020204030203" pitchFamily="34" charset="0"/>
                <a:cs typeface="Aharoni" panose="02010803020104030203" pitchFamily="2" charset="-79"/>
              </a:rPr>
              <a:t>You </a:t>
            </a:r>
            <a:r>
              <a:rPr lang="en-US" sz="2000" dirty="0">
                <a:solidFill>
                  <a:srgbClr val="000000"/>
                </a:solidFill>
                <a:latin typeface="Lato" panose="020F0502020204030203" pitchFamily="34" charset="0"/>
                <a:cs typeface="Aharoni" panose="02010803020104030203" pitchFamily="2" charset="-79"/>
              </a:rPr>
              <a:t>can have define access of the types within the packages.</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2" name="Title 1"/>
          <p:cNvSpPr>
            <a:spLocks noGrp="1"/>
          </p:cNvSpPr>
          <p:nvPr>
            <p:ph type="title"/>
          </p:nvPr>
        </p:nvSpPr>
        <p:spPr>
          <a:xfrm>
            <a:off x="2209800" y="1265238"/>
            <a:ext cx="7086600" cy="868362"/>
          </a:xfrm>
          <a:noFill/>
          <a:ln w="9525">
            <a:noFill/>
            <a:miter lim="800000"/>
            <a:headEnd/>
            <a:tailEnd/>
          </a:ln>
        </p:spPr>
        <p:txBody>
          <a:bodyPr vert="horz" wrap="square" lIns="16930" tIns="16930" rIns="16930" bIns="16930" numCol="1" rtlCol="0" anchor="t" anchorCtr="0" compatLnSpc="1">
            <a:prstTxWarp prst="textNoShape">
              <a:avLst/>
            </a:prstTxWarp>
            <a:noAutofit/>
          </a:bodyPr>
          <a:lstStyle/>
          <a:p>
            <a:pPr algn="l" defTabSz="914240" fontAlgn="base">
              <a:spcBef>
                <a:spcPct val="20000"/>
              </a:spcBef>
              <a:spcAft>
                <a:spcPct val="0"/>
              </a:spcAft>
              <a:buClr>
                <a:srgbClr val="000000"/>
              </a:buClr>
              <a:buFont typeface="Arial" charset="0"/>
            </a:pPr>
            <a:r>
              <a:rPr lang="en-US" sz="3600" b="1" dirty="0">
                <a:solidFill>
                  <a:srgbClr val="E61557"/>
                </a:solidFill>
                <a:latin typeface="Lato" panose="020F0502020204030203" pitchFamily="34" charset="0"/>
              </a:rPr>
              <a:t>Program Vs Process Vs Thread</a:t>
            </a:r>
          </a:p>
        </p:txBody>
      </p:sp>
      <p:sp>
        <p:nvSpPr>
          <p:cNvPr id="5" name="Rectangle 4"/>
          <p:cNvSpPr/>
          <p:nvPr/>
        </p:nvSpPr>
        <p:spPr>
          <a:xfrm>
            <a:off x="2133600" y="2133600"/>
            <a:ext cx="8305800" cy="3293209"/>
          </a:xfrm>
          <a:prstGeom prst="rect">
            <a:avLst/>
          </a:prstGeom>
          <a:noFill/>
        </p:spPr>
        <p:txBody>
          <a:bodyPr vert="horz" wrap="square" lIns="91440" tIns="45720" rIns="91440" bIns="45720" rtlCol="0">
            <a:spAutoFit/>
          </a:bodyPr>
          <a:lstStyle/>
          <a:p>
            <a:pPr marL="342900" indent="-342900" fontAlgn="base">
              <a:spcBef>
                <a:spcPct val="0"/>
              </a:spcBef>
              <a:spcAft>
                <a:spcPct val="0"/>
              </a:spcAft>
              <a:buClr>
                <a:srgbClr val="EE0060"/>
              </a:buClr>
              <a:buFont typeface="Arial" pitchFamily="34" charset="0"/>
              <a:buChar char="•"/>
            </a:pPr>
            <a:r>
              <a:rPr lang="en-IN" sz="2000" b="1" dirty="0">
                <a:solidFill>
                  <a:srgbClr val="000000"/>
                </a:solidFill>
                <a:latin typeface="Lato" panose="020F0502020204030203" pitchFamily="34" charset="0"/>
                <a:cs typeface="Aharoni" panose="02010803020104030203" pitchFamily="2" charset="-79"/>
              </a:rPr>
              <a:t>Program: </a:t>
            </a:r>
            <a:r>
              <a:rPr lang="en-IN" sz="2000" dirty="0">
                <a:solidFill>
                  <a:srgbClr val="000000"/>
                </a:solidFill>
                <a:latin typeface="Lato" panose="020F0502020204030203" pitchFamily="34" charset="0"/>
                <a:cs typeface="Aharoni" panose="02010803020104030203" pitchFamily="2" charset="-79"/>
              </a:rPr>
              <a:t>A program is a set of instructions stored in the secondary  storage device that are intended to carry out a specific job. It is read into the primary memory and executed by the kernel.</a:t>
            </a:r>
          </a:p>
          <a:p>
            <a:pPr marL="342900" indent="-342900" fontAlgn="base">
              <a:spcBef>
                <a:spcPct val="0"/>
              </a:spcBef>
              <a:spcAft>
                <a:spcPct val="0"/>
              </a:spcAft>
              <a:buClr>
                <a:srgbClr val="EE0060"/>
              </a:buClr>
              <a:buFont typeface="Arial" pitchFamily="34" charset="0"/>
              <a:buChar char="•"/>
            </a:pPr>
            <a:endParaRPr lang="en-IN" sz="2000" dirty="0">
              <a:solidFill>
                <a:srgbClr val="000000"/>
              </a:solidFill>
              <a:latin typeface="Lato" panose="020F0502020204030203" pitchFamily="34" charset="0"/>
              <a:cs typeface="Aharoni" panose="02010803020104030203" pitchFamily="2" charset="-79"/>
            </a:endParaRPr>
          </a:p>
          <a:p>
            <a:pPr marL="342900" indent="-342900" fontAlgn="base">
              <a:spcBef>
                <a:spcPct val="0"/>
              </a:spcBef>
              <a:spcAft>
                <a:spcPct val="0"/>
              </a:spcAft>
              <a:buClr>
                <a:srgbClr val="EE0060"/>
              </a:buClr>
              <a:buFont typeface="Arial" pitchFamily="34" charset="0"/>
              <a:buChar char="•"/>
            </a:pPr>
            <a:r>
              <a:rPr lang="en-IN" sz="2000" b="1" dirty="0">
                <a:solidFill>
                  <a:srgbClr val="000000"/>
                </a:solidFill>
                <a:latin typeface="Lato" panose="020F0502020204030203" pitchFamily="34" charset="0"/>
                <a:cs typeface="Aharoni" panose="02010803020104030203" pitchFamily="2" charset="-79"/>
              </a:rPr>
              <a:t>Process : </a:t>
            </a:r>
            <a:r>
              <a:rPr lang="en-IN" sz="2000" dirty="0">
                <a:solidFill>
                  <a:srgbClr val="000000"/>
                </a:solidFill>
                <a:latin typeface="Lato" panose="020F0502020204030203" pitchFamily="34" charset="0"/>
                <a:cs typeface="Aharoni" panose="02010803020104030203" pitchFamily="2" charset="-79"/>
              </a:rPr>
              <a:t>An executing instance of a program is called a process. It is also referred as a task.</a:t>
            </a:r>
          </a:p>
          <a:p>
            <a:pPr marL="342900" indent="-342900" fontAlgn="base">
              <a:spcBef>
                <a:spcPct val="0"/>
              </a:spcBef>
              <a:spcAft>
                <a:spcPct val="0"/>
              </a:spcAft>
              <a:buClr>
                <a:srgbClr val="EE0060"/>
              </a:buClr>
              <a:buFont typeface="Arial" pitchFamily="34" charset="0"/>
              <a:buChar char="•"/>
            </a:pPr>
            <a:endParaRPr lang="en-IN" sz="2000" b="1" dirty="0">
              <a:solidFill>
                <a:srgbClr val="000000"/>
              </a:solidFill>
              <a:latin typeface="Lato" panose="020F0502020204030203" pitchFamily="34" charset="0"/>
              <a:cs typeface="Aharoni" panose="02010803020104030203" pitchFamily="2" charset="-79"/>
            </a:endParaRPr>
          </a:p>
          <a:p>
            <a:pPr marL="342900" indent="-342900" fontAlgn="base">
              <a:spcBef>
                <a:spcPct val="0"/>
              </a:spcBef>
              <a:spcAft>
                <a:spcPct val="0"/>
              </a:spcAft>
              <a:buClr>
                <a:srgbClr val="EE0060"/>
              </a:buClr>
              <a:buFont typeface="Arial" pitchFamily="34" charset="0"/>
              <a:buChar char="•"/>
            </a:pPr>
            <a:r>
              <a:rPr lang="en-IN" sz="2000" b="1" dirty="0">
                <a:solidFill>
                  <a:srgbClr val="000000"/>
                </a:solidFill>
                <a:latin typeface="Lato" panose="020F0502020204030203" pitchFamily="34" charset="0"/>
                <a:cs typeface="Aharoni" panose="02010803020104030203" pitchFamily="2" charset="-79"/>
              </a:rPr>
              <a:t>Thread : </a:t>
            </a:r>
            <a:r>
              <a:rPr lang="en-IN" sz="2000" dirty="0">
                <a:solidFill>
                  <a:srgbClr val="000000"/>
                </a:solidFill>
                <a:latin typeface="Lato" panose="020F0502020204030203" pitchFamily="34" charset="0"/>
                <a:cs typeface="Aharoni" panose="02010803020104030203" pitchFamily="2" charset="-79"/>
              </a:rPr>
              <a:t>A thread is called a ‘lightweight process’. It is similar to a real process but executes within the  context of a process and shares the same resources allotted to the process by the kernel. </a:t>
            </a:r>
          </a:p>
        </p:txBody>
      </p:sp>
    </p:spTree>
    <p:extLst>
      <p:ext uri="{BB962C8B-B14F-4D97-AF65-F5344CB8AC3E}">
        <p14:creationId xmlns:p14="http://schemas.microsoft.com/office/powerpoint/2010/main" val="142756610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3" name="Content Placeholder 2"/>
          <p:cNvSpPr>
            <a:spLocks noGrp="1"/>
          </p:cNvSpPr>
          <p:nvPr>
            <p:ph idx="1"/>
          </p:nvPr>
        </p:nvSpPr>
        <p:spPr>
          <a:xfrm>
            <a:off x="1524000" y="457201"/>
            <a:ext cx="9144000" cy="5668963"/>
          </a:xfrm>
        </p:spPr>
        <p:txBody>
          <a:bodyPr/>
          <a:lstStyle/>
          <a:p>
            <a:pPr>
              <a:buNone/>
            </a:pPr>
            <a:endParaRPr lang="en-US" dirty="0" smtClean="0"/>
          </a:p>
          <a:p>
            <a:pPr>
              <a:buNone/>
            </a:pPr>
            <a:endParaRPr lang="en-US" dirty="0"/>
          </a:p>
        </p:txBody>
      </p:sp>
      <p:sp>
        <p:nvSpPr>
          <p:cNvPr id="4" name="Rectangle 3"/>
          <p:cNvSpPr/>
          <p:nvPr/>
        </p:nvSpPr>
        <p:spPr>
          <a:xfrm>
            <a:off x="2253008" y="24384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Process 1</a:t>
            </a:r>
            <a:endParaRPr lang="en-US" dirty="0"/>
          </a:p>
        </p:txBody>
      </p:sp>
      <p:sp>
        <p:nvSpPr>
          <p:cNvPr id="6" name="TextBox 5"/>
          <p:cNvSpPr txBox="1"/>
          <p:nvPr/>
        </p:nvSpPr>
        <p:spPr>
          <a:xfrm>
            <a:off x="3624609" y="1905000"/>
            <a:ext cx="1033809" cy="369332"/>
          </a:xfrm>
          <a:prstGeom prst="rect">
            <a:avLst/>
          </a:prstGeom>
          <a:noFill/>
        </p:spPr>
        <p:txBody>
          <a:bodyPr wrap="none" rtlCol="0">
            <a:spAutoFit/>
          </a:bodyPr>
          <a:lstStyle/>
          <a:p>
            <a:r>
              <a:rPr lang="en-US" dirty="0"/>
              <a:t>Program </a:t>
            </a:r>
          </a:p>
        </p:txBody>
      </p:sp>
      <p:sp>
        <p:nvSpPr>
          <p:cNvPr id="7" name="Rectangle 6"/>
          <p:cNvSpPr/>
          <p:nvPr/>
        </p:nvSpPr>
        <p:spPr>
          <a:xfrm>
            <a:off x="3624608" y="24384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2</a:t>
            </a:r>
          </a:p>
        </p:txBody>
      </p:sp>
      <p:sp>
        <p:nvSpPr>
          <p:cNvPr id="8" name="Rectangle 7"/>
          <p:cNvSpPr/>
          <p:nvPr/>
        </p:nvSpPr>
        <p:spPr>
          <a:xfrm>
            <a:off x="4920008" y="2438400"/>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3</a:t>
            </a:r>
          </a:p>
        </p:txBody>
      </p:sp>
      <p:sp>
        <p:nvSpPr>
          <p:cNvPr id="9" name="Rectangle 8"/>
          <p:cNvSpPr/>
          <p:nvPr/>
        </p:nvSpPr>
        <p:spPr>
          <a:xfrm>
            <a:off x="3015008" y="32766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4</a:t>
            </a:r>
          </a:p>
        </p:txBody>
      </p:sp>
      <p:sp>
        <p:nvSpPr>
          <p:cNvPr id="10" name="Rectangle 9"/>
          <p:cNvSpPr/>
          <p:nvPr/>
        </p:nvSpPr>
        <p:spPr>
          <a:xfrm>
            <a:off x="4691408" y="32766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5</a:t>
            </a:r>
          </a:p>
        </p:txBody>
      </p:sp>
      <p:sp>
        <p:nvSpPr>
          <p:cNvPr id="11" name="Rectangle 10"/>
          <p:cNvSpPr/>
          <p:nvPr/>
        </p:nvSpPr>
        <p:spPr>
          <a:xfrm>
            <a:off x="3015008" y="40386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6</a:t>
            </a:r>
          </a:p>
        </p:txBody>
      </p:sp>
      <p:sp>
        <p:nvSpPr>
          <p:cNvPr id="12" name="Rectangle 11"/>
          <p:cNvSpPr/>
          <p:nvPr/>
        </p:nvSpPr>
        <p:spPr>
          <a:xfrm>
            <a:off x="4691408" y="40386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7</a:t>
            </a:r>
          </a:p>
        </p:txBody>
      </p:sp>
      <p:cxnSp>
        <p:nvCxnSpPr>
          <p:cNvPr id="14" name="Straight Arrow Connector 13"/>
          <p:cNvCxnSpPr/>
          <p:nvPr/>
        </p:nvCxnSpPr>
        <p:spPr>
          <a:xfrm>
            <a:off x="6215408" y="2743200"/>
            <a:ext cx="1524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63008" y="2209800"/>
            <a:ext cx="2133600" cy="369332"/>
          </a:xfrm>
          <a:prstGeom prst="rect">
            <a:avLst/>
          </a:prstGeom>
          <a:noFill/>
        </p:spPr>
        <p:txBody>
          <a:bodyPr wrap="square" rtlCol="0">
            <a:spAutoFit/>
          </a:bodyPr>
          <a:lstStyle/>
          <a:p>
            <a:r>
              <a:rPr lang="en-US" dirty="0"/>
              <a:t>Within a Process</a:t>
            </a:r>
          </a:p>
        </p:txBody>
      </p:sp>
      <p:sp>
        <p:nvSpPr>
          <p:cNvPr id="18" name="TextBox 17"/>
          <p:cNvSpPr txBox="1"/>
          <p:nvPr/>
        </p:nvSpPr>
        <p:spPr>
          <a:xfrm>
            <a:off x="8991600" y="1981200"/>
            <a:ext cx="1117101" cy="369332"/>
          </a:xfrm>
          <a:prstGeom prst="rect">
            <a:avLst/>
          </a:prstGeom>
          <a:noFill/>
        </p:spPr>
        <p:txBody>
          <a:bodyPr wrap="none" rtlCol="0">
            <a:spAutoFit/>
          </a:bodyPr>
          <a:lstStyle/>
          <a:p>
            <a:r>
              <a:rPr lang="en-US" dirty="0"/>
              <a:t>Process 3 </a:t>
            </a:r>
          </a:p>
        </p:txBody>
      </p:sp>
      <p:sp>
        <p:nvSpPr>
          <p:cNvPr id="19" name="Rectangle 18"/>
          <p:cNvSpPr/>
          <p:nvPr/>
        </p:nvSpPr>
        <p:spPr>
          <a:xfrm>
            <a:off x="7815608" y="2438400"/>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Thread 1</a:t>
            </a:r>
          </a:p>
        </p:txBody>
      </p:sp>
      <p:sp>
        <p:nvSpPr>
          <p:cNvPr id="20" name="Rectangle 19"/>
          <p:cNvSpPr/>
          <p:nvPr/>
        </p:nvSpPr>
        <p:spPr>
          <a:xfrm>
            <a:off x="9034808" y="24384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Thread 2</a:t>
            </a:r>
          </a:p>
        </p:txBody>
      </p:sp>
      <p:sp>
        <p:nvSpPr>
          <p:cNvPr id="21" name="Rectangle 20"/>
          <p:cNvSpPr/>
          <p:nvPr/>
        </p:nvSpPr>
        <p:spPr>
          <a:xfrm>
            <a:off x="8272808" y="32004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Thread 4</a:t>
            </a:r>
          </a:p>
        </p:txBody>
      </p:sp>
      <p:sp>
        <p:nvSpPr>
          <p:cNvPr id="22" name="Rectangle 21"/>
          <p:cNvSpPr/>
          <p:nvPr/>
        </p:nvSpPr>
        <p:spPr>
          <a:xfrm>
            <a:off x="9720608" y="32004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Thread 5</a:t>
            </a:r>
          </a:p>
        </p:txBody>
      </p:sp>
      <p:sp>
        <p:nvSpPr>
          <p:cNvPr id="23" name="Rectangle 22"/>
          <p:cNvSpPr/>
          <p:nvPr/>
        </p:nvSpPr>
        <p:spPr>
          <a:xfrm>
            <a:off x="10177808" y="24384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Thread 3</a:t>
            </a:r>
          </a:p>
        </p:txBody>
      </p:sp>
      <p:sp>
        <p:nvSpPr>
          <p:cNvPr id="24" name="Rectangle 23"/>
          <p:cNvSpPr/>
          <p:nvPr/>
        </p:nvSpPr>
        <p:spPr>
          <a:xfrm>
            <a:off x="8272808" y="40386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Thread 6</a:t>
            </a:r>
          </a:p>
        </p:txBody>
      </p:sp>
      <p:sp>
        <p:nvSpPr>
          <p:cNvPr id="25" name="Rectangle 24"/>
          <p:cNvSpPr/>
          <p:nvPr/>
        </p:nvSpPr>
        <p:spPr>
          <a:xfrm>
            <a:off x="9720608" y="40386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Thread 7</a:t>
            </a:r>
          </a:p>
        </p:txBody>
      </p:sp>
    </p:spTree>
    <p:extLst>
      <p:ext uri="{BB962C8B-B14F-4D97-AF65-F5344CB8AC3E}">
        <p14:creationId xmlns:p14="http://schemas.microsoft.com/office/powerpoint/2010/main" val="89363200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2" name="Title 1"/>
          <p:cNvSpPr>
            <a:spLocks noGrp="1"/>
          </p:cNvSpPr>
          <p:nvPr>
            <p:ph type="title"/>
          </p:nvPr>
        </p:nvSpPr>
        <p:spPr>
          <a:xfrm>
            <a:off x="2057400" y="990600"/>
            <a:ext cx="4267200" cy="792162"/>
          </a:xfrm>
          <a:noFill/>
          <a:ln w="9525">
            <a:noFill/>
            <a:miter lim="800000"/>
            <a:headEnd/>
            <a:tailEnd/>
          </a:ln>
        </p:spPr>
        <p:txBody>
          <a:bodyPr vert="horz" wrap="square" lIns="16930" tIns="16930" rIns="16930" bIns="16930" numCol="1" rtlCol="0" anchor="t" anchorCtr="0" compatLnSpc="1">
            <a:prstTxWarp prst="textNoShape">
              <a:avLst/>
            </a:prstTxWarp>
            <a:noAutofit/>
          </a:bodyPr>
          <a:lstStyle/>
          <a:p>
            <a:pPr algn="l" defTabSz="914240" fontAlgn="base">
              <a:spcBef>
                <a:spcPct val="20000"/>
              </a:spcBef>
              <a:spcAft>
                <a:spcPct val="0"/>
              </a:spcAft>
              <a:buClr>
                <a:srgbClr val="000000"/>
              </a:buClr>
              <a:buFont typeface="Arial" charset="0"/>
            </a:pPr>
            <a:r>
              <a:rPr lang="en-US" sz="3600" b="1" dirty="0">
                <a:solidFill>
                  <a:srgbClr val="E61557"/>
                </a:solidFill>
                <a:latin typeface="Lato" panose="020F0502020204030203" pitchFamily="34" charset="0"/>
              </a:rPr>
              <a:t>Multi Threading</a:t>
            </a:r>
          </a:p>
        </p:txBody>
      </p:sp>
      <p:sp>
        <p:nvSpPr>
          <p:cNvPr id="3" name="Content Placeholder 2"/>
          <p:cNvSpPr>
            <a:spLocks noGrp="1"/>
          </p:cNvSpPr>
          <p:nvPr>
            <p:ph idx="1"/>
          </p:nvPr>
        </p:nvSpPr>
        <p:spPr>
          <a:xfrm>
            <a:off x="1981200" y="1645444"/>
            <a:ext cx="8229600" cy="5059363"/>
          </a:xfrm>
        </p:spPr>
        <p:txBody>
          <a:bodyPr>
            <a:normAutofit/>
          </a:bodyPr>
          <a:lstStyle/>
          <a:p>
            <a:pPr>
              <a:buNone/>
            </a:pPr>
            <a:r>
              <a:rPr lang="en-US" sz="2000" dirty="0">
                <a:latin typeface="Lato" panose="020F0502020204030203" pitchFamily="34" charset="0"/>
                <a:cs typeface="Times New Roman" pitchFamily="18" charset="0"/>
              </a:rPr>
              <a:t>Every computer has multiple processes running at a time.</a:t>
            </a:r>
          </a:p>
          <a:p>
            <a:pPr>
              <a:buNone/>
            </a:pPr>
            <a:endParaRPr lang="en-US"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sp>
        <p:nvSpPr>
          <p:cNvPr id="4" name="Rounded Rectangle 3"/>
          <p:cNvSpPr/>
          <p:nvPr/>
        </p:nvSpPr>
        <p:spPr>
          <a:xfrm>
            <a:off x="3276600" y="2331243"/>
            <a:ext cx="1295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Playing Video</a:t>
            </a:r>
          </a:p>
        </p:txBody>
      </p:sp>
      <p:sp>
        <p:nvSpPr>
          <p:cNvPr id="5" name="Rounded Rectangle 4"/>
          <p:cNvSpPr/>
          <p:nvPr/>
        </p:nvSpPr>
        <p:spPr>
          <a:xfrm>
            <a:off x="3352800" y="3398043"/>
            <a:ext cx="1295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Notepad</a:t>
            </a:r>
          </a:p>
        </p:txBody>
      </p:sp>
      <p:sp>
        <p:nvSpPr>
          <p:cNvPr id="6" name="Rounded Rectangle 5"/>
          <p:cNvSpPr/>
          <p:nvPr/>
        </p:nvSpPr>
        <p:spPr>
          <a:xfrm>
            <a:off x="3352800" y="4693443"/>
            <a:ext cx="1295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Other Tasks</a:t>
            </a:r>
          </a:p>
        </p:txBody>
      </p:sp>
      <p:cxnSp>
        <p:nvCxnSpPr>
          <p:cNvPr id="11" name="Straight Arrow Connector 10"/>
          <p:cNvCxnSpPr/>
          <p:nvPr/>
        </p:nvCxnSpPr>
        <p:spPr>
          <a:xfrm flipH="1">
            <a:off x="4572000" y="2712243"/>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257800" y="2712243"/>
            <a:ext cx="0" cy="2362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648200" y="3702843"/>
            <a:ext cx="1295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648200" y="5074443"/>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5943600" y="3321843"/>
            <a:ext cx="1371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My Super Computer</a:t>
            </a:r>
          </a:p>
        </p:txBody>
      </p:sp>
      <p:cxnSp>
        <p:nvCxnSpPr>
          <p:cNvPr id="24" name="Straight Arrow Connector 23"/>
          <p:cNvCxnSpPr/>
          <p:nvPr/>
        </p:nvCxnSpPr>
        <p:spPr>
          <a:xfrm>
            <a:off x="7315200" y="3702843"/>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848600" y="2636043"/>
            <a:ext cx="0" cy="25146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8534400" y="2331243"/>
            <a:ext cx="1295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Music </a:t>
            </a:r>
          </a:p>
          <a:p>
            <a:pPr algn="ctr"/>
            <a:r>
              <a:rPr lang="en-US" dirty="0"/>
              <a:t>Player</a:t>
            </a:r>
          </a:p>
        </p:txBody>
      </p:sp>
      <p:cxnSp>
        <p:nvCxnSpPr>
          <p:cNvPr id="34" name="Straight Arrow Connector 33"/>
          <p:cNvCxnSpPr/>
          <p:nvPr/>
        </p:nvCxnSpPr>
        <p:spPr>
          <a:xfrm>
            <a:off x="7848600" y="2636043"/>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8610600" y="3398043"/>
            <a:ext cx="1295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a:t>
            </a:r>
          </a:p>
          <a:p>
            <a:pPr algn="ctr"/>
            <a:r>
              <a:rPr lang="en-US" dirty="0"/>
              <a:t>Internet</a:t>
            </a:r>
          </a:p>
        </p:txBody>
      </p:sp>
      <p:sp>
        <p:nvSpPr>
          <p:cNvPr id="43" name="Rounded Rectangle 42"/>
          <p:cNvSpPr/>
          <p:nvPr/>
        </p:nvSpPr>
        <p:spPr>
          <a:xfrm>
            <a:off x="8686800" y="4769643"/>
            <a:ext cx="1295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Playing Game</a:t>
            </a:r>
          </a:p>
        </p:txBody>
      </p:sp>
      <p:cxnSp>
        <p:nvCxnSpPr>
          <p:cNvPr id="47" name="Straight Arrow Connector 46"/>
          <p:cNvCxnSpPr/>
          <p:nvPr/>
        </p:nvCxnSpPr>
        <p:spPr>
          <a:xfrm>
            <a:off x="7848600" y="5150643"/>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890323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2" name="Title 1"/>
          <p:cNvSpPr>
            <a:spLocks noGrp="1"/>
          </p:cNvSpPr>
          <p:nvPr>
            <p:ph type="title"/>
          </p:nvPr>
        </p:nvSpPr>
        <p:spPr>
          <a:xfrm>
            <a:off x="2362200" y="1002119"/>
            <a:ext cx="5472545" cy="792164"/>
          </a:xfrm>
          <a:noFill/>
          <a:ln w="9525">
            <a:noFill/>
            <a:miter lim="800000"/>
            <a:headEnd/>
            <a:tailEnd/>
          </a:ln>
        </p:spPr>
        <p:txBody>
          <a:bodyPr vert="horz" wrap="square" lIns="16930" tIns="16930" rIns="16930" bIns="16930" numCol="1" rtlCol="0" anchor="t" anchorCtr="0" compatLnSpc="1">
            <a:prstTxWarp prst="textNoShape">
              <a:avLst/>
            </a:prstTxWarp>
            <a:noAutofit/>
          </a:bodyPr>
          <a:lstStyle/>
          <a:p>
            <a:pPr algn="l" defTabSz="914240" fontAlgn="base">
              <a:spcBef>
                <a:spcPct val="20000"/>
              </a:spcBef>
              <a:spcAft>
                <a:spcPct val="0"/>
              </a:spcAft>
              <a:buClr>
                <a:srgbClr val="000000"/>
              </a:buClr>
              <a:buFont typeface="Arial" charset="0"/>
            </a:pPr>
            <a:r>
              <a:rPr lang="en-US" sz="3600" b="1" dirty="0">
                <a:solidFill>
                  <a:srgbClr val="E61557"/>
                </a:solidFill>
                <a:latin typeface="Lato" panose="020F0502020204030203" pitchFamily="34" charset="0"/>
              </a:rPr>
              <a:t>Multi Threading (contd.)</a:t>
            </a:r>
          </a:p>
        </p:txBody>
      </p:sp>
      <p:sp>
        <p:nvSpPr>
          <p:cNvPr id="3" name="Content Placeholder 2"/>
          <p:cNvSpPr>
            <a:spLocks noGrp="1"/>
          </p:cNvSpPr>
          <p:nvPr>
            <p:ph idx="1"/>
          </p:nvPr>
        </p:nvSpPr>
        <p:spPr>
          <a:xfrm>
            <a:off x="2362200" y="1794600"/>
            <a:ext cx="8312727" cy="4754563"/>
          </a:xfrm>
        </p:spPr>
        <p:txBody>
          <a:bodyPr vert="horz" lIns="91440" tIns="45720" rIns="91440" bIns="45720" rtlCol="0">
            <a:normAutofit/>
          </a:bodyPr>
          <a:lstStyle/>
          <a:p>
            <a:pPr>
              <a:buNone/>
            </a:pPr>
            <a:r>
              <a:rPr lang="en-US" sz="2000" dirty="0">
                <a:latin typeface="Lato" panose="020F0502020204030203" pitchFamily="34" charset="0"/>
                <a:cs typeface="Times New Roman" pitchFamily="18" charset="0"/>
              </a:rPr>
              <a:t>Every application has multiple sub-process running at a time.</a:t>
            </a:r>
          </a:p>
        </p:txBody>
      </p:sp>
      <p:sp>
        <p:nvSpPr>
          <p:cNvPr id="4" name="Rounded Rectangle 3"/>
          <p:cNvSpPr/>
          <p:nvPr/>
        </p:nvSpPr>
        <p:spPr>
          <a:xfrm>
            <a:off x="2590800" y="2590800"/>
            <a:ext cx="1524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Playing songs</a:t>
            </a:r>
          </a:p>
        </p:txBody>
      </p:sp>
      <p:cxnSp>
        <p:nvCxnSpPr>
          <p:cNvPr id="6" name="Straight Arrow Connector 5"/>
          <p:cNvCxnSpPr/>
          <p:nvPr/>
        </p:nvCxnSpPr>
        <p:spPr>
          <a:xfrm flipH="1">
            <a:off x="4114800" y="28194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876800" y="2819400"/>
            <a:ext cx="0" cy="2514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114800" y="53340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2590800" y="4953000"/>
            <a:ext cx="1524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Downloading Updates</a:t>
            </a:r>
          </a:p>
        </p:txBody>
      </p:sp>
      <p:cxnSp>
        <p:nvCxnSpPr>
          <p:cNvPr id="17" name="Straight Connector 16"/>
          <p:cNvCxnSpPr/>
          <p:nvPr/>
        </p:nvCxnSpPr>
        <p:spPr>
          <a:xfrm>
            <a:off x="4876800" y="3962400"/>
            <a:ext cx="91440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791200" y="3657600"/>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Music Player</a:t>
            </a:r>
          </a:p>
        </p:txBody>
      </p:sp>
      <p:cxnSp>
        <p:nvCxnSpPr>
          <p:cNvPr id="20" name="Straight Connector 19"/>
          <p:cNvCxnSpPr/>
          <p:nvPr/>
        </p:nvCxnSpPr>
        <p:spPr>
          <a:xfrm>
            <a:off x="7010400" y="3962400"/>
            <a:ext cx="9144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8458200" y="2590800"/>
            <a:ext cx="1524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Managing playlists</a:t>
            </a:r>
          </a:p>
        </p:txBody>
      </p:sp>
      <p:cxnSp>
        <p:nvCxnSpPr>
          <p:cNvPr id="22" name="Straight Connector 21"/>
          <p:cNvCxnSpPr/>
          <p:nvPr/>
        </p:nvCxnSpPr>
        <p:spPr>
          <a:xfrm>
            <a:off x="7924800" y="2819400"/>
            <a:ext cx="0" cy="2514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924800" y="28194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8458200" y="4953000"/>
            <a:ext cx="1524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Accessing Internet</a:t>
            </a:r>
          </a:p>
        </p:txBody>
      </p:sp>
      <p:cxnSp>
        <p:nvCxnSpPr>
          <p:cNvPr id="29" name="Straight Arrow Connector 28"/>
          <p:cNvCxnSpPr/>
          <p:nvPr/>
        </p:nvCxnSpPr>
        <p:spPr>
          <a:xfrm>
            <a:off x="7924800" y="53340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14109"/>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2" name="Title 1"/>
          <p:cNvSpPr>
            <a:spLocks noGrp="1"/>
          </p:cNvSpPr>
          <p:nvPr>
            <p:ph type="title"/>
          </p:nvPr>
        </p:nvSpPr>
        <p:spPr>
          <a:xfrm>
            <a:off x="2362200" y="1828800"/>
            <a:ext cx="6446520" cy="563562"/>
          </a:xfrm>
          <a:noFill/>
          <a:ln w="9525">
            <a:noFill/>
            <a:miter lim="800000"/>
            <a:headEnd/>
            <a:tailEnd/>
          </a:ln>
        </p:spPr>
        <p:txBody>
          <a:bodyPr vert="horz" wrap="square" lIns="16930" tIns="16930" rIns="16930" bIns="16930" numCol="1" rtlCol="0" anchor="t" anchorCtr="0" compatLnSpc="1">
            <a:prstTxWarp prst="textNoShape">
              <a:avLst/>
            </a:prstTxWarp>
            <a:noAutofit/>
          </a:bodyPr>
          <a:lstStyle/>
          <a:p>
            <a:pPr algn="l" defTabSz="914240" fontAlgn="base">
              <a:spcBef>
                <a:spcPct val="20000"/>
              </a:spcBef>
              <a:spcAft>
                <a:spcPct val="0"/>
              </a:spcAft>
              <a:buClr>
                <a:srgbClr val="000000"/>
              </a:buClr>
              <a:buFont typeface="Arial" charset="0"/>
            </a:pPr>
            <a:r>
              <a:rPr lang="en-US" sz="3600" b="1" dirty="0">
                <a:solidFill>
                  <a:srgbClr val="E61557"/>
                </a:solidFill>
                <a:latin typeface="Lato" panose="020F0502020204030203" pitchFamily="34" charset="0"/>
              </a:rPr>
              <a:t>Multi Threading (contd.)</a:t>
            </a:r>
          </a:p>
        </p:txBody>
      </p:sp>
      <p:sp>
        <p:nvSpPr>
          <p:cNvPr id="3" name="Content Placeholder 2"/>
          <p:cNvSpPr>
            <a:spLocks noGrp="1"/>
          </p:cNvSpPr>
          <p:nvPr>
            <p:ph idx="1"/>
          </p:nvPr>
        </p:nvSpPr>
        <p:spPr>
          <a:xfrm>
            <a:off x="2209800" y="2620963"/>
            <a:ext cx="8229600" cy="1938992"/>
          </a:xfrm>
          <a:noFill/>
        </p:spPr>
        <p:txBody>
          <a:bodyPr vert="horz" wrap="square" lIns="91440" tIns="45720" rIns="91440" bIns="45720" rtlCol="0">
            <a:spAutoFit/>
          </a:bodyPr>
          <a:lstStyle/>
          <a:p>
            <a:pPr fontAlgn="base">
              <a:spcBef>
                <a:spcPct val="0"/>
              </a:spcBef>
              <a:spcAft>
                <a:spcPct val="0"/>
              </a:spcAft>
              <a:buClr>
                <a:srgbClr val="EE0060"/>
              </a:buClr>
            </a:pPr>
            <a:r>
              <a:rPr lang="en-US" sz="2000" dirty="0">
                <a:solidFill>
                  <a:srgbClr val="000000"/>
                </a:solidFill>
                <a:latin typeface="Lato" panose="020F0502020204030203" pitchFamily="34" charset="0"/>
                <a:cs typeface="Aharoni" panose="02010803020104030203" pitchFamily="2" charset="-79"/>
              </a:rPr>
              <a:t>Thread is a task to be performed. Multi threading is multiple </a:t>
            </a:r>
            <a:r>
              <a:rPr lang="en-US" sz="2000" dirty="0" smtClean="0">
                <a:solidFill>
                  <a:srgbClr val="000000"/>
                </a:solidFill>
                <a:latin typeface="Lato" panose="020F0502020204030203" pitchFamily="34" charset="0"/>
                <a:cs typeface="Aharoni" panose="02010803020104030203" pitchFamily="2" charset="-79"/>
              </a:rPr>
              <a:t>tasks </a:t>
            </a:r>
            <a:r>
              <a:rPr lang="en-US" sz="2000" dirty="0">
                <a:solidFill>
                  <a:srgbClr val="000000"/>
                </a:solidFill>
                <a:latin typeface="Lato" panose="020F0502020204030203" pitchFamily="34" charset="0"/>
                <a:cs typeface="Aharoni" panose="02010803020104030203" pitchFamily="2" charset="-79"/>
              </a:rPr>
              <a:t>getting executed at the same time in the same </a:t>
            </a:r>
            <a:r>
              <a:rPr lang="en-US" sz="2000" dirty="0" smtClean="0">
                <a:solidFill>
                  <a:srgbClr val="000000"/>
                </a:solidFill>
                <a:latin typeface="Lato" panose="020F0502020204030203" pitchFamily="34" charset="0"/>
                <a:cs typeface="Aharoni" panose="02010803020104030203" pitchFamily="2" charset="-79"/>
              </a:rPr>
              <a:t>program/process</a:t>
            </a:r>
            <a:r>
              <a:rPr lang="en-US" sz="2000" dirty="0">
                <a:solidFill>
                  <a:srgbClr val="000000"/>
                </a:solidFill>
                <a:latin typeface="Lato" panose="020F0502020204030203" pitchFamily="34" charset="0"/>
                <a:cs typeface="Aharoni" panose="02010803020104030203" pitchFamily="2" charset="-79"/>
              </a:rPr>
              <a:t>. </a:t>
            </a:r>
          </a:p>
          <a:p>
            <a:pPr fontAlgn="base">
              <a:spcBef>
                <a:spcPct val="0"/>
              </a:spcBef>
              <a:spcAft>
                <a:spcPct val="0"/>
              </a:spcAft>
              <a:buClr>
                <a:srgbClr val="EE0060"/>
              </a:buClr>
            </a:pPr>
            <a:endParaRPr lang="en-US" sz="2000" dirty="0">
              <a:solidFill>
                <a:srgbClr val="000000"/>
              </a:solidFill>
              <a:latin typeface="Lato" panose="020F0502020204030203" pitchFamily="34" charset="0"/>
              <a:cs typeface="Aharoni" panose="02010803020104030203" pitchFamily="2" charset="-79"/>
            </a:endParaRPr>
          </a:p>
          <a:p>
            <a:pPr fontAlgn="base">
              <a:spcBef>
                <a:spcPct val="0"/>
              </a:spcBef>
              <a:spcAft>
                <a:spcPct val="0"/>
              </a:spcAft>
              <a:buClr>
                <a:srgbClr val="EE0060"/>
              </a:buClr>
            </a:pPr>
            <a:r>
              <a:rPr lang="en-US" sz="2000" dirty="0">
                <a:solidFill>
                  <a:srgbClr val="000000"/>
                </a:solidFill>
                <a:latin typeface="Lato" panose="020F0502020204030203" pitchFamily="34" charset="0"/>
                <a:cs typeface="Aharoni" panose="02010803020104030203" pitchFamily="2" charset="-79"/>
              </a:rPr>
              <a:t>Multi threading takes the same memory space for any number of </a:t>
            </a:r>
            <a:r>
              <a:rPr lang="en-US" sz="2000" dirty="0" smtClean="0">
                <a:solidFill>
                  <a:srgbClr val="000000"/>
                </a:solidFill>
                <a:latin typeface="Lato" panose="020F0502020204030203" pitchFamily="34" charset="0"/>
                <a:cs typeface="Aharoni" panose="02010803020104030203" pitchFamily="2" charset="-79"/>
              </a:rPr>
              <a:t>threads</a:t>
            </a:r>
            <a:r>
              <a:rPr lang="en-US" sz="2000" dirty="0">
                <a:solidFill>
                  <a:srgbClr val="000000"/>
                </a:solidFill>
                <a:latin typeface="Lato" panose="020F0502020204030203" pitchFamily="34" charset="0"/>
                <a:cs typeface="Aharoni" panose="02010803020104030203" pitchFamily="2" charset="-79"/>
              </a:rPr>
              <a:t>.</a:t>
            </a:r>
          </a:p>
          <a:p>
            <a:pPr fontAlgn="base">
              <a:spcBef>
                <a:spcPct val="0"/>
              </a:spcBef>
              <a:spcAft>
                <a:spcPct val="0"/>
              </a:spcAft>
              <a:buClr>
                <a:srgbClr val="EE0060"/>
              </a:buClr>
            </a:pPr>
            <a:endParaRPr lang="en-US" sz="2000" dirty="0">
              <a:solidFill>
                <a:srgbClr val="000000"/>
              </a:solidFill>
              <a:latin typeface="Lato" panose="020F0502020204030203" pitchFamily="34" charset="0"/>
              <a:cs typeface="Aharoni" panose="02010803020104030203" pitchFamily="2" charset="-79"/>
            </a:endParaRPr>
          </a:p>
        </p:txBody>
      </p:sp>
    </p:spTree>
    <p:extLst>
      <p:ext uri="{BB962C8B-B14F-4D97-AF65-F5344CB8AC3E}">
        <p14:creationId xmlns:p14="http://schemas.microsoft.com/office/powerpoint/2010/main" val="163075751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1649"/>
          </a:xfrm>
          <a:prstGeom prst="rect">
            <a:avLst/>
          </a:prstGeom>
        </p:spPr>
      </p:pic>
      <p:grpSp>
        <p:nvGrpSpPr>
          <p:cNvPr id="41" name="Group 40">
            <a:extLst>
              <a:ext uri="{FF2B5EF4-FFF2-40B4-BE49-F238E27FC236}">
                <a16:creationId xmlns:a16="http://schemas.microsoft.com/office/drawing/2014/main" xmlns="" id="{9195A89F-E3A7-44E1-BBDA-3F5457791A05}"/>
              </a:ext>
            </a:extLst>
          </p:cNvPr>
          <p:cNvGrpSpPr/>
          <p:nvPr/>
        </p:nvGrpSpPr>
        <p:grpSpPr>
          <a:xfrm flipV="1">
            <a:off x="3797783" y="4228852"/>
            <a:ext cx="2670127" cy="353657"/>
            <a:chOff x="7077220" y="6934200"/>
            <a:chExt cx="8010380" cy="1060972"/>
          </a:xfrm>
        </p:grpSpPr>
        <p:cxnSp>
          <p:nvCxnSpPr>
            <p:cNvPr id="42" name="Straight Connector 41">
              <a:extLst>
                <a:ext uri="{FF2B5EF4-FFF2-40B4-BE49-F238E27FC236}">
                  <a16:creationId xmlns:a16="http://schemas.microsoft.com/office/drawing/2014/main" xmlns="" id="{6DF30E5E-B843-42E0-9BB5-39CF4AEEE3C7}"/>
                </a:ext>
              </a:extLst>
            </p:cNvPr>
            <p:cNvCxnSpPr>
              <a:cxnSpLocks/>
            </p:cNvCxnSpPr>
            <p:nvPr/>
          </p:nvCxnSpPr>
          <p:spPr bwMode="auto">
            <a:xfrm flipV="1">
              <a:off x="7077220" y="6934200"/>
              <a:ext cx="2600180" cy="1060972"/>
            </a:xfrm>
            <a:prstGeom prst="line">
              <a:avLst/>
            </a:prstGeom>
            <a:ln w="76200">
              <a:headEnd type="none" w="sm" len="sm"/>
              <a:tailEnd type="none" w="sm" len="sm"/>
            </a:ln>
          </p:spPr>
          <p:style>
            <a:lnRef idx="3">
              <a:schemeClr val="accent3"/>
            </a:lnRef>
            <a:fillRef idx="0">
              <a:schemeClr val="accent3"/>
            </a:fillRef>
            <a:effectRef idx="2">
              <a:schemeClr val="accent3"/>
            </a:effectRef>
            <a:fontRef idx="minor">
              <a:schemeClr val="tx1"/>
            </a:fontRef>
          </p:style>
        </p:cxnSp>
        <p:cxnSp>
          <p:nvCxnSpPr>
            <p:cNvPr id="43" name="Straight Connector 42">
              <a:extLst>
                <a:ext uri="{FF2B5EF4-FFF2-40B4-BE49-F238E27FC236}">
                  <a16:creationId xmlns:a16="http://schemas.microsoft.com/office/drawing/2014/main" xmlns="" id="{2FF6A1F8-B3CE-4303-A276-BA7240D09FEF}"/>
                </a:ext>
              </a:extLst>
            </p:cNvPr>
            <p:cNvCxnSpPr>
              <a:cxnSpLocks/>
            </p:cNvCxnSpPr>
            <p:nvPr/>
          </p:nvCxnSpPr>
          <p:spPr bwMode="auto">
            <a:xfrm>
              <a:off x="9677400" y="6934200"/>
              <a:ext cx="5410200" cy="0"/>
            </a:xfrm>
            <a:prstGeom prst="line">
              <a:avLst/>
            </a:prstGeom>
            <a:ln w="76200">
              <a:headEnd type="none" w="sm" len="sm"/>
              <a:tailEnd type="none" w="sm" len="sm"/>
            </a:ln>
          </p:spPr>
          <p:style>
            <a:lnRef idx="3">
              <a:schemeClr val="accent3"/>
            </a:lnRef>
            <a:fillRef idx="0">
              <a:schemeClr val="accent3"/>
            </a:fillRef>
            <a:effectRef idx="2">
              <a:schemeClr val="accent3"/>
            </a:effectRef>
            <a:fontRef idx="minor">
              <a:schemeClr val="tx1"/>
            </a:fontRef>
          </p:style>
        </p:cxnSp>
      </p:grpSp>
      <p:grpSp>
        <p:nvGrpSpPr>
          <p:cNvPr id="37" name="Group 36">
            <a:extLst>
              <a:ext uri="{FF2B5EF4-FFF2-40B4-BE49-F238E27FC236}">
                <a16:creationId xmlns:a16="http://schemas.microsoft.com/office/drawing/2014/main" xmlns="" id="{3AA9B46E-52A2-4639-9087-76502091EFFC}"/>
              </a:ext>
            </a:extLst>
          </p:cNvPr>
          <p:cNvGrpSpPr/>
          <p:nvPr/>
        </p:nvGrpSpPr>
        <p:grpSpPr>
          <a:xfrm>
            <a:off x="3119609" y="2785106"/>
            <a:ext cx="2744179" cy="350249"/>
            <a:chOff x="6855062" y="6934199"/>
            <a:chExt cx="8232538" cy="1050746"/>
          </a:xfrm>
        </p:grpSpPr>
        <p:cxnSp>
          <p:nvCxnSpPr>
            <p:cNvPr id="38" name="Straight Connector 37">
              <a:extLst>
                <a:ext uri="{FF2B5EF4-FFF2-40B4-BE49-F238E27FC236}">
                  <a16:creationId xmlns:a16="http://schemas.microsoft.com/office/drawing/2014/main" xmlns="" id="{CAFBBA3A-FAE2-489F-8E15-9166ABCF299A}"/>
                </a:ext>
              </a:extLst>
            </p:cNvPr>
            <p:cNvCxnSpPr>
              <a:cxnSpLocks/>
            </p:cNvCxnSpPr>
            <p:nvPr/>
          </p:nvCxnSpPr>
          <p:spPr bwMode="auto">
            <a:xfrm flipV="1">
              <a:off x="6855062" y="6934199"/>
              <a:ext cx="2773408" cy="1050746"/>
            </a:xfrm>
            <a:prstGeom prst="line">
              <a:avLst/>
            </a:prstGeom>
            <a:ln w="76200">
              <a:headEnd type="none" w="sm" len="sm"/>
              <a:tailEnd type="none" w="sm" len="sm"/>
            </a:ln>
          </p:spPr>
          <p:style>
            <a:lnRef idx="3">
              <a:schemeClr val="accent3"/>
            </a:lnRef>
            <a:fillRef idx="0">
              <a:schemeClr val="accent3"/>
            </a:fillRef>
            <a:effectRef idx="2">
              <a:schemeClr val="accent3"/>
            </a:effectRef>
            <a:fontRef idx="minor">
              <a:schemeClr val="tx1"/>
            </a:fontRef>
          </p:style>
        </p:cxnSp>
        <p:cxnSp>
          <p:nvCxnSpPr>
            <p:cNvPr id="39" name="Straight Connector 38">
              <a:extLst>
                <a:ext uri="{FF2B5EF4-FFF2-40B4-BE49-F238E27FC236}">
                  <a16:creationId xmlns:a16="http://schemas.microsoft.com/office/drawing/2014/main" xmlns="" id="{F9C9D5F7-A74D-401F-81C0-3F138482B1C2}"/>
                </a:ext>
              </a:extLst>
            </p:cNvPr>
            <p:cNvCxnSpPr>
              <a:cxnSpLocks/>
            </p:cNvCxnSpPr>
            <p:nvPr/>
          </p:nvCxnSpPr>
          <p:spPr bwMode="auto">
            <a:xfrm>
              <a:off x="9628470" y="6934200"/>
              <a:ext cx="5459130" cy="0"/>
            </a:xfrm>
            <a:prstGeom prst="line">
              <a:avLst/>
            </a:prstGeom>
            <a:ln w="76200">
              <a:headEnd type="none" w="sm" len="sm"/>
              <a:tailEnd type="none" w="sm" len="sm"/>
            </a:ln>
          </p:spPr>
          <p:style>
            <a:lnRef idx="3">
              <a:schemeClr val="accent3"/>
            </a:lnRef>
            <a:fillRef idx="0">
              <a:schemeClr val="accent3"/>
            </a:fillRef>
            <a:effectRef idx="2">
              <a:schemeClr val="accent3"/>
            </a:effectRef>
            <a:fontRef idx="minor">
              <a:schemeClr val="tx1"/>
            </a:fontRef>
          </p:style>
        </p:cxnSp>
      </p:grpSp>
      <p:grpSp>
        <p:nvGrpSpPr>
          <p:cNvPr id="24" name="Group 23">
            <a:extLst>
              <a:ext uri="{FF2B5EF4-FFF2-40B4-BE49-F238E27FC236}">
                <a16:creationId xmlns:a16="http://schemas.microsoft.com/office/drawing/2014/main" xmlns="" id="{CB4B70C7-F09D-4A94-8AEF-1C1076FFD896}"/>
              </a:ext>
            </a:extLst>
          </p:cNvPr>
          <p:cNvGrpSpPr/>
          <p:nvPr/>
        </p:nvGrpSpPr>
        <p:grpSpPr>
          <a:xfrm flipV="1">
            <a:off x="3070441" y="4568710"/>
            <a:ext cx="3259428" cy="934338"/>
            <a:chOff x="5863936" y="6915143"/>
            <a:chExt cx="9778285" cy="2803014"/>
          </a:xfrm>
        </p:grpSpPr>
        <p:cxnSp>
          <p:nvCxnSpPr>
            <p:cNvPr id="25" name="Straight Connector 24">
              <a:extLst>
                <a:ext uri="{FF2B5EF4-FFF2-40B4-BE49-F238E27FC236}">
                  <a16:creationId xmlns:a16="http://schemas.microsoft.com/office/drawing/2014/main" xmlns="" id="{4ECD01FD-54EB-455B-91EB-56DBDAE5239C}"/>
                </a:ext>
              </a:extLst>
            </p:cNvPr>
            <p:cNvCxnSpPr>
              <a:cxnSpLocks/>
            </p:cNvCxnSpPr>
            <p:nvPr/>
          </p:nvCxnSpPr>
          <p:spPr bwMode="auto">
            <a:xfrm flipV="1">
              <a:off x="5863936" y="6961652"/>
              <a:ext cx="4354230" cy="2756505"/>
            </a:xfrm>
            <a:prstGeom prst="line">
              <a:avLst/>
            </a:prstGeom>
            <a:ln w="76200">
              <a:headEnd type="none" w="sm" len="sm"/>
              <a:tailEnd type="none" w="sm" len="sm"/>
            </a:ln>
          </p:spPr>
          <p:style>
            <a:lnRef idx="3">
              <a:schemeClr val="accent3"/>
            </a:lnRef>
            <a:fillRef idx="0">
              <a:schemeClr val="accent3"/>
            </a:fillRef>
            <a:effectRef idx="2">
              <a:schemeClr val="accent3"/>
            </a:effectRef>
            <a:fontRef idx="minor">
              <a:schemeClr val="tx1"/>
            </a:fontRef>
          </p:style>
        </p:cxnSp>
        <p:cxnSp>
          <p:nvCxnSpPr>
            <p:cNvPr id="26" name="Straight Connector 25">
              <a:extLst>
                <a:ext uri="{FF2B5EF4-FFF2-40B4-BE49-F238E27FC236}">
                  <a16:creationId xmlns:a16="http://schemas.microsoft.com/office/drawing/2014/main" xmlns="" id="{53320E95-3F21-45DB-9B67-D24084553A77}"/>
                </a:ext>
              </a:extLst>
            </p:cNvPr>
            <p:cNvCxnSpPr>
              <a:cxnSpLocks/>
            </p:cNvCxnSpPr>
            <p:nvPr/>
          </p:nvCxnSpPr>
          <p:spPr bwMode="auto">
            <a:xfrm>
              <a:off x="10232021" y="6915143"/>
              <a:ext cx="5410200" cy="0"/>
            </a:xfrm>
            <a:prstGeom prst="line">
              <a:avLst/>
            </a:prstGeom>
            <a:ln w="76200">
              <a:headEnd type="none" w="sm" len="sm"/>
              <a:tailEnd type="none" w="sm" len="sm"/>
            </a:ln>
          </p:spPr>
          <p:style>
            <a:lnRef idx="3">
              <a:schemeClr val="accent3"/>
            </a:lnRef>
            <a:fillRef idx="0">
              <a:schemeClr val="accent3"/>
            </a:fillRef>
            <a:effectRef idx="2">
              <a:schemeClr val="accent3"/>
            </a:effectRef>
            <a:fontRef idx="minor">
              <a:schemeClr val="tx1"/>
            </a:fontRef>
          </p:style>
        </p:cxnSp>
      </p:grpSp>
      <p:grpSp>
        <p:nvGrpSpPr>
          <p:cNvPr id="23" name="Group 22">
            <a:extLst>
              <a:ext uri="{FF2B5EF4-FFF2-40B4-BE49-F238E27FC236}">
                <a16:creationId xmlns:a16="http://schemas.microsoft.com/office/drawing/2014/main" xmlns="" id="{08734804-368A-4B7B-A78E-0A7863C7316C}"/>
              </a:ext>
            </a:extLst>
          </p:cNvPr>
          <p:cNvGrpSpPr/>
          <p:nvPr/>
        </p:nvGrpSpPr>
        <p:grpSpPr>
          <a:xfrm>
            <a:off x="3213100" y="1854200"/>
            <a:ext cx="3254810" cy="933364"/>
            <a:chOff x="5323169" y="6934200"/>
            <a:chExt cx="9764431" cy="2800092"/>
          </a:xfrm>
        </p:grpSpPr>
        <p:cxnSp>
          <p:nvCxnSpPr>
            <p:cNvPr id="19" name="Straight Connector 18">
              <a:extLst>
                <a:ext uri="{FF2B5EF4-FFF2-40B4-BE49-F238E27FC236}">
                  <a16:creationId xmlns:a16="http://schemas.microsoft.com/office/drawing/2014/main" xmlns="" id="{8DCEC73C-47B4-4370-BB43-E9663485E2A2}"/>
                </a:ext>
              </a:extLst>
            </p:cNvPr>
            <p:cNvCxnSpPr>
              <a:cxnSpLocks/>
            </p:cNvCxnSpPr>
            <p:nvPr/>
          </p:nvCxnSpPr>
          <p:spPr bwMode="auto">
            <a:xfrm flipV="1">
              <a:off x="5323169" y="6934200"/>
              <a:ext cx="4354231" cy="2800092"/>
            </a:xfrm>
            <a:prstGeom prst="line">
              <a:avLst/>
            </a:prstGeom>
            <a:ln w="76200">
              <a:headEnd type="none" w="sm" len="sm"/>
              <a:tailEnd type="none" w="sm" len="sm"/>
            </a:ln>
          </p:spPr>
          <p:style>
            <a:lnRef idx="3">
              <a:schemeClr val="accent3"/>
            </a:lnRef>
            <a:fillRef idx="0">
              <a:schemeClr val="accent3"/>
            </a:fillRef>
            <a:effectRef idx="2">
              <a:schemeClr val="accent3"/>
            </a:effectRef>
            <a:fontRef idx="minor">
              <a:schemeClr val="tx1"/>
            </a:fontRef>
          </p:style>
        </p:cxnSp>
        <p:cxnSp>
          <p:nvCxnSpPr>
            <p:cNvPr id="20" name="Straight Connector 19">
              <a:extLst>
                <a:ext uri="{FF2B5EF4-FFF2-40B4-BE49-F238E27FC236}">
                  <a16:creationId xmlns:a16="http://schemas.microsoft.com/office/drawing/2014/main" xmlns="" id="{C5B424EF-F9C8-4851-859E-B0707AA174BE}"/>
                </a:ext>
              </a:extLst>
            </p:cNvPr>
            <p:cNvCxnSpPr>
              <a:cxnSpLocks/>
            </p:cNvCxnSpPr>
            <p:nvPr/>
          </p:nvCxnSpPr>
          <p:spPr bwMode="auto">
            <a:xfrm>
              <a:off x="9677400" y="6934200"/>
              <a:ext cx="5410200" cy="0"/>
            </a:xfrm>
            <a:prstGeom prst="line">
              <a:avLst/>
            </a:prstGeom>
            <a:ln w="76200">
              <a:headEnd type="none" w="sm" len="sm"/>
              <a:tailEnd type="none" w="sm" len="sm"/>
            </a:ln>
          </p:spPr>
          <p:style>
            <a:lnRef idx="3">
              <a:schemeClr val="accent3"/>
            </a:lnRef>
            <a:fillRef idx="0">
              <a:schemeClr val="accent3"/>
            </a:fillRef>
            <a:effectRef idx="2">
              <a:schemeClr val="accent3"/>
            </a:effectRef>
            <a:fontRef idx="minor">
              <a:schemeClr val="tx1"/>
            </a:fontRef>
          </p:style>
        </p:cxnSp>
      </p:grpSp>
      <p:cxnSp>
        <p:nvCxnSpPr>
          <p:cNvPr id="17" name="Straight Connector 16">
            <a:extLst>
              <a:ext uri="{FF2B5EF4-FFF2-40B4-BE49-F238E27FC236}">
                <a16:creationId xmlns:a16="http://schemas.microsoft.com/office/drawing/2014/main" xmlns="" id="{E522D52B-6194-49F2-AE38-ACE6759637F6}"/>
              </a:ext>
            </a:extLst>
          </p:cNvPr>
          <p:cNvCxnSpPr>
            <a:cxnSpLocks/>
            <a:stCxn id="3" idx="6"/>
          </p:cNvCxnSpPr>
          <p:nvPr/>
        </p:nvCxnSpPr>
        <p:spPr bwMode="auto">
          <a:xfrm flipV="1">
            <a:off x="4114800" y="3681960"/>
            <a:ext cx="2387600" cy="753"/>
          </a:xfrm>
          <a:prstGeom prst="line">
            <a:avLst/>
          </a:prstGeom>
          <a:ln w="76200">
            <a:headEnd type="none" w="sm" len="sm"/>
            <a:tailEnd type="none" w="sm" len="sm"/>
          </a:ln>
        </p:spPr>
        <p:style>
          <a:lnRef idx="3">
            <a:schemeClr val="accent3"/>
          </a:lnRef>
          <a:fillRef idx="0">
            <a:schemeClr val="accent3"/>
          </a:fillRef>
          <a:effectRef idx="2">
            <a:schemeClr val="accent3"/>
          </a:effectRef>
          <a:fontRef idx="minor">
            <a:schemeClr val="tx1"/>
          </a:fontRef>
        </p:style>
      </p:cxnSp>
      <p:sp>
        <p:nvSpPr>
          <p:cNvPr id="2" name="Title 1">
            <a:extLst>
              <a:ext uri="{FF2B5EF4-FFF2-40B4-BE49-F238E27FC236}">
                <a16:creationId xmlns:a16="http://schemas.microsoft.com/office/drawing/2014/main" xmlns="" id="{77AFC067-4AF1-44C5-9ED3-B12058BEF9AB}"/>
              </a:ext>
            </a:extLst>
          </p:cNvPr>
          <p:cNvSpPr>
            <a:spLocks noGrp="1"/>
          </p:cNvSpPr>
          <p:nvPr>
            <p:ph type="title"/>
          </p:nvPr>
        </p:nvSpPr>
        <p:spPr>
          <a:xfrm>
            <a:off x="2001183" y="604983"/>
            <a:ext cx="5905500" cy="620683"/>
          </a:xfrm>
          <a:noFill/>
          <a:ln w="9525">
            <a:noFill/>
            <a:miter lim="800000"/>
            <a:headEnd/>
            <a:tailEnd/>
          </a:ln>
        </p:spPr>
        <p:txBody>
          <a:bodyPr vert="horz" wrap="square" lIns="30477" tIns="15238" rIns="30477" bIns="15238" numCol="1" anchor="t" anchorCtr="0" compatLnSpc="1">
            <a:prstTxWarp prst="textNoShape">
              <a:avLst/>
            </a:prstTxWarp>
            <a:spAutoFit/>
          </a:bodyPr>
          <a:lstStyle/>
          <a:p>
            <a:pPr defTabSz="304770"/>
            <a:r>
              <a:rPr lang="en-IN" sz="3800" dirty="0">
                <a:ln w="0"/>
                <a:solidFill>
                  <a:srgbClr val="E60063"/>
                </a:solidFill>
                <a:latin typeface="Lato" panose="020F0502020204030203" pitchFamily="34" charset="0"/>
                <a:ea typeface="+mn-ea"/>
                <a:cs typeface="Calibri Light" panose="020F0302020204030204" pitchFamily="34" charset="0"/>
              </a:rPr>
              <a:t>What is a Java Thread?</a:t>
            </a:r>
          </a:p>
        </p:txBody>
      </p:sp>
      <p:grpSp>
        <p:nvGrpSpPr>
          <p:cNvPr id="30" name="Group 29">
            <a:extLst>
              <a:ext uri="{FF2B5EF4-FFF2-40B4-BE49-F238E27FC236}">
                <a16:creationId xmlns:a16="http://schemas.microsoft.com/office/drawing/2014/main" xmlns="" id="{CCE4C14A-F52D-4C09-A2D2-768BBC821EE0}"/>
              </a:ext>
            </a:extLst>
          </p:cNvPr>
          <p:cNvGrpSpPr/>
          <p:nvPr/>
        </p:nvGrpSpPr>
        <p:grpSpPr>
          <a:xfrm>
            <a:off x="2311400" y="2768600"/>
            <a:ext cx="1803400" cy="1828225"/>
            <a:chOff x="2743200" y="8305800"/>
            <a:chExt cx="5410200" cy="5484675"/>
          </a:xfrm>
        </p:grpSpPr>
        <p:sp>
          <p:nvSpPr>
            <p:cNvPr id="3" name="Oval 2">
              <a:extLst>
                <a:ext uri="{FF2B5EF4-FFF2-40B4-BE49-F238E27FC236}">
                  <a16:creationId xmlns:a16="http://schemas.microsoft.com/office/drawing/2014/main" xmlns="" id="{C2F2D115-053E-4778-BD3A-1835D8D26EEE}"/>
                </a:ext>
              </a:extLst>
            </p:cNvPr>
            <p:cNvSpPr/>
            <p:nvPr/>
          </p:nvSpPr>
          <p:spPr bwMode="auto">
            <a:xfrm>
              <a:off x="2743200" y="8305800"/>
              <a:ext cx="5410200" cy="5484675"/>
            </a:xfrm>
            <a:prstGeom prst="ellipse">
              <a:avLst/>
            </a:prstGeom>
            <a:solidFill>
              <a:schemeClr val="bg1">
                <a:lumMod val="85000"/>
              </a:schemeClr>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76192" fontAlgn="base">
                <a:spcBef>
                  <a:spcPct val="20000"/>
                </a:spcBef>
                <a:spcAft>
                  <a:spcPct val="0"/>
                </a:spcAft>
                <a:buClr>
                  <a:srgbClr val="FF0000"/>
                </a:buClr>
              </a:pPr>
              <a:endParaRPr lang="en-IN" sz="600">
                <a:latin typeface="Arial" pitchFamily="34" charset="0"/>
              </a:endParaRPr>
            </a:p>
          </p:txBody>
        </p:sp>
        <p:sp>
          <p:nvSpPr>
            <p:cNvPr id="5" name="Oval 4">
              <a:extLst>
                <a:ext uri="{FF2B5EF4-FFF2-40B4-BE49-F238E27FC236}">
                  <a16:creationId xmlns:a16="http://schemas.microsoft.com/office/drawing/2014/main" xmlns="" id="{B3869056-AC35-45CD-8F17-1E38B6231787}"/>
                </a:ext>
              </a:extLst>
            </p:cNvPr>
            <p:cNvSpPr/>
            <p:nvPr/>
          </p:nvSpPr>
          <p:spPr bwMode="auto">
            <a:xfrm>
              <a:off x="3212680" y="8781743"/>
              <a:ext cx="4471240" cy="4532789"/>
            </a:xfrm>
            <a:prstGeom prst="ellipse">
              <a:avLst/>
            </a:prstGeom>
            <a:solidFill>
              <a:schemeClr val="bg1"/>
            </a:solidFill>
            <a:ln w="28575" cap="flat" cmpd="sng" algn="ctr">
              <a:noFill/>
              <a:prstDash val="solid"/>
              <a:round/>
              <a:headEnd type="none" w="sm" len="sm"/>
              <a:tailEnd type="none" w="sm" len="sm"/>
            </a:ln>
            <a:effectLst>
              <a:innerShdw blurRad="266700">
                <a:prstClr val="black"/>
              </a:innerShdw>
            </a:effectLst>
          </p:spPr>
          <p:txBody>
            <a:bodyPr vert="horz" wrap="square" lIns="91440" tIns="45720" rIns="91440" bIns="45720" numCol="1" rtlCol="0" anchor="t" anchorCtr="0" compatLnSpc="1">
              <a:prstTxWarp prst="textNoShape">
                <a:avLst/>
              </a:prstTxWarp>
            </a:bodyPr>
            <a:lstStyle/>
            <a:p>
              <a:pPr algn="ctr" defTabSz="76192" fontAlgn="base">
                <a:spcBef>
                  <a:spcPct val="20000"/>
                </a:spcBef>
                <a:spcAft>
                  <a:spcPct val="0"/>
                </a:spcAft>
                <a:buClr>
                  <a:srgbClr val="FF0000"/>
                </a:buClr>
              </a:pPr>
              <a:endParaRPr lang="en-IN" sz="600">
                <a:latin typeface="Arial" pitchFamily="34" charset="0"/>
              </a:endParaRPr>
            </a:p>
          </p:txBody>
        </p:sp>
      </p:grpSp>
      <p:pic>
        <p:nvPicPr>
          <p:cNvPr id="6" name="Picture 5" descr="Image result for java logo">
            <a:extLst>
              <a:ext uri="{FF2B5EF4-FFF2-40B4-BE49-F238E27FC236}">
                <a16:creationId xmlns:a16="http://schemas.microsoft.com/office/drawing/2014/main" xmlns="" id="{EE8EE261-AD9A-4C59-B598-2990948A879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2704"/>
          <a:stretch/>
        </p:blipFill>
        <p:spPr bwMode="auto">
          <a:xfrm>
            <a:off x="2784910" y="3057781"/>
            <a:ext cx="856380" cy="1115974"/>
          </a:xfrm>
          <a:prstGeom prst="rect">
            <a:avLst/>
          </a:prstGeom>
          <a:noFill/>
          <a:extLst>
            <a:ext uri="{909E8E84-426E-40dd-AFC4-6F175D3DCCD1}">
              <a14:hiddenFill xmlns:a14="http://schemas.microsoft.com/office/drawing/2010/main">
                <a:solidFill>
                  <a:srgbClr val="FFFFFF"/>
                </a:solidFill>
              </a14:hiddenFill>
            </a:ext>
          </a:extLst>
        </p:spPr>
      </p:pic>
      <p:sp>
        <p:nvSpPr>
          <p:cNvPr id="8" name="Arrow: Pentagon 7">
            <a:extLst>
              <a:ext uri="{FF2B5EF4-FFF2-40B4-BE49-F238E27FC236}">
                <a16:creationId xmlns:a16="http://schemas.microsoft.com/office/drawing/2014/main" xmlns="" id="{45A35D79-77AB-46BE-9ACD-2424CAD22E2D}"/>
              </a:ext>
            </a:extLst>
          </p:cNvPr>
          <p:cNvSpPr/>
          <p:nvPr/>
        </p:nvSpPr>
        <p:spPr bwMode="auto">
          <a:xfrm flipH="1">
            <a:off x="5283200" y="1549400"/>
            <a:ext cx="6350000" cy="609600"/>
          </a:xfrm>
          <a:prstGeom prst="homePlate">
            <a:avLst/>
          </a:prstGeom>
          <a:solidFill>
            <a:srgbClr val="3DA5C9"/>
          </a:solidFill>
          <a:ln w="28575" cap="flat" cmpd="sng" algn="ctr">
            <a:noFill/>
            <a:prstDash val="solid"/>
            <a:round/>
            <a:headEnd type="none" w="sm" len="sm"/>
            <a:tailEnd type="none" w="sm" len="sm"/>
          </a:ln>
          <a:effectLst>
            <a:outerShdw blurRad="215900" dist="38100" dir="2700000" sx="101000" sy="101000" algn="tl" rotWithShape="0">
              <a:prstClr val="black">
                <a:alpha val="30000"/>
              </a:prstClr>
            </a:outerShdw>
          </a:effectLst>
        </p:spPr>
        <p:txBody>
          <a:bodyPr vert="horz" wrap="square" lIns="30477" tIns="15238" rIns="30477" bIns="15238" numCol="1" rtlCol="0" anchor="ctr" anchorCtr="0" compatLnSpc="1">
            <a:prstTxWarp prst="textNoShape">
              <a:avLst/>
            </a:prstTxWarp>
          </a:bodyPr>
          <a:lstStyle/>
          <a:p>
            <a:pPr algn="ctr" defTabSz="76192" fontAlgn="base">
              <a:spcBef>
                <a:spcPct val="20000"/>
              </a:spcBef>
              <a:spcAft>
                <a:spcPct val="0"/>
              </a:spcAft>
              <a:buClr>
                <a:srgbClr val="FF0000"/>
              </a:buClr>
            </a:pPr>
            <a:r>
              <a:rPr lang="en-IN" dirty="0">
                <a:solidFill>
                  <a:schemeClr val="bg1"/>
                </a:solidFill>
                <a:latin typeface="Lato" panose="020F0502020204030203" pitchFamily="34" charset="0"/>
              </a:rPr>
              <a:t>Thread is a lightweight sub process</a:t>
            </a:r>
          </a:p>
        </p:txBody>
      </p:sp>
      <p:sp>
        <p:nvSpPr>
          <p:cNvPr id="9" name="Arrow: Pentagon 8">
            <a:extLst>
              <a:ext uri="{FF2B5EF4-FFF2-40B4-BE49-F238E27FC236}">
                <a16:creationId xmlns:a16="http://schemas.microsoft.com/office/drawing/2014/main" xmlns="" id="{B954BC26-9DFD-4D1D-9C1D-D6F723A0B8F7}"/>
              </a:ext>
            </a:extLst>
          </p:cNvPr>
          <p:cNvSpPr/>
          <p:nvPr/>
        </p:nvSpPr>
        <p:spPr bwMode="auto">
          <a:xfrm flipH="1">
            <a:off x="5283200" y="3377912"/>
            <a:ext cx="6350000" cy="609600"/>
          </a:xfrm>
          <a:prstGeom prst="homePlate">
            <a:avLst/>
          </a:prstGeom>
          <a:solidFill>
            <a:srgbClr val="3DA5C9"/>
          </a:solidFill>
          <a:ln w="28575" cap="flat" cmpd="sng" algn="ctr">
            <a:noFill/>
            <a:prstDash val="solid"/>
            <a:round/>
            <a:headEnd type="none" w="sm" len="sm"/>
            <a:tailEnd type="none" w="sm" len="sm"/>
          </a:ln>
          <a:effectLst>
            <a:outerShdw blurRad="215900" dist="38100" dir="2700000" sx="101000" sy="101000" algn="tl" rotWithShape="0">
              <a:prstClr val="black">
                <a:alpha val="30000"/>
              </a:prstClr>
            </a:outerShdw>
          </a:effectLst>
        </p:spPr>
        <p:txBody>
          <a:bodyPr rot="0" spcFirstLastPara="0" vertOverflow="overflow" horzOverflow="overflow" vert="horz" wrap="square" lIns="30477" tIns="15238" rIns="30477" bIns="15238" numCol="1" spcCol="0" rtlCol="0" fromWordArt="0" anchor="ctr" anchorCtr="0" forceAA="0" compatLnSpc="1">
            <a:prstTxWarp prst="textNoShape">
              <a:avLst/>
            </a:prstTxWarp>
            <a:noAutofit/>
          </a:bodyPr>
          <a:lstStyle/>
          <a:p>
            <a:pPr algn="ctr" defTabSz="76192">
              <a:spcBef>
                <a:spcPct val="20000"/>
              </a:spcBef>
              <a:buClr>
                <a:srgbClr val="FF0000"/>
              </a:buClr>
            </a:pPr>
            <a:r>
              <a:rPr lang="en-IN" dirty="0">
                <a:solidFill>
                  <a:schemeClr val="bg1"/>
                </a:solidFill>
                <a:latin typeface="Lato" panose="020F0502020204030203" pitchFamily="34" charset="0"/>
              </a:rPr>
              <a:t>Contains a separate path of execution</a:t>
            </a:r>
          </a:p>
        </p:txBody>
      </p:sp>
      <p:sp>
        <p:nvSpPr>
          <p:cNvPr id="10" name="Arrow: Pentagon 9">
            <a:extLst>
              <a:ext uri="{FF2B5EF4-FFF2-40B4-BE49-F238E27FC236}">
                <a16:creationId xmlns:a16="http://schemas.microsoft.com/office/drawing/2014/main" xmlns="" id="{F3927776-2E8F-4F05-9854-3D1369E578E1}"/>
              </a:ext>
            </a:extLst>
          </p:cNvPr>
          <p:cNvSpPr/>
          <p:nvPr/>
        </p:nvSpPr>
        <p:spPr bwMode="auto">
          <a:xfrm flipH="1">
            <a:off x="5283200" y="5206425"/>
            <a:ext cx="6350000" cy="609600"/>
          </a:xfrm>
          <a:prstGeom prst="homePlate">
            <a:avLst/>
          </a:prstGeom>
          <a:solidFill>
            <a:srgbClr val="3DA5C9"/>
          </a:solidFill>
          <a:ln w="28575" cap="flat" cmpd="sng" algn="ctr">
            <a:noFill/>
            <a:prstDash val="solid"/>
            <a:round/>
            <a:headEnd type="none" w="sm" len="sm"/>
            <a:tailEnd type="none" w="sm" len="sm"/>
          </a:ln>
          <a:effectLst>
            <a:outerShdw blurRad="215900" dist="38100" dir="2700000" sx="101000" sy="101000" algn="tl" rotWithShape="0">
              <a:prstClr val="black">
                <a:alpha val="30000"/>
              </a:prstClr>
            </a:outerShdw>
          </a:effectLst>
        </p:spPr>
        <p:txBody>
          <a:bodyPr rot="0" spcFirstLastPara="0" vertOverflow="overflow" horzOverflow="overflow" vert="horz" wrap="square" lIns="30477" tIns="15238" rIns="30477" bIns="15238" numCol="1" spcCol="0" rtlCol="0" fromWordArt="0" anchor="ctr" anchorCtr="0" forceAA="0" compatLnSpc="1">
            <a:prstTxWarp prst="textNoShape">
              <a:avLst/>
            </a:prstTxWarp>
            <a:noAutofit/>
          </a:bodyPr>
          <a:lstStyle/>
          <a:p>
            <a:pPr algn="ctr" defTabSz="76192">
              <a:spcBef>
                <a:spcPct val="20000"/>
              </a:spcBef>
              <a:buClr>
                <a:srgbClr val="FF0000"/>
              </a:buClr>
            </a:pPr>
            <a:r>
              <a:rPr lang="en-IN" dirty="0">
                <a:solidFill>
                  <a:schemeClr val="bg1"/>
                </a:solidFill>
                <a:latin typeface="Lato" panose="020F0502020204030203" pitchFamily="34" charset="0"/>
              </a:rPr>
              <a:t>A thread is created &amp; controlled by the </a:t>
            </a:r>
            <a:r>
              <a:rPr lang="en-IN" dirty="0" err="1">
                <a:solidFill>
                  <a:schemeClr val="bg1"/>
                </a:solidFill>
                <a:latin typeface="Lato" panose="020F0502020204030203" pitchFamily="34" charset="0"/>
              </a:rPr>
              <a:t>java.lang.Thread</a:t>
            </a:r>
            <a:r>
              <a:rPr lang="en-IN" dirty="0">
                <a:solidFill>
                  <a:schemeClr val="bg1"/>
                </a:solidFill>
                <a:latin typeface="Lato" panose="020F0502020204030203" pitchFamily="34" charset="0"/>
              </a:rPr>
              <a:t> class</a:t>
            </a:r>
          </a:p>
        </p:txBody>
      </p:sp>
      <p:sp>
        <p:nvSpPr>
          <p:cNvPr id="32" name="Arrow: Pentagon 31">
            <a:extLst>
              <a:ext uri="{FF2B5EF4-FFF2-40B4-BE49-F238E27FC236}">
                <a16:creationId xmlns:a16="http://schemas.microsoft.com/office/drawing/2014/main" xmlns="" id="{942C89F4-52E4-40A4-97AB-3A5B448F2BB5}"/>
              </a:ext>
            </a:extLst>
          </p:cNvPr>
          <p:cNvSpPr/>
          <p:nvPr/>
        </p:nvSpPr>
        <p:spPr bwMode="auto">
          <a:xfrm flipH="1">
            <a:off x="5283200" y="2477363"/>
            <a:ext cx="6350000" cy="609600"/>
          </a:xfrm>
          <a:prstGeom prst="homePlate">
            <a:avLst/>
          </a:prstGeom>
          <a:solidFill>
            <a:srgbClr val="3DA5C9"/>
          </a:solidFill>
          <a:ln w="28575" cap="flat" cmpd="sng" algn="ctr">
            <a:noFill/>
            <a:prstDash val="solid"/>
            <a:round/>
            <a:headEnd type="none" w="sm" len="sm"/>
            <a:tailEnd type="none" w="sm" len="sm"/>
          </a:ln>
          <a:effectLst>
            <a:outerShdw blurRad="215900" dist="38100" dir="2700000" sx="101000" sy="101000" algn="tl" rotWithShape="0">
              <a:prstClr val="black">
                <a:alpha val="30000"/>
              </a:prstClr>
            </a:outerShdw>
          </a:effectLst>
        </p:spPr>
        <p:txBody>
          <a:bodyPr rot="0" spcFirstLastPara="0" vertOverflow="overflow" horzOverflow="overflow" vert="horz" wrap="square" lIns="30477" tIns="15238" rIns="30477" bIns="15238" numCol="1" spcCol="0" rtlCol="0" fromWordArt="0" anchor="ctr" anchorCtr="0" forceAA="0" compatLnSpc="1">
            <a:prstTxWarp prst="textNoShape">
              <a:avLst/>
            </a:prstTxWarp>
            <a:noAutofit/>
          </a:bodyPr>
          <a:lstStyle/>
          <a:p>
            <a:pPr algn="ctr" defTabSz="76192">
              <a:spcBef>
                <a:spcPct val="20000"/>
              </a:spcBef>
              <a:buClr>
                <a:srgbClr val="FF0000"/>
              </a:buClr>
            </a:pPr>
            <a:r>
              <a:rPr lang="en-IN" dirty="0">
                <a:solidFill>
                  <a:schemeClr val="bg1"/>
                </a:solidFill>
                <a:latin typeface="Lato" panose="020F0502020204030203" pitchFamily="34" charset="0"/>
              </a:rPr>
              <a:t>It is the smallest independent unit of a program</a:t>
            </a:r>
          </a:p>
        </p:txBody>
      </p:sp>
      <p:sp>
        <p:nvSpPr>
          <p:cNvPr id="34" name="Arrow: Pentagon 33">
            <a:extLst>
              <a:ext uri="{FF2B5EF4-FFF2-40B4-BE49-F238E27FC236}">
                <a16:creationId xmlns:a16="http://schemas.microsoft.com/office/drawing/2014/main" xmlns="" id="{4B91A57D-E714-4B42-ABEE-184EE5CAE71A}"/>
              </a:ext>
            </a:extLst>
          </p:cNvPr>
          <p:cNvSpPr/>
          <p:nvPr/>
        </p:nvSpPr>
        <p:spPr bwMode="auto">
          <a:xfrm flipH="1">
            <a:off x="5283200" y="4278462"/>
            <a:ext cx="6350000" cy="609600"/>
          </a:xfrm>
          <a:prstGeom prst="homePlate">
            <a:avLst/>
          </a:prstGeom>
          <a:solidFill>
            <a:srgbClr val="3DA5C9"/>
          </a:solidFill>
          <a:ln w="28575" cap="flat" cmpd="sng" algn="ctr">
            <a:noFill/>
            <a:prstDash val="solid"/>
            <a:round/>
            <a:headEnd type="none" w="sm" len="sm"/>
            <a:tailEnd type="none" w="sm" len="sm"/>
          </a:ln>
          <a:effectLst>
            <a:outerShdw blurRad="215900" dist="38100" dir="2700000" sx="101000" sy="101000" algn="tl" rotWithShape="0">
              <a:prstClr val="black">
                <a:alpha val="30000"/>
              </a:prstClr>
            </a:outerShdw>
          </a:effectLst>
        </p:spPr>
        <p:txBody>
          <a:bodyPr rot="0" spcFirstLastPara="0" vertOverflow="overflow" horzOverflow="overflow" vert="horz" wrap="square" lIns="30477" tIns="15238" rIns="30477" bIns="15238" numCol="1" spcCol="0" rtlCol="0" fromWordArt="0" anchor="ctr" anchorCtr="0" forceAA="0" compatLnSpc="1">
            <a:prstTxWarp prst="textNoShape">
              <a:avLst/>
            </a:prstTxWarp>
            <a:noAutofit/>
          </a:bodyPr>
          <a:lstStyle/>
          <a:p>
            <a:pPr algn="ctr" defTabSz="76192">
              <a:spcBef>
                <a:spcPct val="20000"/>
              </a:spcBef>
              <a:buClr>
                <a:srgbClr val="FF0000"/>
              </a:buClr>
            </a:pPr>
            <a:r>
              <a:rPr lang="en-IN" dirty="0">
                <a:solidFill>
                  <a:schemeClr val="bg1"/>
                </a:solidFill>
                <a:latin typeface="Lato" panose="020F0502020204030203" pitchFamily="34" charset="0"/>
              </a:rPr>
              <a:t>Every Java program contains at least one thread</a:t>
            </a:r>
          </a:p>
        </p:txBody>
      </p:sp>
    </p:spTree>
    <p:extLst>
      <p:ext uri="{BB962C8B-B14F-4D97-AF65-F5344CB8AC3E}">
        <p14:creationId xmlns:p14="http://schemas.microsoft.com/office/powerpoint/2010/main" val="416282576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2" presetClass="entr" presetSubtype="1" fill="hold" nodeType="withEffect" p14:presetBounceEnd="44000">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14:bounceEnd="44000">
                                          <p:cBhvr additive="base">
                                            <p:cTn id="10" dur="500" fill="hold"/>
                                            <p:tgtEl>
                                              <p:spTgt spid="6"/>
                                            </p:tgtEl>
                                            <p:attrNameLst>
                                              <p:attrName>ppt_x</p:attrName>
                                            </p:attrNameLst>
                                          </p:cBhvr>
                                          <p:tavLst>
                                            <p:tav tm="0">
                                              <p:val>
                                                <p:strVal val="#ppt_x"/>
                                              </p:val>
                                            </p:tav>
                                            <p:tav tm="100000">
                                              <p:val>
                                                <p:strVal val="#ppt_x"/>
                                              </p:val>
                                            </p:tav>
                                          </p:tavLst>
                                        </p:anim>
                                        <p:anim calcmode="lin" valueType="num" p14:bounceEnd="44000">
                                          <p:cBhvr additive="base">
                                            <p:cTn id="11"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500"/>
                                            <p:tgtEl>
                                              <p:spTgt spid="23"/>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wipe(left)">
                                          <p:cBhvr>
                                            <p:cTn id="25" dur="500"/>
                                            <p:tgtEl>
                                              <p:spTgt spid="37"/>
                                            </p:tgtEl>
                                          </p:cBhvr>
                                        </p:animEffect>
                                      </p:childTnLst>
                                    </p:cTn>
                                  </p:par>
                                  <p:par>
                                    <p:cTn id="26" presetID="12" presetClass="entr" presetSubtype="8"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 calcmode="lin" valueType="num">
                                          <p:cBhvr additive="base">
                                            <p:cTn id="28" dur="500"/>
                                            <p:tgtEl>
                                              <p:spTgt spid="32"/>
                                            </p:tgtEl>
                                            <p:attrNameLst>
                                              <p:attrName>ppt_x</p:attrName>
                                            </p:attrNameLst>
                                          </p:cBhvr>
                                          <p:tavLst>
                                            <p:tav tm="0">
                                              <p:val>
                                                <p:strVal val="#ppt_x-#ppt_w*1.125000"/>
                                              </p:val>
                                            </p:tav>
                                            <p:tav tm="100000">
                                              <p:val>
                                                <p:strVal val="#ppt_x"/>
                                              </p:val>
                                            </p:tav>
                                          </p:tavLst>
                                        </p:anim>
                                        <p:animEffect transition="in" filter="wipe(right)">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p:tgtEl>
                                              <p:spTgt spid="9"/>
                                            </p:tgtEl>
                                            <p:attrNameLst>
                                              <p:attrName>ppt_x</p:attrName>
                                            </p:attrNameLst>
                                          </p:cBhvr>
                                          <p:tavLst>
                                            <p:tav tm="0">
                                              <p:val>
                                                <p:strVal val="#ppt_x-#ppt_w*1.125000"/>
                                              </p:val>
                                            </p:tav>
                                            <p:tav tm="100000">
                                              <p:val>
                                                <p:strVal val="#ppt_x"/>
                                              </p:val>
                                            </p:tav>
                                          </p:tavLst>
                                        </p:anim>
                                        <p:animEffect transition="in" filter="wipe(right)">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left)">
                                          <p:cBhvr>
                                            <p:cTn id="43" dur="500"/>
                                            <p:tgtEl>
                                              <p:spTgt spid="41"/>
                                            </p:tgtEl>
                                          </p:cBhvr>
                                        </p:animEffect>
                                      </p:childTnLst>
                                    </p:cTn>
                                  </p:par>
                                  <p:par>
                                    <p:cTn id="44" presetID="12" presetClass="entr" presetSubtype="8"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 calcmode="lin" valueType="num">
                                          <p:cBhvr additive="base">
                                            <p:cTn id="46" dur="500"/>
                                            <p:tgtEl>
                                              <p:spTgt spid="34"/>
                                            </p:tgtEl>
                                            <p:attrNameLst>
                                              <p:attrName>ppt_x</p:attrName>
                                            </p:attrNameLst>
                                          </p:cBhvr>
                                          <p:tavLst>
                                            <p:tav tm="0">
                                              <p:val>
                                                <p:strVal val="#ppt_x-#ppt_w*1.125000"/>
                                              </p:val>
                                            </p:tav>
                                            <p:tav tm="100000">
                                              <p:val>
                                                <p:strVal val="#ppt_x"/>
                                              </p:val>
                                            </p:tav>
                                          </p:tavLst>
                                        </p:anim>
                                        <p:animEffect transition="in" filter="wipe(right)">
                                          <p:cBhvr>
                                            <p:cTn id="47" dur="500"/>
                                            <p:tgtEl>
                                              <p:spTgt spid="3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left)">
                                          <p:cBhvr>
                                            <p:cTn id="52" dur="500"/>
                                            <p:tgtEl>
                                              <p:spTgt spid="24"/>
                                            </p:tgtEl>
                                          </p:cBhvr>
                                        </p:animEffect>
                                      </p:childTnLst>
                                    </p:cTn>
                                  </p:par>
                                  <p:par>
                                    <p:cTn id="53" presetID="12" presetClass="entr" presetSubtype="8"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p:tgtEl>
                                              <p:spTgt spid="10"/>
                                            </p:tgtEl>
                                            <p:attrNameLst>
                                              <p:attrName>ppt_x</p:attrName>
                                            </p:attrNameLst>
                                          </p:cBhvr>
                                          <p:tavLst>
                                            <p:tav tm="0">
                                              <p:val>
                                                <p:strVal val="#ppt_x-#ppt_w*1.125000"/>
                                              </p:val>
                                            </p:tav>
                                            <p:tav tm="100000">
                                              <p:val>
                                                <p:strVal val="#ppt_x"/>
                                              </p:val>
                                            </p:tav>
                                          </p:tavLst>
                                        </p:anim>
                                        <p:animEffect transition="in" filter="wipe(right)">
                                          <p:cBhvr>
                                            <p:cTn id="5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32" grpId="0" animBg="1"/>
          <p:bldP spid="34"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2"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ppt_x"/>
                                              </p:val>
                                            </p:tav>
                                            <p:tav tm="100000">
                                              <p:val>
                                                <p:strVal val="#ppt_x"/>
                                              </p:val>
                                            </p:tav>
                                          </p:tavLst>
                                        </p:anim>
                                        <p:anim calcmode="lin" valueType="num">
                                          <p:cBhvr additive="base">
                                            <p:cTn id="11"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500"/>
                                            <p:tgtEl>
                                              <p:spTgt spid="23"/>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wipe(left)">
                                          <p:cBhvr>
                                            <p:cTn id="25" dur="500"/>
                                            <p:tgtEl>
                                              <p:spTgt spid="37"/>
                                            </p:tgtEl>
                                          </p:cBhvr>
                                        </p:animEffect>
                                      </p:childTnLst>
                                    </p:cTn>
                                  </p:par>
                                  <p:par>
                                    <p:cTn id="26" presetID="12" presetClass="entr" presetSubtype="8"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 calcmode="lin" valueType="num">
                                          <p:cBhvr additive="base">
                                            <p:cTn id="28" dur="500"/>
                                            <p:tgtEl>
                                              <p:spTgt spid="32"/>
                                            </p:tgtEl>
                                            <p:attrNameLst>
                                              <p:attrName>ppt_x</p:attrName>
                                            </p:attrNameLst>
                                          </p:cBhvr>
                                          <p:tavLst>
                                            <p:tav tm="0">
                                              <p:val>
                                                <p:strVal val="#ppt_x-#ppt_w*1.125000"/>
                                              </p:val>
                                            </p:tav>
                                            <p:tav tm="100000">
                                              <p:val>
                                                <p:strVal val="#ppt_x"/>
                                              </p:val>
                                            </p:tav>
                                          </p:tavLst>
                                        </p:anim>
                                        <p:animEffect transition="in" filter="wipe(right)">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p:tgtEl>
                                              <p:spTgt spid="9"/>
                                            </p:tgtEl>
                                            <p:attrNameLst>
                                              <p:attrName>ppt_x</p:attrName>
                                            </p:attrNameLst>
                                          </p:cBhvr>
                                          <p:tavLst>
                                            <p:tav tm="0">
                                              <p:val>
                                                <p:strVal val="#ppt_x-#ppt_w*1.125000"/>
                                              </p:val>
                                            </p:tav>
                                            <p:tav tm="100000">
                                              <p:val>
                                                <p:strVal val="#ppt_x"/>
                                              </p:val>
                                            </p:tav>
                                          </p:tavLst>
                                        </p:anim>
                                        <p:animEffect transition="in" filter="wipe(right)">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left)">
                                          <p:cBhvr>
                                            <p:cTn id="43" dur="500"/>
                                            <p:tgtEl>
                                              <p:spTgt spid="41"/>
                                            </p:tgtEl>
                                          </p:cBhvr>
                                        </p:animEffect>
                                      </p:childTnLst>
                                    </p:cTn>
                                  </p:par>
                                  <p:par>
                                    <p:cTn id="44" presetID="12" presetClass="entr" presetSubtype="8"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 calcmode="lin" valueType="num">
                                          <p:cBhvr additive="base">
                                            <p:cTn id="46" dur="500"/>
                                            <p:tgtEl>
                                              <p:spTgt spid="34"/>
                                            </p:tgtEl>
                                            <p:attrNameLst>
                                              <p:attrName>ppt_x</p:attrName>
                                            </p:attrNameLst>
                                          </p:cBhvr>
                                          <p:tavLst>
                                            <p:tav tm="0">
                                              <p:val>
                                                <p:strVal val="#ppt_x-#ppt_w*1.125000"/>
                                              </p:val>
                                            </p:tav>
                                            <p:tav tm="100000">
                                              <p:val>
                                                <p:strVal val="#ppt_x"/>
                                              </p:val>
                                            </p:tav>
                                          </p:tavLst>
                                        </p:anim>
                                        <p:animEffect transition="in" filter="wipe(right)">
                                          <p:cBhvr>
                                            <p:cTn id="47" dur="500"/>
                                            <p:tgtEl>
                                              <p:spTgt spid="3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left)">
                                          <p:cBhvr>
                                            <p:cTn id="52" dur="500"/>
                                            <p:tgtEl>
                                              <p:spTgt spid="24"/>
                                            </p:tgtEl>
                                          </p:cBhvr>
                                        </p:animEffect>
                                      </p:childTnLst>
                                    </p:cTn>
                                  </p:par>
                                  <p:par>
                                    <p:cTn id="53" presetID="12" presetClass="entr" presetSubtype="8"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p:tgtEl>
                                              <p:spTgt spid="10"/>
                                            </p:tgtEl>
                                            <p:attrNameLst>
                                              <p:attrName>ppt_x</p:attrName>
                                            </p:attrNameLst>
                                          </p:cBhvr>
                                          <p:tavLst>
                                            <p:tav tm="0">
                                              <p:val>
                                                <p:strVal val="#ppt_x-#ppt_w*1.125000"/>
                                              </p:val>
                                            </p:tav>
                                            <p:tav tm="100000">
                                              <p:val>
                                                <p:strVal val="#ppt_x"/>
                                              </p:val>
                                            </p:tav>
                                          </p:tavLst>
                                        </p:anim>
                                        <p:animEffect transition="in" filter="wipe(right)">
                                          <p:cBhvr>
                                            <p:cTn id="5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32" grpId="0" animBg="1"/>
          <p:bldP spid="34" grpId="0" animBg="1"/>
        </p:bldLst>
      </p:timing>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1649"/>
          </a:xfrm>
          <a:prstGeom prst="rect">
            <a:avLst/>
          </a:prstGeom>
        </p:spPr>
      </p:pic>
      <p:sp>
        <p:nvSpPr>
          <p:cNvPr id="5" name="Title 1">
            <a:extLst>
              <a:ext uri="{FF2B5EF4-FFF2-40B4-BE49-F238E27FC236}">
                <a16:creationId xmlns:a16="http://schemas.microsoft.com/office/drawing/2014/main" xmlns="" id="{6BE35F1E-0B21-45FC-822A-9F5253C0BFEA}"/>
              </a:ext>
            </a:extLst>
          </p:cNvPr>
          <p:cNvSpPr txBox="1">
            <a:spLocks/>
          </p:cNvSpPr>
          <p:nvPr/>
        </p:nvSpPr>
        <p:spPr>
          <a:xfrm>
            <a:off x="2133600" y="2641600"/>
            <a:ext cx="5617747" cy="497415"/>
          </a:xfrm>
          <a:prstGeom prst="rect">
            <a:avLst/>
          </a:prstGeom>
          <a:noFill/>
          <a:ln w="9525">
            <a:noFill/>
            <a:miter lim="800000"/>
            <a:headEnd/>
            <a:tailEnd/>
          </a:ln>
        </p:spPr>
        <p:txBody>
          <a:bodyPr vert="horz" wrap="square" lIns="5643" tIns="5643" rIns="5643" bIns="5643" numCol="1" anchor="t" anchorCtr="0" compatLnSpc="1">
            <a:prstTxWarp prst="textNoShape">
              <a:avLst/>
            </a:prstTxWarp>
          </a:bodyPr>
          <a:lstStyle>
            <a:defPPr>
              <a:defRPr lang="en-US"/>
            </a:defPPr>
            <a:lvl1pPr defTabSz="914240" eaLnBrk="1" hangingPunct="1">
              <a:spcBef>
                <a:spcPct val="20000"/>
              </a:spcBef>
              <a:buClr>
                <a:srgbClr val="000000"/>
              </a:buClr>
              <a:buFont typeface="Arial" charset="0"/>
              <a:defRPr sz="11500" b="1" baseline="0">
                <a:solidFill>
                  <a:srgbClr val="E61557"/>
                </a:solidFill>
                <a:latin typeface="Lato Black" panose="020F0A02020204030203" pitchFamily="34" charset="0"/>
                <a:ea typeface="+mj-ea"/>
                <a:cs typeface="+mj-cs"/>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sz="5000" dirty="0"/>
              <a:t>Creating a Thread</a:t>
            </a:r>
          </a:p>
        </p:txBody>
      </p:sp>
    </p:spTree>
    <p:extLst>
      <p:ext uri="{BB962C8B-B14F-4D97-AF65-F5344CB8AC3E}">
        <p14:creationId xmlns:p14="http://schemas.microsoft.com/office/powerpoint/2010/main" val="1887626190"/>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1649"/>
          </a:xfrm>
          <a:prstGeom prst="rect">
            <a:avLst/>
          </a:prstGeom>
        </p:spPr>
      </p:pic>
      <p:cxnSp>
        <p:nvCxnSpPr>
          <p:cNvPr id="13" name="Connector: Elbow 12">
            <a:extLst>
              <a:ext uri="{FF2B5EF4-FFF2-40B4-BE49-F238E27FC236}">
                <a16:creationId xmlns:a16="http://schemas.microsoft.com/office/drawing/2014/main" xmlns="" id="{08E39FC8-8D1B-4C7F-AA96-723A0320F49D}"/>
              </a:ext>
            </a:extLst>
          </p:cNvPr>
          <p:cNvCxnSpPr>
            <a:cxnSpLocks/>
            <a:stCxn id="5" idx="3"/>
          </p:cNvCxnSpPr>
          <p:nvPr/>
        </p:nvCxnSpPr>
        <p:spPr bwMode="auto">
          <a:xfrm>
            <a:off x="9683736" y="1627088"/>
            <a:ext cx="674565" cy="1776512"/>
          </a:xfrm>
          <a:prstGeom prst="bentConnector2">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14" name="Connector: Elbow 13">
            <a:extLst>
              <a:ext uri="{FF2B5EF4-FFF2-40B4-BE49-F238E27FC236}">
                <a16:creationId xmlns:a16="http://schemas.microsoft.com/office/drawing/2014/main" xmlns="" id="{CC05C6E6-E95E-4C78-BDDF-5ACA3936C007}"/>
              </a:ext>
            </a:extLst>
          </p:cNvPr>
          <p:cNvCxnSpPr>
            <a:cxnSpLocks/>
          </p:cNvCxnSpPr>
          <p:nvPr/>
        </p:nvCxnSpPr>
        <p:spPr bwMode="auto">
          <a:xfrm rot="5400000">
            <a:off x="2782853" y="2150854"/>
            <a:ext cx="1833213" cy="785683"/>
          </a:xfrm>
          <a:prstGeom prst="bentConnector3">
            <a:avLst>
              <a:gd name="adj1" fmla="val -635"/>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11" name="Rectangle 10">
            <a:extLst>
              <a:ext uri="{FF2B5EF4-FFF2-40B4-BE49-F238E27FC236}">
                <a16:creationId xmlns:a16="http://schemas.microsoft.com/office/drawing/2014/main" xmlns="" id="{3AC48AB3-C9AF-40E1-8EAE-92FD1716A8F5}"/>
              </a:ext>
            </a:extLst>
          </p:cNvPr>
          <p:cNvSpPr/>
          <p:nvPr/>
        </p:nvSpPr>
        <p:spPr bwMode="auto">
          <a:xfrm>
            <a:off x="7693534" y="3686704"/>
            <a:ext cx="3994164" cy="1841260"/>
          </a:xfrm>
          <a:prstGeom prst="rect">
            <a:avLst/>
          </a:prstGeom>
          <a:solidFill>
            <a:schemeClr val="bg2"/>
          </a:solidFill>
          <a:ln w="28575" cap="flat" cmpd="sng" algn="ctr">
            <a:noFill/>
            <a:prstDash val="solid"/>
            <a:round/>
            <a:headEnd type="none" w="sm" len="sm"/>
            <a:tailEnd type="none" w="sm" len="sm"/>
          </a:ln>
          <a:effectLst/>
        </p:spPr>
        <p:txBody>
          <a:bodyPr vert="horz" wrap="square" lIns="30477" tIns="15238" rIns="30477" bIns="15238" numCol="1" rtlCol="0" anchor="ctr" anchorCtr="0" compatLnSpc="1">
            <a:prstTxWarp prst="textNoShape">
              <a:avLst/>
            </a:prstTxWarp>
          </a:bodyPr>
          <a:lstStyle/>
          <a:p>
            <a:pPr algn="ctr" defTabSz="76192">
              <a:spcBef>
                <a:spcPct val="20000"/>
              </a:spcBef>
              <a:buClr>
                <a:srgbClr val="FF0000"/>
              </a:buClr>
            </a:pPr>
            <a:r>
              <a:rPr lang="en-IN" dirty="0">
                <a:solidFill>
                  <a:srgbClr val="7F0055"/>
                </a:solidFill>
                <a:latin typeface="Consolas" panose="020B0609020204030204" pitchFamily="49" charset="0"/>
              </a:rPr>
              <a:t>public</a:t>
            </a:r>
            <a:r>
              <a:rPr lang="en-IN" dirty="0">
                <a:solidFill>
                  <a:srgbClr val="000000"/>
                </a:solidFill>
                <a:latin typeface="Consolas" panose="020B0609020204030204" pitchFamily="49" charset="0"/>
              </a:rPr>
              <a:t> </a:t>
            </a:r>
            <a:r>
              <a:rPr lang="en-IN" dirty="0">
                <a:solidFill>
                  <a:srgbClr val="7F0055"/>
                </a:solidFill>
                <a:latin typeface="Consolas" panose="020B0609020204030204" pitchFamily="49" charset="0"/>
              </a:rPr>
              <a:t>interface</a:t>
            </a:r>
            <a:r>
              <a:rPr lang="en-IN" dirty="0">
                <a:solidFill>
                  <a:srgbClr val="000000"/>
                </a:solidFill>
                <a:latin typeface="Consolas" panose="020B0609020204030204" pitchFamily="49" charset="0"/>
              </a:rPr>
              <a:t> Runnable</a:t>
            </a:r>
            <a:endParaRPr lang="en-IN" dirty="0">
              <a:latin typeface="Arial" pitchFamily="34" charset="0"/>
            </a:endParaRPr>
          </a:p>
        </p:txBody>
      </p:sp>
      <p:sp>
        <p:nvSpPr>
          <p:cNvPr id="10" name="Rectangle 9">
            <a:extLst>
              <a:ext uri="{FF2B5EF4-FFF2-40B4-BE49-F238E27FC236}">
                <a16:creationId xmlns:a16="http://schemas.microsoft.com/office/drawing/2014/main" xmlns="" id="{8D9BEEAC-B655-4FCA-A008-850B6B116328}"/>
              </a:ext>
            </a:extLst>
          </p:cNvPr>
          <p:cNvSpPr/>
          <p:nvPr/>
        </p:nvSpPr>
        <p:spPr bwMode="auto">
          <a:xfrm>
            <a:off x="2616200" y="3695940"/>
            <a:ext cx="4165600" cy="1841260"/>
          </a:xfrm>
          <a:prstGeom prst="rect">
            <a:avLst/>
          </a:prstGeom>
          <a:solidFill>
            <a:schemeClr val="bg2"/>
          </a:solidFill>
          <a:ln w="28575" cap="flat" cmpd="sng" algn="ctr">
            <a:noFill/>
            <a:prstDash val="solid"/>
            <a:round/>
            <a:headEnd type="none" w="sm" len="sm"/>
            <a:tailEnd type="none" w="sm" len="sm"/>
          </a:ln>
          <a:effectLst/>
        </p:spPr>
        <p:txBody>
          <a:bodyPr vert="horz" wrap="square" lIns="30477" tIns="15238" rIns="30477" bIns="15238" numCol="1" rtlCol="0" anchor="ctr" anchorCtr="0" compatLnSpc="1">
            <a:prstTxWarp prst="textNoShape">
              <a:avLst/>
            </a:prstTxWarp>
          </a:bodyPr>
          <a:lstStyle/>
          <a:p>
            <a:pPr marL="651339" defTabSz="230694"/>
            <a:r>
              <a:rPr lang="en-IN" dirty="0">
                <a:solidFill>
                  <a:srgbClr val="7F0055"/>
                </a:solidFill>
                <a:latin typeface="Consolas" panose="020B0609020204030204" pitchFamily="49" charset="0"/>
              </a:rPr>
              <a:t>public</a:t>
            </a:r>
            <a:r>
              <a:rPr lang="en-IN" dirty="0">
                <a:solidFill>
                  <a:srgbClr val="000000"/>
                </a:solidFill>
                <a:latin typeface="Consolas" panose="020B0609020204030204" pitchFamily="49" charset="0"/>
              </a:rPr>
              <a:t> </a:t>
            </a:r>
            <a:r>
              <a:rPr lang="en-IN" dirty="0">
                <a:solidFill>
                  <a:srgbClr val="7F0055"/>
                </a:solidFill>
                <a:latin typeface="Consolas" panose="020B0609020204030204" pitchFamily="49" charset="0"/>
              </a:rPr>
              <a:t>class</a:t>
            </a:r>
            <a:r>
              <a:rPr lang="en-IN" dirty="0">
                <a:solidFill>
                  <a:srgbClr val="000000"/>
                </a:solidFill>
                <a:latin typeface="Consolas" panose="020B0609020204030204" pitchFamily="49" charset="0"/>
              </a:rPr>
              <a:t> Thread</a:t>
            </a:r>
          </a:p>
          <a:p>
            <a:pPr marL="651339" defTabSz="230694"/>
            <a:r>
              <a:rPr lang="en-IN" dirty="0">
                <a:solidFill>
                  <a:srgbClr val="7F0055"/>
                </a:solidFill>
                <a:latin typeface="Consolas" panose="020B0609020204030204" pitchFamily="49" charset="0"/>
              </a:rPr>
              <a:t>		extends</a:t>
            </a:r>
            <a:r>
              <a:rPr lang="en-IN" dirty="0">
                <a:solidFill>
                  <a:srgbClr val="000000"/>
                </a:solidFill>
                <a:latin typeface="Consolas" panose="020B0609020204030204" pitchFamily="49" charset="0"/>
              </a:rPr>
              <a:t> Object</a:t>
            </a:r>
          </a:p>
          <a:p>
            <a:pPr marL="651339" defTabSz="230694"/>
            <a:r>
              <a:rPr lang="en-IN" dirty="0">
                <a:solidFill>
                  <a:srgbClr val="7F0055"/>
                </a:solidFill>
                <a:latin typeface="Consolas" panose="020B0609020204030204" pitchFamily="49" charset="0"/>
              </a:rPr>
              <a:t>			implements</a:t>
            </a:r>
            <a:r>
              <a:rPr lang="en-IN" dirty="0">
                <a:solidFill>
                  <a:srgbClr val="000000"/>
                </a:solidFill>
                <a:latin typeface="Consolas" panose="020B0609020204030204" pitchFamily="49" charset="0"/>
              </a:rPr>
              <a:t> Runnable</a:t>
            </a:r>
            <a:endParaRPr lang="en-IN" dirty="0">
              <a:latin typeface="Arial" pitchFamily="34" charset="0"/>
            </a:endParaRPr>
          </a:p>
        </p:txBody>
      </p:sp>
      <p:sp>
        <p:nvSpPr>
          <p:cNvPr id="2" name="Title 1">
            <a:extLst>
              <a:ext uri="{FF2B5EF4-FFF2-40B4-BE49-F238E27FC236}">
                <a16:creationId xmlns:a16="http://schemas.microsoft.com/office/drawing/2014/main" xmlns="" id="{A5421EAA-0B77-4B43-9F85-D21C3E46E913}"/>
              </a:ext>
            </a:extLst>
          </p:cNvPr>
          <p:cNvSpPr>
            <a:spLocks noGrp="1"/>
          </p:cNvSpPr>
          <p:nvPr>
            <p:ph type="title"/>
          </p:nvPr>
        </p:nvSpPr>
        <p:spPr>
          <a:xfrm>
            <a:off x="2061309" y="526847"/>
            <a:ext cx="4584700" cy="620683"/>
          </a:xfrm>
          <a:noFill/>
          <a:ln w="9525">
            <a:noFill/>
            <a:miter lim="800000"/>
            <a:headEnd/>
            <a:tailEnd/>
          </a:ln>
        </p:spPr>
        <p:txBody>
          <a:bodyPr vert="horz" wrap="square" lIns="30477" tIns="15238" rIns="30477" bIns="15238" numCol="1" anchor="t" anchorCtr="0" compatLnSpc="1">
            <a:prstTxWarp prst="textNoShape">
              <a:avLst/>
            </a:prstTxWarp>
            <a:spAutoFit/>
          </a:bodyPr>
          <a:lstStyle/>
          <a:p>
            <a:pPr defTabSz="304770"/>
            <a:r>
              <a:rPr lang="en-IN" sz="3800" dirty="0">
                <a:ln w="0"/>
                <a:solidFill>
                  <a:srgbClr val="E60063"/>
                </a:solidFill>
                <a:latin typeface="Lato" panose="020F0502020204030203" pitchFamily="34" charset="0"/>
                <a:ea typeface="+mn-ea"/>
                <a:cs typeface="Calibri Light" panose="020F0302020204030204" pitchFamily="34" charset="0"/>
              </a:rPr>
              <a:t>Creating A Thread</a:t>
            </a:r>
          </a:p>
        </p:txBody>
      </p:sp>
      <p:sp>
        <p:nvSpPr>
          <p:cNvPr id="5" name="TextBox 4">
            <a:extLst>
              <a:ext uri="{FF2B5EF4-FFF2-40B4-BE49-F238E27FC236}">
                <a16:creationId xmlns:a16="http://schemas.microsoft.com/office/drawing/2014/main" xmlns="" id="{F722A685-2F25-469B-963A-6107DABDBB2E}"/>
              </a:ext>
            </a:extLst>
          </p:cNvPr>
          <p:cNvSpPr txBox="1"/>
          <p:nvPr/>
        </p:nvSpPr>
        <p:spPr>
          <a:xfrm>
            <a:off x="4092301" y="1473200"/>
            <a:ext cx="5591435" cy="307777"/>
          </a:xfrm>
          <a:prstGeom prst="rect">
            <a:avLst/>
          </a:prstGeom>
          <a:solidFill>
            <a:schemeClr val="bg2">
              <a:lumMod val="50000"/>
            </a:schemeClr>
          </a:solidFill>
        </p:spPr>
        <p:txBody>
          <a:bodyPr wrap="square" lIns="30477" tIns="15238" rIns="30477" bIns="15238" rtlCol="0" anchor="ctr">
            <a:spAutoFit/>
          </a:bodyPr>
          <a:lstStyle/>
          <a:p>
            <a:pPr algn="ctr"/>
            <a:r>
              <a:rPr lang="en-IN" dirty="0">
                <a:solidFill>
                  <a:schemeClr val="bg1"/>
                </a:solidFill>
                <a:latin typeface="Lato" panose="020F0502020204030203" pitchFamily="34" charset="0"/>
              </a:rPr>
              <a:t>A thread in Java can be created using two ways</a:t>
            </a:r>
          </a:p>
        </p:txBody>
      </p:sp>
      <p:sp>
        <p:nvSpPr>
          <p:cNvPr id="8" name="Rectangle: Diagonal Corners Rounded 7">
            <a:extLst>
              <a:ext uri="{FF2B5EF4-FFF2-40B4-BE49-F238E27FC236}">
                <a16:creationId xmlns:a16="http://schemas.microsoft.com/office/drawing/2014/main" xmlns="" id="{8CD22DF9-63F8-4DE8-B223-2A0CB4B9E351}"/>
              </a:ext>
            </a:extLst>
          </p:cNvPr>
          <p:cNvSpPr/>
          <p:nvPr/>
        </p:nvSpPr>
        <p:spPr bwMode="auto">
          <a:xfrm>
            <a:off x="8519969" y="3451065"/>
            <a:ext cx="2604246" cy="471276"/>
          </a:xfrm>
          <a:prstGeom prst="round2DiagRect">
            <a:avLst/>
          </a:prstGeom>
          <a:solidFill>
            <a:schemeClr val="accent2">
              <a:lumMod val="50000"/>
            </a:schemeClr>
          </a:solidFill>
          <a:ln w="28575" cap="flat" cmpd="sng" algn="ctr">
            <a:noFill/>
            <a:prstDash val="solid"/>
            <a:round/>
            <a:headEnd type="none" w="sm" len="sm"/>
            <a:tailEnd type="none" w="sm" len="sm"/>
          </a:ln>
          <a:effectLst>
            <a:outerShdw blurRad="190500" dist="38100" dir="2700000" sx="101000" sy="101000" algn="tl" rotWithShape="0">
              <a:prstClr val="black">
                <a:alpha val="40000"/>
              </a:prstClr>
            </a:outerShdw>
          </a:effectLst>
        </p:spPr>
        <p:txBody>
          <a:bodyPr vert="horz" wrap="square" lIns="30477" tIns="15238" rIns="30477" bIns="15238" numCol="1" rtlCol="0" anchor="ctr" anchorCtr="0" compatLnSpc="1">
            <a:prstTxWarp prst="textNoShape">
              <a:avLst/>
            </a:prstTxWarp>
          </a:bodyPr>
          <a:lstStyle/>
          <a:p>
            <a:pPr algn="ctr" defTabSz="76192">
              <a:spcBef>
                <a:spcPct val="20000"/>
              </a:spcBef>
              <a:buClr>
                <a:srgbClr val="FF0000"/>
              </a:buClr>
            </a:pPr>
            <a:r>
              <a:rPr lang="en-IN" b="1" dirty="0">
                <a:solidFill>
                  <a:schemeClr val="bg1"/>
                </a:solidFill>
                <a:latin typeface="Lato" panose="020F0502020204030203" pitchFamily="34" charset="0"/>
                <a:cs typeface="Aharoni" panose="02010803020104030203" pitchFamily="2" charset="-79"/>
              </a:rPr>
              <a:t>Runnable Interface</a:t>
            </a:r>
          </a:p>
        </p:txBody>
      </p:sp>
      <p:sp>
        <p:nvSpPr>
          <p:cNvPr id="9" name="Rectangle: Diagonal Corners Rounded 8">
            <a:extLst>
              <a:ext uri="{FF2B5EF4-FFF2-40B4-BE49-F238E27FC236}">
                <a16:creationId xmlns:a16="http://schemas.microsoft.com/office/drawing/2014/main" xmlns="" id="{2A56B47C-E8F6-45BC-A0CD-E8EC87E6A6BA}"/>
              </a:ext>
            </a:extLst>
          </p:cNvPr>
          <p:cNvSpPr/>
          <p:nvPr/>
        </p:nvSpPr>
        <p:spPr bwMode="auto">
          <a:xfrm>
            <a:off x="3049179" y="3472424"/>
            <a:ext cx="2608961" cy="471276"/>
          </a:xfrm>
          <a:prstGeom prst="round2DiagRect">
            <a:avLst/>
          </a:prstGeom>
          <a:solidFill>
            <a:srgbClr val="33CCCC"/>
          </a:solidFill>
          <a:ln w="28575" cap="flat" cmpd="sng" algn="ctr">
            <a:noFill/>
            <a:prstDash val="solid"/>
            <a:round/>
            <a:headEnd type="none" w="sm" len="sm"/>
            <a:tailEnd type="none" w="sm" len="sm"/>
          </a:ln>
          <a:effectLst>
            <a:outerShdw blurRad="190500" dist="38100" dir="2700000" sx="101000" sy="101000" algn="tl" rotWithShape="0">
              <a:prstClr val="black">
                <a:alpha val="40000"/>
              </a:prstClr>
            </a:outerShdw>
          </a:effectLst>
        </p:spPr>
        <p:txBody>
          <a:bodyPr vert="horz" wrap="square" lIns="30477" tIns="15238" rIns="30477" bIns="15238" numCol="1" rtlCol="0" anchor="ctr" anchorCtr="0" compatLnSpc="1">
            <a:prstTxWarp prst="textNoShape">
              <a:avLst/>
            </a:prstTxWarp>
          </a:bodyPr>
          <a:lstStyle/>
          <a:p>
            <a:pPr algn="ctr" defTabSz="76192">
              <a:spcBef>
                <a:spcPct val="20000"/>
              </a:spcBef>
              <a:buClr>
                <a:srgbClr val="FF0000"/>
              </a:buClr>
            </a:pPr>
            <a:r>
              <a:rPr lang="en-IN" b="1" dirty="0">
                <a:solidFill>
                  <a:schemeClr val="bg1"/>
                </a:solidFill>
                <a:latin typeface="Lato" panose="020F0502020204030203" pitchFamily="34" charset="0"/>
                <a:cs typeface="Aharoni" panose="02010803020104030203" pitchFamily="2" charset="-79"/>
              </a:rPr>
              <a:t>Thread Class</a:t>
            </a:r>
          </a:p>
        </p:txBody>
      </p:sp>
    </p:spTree>
    <p:extLst>
      <p:ext uri="{BB962C8B-B14F-4D97-AF65-F5344CB8AC3E}">
        <p14:creationId xmlns:p14="http://schemas.microsoft.com/office/powerpoint/2010/main" val="2402080618"/>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49"/>
            <a:ext cx="12192000" cy="6861649"/>
          </a:xfrm>
          <a:prstGeom prst="rect">
            <a:avLst/>
          </a:prstGeom>
        </p:spPr>
      </p:pic>
      <p:sp>
        <p:nvSpPr>
          <p:cNvPr id="20" name="Rectangle: Diagonal Corners Rounded 19">
            <a:extLst>
              <a:ext uri="{FF2B5EF4-FFF2-40B4-BE49-F238E27FC236}">
                <a16:creationId xmlns:a16="http://schemas.microsoft.com/office/drawing/2014/main" xmlns="" id="{8E7A817C-CF3C-4794-9BD5-458D5247CC72}"/>
              </a:ext>
            </a:extLst>
          </p:cNvPr>
          <p:cNvSpPr/>
          <p:nvPr/>
        </p:nvSpPr>
        <p:spPr bwMode="auto">
          <a:xfrm>
            <a:off x="6477000" y="1164561"/>
            <a:ext cx="4099648" cy="686076"/>
          </a:xfrm>
          <a:prstGeom prst="round2DiagRect">
            <a:avLst/>
          </a:prstGeom>
          <a:solidFill>
            <a:schemeClr val="accent2">
              <a:lumMod val="50000"/>
            </a:schemeClr>
          </a:solidFill>
          <a:ln w="28575" cap="flat" cmpd="sng" algn="ctr">
            <a:noFill/>
            <a:prstDash val="solid"/>
            <a:round/>
            <a:headEnd type="none" w="sm" len="sm"/>
            <a:tailEnd type="none" w="sm" len="sm"/>
          </a:ln>
          <a:effectLst>
            <a:outerShdw blurRad="190500" dist="38100" dir="2700000" sx="101000" sy="101000" algn="tl" rotWithShape="0">
              <a:prstClr val="black">
                <a:alpha val="40000"/>
              </a:prstClr>
            </a:outerShdw>
          </a:effectLst>
        </p:spPr>
        <p:txBody>
          <a:bodyPr vert="horz" wrap="square" lIns="30477" tIns="15238" rIns="30477" bIns="15238" numCol="1" rtlCol="0" anchor="ctr" anchorCtr="0" compatLnSpc="1">
            <a:prstTxWarp prst="textNoShape">
              <a:avLst/>
            </a:prstTxWarp>
          </a:bodyPr>
          <a:lstStyle/>
          <a:p>
            <a:pPr algn="ctr" defTabSz="76192">
              <a:spcBef>
                <a:spcPct val="20000"/>
              </a:spcBef>
              <a:buClr>
                <a:srgbClr val="FF0000"/>
              </a:buClr>
            </a:pPr>
            <a:r>
              <a:rPr lang="en-IN" sz="2000" dirty="0">
                <a:solidFill>
                  <a:schemeClr val="tx1">
                    <a:lumMod val="40000"/>
                    <a:lumOff val="60000"/>
                  </a:schemeClr>
                </a:solidFill>
                <a:cs typeface="Aharoni" panose="02010803020104030203" pitchFamily="2" charset="-79"/>
              </a:rPr>
              <a:t>Runnable Interface</a:t>
            </a:r>
          </a:p>
        </p:txBody>
      </p:sp>
      <p:sp>
        <p:nvSpPr>
          <p:cNvPr id="21" name="Rectangle: Diagonal Corners Rounded 20">
            <a:extLst>
              <a:ext uri="{FF2B5EF4-FFF2-40B4-BE49-F238E27FC236}">
                <a16:creationId xmlns:a16="http://schemas.microsoft.com/office/drawing/2014/main" xmlns="" id="{040313BF-CA45-4AFF-B1E2-C91BCD891BA9}"/>
              </a:ext>
            </a:extLst>
          </p:cNvPr>
          <p:cNvSpPr/>
          <p:nvPr/>
        </p:nvSpPr>
        <p:spPr bwMode="auto">
          <a:xfrm>
            <a:off x="2318687" y="1164561"/>
            <a:ext cx="4158313" cy="686076"/>
          </a:xfrm>
          <a:prstGeom prst="round2DiagRect">
            <a:avLst/>
          </a:prstGeom>
          <a:solidFill>
            <a:srgbClr val="33CCCC"/>
          </a:solidFill>
          <a:ln w="28575" cap="flat" cmpd="sng" algn="ctr">
            <a:noFill/>
            <a:prstDash val="solid"/>
            <a:round/>
            <a:headEnd type="none" w="sm" len="sm"/>
            <a:tailEnd type="none" w="sm" len="sm"/>
          </a:ln>
          <a:effectLst>
            <a:outerShdw blurRad="190500" dist="38100" dir="2700000" sx="101000" sy="101000" algn="tl" rotWithShape="0">
              <a:prstClr val="black">
                <a:alpha val="40000"/>
              </a:prstClr>
            </a:outerShdw>
          </a:effectLst>
        </p:spPr>
        <p:txBody>
          <a:bodyPr vert="horz" wrap="square" lIns="30477" tIns="15238" rIns="30477" bIns="15238" numCol="1" rtlCol="0" anchor="ctr" anchorCtr="0" compatLnSpc="1">
            <a:prstTxWarp prst="textNoShape">
              <a:avLst/>
            </a:prstTxWarp>
          </a:bodyPr>
          <a:lstStyle/>
          <a:p>
            <a:pPr algn="ctr" defTabSz="76192">
              <a:spcBef>
                <a:spcPct val="20000"/>
              </a:spcBef>
              <a:buClr>
                <a:srgbClr val="FF0000"/>
              </a:buClr>
            </a:pPr>
            <a:r>
              <a:rPr lang="en-IN" sz="2000" dirty="0">
                <a:solidFill>
                  <a:schemeClr val="bg1"/>
                </a:solidFill>
                <a:cs typeface="Aharoni" panose="02010803020104030203" pitchFamily="2" charset="-79"/>
              </a:rPr>
              <a:t>Thread Class</a:t>
            </a:r>
          </a:p>
        </p:txBody>
      </p:sp>
      <p:sp>
        <p:nvSpPr>
          <p:cNvPr id="18" name="TextBox 17">
            <a:extLst>
              <a:ext uri="{FF2B5EF4-FFF2-40B4-BE49-F238E27FC236}">
                <a16:creationId xmlns:a16="http://schemas.microsoft.com/office/drawing/2014/main" xmlns="" id="{035CB3EF-10D8-4311-8A82-97FDD1629C6C}"/>
              </a:ext>
            </a:extLst>
          </p:cNvPr>
          <p:cNvSpPr txBox="1"/>
          <p:nvPr/>
        </p:nvSpPr>
        <p:spPr>
          <a:xfrm>
            <a:off x="2318687" y="2514282"/>
            <a:ext cx="3886200" cy="2554545"/>
          </a:xfrm>
          <a:prstGeom prst="rect">
            <a:avLst/>
          </a:prstGeom>
          <a:noFill/>
        </p:spPr>
        <p:txBody>
          <a:bodyPr wrap="square" lIns="30477" tIns="15238" rIns="30477" bIns="15238" rtlCol="0">
            <a:spAutoFit/>
          </a:bodyPr>
          <a:lstStyle/>
          <a:p>
            <a:pPr marL="304770" indent="-304770">
              <a:buClr>
                <a:srgbClr val="FF0066"/>
              </a:buClr>
              <a:buFont typeface="+mj-lt"/>
              <a:buAutoNum type="arabicPeriod"/>
            </a:pPr>
            <a:r>
              <a:rPr lang="en-IN" dirty="0">
                <a:solidFill>
                  <a:srgbClr val="000000"/>
                </a:solidFill>
                <a:latin typeface="Lato" panose="020F0502020204030203" pitchFamily="34" charset="0"/>
                <a:cs typeface="Aharoni" panose="02010803020104030203" pitchFamily="2" charset="-79"/>
              </a:rPr>
              <a:t>Create a Thread class</a:t>
            </a:r>
          </a:p>
          <a:p>
            <a:pPr marL="304770" indent="-304770">
              <a:buClr>
                <a:srgbClr val="FF0066"/>
              </a:buClr>
              <a:buFont typeface="+mj-lt"/>
              <a:buAutoNum type="arabicPeriod"/>
            </a:pPr>
            <a:endParaRPr lang="en-IN" dirty="0">
              <a:solidFill>
                <a:srgbClr val="000000"/>
              </a:solidFill>
              <a:latin typeface="Lato" panose="020F0502020204030203" pitchFamily="34" charset="0"/>
              <a:cs typeface="Aharoni" panose="02010803020104030203" pitchFamily="2" charset="-79"/>
            </a:endParaRPr>
          </a:p>
          <a:p>
            <a:pPr marL="304770" indent="-304770">
              <a:buClr>
                <a:srgbClr val="FF0066"/>
              </a:buClr>
              <a:buFont typeface="+mj-lt"/>
              <a:buAutoNum type="arabicPeriod"/>
            </a:pPr>
            <a:r>
              <a:rPr lang="en-IN" dirty="0">
                <a:solidFill>
                  <a:srgbClr val="000000"/>
                </a:solidFill>
                <a:latin typeface="Lato" panose="020F0502020204030203" pitchFamily="34" charset="0"/>
                <a:cs typeface="Aharoni" panose="02010803020104030203" pitchFamily="2" charset="-79"/>
              </a:rPr>
              <a:t>Override run() method</a:t>
            </a:r>
          </a:p>
          <a:p>
            <a:pPr marL="304770" indent="-304770">
              <a:buClr>
                <a:srgbClr val="FF0066"/>
              </a:buClr>
              <a:buFont typeface="+mj-lt"/>
              <a:buAutoNum type="arabicPeriod"/>
            </a:pPr>
            <a:endParaRPr lang="en-IN" dirty="0">
              <a:solidFill>
                <a:srgbClr val="000000"/>
              </a:solidFill>
              <a:latin typeface="Lato" panose="020F0502020204030203" pitchFamily="34" charset="0"/>
              <a:cs typeface="Aharoni" panose="02010803020104030203" pitchFamily="2" charset="-79"/>
            </a:endParaRPr>
          </a:p>
          <a:p>
            <a:pPr marL="304770" indent="-304770">
              <a:buClr>
                <a:srgbClr val="FF0066"/>
              </a:buClr>
              <a:buFont typeface="+mj-lt"/>
              <a:buAutoNum type="arabicPeriod"/>
            </a:pPr>
            <a:r>
              <a:rPr lang="en-IN" dirty="0">
                <a:solidFill>
                  <a:srgbClr val="000000"/>
                </a:solidFill>
                <a:latin typeface="Lato" panose="020F0502020204030203" pitchFamily="34" charset="0"/>
                <a:cs typeface="Aharoni" panose="02010803020104030203" pitchFamily="2" charset="-79"/>
              </a:rPr>
              <a:t>Create object of the class</a:t>
            </a:r>
          </a:p>
          <a:p>
            <a:pPr marL="304770" indent="-304770">
              <a:buClr>
                <a:srgbClr val="FF0066"/>
              </a:buClr>
              <a:buFont typeface="+mj-lt"/>
              <a:buAutoNum type="arabicPeriod"/>
            </a:pPr>
            <a:endParaRPr lang="en-IN" dirty="0">
              <a:solidFill>
                <a:srgbClr val="000000"/>
              </a:solidFill>
              <a:latin typeface="Lato" panose="020F0502020204030203" pitchFamily="34" charset="0"/>
              <a:cs typeface="Aharoni" panose="02010803020104030203" pitchFamily="2" charset="-79"/>
            </a:endParaRPr>
          </a:p>
          <a:p>
            <a:pPr marL="304770" indent="-304770">
              <a:buClr>
                <a:srgbClr val="FF0066"/>
              </a:buClr>
              <a:buFont typeface="+mj-lt"/>
              <a:buAutoNum type="arabicPeriod"/>
            </a:pPr>
            <a:r>
              <a:rPr lang="en-IN" dirty="0">
                <a:solidFill>
                  <a:srgbClr val="000000"/>
                </a:solidFill>
                <a:latin typeface="Lato" panose="020F0502020204030203" pitchFamily="34" charset="0"/>
                <a:cs typeface="Aharoni" panose="02010803020104030203" pitchFamily="2" charset="-79"/>
              </a:rPr>
              <a:t>Invoke start() method to execute the custom threads run()</a:t>
            </a:r>
          </a:p>
          <a:p>
            <a:endParaRPr lang="en-IN" sz="2000" dirty="0">
              <a:solidFill>
                <a:schemeClr val="tx2">
                  <a:lumMod val="50000"/>
                </a:schemeClr>
              </a:solidFill>
              <a:latin typeface="+mj-lt"/>
              <a:cs typeface="Aharoni" panose="02010803020104030203" pitchFamily="2" charset="-79"/>
            </a:endParaRPr>
          </a:p>
        </p:txBody>
      </p:sp>
      <p:sp>
        <p:nvSpPr>
          <p:cNvPr id="30" name="Rectangle 29">
            <a:extLst>
              <a:ext uri="{FF2B5EF4-FFF2-40B4-BE49-F238E27FC236}">
                <a16:creationId xmlns:a16="http://schemas.microsoft.com/office/drawing/2014/main" xmlns="" id="{ED103875-459F-4E0C-9EF0-2029F4A1BEE0}"/>
              </a:ext>
            </a:extLst>
          </p:cNvPr>
          <p:cNvSpPr/>
          <p:nvPr/>
        </p:nvSpPr>
        <p:spPr>
          <a:xfrm>
            <a:off x="6107545" y="2590800"/>
            <a:ext cx="5343729" cy="2090942"/>
          </a:xfrm>
          <a:prstGeom prst="rect">
            <a:avLst/>
          </a:prstGeom>
          <a:solidFill>
            <a:schemeClr val="bg2"/>
          </a:solidFill>
        </p:spPr>
        <p:txBody>
          <a:bodyPr wrap="square" lIns="59994" tIns="59994" rIns="59994" bIns="59994" anchor="ctr">
            <a:spAutoFit/>
          </a:bodyPr>
          <a:lstStyle/>
          <a:p>
            <a:pPr marL="211117"/>
            <a:r>
              <a:rPr lang="en-IN" sz="1600" dirty="0">
                <a:solidFill>
                  <a:srgbClr val="7F0055"/>
                </a:solidFill>
                <a:latin typeface="Consolas" panose="020B0609020204030204" pitchFamily="49" charset="0"/>
              </a:rPr>
              <a:t>public</a:t>
            </a:r>
            <a:r>
              <a:rPr lang="en-IN" sz="1600" dirty="0">
                <a:solidFill>
                  <a:srgbClr val="000000"/>
                </a:solidFill>
                <a:latin typeface="Consolas" panose="020B0609020204030204" pitchFamily="49" charset="0"/>
              </a:rPr>
              <a:t> </a:t>
            </a:r>
            <a:r>
              <a:rPr lang="en-IN" sz="1600" dirty="0">
                <a:solidFill>
                  <a:srgbClr val="7F0055"/>
                </a:solidFill>
                <a:latin typeface="Consolas" panose="020B0609020204030204" pitchFamily="49" charset="0"/>
              </a:rPr>
              <a:t>class</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MyThread</a:t>
            </a:r>
            <a:r>
              <a:rPr lang="en-IN" sz="1600" dirty="0">
                <a:solidFill>
                  <a:srgbClr val="000000"/>
                </a:solidFill>
                <a:latin typeface="Consolas" panose="020B0609020204030204" pitchFamily="49" charset="0"/>
              </a:rPr>
              <a:t> </a:t>
            </a:r>
            <a:r>
              <a:rPr lang="en-IN" sz="1600" dirty="0">
                <a:solidFill>
                  <a:srgbClr val="7F0055"/>
                </a:solidFill>
                <a:latin typeface="Consolas" panose="020B0609020204030204" pitchFamily="49" charset="0"/>
              </a:rPr>
              <a:t>extends</a:t>
            </a:r>
            <a:r>
              <a:rPr lang="en-IN" sz="1600" dirty="0">
                <a:solidFill>
                  <a:srgbClr val="000000"/>
                </a:solidFill>
                <a:latin typeface="Consolas" panose="020B0609020204030204" pitchFamily="49" charset="0"/>
              </a:rPr>
              <a:t> Thread {</a:t>
            </a:r>
          </a:p>
          <a:p>
            <a:pPr marL="211117"/>
            <a:r>
              <a:rPr lang="en-IN" sz="1600" dirty="0">
                <a:solidFill>
                  <a:srgbClr val="000000"/>
                </a:solidFill>
                <a:latin typeface="Consolas" panose="020B0609020204030204" pitchFamily="49" charset="0"/>
              </a:rPr>
              <a:t>   </a:t>
            </a:r>
            <a:r>
              <a:rPr lang="en-IN" sz="1600" dirty="0">
                <a:solidFill>
                  <a:srgbClr val="7F0055"/>
                </a:solidFill>
                <a:latin typeface="Consolas" panose="020B0609020204030204" pitchFamily="49" charset="0"/>
              </a:rPr>
              <a:t>public</a:t>
            </a:r>
            <a:r>
              <a:rPr lang="en-IN" sz="1600" dirty="0">
                <a:solidFill>
                  <a:srgbClr val="000000"/>
                </a:solidFill>
                <a:latin typeface="Consolas" panose="020B0609020204030204" pitchFamily="49" charset="0"/>
              </a:rPr>
              <a:t> </a:t>
            </a:r>
            <a:r>
              <a:rPr lang="en-IN" sz="1600" dirty="0">
                <a:solidFill>
                  <a:srgbClr val="7F0055"/>
                </a:solidFill>
                <a:latin typeface="Consolas" panose="020B0609020204030204" pitchFamily="49" charset="0"/>
              </a:rPr>
              <a:t>void</a:t>
            </a:r>
            <a:r>
              <a:rPr lang="en-IN" sz="1600" dirty="0">
                <a:solidFill>
                  <a:srgbClr val="000000"/>
                </a:solidFill>
                <a:latin typeface="Consolas" panose="020B0609020204030204" pitchFamily="49" charset="0"/>
              </a:rPr>
              <a:t> run(){  </a:t>
            </a:r>
          </a:p>
          <a:p>
            <a:pPr marL="211117"/>
            <a:r>
              <a:rPr lang="en-IN" sz="1600" dirty="0">
                <a:solidFill>
                  <a:srgbClr val="000000"/>
                </a:solidFill>
                <a:latin typeface="Consolas" panose="020B0609020204030204" pitchFamily="49" charset="0"/>
              </a:rPr>
              <a:t>    System.</a:t>
            </a:r>
            <a:r>
              <a:rPr lang="en-IN" sz="1600" i="1" dirty="0">
                <a:solidFill>
                  <a:srgbClr val="0000C0"/>
                </a:solidFill>
                <a:latin typeface="Consolas" panose="020B0609020204030204" pitchFamily="49" charset="0"/>
              </a:rPr>
              <a:t>out</a:t>
            </a:r>
            <a:r>
              <a:rPr lang="en-IN" sz="1600" i="1" dirty="0">
                <a:solidFill>
                  <a:srgbClr val="000000"/>
                </a:solidFill>
                <a:latin typeface="Consolas" panose="020B0609020204030204" pitchFamily="49" charset="0"/>
              </a:rPr>
              <a:t>.println(</a:t>
            </a:r>
            <a:r>
              <a:rPr lang="en-IN" sz="1600" i="1" dirty="0">
                <a:solidFill>
                  <a:srgbClr val="2A00FF"/>
                </a:solidFill>
                <a:latin typeface="Consolas" panose="020B0609020204030204" pitchFamily="49" charset="0"/>
              </a:rPr>
              <a:t>“My Thread…"</a:t>
            </a:r>
            <a:r>
              <a:rPr lang="en-IN" sz="1600" i="1" dirty="0">
                <a:solidFill>
                  <a:srgbClr val="000000"/>
                </a:solidFill>
                <a:latin typeface="Consolas" panose="020B0609020204030204" pitchFamily="49" charset="0"/>
              </a:rPr>
              <a:t>);  </a:t>
            </a:r>
          </a:p>
          <a:p>
            <a:pPr marL="211117"/>
            <a:r>
              <a:rPr lang="en-IN" sz="1600" dirty="0">
                <a:solidFill>
                  <a:srgbClr val="000000"/>
                </a:solidFill>
                <a:latin typeface="Consolas" panose="020B0609020204030204" pitchFamily="49" charset="0"/>
              </a:rPr>
              <a:t>  } </a:t>
            </a:r>
          </a:p>
          <a:p>
            <a:pPr marL="211117"/>
            <a:r>
              <a:rPr lang="en-IN" sz="1600" dirty="0">
                <a:solidFill>
                  <a:srgbClr val="000000"/>
                </a:solidFill>
                <a:latin typeface="Consolas" panose="020B0609020204030204" pitchFamily="49" charset="0"/>
              </a:rPr>
              <a:t>   </a:t>
            </a:r>
            <a:r>
              <a:rPr lang="en-IN" sz="1600" dirty="0">
                <a:solidFill>
                  <a:srgbClr val="7F0055"/>
                </a:solidFill>
                <a:latin typeface="Consolas" panose="020B0609020204030204" pitchFamily="49" charset="0"/>
              </a:rPr>
              <a:t>public</a:t>
            </a:r>
            <a:r>
              <a:rPr lang="en-IN" sz="1600" dirty="0">
                <a:solidFill>
                  <a:srgbClr val="000000"/>
                </a:solidFill>
                <a:latin typeface="Consolas" panose="020B0609020204030204" pitchFamily="49" charset="0"/>
              </a:rPr>
              <a:t> </a:t>
            </a:r>
            <a:r>
              <a:rPr lang="en-IN" sz="1600" dirty="0">
                <a:solidFill>
                  <a:srgbClr val="7F0055"/>
                </a:solidFill>
                <a:latin typeface="Consolas" panose="020B0609020204030204" pitchFamily="49" charset="0"/>
              </a:rPr>
              <a:t>static</a:t>
            </a:r>
            <a:r>
              <a:rPr lang="en-IN" sz="1600" dirty="0">
                <a:solidFill>
                  <a:srgbClr val="000000"/>
                </a:solidFill>
                <a:latin typeface="Consolas" panose="020B0609020204030204" pitchFamily="49" charset="0"/>
              </a:rPr>
              <a:t> </a:t>
            </a:r>
            <a:r>
              <a:rPr lang="en-IN" sz="1600" dirty="0">
                <a:solidFill>
                  <a:srgbClr val="7F0055"/>
                </a:solidFill>
                <a:latin typeface="Consolas" panose="020B0609020204030204" pitchFamily="49" charset="0"/>
              </a:rPr>
              <a:t>void</a:t>
            </a:r>
            <a:r>
              <a:rPr lang="en-IN" sz="1600" dirty="0">
                <a:solidFill>
                  <a:srgbClr val="000000"/>
                </a:solidFill>
                <a:latin typeface="Consolas" panose="020B0609020204030204" pitchFamily="49" charset="0"/>
              </a:rPr>
              <a:t> main(String[] </a:t>
            </a:r>
            <a:r>
              <a:rPr lang="en-IN" sz="1600" dirty="0" err="1">
                <a:solidFill>
                  <a:srgbClr val="000000"/>
                </a:solidFill>
                <a:latin typeface="Consolas" panose="020B0609020204030204" pitchFamily="49" charset="0"/>
              </a:rPr>
              <a:t>args</a:t>
            </a:r>
            <a:r>
              <a:rPr lang="en-IN" sz="1600" dirty="0">
                <a:solidFill>
                  <a:srgbClr val="000000"/>
                </a:solidFill>
                <a:latin typeface="Consolas" panose="020B0609020204030204" pitchFamily="49" charset="0"/>
              </a:rPr>
              <a:t>) {</a:t>
            </a:r>
          </a:p>
          <a:p>
            <a:pPr marL="211117"/>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MyThread</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obj</a:t>
            </a:r>
            <a:r>
              <a:rPr lang="en-IN" sz="1600" dirty="0">
                <a:solidFill>
                  <a:srgbClr val="000000"/>
                </a:solidFill>
                <a:latin typeface="Consolas" panose="020B0609020204030204" pitchFamily="49" charset="0"/>
              </a:rPr>
              <a:t> = </a:t>
            </a:r>
            <a:r>
              <a:rPr lang="en-IN" sz="1600" dirty="0">
                <a:solidFill>
                  <a:srgbClr val="7F0055"/>
                </a:solidFill>
                <a:latin typeface="Consolas" panose="020B0609020204030204" pitchFamily="49" charset="0"/>
              </a:rPr>
              <a:t>new</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MyThread</a:t>
            </a:r>
            <a:r>
              <a:rPr lang="en-IN" sz="1600" dirty="0">
                <a:solidFill>
                  <a:srgbClr val="000000"/>
                </a:solidFill>
                <a:latin typeface="Consolas" panose="020B0609020204030204" pitchFamily="49" charset="0"/>
              </a:rPr>
              <a:t>();</a:t>
            </a:r>
          </a:p>
          <a:p>
            <a:pPr marL="211117"/>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obj.start</a:t>
            </a:r>
            <a:r>
              <a:rPr lang="en-IN" sz="1600" dirty="0">
                <a:solidFill>
                  <a:srgbClr val="000000"/>
                </a:solidFill>
                <a:latin typeface="Consolas" panose="020B0609020204030204" pitchFamily="49" charset="0"/>
              </a:rPr>
              <a:t>();</a:t>
            </a:r>
          </a:p>
          <a:p>
            <a:pPr marL="211117"/>
            <a:r>
              <a:rPr lang="en-IN" sz="1600" dirty="0">
                <a:solidFill>
                  <a:srgbClr val="000000"/>
                </a:solidFill>
                <a:latin typeface="Consolas" panose="020B0609020204030204" pitchFamily="49" charset="0"/>
              </a:rPr>
              <a:t>}</a:t>
            </a:r>
            <a:endParaRPr lang="en-IN" sz="2000" dirty="0"/>
          </a:p>
        </p:txBody>
      </p:sp>
    </p:spTree>
    <p:extLst>
      <p:ext uri="{BB962C8B-B14F-4D97-AF65-F5344CB8AC3E}">
        <p14:creationId xmlns:p14="http://schemas.microsoft.com/office/powerpoint/2010/main" val="393970941"/>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49"/>
            <a:ext cx="12192000" cy="6861649"/>
          </a:xfrm>
          <a:prstGeom prst="rect">
            <a:avLst/>
          </a:prstGeom>
        </p:spPr>
      </p:pic>
      <p:sp>
        <p:nvSpPr>
          <p:cNvPr id="6" name="TextBox 5">
            <a:extLst>
              <a:ext uri="{FF2B5EF4-FFF2-40B4-BE49-F238E27FC236}">
                <a16:creationId xmlns:a16="http://schemas.microsoft.com/office/drawing/2014/main" xmlns="" id="{240FD1E3-8F6F-4E7A-B216-7BCC89B71AEA}"/>
              </a:ext>
            </a:extLst>
          </p:cNvPr>
          <p:cNvSpPr txBox="1"/>
          <p:nvPr/>
        </p:nvSpPr>
        <p:spPr>
          <a:xfrm>
            <a:off x="2318687" y="2395453"/>
            <a:ext cx="3427368" cy="4031869"/>
          </a:xfrm>
          <a:prstGeom prst="rect">
            <a:avLst/>
          </a:prstGeom>
          <a:noFill/>
        </p:spPr>
        <p:txBody>
          <a:bodyPr wrap="square" lIns="30477" tIns="15238" rIns="30477" bIns="15238" rtlCol="0">
            <a:spAutoFit/>
          </a:bodyPr>
          <a:lstStyle>
            <a:defPPr>
              <a:defRPr lang="en-US"/>
            </a:defPPr>
            <a:lvl1pPr marL="914400" indent="-914400">
              <a:buClr>
                <a:srgbClr val="FF0066"/>
              </a:buClr>
              <a:buFont typeface="+mj-lt"/>
              <a:buAutoNum type="arabicPeriod"/>
              <a:defRPr sz="5400">
                <a:solidFill>
                  <a:srgbClr val="000000"/>
                </a:solidFill>
                <a:latin typeface="Lato" panose="020F0502020204030203" pitchFamily="34" charset="0"/>
                <a:cs typeface="Aharoni" panose="02010803020104030203" pitchFamily="2" charset="-79"/>
              </a:defRPr>
            </a:lvl1pPr>
          </a:lstStyle>
          <a:p>
            <a:r>
              <a:rPr lang="en-IN" sz="2000" dirty="0"/>
              <a:t>Create a Thread class implementing Runnable interface</a:t>
            </a:r>
          </a:p>
          <a:p>
            <a:endParaRPr lang="en-IN" sz="2000" dirty="0"/>
          </a:p>
          <a:p>
            <a:r>
              <a:rPr lang="en-IN" sz="2000" dirty="0"/>
              <a:t>Override run() method</a:t>
            </a:r>
          </a:p>
          <a:p>
            <a:endParaRPr lang="en-IN" sz="2000" dirty="0"/>
          </a:p>
          <a:p>
            <a:r>
              <a:rPr lang="en-IN" sz="2000" dirty="0"/>
              <a:t>Create object of the class</a:t>
            </a:r>
          </a:p>
          <a:p>
            <a:endParaRPr lang="en-IN" sz="2000" dirty="0"/>
          </a:p>
          <a:p>
            <a:r>
              <a:rPr lang="en-IN" sz="2000" dirty="0"/>
              <a:t>Invoke start() method using the object</a:t>
            </a:r>
          </a:p>
          <a:p>
            <a:endParaRPr lang="en-IN" sz="2000" dirty="0"/>
          </a:p>
        </p:txBody>
      </p:sp>
      <p:sp>
        <p:nvSpPr>
          <p:cNvPr id="22" name="Rectangle 21">
            <a:extLst>
              <a:ext uri="{FF2B5EF4-FFF2-40B4-BE49-F238E27FC236}">
                <a16:creationId xmlns:a16="http://schemas.microsoft.com/office/drawing/2014/main" xmlns="" id="{3C65D3A5-AA1D-4C68-BB4A-8AA94FBD8218}"/>
              </a:ext>
            </a:extLst>
          </p:cNvPr>
          <p:cNvSpPr/>
          <p:nvPr/>
        </p:nvSpPr>
        <p:spPr>
          <a:xfrm>
            <a:off x="5943600" y="2794000"/>
            <a:ext cx="5520727" cy="2280672"/>
          </a:xfrm>
          <a:prstGeom prst="rect">
            <a:avLst/>
          </a:prstGeom>
          <a:solidFill>
            <a:schemeClr val="bg2"/>
          </a:solidFill>
        </p:spPr>
        <p:txBody>
          <a:bodyPr wrap="none" lIns="59994" tIns="59994" rIns="59994" bIns="59994" anchor="ctr">
            <a:noAutofit/>
          </a:bodyPr>
          <a:lstStyle/>
          <a:p>
            <a:pPr marL="183073"/>
            <a:r>
              <a:rPr lang="en-IN" sz="1600" dirty="0">
                <a:solidFill>
                  <a:srgbClr val="7F0055"/>
                </a:solidFill>
                <a:latin typeface="Consolas" panose="020B0609020204030204" pitchFamily="49" charset="0"/>
              </a:rPr>
              <a:t>public</a:t>
            </a:r>
            <a:r>
              <a:rPr lang="en-IN" sz="1600" dirty="0">
                <a:solidFill>
                  <a:srgbClr val="000000"/>
                </a:solidFill>
                <a:latin typeface="Consolas" panose="020B0609020204030204" pitchFamily="49" charset="0"/>
              </a:rPr>
              <a:t> </a:t>
            </a:r>
            <a:r>
              <a:rPr lang="en-IN" sz="1600" dirty="0">
                <a:solidFill>
                  <a:srgbClr val="7F0055"/>
                </a:solidFill>
                <a:latin typeface="Consolas" panose="020B0609020204030204" pitchFamily="49" charset="0"/>
              </a:rPr>
              <a:t>class</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MyThread</a:t>
            </a:r>
            <a:r>
              <a:rPr lang="en-IN" sz="1600" dirty="0">
                <a:solidFill>
                  <a:srgbClr val="000000"/>
                </a:solidFill>
                <a:latin typeface="Consolas" panose="020B0609020204030204" pitchFamily="49" charset="0"/>
              </a:rPr>
              <a:t> </a:t>
            </a:r>
            <a:r>
              <a:rPr lang="en-IN" sz="1600" dirty="0">
                <a:solidFill>
                  <a:srgbClr val="7F0055"/>
                </a:solidFill>
                <a:latin typeface="Consolas" panose="020B0609020204030204" pitchFamily="49" charset="0"/>
              </a:rPr>
              <a:t>implements</a:t>
            </a:r>
            <a:r>
              <a:rPr lang="en-IN" sz="1600" dirty="0">
                <a:solidFill>
                  <a:srgbClr val="000000"/>
                </a:solidFill>
                <a:latin typeface="Consolas" panose="020B0609020204030204" pitchFamily="49" charset="0"/>
              </a:rPr>
              <a:t> Runnable {</a:t>
            </a:r>
          </a:p>
          <a:p>
            <a:pPr marL="183073"/>
            <a:r>
              <a:rPr lang="en-IN" sz="1600" dirty="0">
                <a:solidFill>
                  <a:srgbClr val="000000"/>
                </a:solidFill>
                <a:latin typeface="Consolas" panose="020B0609020204030204" pitchFamily="49" charset="0"/>
              </a:rPr>
              <a:t>   </a:t>
            </a:r>
            <a:r>
              <a:rPr lang="en-IN" sz="1600" dirty="0">
                <a:solidFill>
                  <a:srgbClr val="7F0055"/>
                </a:solidFill>
                <a:latin typeface="Consolas" panose="020B0609020204030204" pitchFamily="49" charset="0"/>
              </a:rPr>
              <a:t>public</a:t>
            </a:r>
            <a:r>
              <a:rPr lang="en-IN" sz="1600" dirty="0">
                <a:solidFill>
                  <a:srgbClr val="000000"/>
                </a:solidFill>
                <a:latin typeface="Consolas" panose="020B0609020204030204" pitchFamily="49" charset="0"/>
              </a:rPr>
              <a:t> </a:t>
            </a:r>
            <a:r>
              <a:rPr lang="en-IN" sz="1600" dirty="0">
                <a:solidFill>
                  <a:srgbClr val="7F0055"/>
                </a:solidFill>
                <a:latin typeface="Consolas" panose="020B0609020204030204" pitchFamily="49" charset="0"/>
              </a:rPr>
              <a:t>void</a:t>
            </a:r>
            <a:r>
              <a:rPr lang="en-IN" sz="1600" dirty="0">
                <a:solidFill>
                  <a:srgbClr val="000000"/>
                </a:solidFill>
                <a:latin typeface="Consolas" panose="020B0609020204030204" pitchFamily="49" charset="0"/>
              </a:rPr>
              <a:t> run(){  </a:t>
            </a:r>
          </a:p>
          <a:p>
            <a:pPr marL="183073"/>
            <a:r>
              <a:rPr lang="en-IN" sz="1600" dirty="0">
                <a:solidFill>
                  <a:srgbClr val="000000"/>
                </a:solidFill>
                <a:latin typeface="Consolas" panose="020B0609020204030204" pitchFamily="49" charset="0"/>
              </a:rPr>
              <a:t>     System.</a:t>
            </a:r>
            <a:r>
              <a:rPr lang="en-IN" sz="1600" i="1" dirty="0">
                <a:solidFill>
                  <a:srgbClr val="0000C0"/>
                </a:solidFill>
                <a:latin typeface="Consolas" panose="020B0609020204030204" pitchFamily="49" charset="0"/>
              </a:rPr>
              <a:t>out</a:t>
            </a:r>
            <a:r>
              <a:rPr lang="en-IN" sz="1600" i="1" dirty="0">
                <a:solidFill>
                  <a:srgbClr val="000000"/>
                </a:solidFill>
                <a:latin typeface="Consolas" panose="020B0609020204030204" pitchFamily="49" charset="0"/>
              </a:rPr>
              <a:t>.println(</a:t>
            </a:r>
            <a:r>
              <a:rPr lang="en-IN" sz="1600" i="1" dirty="0">
                <a:solidFill>
                  <a:srgbClr val="2A00FF"/>
                </a:solidFill>
                <a:latin typeface="Consolas" panose="020B0609020204030204" pitchFamily="49" charset="0"/>
              </a:rPr>
              <a:t>“My Thread…"</a:t>
            </a:r>
            <a:r>
              <a:rPr lang="en-IN" sz="1600" i="1" dirty="0">
                <a:solidFill>
                  <a:srgbClr val="000000"/>
                </a:solidFill>
                <a:latin typeface="Consolas" panose="020B0609020204030204" pitchFamily="49" charset="0"/>
              </a:rPr>
              <a:t>);  </a:t>
            </a:r>
          </a:p>
          <a:p>
            <a:pPr marL="183073"/>
            <a:r>
              <a:rPr lang="en-IN" sz="1600" dirty="0">
                <a:solidFill>
                  <a:srgbClr val="000000"/>
                </a:solidFill>
                <a:latin typeface="Consolas" panose="020B0609020204030204" pitchFamily="49" charset="0"/>
              </a:rPr>
              <a:t>   }  </a:t>
            </a:r>
          </a:p>
          <a:p>
            <a:pPr marL="183073"/>
            <a:r>
              <a:rPr lang="en-IN" sz="1600" dirty="0">
                <a:solidFill>
                  <a:srgbClr val="000000"/>
                </a:solidFill>
                <a:latin typeface="Consolas" panose="020B0609020204030204" pitchFamily="49" charset="0"/>
              </a:rPr>
              <a:t>   </a:t>
            </a:r>
            <a:r>
              <a:rPr lang="en-IN" sz="1600" dirty="0">
                <a:solidFill>
                  <a:srgbClr val="7F0055"/>
                </a:solidFill>
                <a:latin typeface="Consolas" panose="020B0609020204030204" pitchFamily="49" charset="0"/>
              </a:rPr>
              <a:t>public</a:t>
            </a:r>
            <a:r>
              <a:rPr lang="en-IN" sz="1600" dirty="0">
                <a:solidFill>
                  <a:srgbClr val="000000"/>
                </a:solidFill>
                <a:latin typeface="Consolas" panose="020B0609020204030204" pitchFamily="49" charset="0"/>
              </a:rPr>
              <a:t> </a:t>
            </a:r>
            <a:r>
              <a:rPr lang="en-IN" sz="1600" dirty="0">
                <a:solidFill>
                  <a:srgbClr val="7F0055"/>
                </a:solidFill>
                <a:latin typeface="Consolas" panose="020B0609020204030204" pitchFamily="49" charset="0"/>
              </a:rPr>
              <a:t>static</a:t>
            </a:r>
            <a:r>
              <a:rPr lang="en-IN" sz="1600" dirty="0">
                <a:solidFill>
                  <a:srgbClr val="000000"/>
                </a:solidFill>
                <a:latin typeface="Consolas" panose="020B0609020204030204" pitchFamily="49" charset="0"/>
              </a:rPr>
              <a:t> </a:t>
            </a:r>
            <a:r>
              <a:rPr lang="en-IN" sz="1600" dirty="0">
                <a:solidFill>
                  <a:srgbClr val="7F0055"/>
                </a:solidFill>
                <a:latin typeface="Consolas" panose="020B0609020204030204" pitchFamily="49" charset="0"/>
              </a:rPr>
              <a:t>void</a:t>
            </a:r>
            <a:r>
              <a:rPr lang="en-IN" sz="1600" dirty="0">
                <a:solidFill>
                  <a:srgbClr val="000000"/>
                </a:solidFill>
                <a:latin typeface="Consolas" panose="020B0609020204030204" pitchFamily="49" charset="0"/>
              </a:rPr>
              <a:t> main(String[] </a:t>
            </a:r>
            <a:r>
              <a:rPr lang="en-IN" sz="1600" dirty="0" err="1">
                <a:solidFill>
                  <a:srgbClr val="000000"/>
                </a:solidFill>
                <a:latin typeface="Consolas" panose="020B0609020204030204" pitchFamily="49" charset="0"/>
              </a:rPr>
              <a:t>args</a:t>
            </a:r>
            <a:r>
              <a:rPr lang="en-IN" sz="1600" dirty="0">
                <a:solidFill>
                  <a:srgbClr val="000000"/>
                </a:solidFill>
                <a:latin typeface="Consolas" panose="020B0609020204030204" pitchFamily="49" charset="0"/>
              </a:rPr>
              <a:t>) {</a:t>
            </a:r>
          </a:p>
          <a:p>
            <a:pPr marL="183073"/>
            <a:r>
              <a:rPr lang="en-IN" sz="1600" dirty="0">
                <a:solidFill>
                  <a:srgbClr val="000000"/>
                </a:solidFill>
                <a:latin typeface="Consolas" panose="020B0609020204030204" pitchFamily="49" charset="0"/>
              </a:rPr>
              <a:t>     Thread t = </a:t>
            </a:r>
            <a:r>
              <a:rPr lang="en-IN" sz="1600" dirty="0">
                <a:solidFill>
                  <a:srgbClr val="7F0055"/>
                </a:solidFill>
                <a:latin typeface="Consolas" panose="020B0609020204030204" pitchFamily="49" charset="0"/>
              </a:rPr>
              <a:t>new</a:t>
            </a:r>
            <a:r>
              <a:rPr lang="en-IN" sz="1600" dirty="0">
                <a:solidFill>
                  <a:srgbClr val="000000"/>
                </a:solidFill>
                <a:latin typeface="Consolas" panose="020B0609020204030204" pitchFamily="49" charset="0"/>
              </a:rPr>
              <a:t> Thread(</a:t>
            </a:r>
            <a:r>
              <a:rPr lang="en-IN" sz="1600" dirty="0">
                <a:solidFill>
                  <a:srgbClr val="7F0055"/>
                </a:solidFill>
                <a:latin typeface="Consolas" panose="020B0609020204030204" pitchFamily="49" charset="0"/>
              </a:rPr>
              <a:t>new</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MyThread</a:t>
            </a:r>
            <a:r>
              <a:rPr lang="en-IN" sz="1600" dirty="0">
                <a:solidFill>
                  <a:srgbClr val="000000"/>
                </a:solidFill>
                <a:latin typeface="Consolas" panose="020B0609020204030204" pitchFamily="49" charset="0"/>
              </a:rPr>
              <a:t>());</a:t>
            </a:r>
          </a:p>
          <a:p>
            <a:pPr marL="183073"/>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t.start</a:t>
            </a:r>
            <a:r>
              <a:rPr lang="en-IN" sz="1600" dirty="0">
                <a:solidFill>
                  <a:srgbClr val="000000"/>
                </a:solidFill>
                <a:latin typeface="Consolas" panose="020B0609020204030204" pitchFamily="49" charset="0"/>
              </a:rPr>
              <a:t>();</a:t>
            </a:r>
          </a:p>
          <a:p>
            <a:pPr marL="183073"/>
            <a:r>
              <a:rPr lang="en-IN" sz="1600" dirty="0">
                <a:solidFill>
                  <a:srgbClr val="000000"/>
                </a:solidFill>
                <a:latin typeface="Consolas" panose="020B0609020204030204" pitchFamily="49" charset="0"/>
              </a:rPr>
              <a:t>}</a:t>
            </a:r>
            <a:endParaRPr lang="en-IN" sz="2000" dirty="0"/>
          </a:p>
        </p:txBody>
      </p:sp>
      <p:sp>
        <p:nvSpPr>
          <p:cNvPr id="19" name="Rectangle: Diagonal Corners Rounded 19">
            <a:extLst>
              <a:ext uri="{FF2B5EF4-FFF2-40B4-BE49-F238E27FC236}">
                <a16:creationId xmlns:a16="http://schemas.microsoft.com/office/drawing/2014/main" xmlns="" id="{8E7A817C-CF3C-4794-9BD5-458D5247CC72}"/>
              </a:ext>
            </a:extLst>
          </p:cNvPr>
          <p:cNvSpPr/>
          <p:nvPr/>
        </p:nvSpPr>
        <p:spPr bwMode="auto">
          <a:xfrm>
            <a:off x="6477000" y="1164561"/>
            <a:ext cx="4099648" cy="686076"/>
          </a:xfrm>
          <a:prstGeom prst="round2DiagRect">
            <a:avLst/>
          </a:prstGeom>
          <a:solidFill>
            <a:srgbClr val="33CCCC"/>
          </a:solidFill>
          <a:ln w="28575" cap="flat" cmpd="sng" algn="ctr">
            <a:noFill/>
            <a:prstDash val="solid"/>
            <a:round/>
            <a:headEnd type="none" w="sm" len="sm"/>
            <a:tailEnd type="none" w="sm" len="sm"/>
          </a:ln>
          <a:effectLst>
            <a:outerShdw blurRad="190500" dist="38100" dir="2700000" sx="101000" sy="101000" algn="tl" rotWithShape="0">
              <a:prstClr val="black">
                <a:alpha val="40000"/>
              </a:prstClr>
            </a:outerShdw>
          </a:effectLst>
        </p:spPr>
        <p:txBody>
          <a:bodyPr vert="horz" wrap="square" lIns="30477" tIns="15238" rIns="30477" bIns="15238" numCol="1" rtlCol="0" anchor="ctr" anchorCtr="0" compatLnSpc="1">
            <a:prstTxWarp prst="textNoShape">
              <a:avLst/>
            </a:prstTxWarp>
          </a:bodyPr>
          <a:lstStyle/>
          <a:p>
            <a:pPr algn="ctr" defTabSz="76192">
              <a:spcBef>
                <a:spcPct val="20000"/>
              </a:spcBef>
              <a:buClr>
                <a:srgbClr val="FF0000"/>
              </a:buClr>
            </a:pPr>
            <a:r>
              <a:rPr lang="en-IN" sz="2000" dirty="0">
                <a:solidFill>
                  <a:schemeClr val="bg1"/>
                </a:solidFill>
                <a:cs typeface="Aharoni" panose="02010803020104030203" pitchFamily="2" charset="-79"/>
              </a:rPr>
              <a:t>Runnable Interface</a:t>
            </a:r>
          </a:p>
        </p:txBody>
      </p:sp>
      <p:sp>
        <p:nvSpPr>
          <p:cNvPr id="23" name="Rectangle: Diagonal Corners Rounded 20">
            <a:extLst>
              <a:ext uri="{FF2B5EF4-FFF2-40B4-BE49-F238E27FC236}">
                <a16:creationId xmlns:a16="http://schemas.microsoft.com/office/drawing/2014/main" xmlns="" id="{040313BF-CA45-4AFF-B1E2-C91BCD891BA9}"/>
              </a:ext>
            </a:extLst>
          </p:cNvPr>
          <p:cNvSpPr/>
          <p:nvPr/>
        </p:nvSpPr>
        <p:spPr bwMode="auto">
          <a:xfrm>
            <a:off x="2318687" y="1164561"/>
            <a:ext cx="4158313" cy="686076"/>
          </a:xfrm>
          <a:prstGeom prst="round2DiagRect">
            <a:avLst/>
          </a:prstGeom>
          <a:solidFill>
            <a:schemeClr val="accent2">
              <a:lumMod val="50000"/>
            </a:schemeClr>
          </a:solidFill>
          <a:ln w="28575" cap="flat" cmpd="sng" algn="ctr">
            <a:noFill/>
            <a:prstDash val="solid"/>
            <a:round/>
            <a:headEnd type="none" w="sm" len="sm"/>
            <a:tailEnd type="none" w="sm" len="sm"/>
          </a:ln>
          <a:effectLst>
            <a:outerShdw blurRad="190500" dist="38100" dir="2700000" sx="101000" sy="101000" algn="tl" rotWithShape="0">
              <a:prstClr val="black">
                <a:alpha val="40000"/>
              </a:prstClr>
            </a:outerShdw>
          </a:effectLst>
        </p:spPr>
        <p:txBody>
          <a:bodyPr vert="horz" wrap="square" lIns="30477" tIns="15238" rIns="30477" bIns="15238" numCol="1" rtlCol="0" anchor="ctr" anchorCtr="0" compatLnSpc="1">
            <a:prstTxWarp prst="textNoShape">
              <a:avLst/>
            </a:prstTxWarp>
          </a:bodyPr>
          <a:lstStyle/>
          <a:p>
            <a:pPr algn="ctr" defTabSz="76192">
              <a:spcBef>
                <a:spcPct val="20000"/>
              </a:spcBef>
              <a:buClr>
                <a:srgbClr val="FF0000"/>
              </a:buClr>
            </a:pPr>
            <a:r>
              <a:rPr lang="en-IN" sz="2000" dirty="0">
                <a:solidFill>
                  <a:schemeClr val="tx1">
                    <a:lumMod val="40000"/>
                    <a:lumOff val="60000"/>
                  </a:schemeClr>
                </a:solidFill>
                <a:cs typeface="Aharoni" panose="02010803020104030203" pitchFamily="2" charset="-79"/>
              </a:rPr>
              <a:t>Thread Class</a:t>
            </a:r>
          </a:p>
        </p:txBody>
      </p:sp>
    </p:spTree>
    <p:extLst>
      <p:ext uri="{BB962C8B-B14F-4D97-AF65-F5344CB8AC3E}">
        <p14:creationId xmlns:p14="http://schemas.microsoft.com/office/powerpoint/2010/main" val="3077271915"/>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2" name="Title 1"/>
          <p:cNvSpPr>
            <a:spLocks noGrp="1"/>
          </p:cNvSpPr>
          <p:nvPr>
            <p:ph type="title"/>
          </p:nvPr>
        </p:nvSpPr>
        <p:spPr>
          <a:xfrm>
            <a:off x="2209800" y="1295400"/>
            <a:ext cx="4495800" cy="639762"/>
          </a:xfrm>
          <a:noFill/>
          <a:ln w="9525">
            <a:noFill/>
            <a:miter lim="800000"/>
            <a:headEnd/>
            <a:tailEnd/>
          </a:ln>
        </p:spPr>
        <p:txBody>
          <a:bodyPr vert="horz" wrap="square" lIns="16930" tIns="16930" rIns="16930" bIns="16930" numCol="1" rtlCol="0" anchor="t" anchorCtr="0" compatLnSpc="1">
            <a:prstTxWarp prst="textNoShape">
              <a:avLst/>
            </a:prstTxWarp>
            <a:noAutofit/>
          </a:bodyPr>
          <a:lstStyle/>
          <a:p>
            <a:pPr algn="l" defTabSz="914240" fontAlgn="base">
              <a:spcBef>
                <a:spcPct val="20000"/>
              </a:spcBef>
              <a:spcAft>
                <a:spcPct val="0"/>
              </a:spcAft>
              <a:buClr>
                <a:srgbClr val="000000"/>
              </a:buClr>
              <a:buFont typeface="Arial" charset="0"/>
            </a:pPr>
            <a:r>
              <a:rPr lang="en-US" sz="3600" b="1" dirty="0">
                <a:solidFill>
                  <a:srgbClr val="E61557"/>
                </a:solidFill>
                <a:latin typeface="Lato" panose="020F0502020204030203" pitchFamily="34" charset="0"/>
              </a:rPr>
              <a:t>What is a Package?</a:t>
            </a:r>
          </a:p>
        </p:txBody>
      </p:sp>
      <p:sp>
        <p:nvSpPr>
          <p:cNvPr id="3" name="Content Placeholder 2"/>
          <p:cNvSpPr>
            <a:spLocks noGrp="1"/>
          </p:cNvSpPr>
          <p:nvPr>
            <p:ph idx="1"/>
          </p:nvPr>
        </p:nvSpPr>
        <p:spPr>
          <a:xfrm>
            <a:off x="2057400" y="2286000"/>
            <a:ext cx="8991600" cy="2862322"/>
          </a:xfrm>
          <a:noFill/>
        </p:spPr>
        <p:txBody>
          <a:bodyPr vert="horz" wrap="square" lIns="91440" tIns="45720" rIns="91440" bIns="45720" rtlCol="0">
            <a:spAutoFit/>
          </a:bodyPr>
          <a:lstStyle/>
          <a:p>
            <a:pPr fontAlgn="base">
              <a:spcBef>
                <a:spcPct val="0"/>
              </a:spcBef>
              <a:spcAft>
                <a:spcPct val="0"/>
              </a:spcAft>
              <a:buClr>
                <a:srgbClr val="EE0060"/>
              </a:buClr>
            </a:pPr>
            <a:r>
              <a:rPr lang="en-US" sz="2000" dirty="0" smtClean="0">
                <a:solidFill>
                  <a:srgbClr val="000000"/>
                </a:solidFill>
                <a:latin typeface="Lato" panose="020F0502020204030203" pitchFamily="34" charset="0"/>
                <a:cs typeface="Aharoni" panose="02010803020104030203" pitchFamily="2" charset="-79"/>
              </a:rPr>
              <a:t>A </a:t>
            </a:r>
            <a:r>
              <a:rPr lang="en-US" sz="2000" dirty="0">
                <a:solidFill>
                  <a:srgbClr val="000000"/>
                </a:solidFill>
                <a:latin typeface="Lato" panose="020F0502020204030203" pitchFamily="34" charset="0"/>
                <a:cs typeface="Aharoni" panose="02010803020104030203" pitchFamily="2" charset="-79"/>
              </a:rPr>
              <a:t>Java Package is a mechanism for </a:t>
            </a:r>
            <a:r>
              <a:rPr lang="en-US" sz="2000" dirty="0" smtClean="0">
                <a:solidFill>
                  <a:srgbClr val="000000"/>
                </a:solidFill>
                <a:latin typeface="Lato" panose="020F0502020204030203" pitchFamily="34" charset="0"/>
                <a:cs typeface="Aharoni" panose="02010803020104030203" pitchFamily="2" charset="-79"/>
              </a:rPr>
              <a:t>organizing.</a:t>
            </a:r>
          </a:p>
          <a:p>
            <a:pPr fontAlgn="base">
              <a:spcBef>
                <a:spcPct val="0"/>
              </a:spcBef>
              <a:spcAft>
                <a:spcPct val="0"/>
              </a:spcAft>
              <a:buClr>
                <a:srgbClr val="EE0060"/>
              </a:buClr>
            </a:pPr>
            <a:endParaRPr lang="en-US" sz="2000" dirty="0">
              <a:solidFill>
                <a:srgbClr val="000000"/>
              </a:solidFill>
              <a:latin typeface="Lato" panose="020F0502020204030203" pitchFamily="34" charset="0"/>
              <a:cs typeface="Aharoni" panose="02010803020104030203" pitchFamily="2" charset="-79"/>
            </a:endParaRPr>
          </a:p>
          <a:p>
            <a:pPr fontAlgn="base">
              <a:spcBef>
                <a:spcPct val="0"/>
              </a:spcBef>
              <a:spcAft>
                <a:spcPct val="0"/>
              </a:spcAft>
              <a:buClr>
                <a:srgbClr val="EE0060"/>
              </a:buClr>
            </a:pPr>
            <a:r>
              <a:rPr lang="en-US" sz="2000" dirty="0">
                <a:solidFill>
                  <a:srgbClr val="000000"/>
                </a:solidFill>
                <a:latin typeface="Lato" panose="020F0502020204030203" pitchFamily="34" charset="0"/>
                <a:cs typeface="Aharoni" panose="02010803020104030203" pitchFamily="2" charset="-79"/>
              </a:rPr>
              <a:t>Java classes into namespaces</a:t>
            </a:r>
            <a:r>
              <a:rPr lang="en-US" sz="2000" dirty="0" smtClean="0">
                <a:solidFill>
                  <a:srgbClr val="000000"/>
                </a:solidFill>
                <a:latin typeface="Lato" panose="020F0502020204030203" pitchFamily="34" charset="0"/>
                <a:cs typeface="Aharoni" panose="02010803020104030203" pitchFamily="2" charset="-79"/>
              </a:rPr>
              <a:t>.</a:t>
            </a:r>
          </a:p>
          <a:p>
            <a:pPr fontAlgn="base">
              <a:spcBef>
                <a:spcPct val="0"/>
              </a:spcBef>
              <a:spcAft>
                <a:spcPct val="0"/>
              </a:spcAft>
              <a:buClr>
                <a:srgbClr val="EE0060"/>
              </a:buClr>
            </a:pPr>
            <a:endParaRPr lang="en-US" sz="2000" dirty="0">
              <a:solidFill>
                <a:srgbClr val="000000"/>
              </a:solidFill>
              <a:latin typeface="Lato" panose="020F0502020204030203" pitchFamily="34" charset="0"/>
              <a:cs typeface="Aharoni" panose="02010803020104030203" pitchFamily="2" charset="-79"/>
            </a:endParaRPr>
          </a:p>
          <a:p>
            <a:pPr fontAlgn="base">
              <a:spcBef>
                <a:spcPct val="0"/>
              </a:spcBef>
              <a:spcAft>
                <a:spcPct val="0"/>
              </a:spcAft>
              <a:buClr>
                <a:srgbClr val="EE0060"/>
              </a:buClr>
            </a:pPr>
            <a:r>
              <a:rPr lang="en-US" sz="2000" dirty="0" smtClean="0">
                <a:solidFill>
                  <a:srgbClr val="000000"/>
                </a:solidFill>
                <a:latin typeface="Lato" panose="020F0502020204030203" pitchFamily="34" charset="0"/>
                <a:cs typeface="Aharoni" panose="02010803020104030203" pitchFamily="2" charset="-79"/>
              </a:rPr>
              <a:t>Programmers </a:t>
            </a:r>
            <a:r>
              <a:rPr lang="en-US" sz="2000" dirty="0">
                <a:solidFill>
                  <a:srgbClr val="000000"/>
                </a:solidFill>
                <a:latin typeface="Lato" panose="020F0502020204030203" pitchFamily="34" charset="0"/>
                <a:cs typeface="Aharoni" panose="02010803020104030203" pitchFamily="2" charset="-79"/>
              </a:rPr>
              <a:t>use package to organize classes belonging to the same category</a:t>
            </a:r>
            <a:r>
              <a:rPr lang="en-US" sz="2000" dirty="0" smtClean="0">
                <a:solidFill>
                  <a:srgbClr val="000000"/>
                </a:solidFill>
                <a:latin typeface="Lato" panose="020F0502020204030203" pitchFamily="34" charset="0"/>
                <a:cs typeface="Aharoni" panose="02010803020104030203" pitchFamily="2" charset="-79"/>
              </a:rPr>
              <a:t>.</a:t>
            </a:r>
          </a:p>
          <a:p>
            <a:pPr fontAlgn="base">
              <a:spcBef>
                <a:spcPct val="0"/>
              </a:spcBef>
              <a:spcAft>
                <a:spcPct val="0"/>
              </a:spcAft>
              <a:buClr>
                <a:srgbClr val="EE0060"/>
              </a:buClr>
            </a:pPr>
            <a:endParaRPr lang="en-US" sz="2000" dirty="0">
              <a:solidFill>
                <a:srgbClr val="000000"/>
              </a:solidFill>
              <a:latin typeface="Lato" panose="020F0502020204030203" pitchFamily="34" charset="0"/>
              <a:cs typeface="Aharoni" panose="02010803020104030203" pitchFamily="2" charset="-79"/>
            </a:endParaRPr>
          </a:p>
          <a:p>
            <a:pPr fontAlgn="base">
              <a:spcBef>
                <a:spcPct val="0"/>
              </a:spcBef>
              <a:spcAft>
                <a:spcPct val="0"/>
              </a:spcAft>
              <a:buClr>
                <a:srgbClr val="EE0060"/>
              </a:buClr>
            </a:pPr>
            <a:r>
              <a:rPr lang="en-US" sz="2000" dirty="0" smtClean="0">
                <a:solidFill>
                  <a:srgbClr val="000000"/>
                </a:solidFill>
                <a:latin typeface="Lato" panose="020F0502020204030203" pitchFamily="34" charset="0"/>
                <a:cs typeface="Aharoni" panose="02010803020104030203" pitchFamily="2" charset="-79"/>
              </a:rPr>
              <a:t>Classes </a:t>
            </a:r>
            <a:r>
              <a:rPr lang="en-US" sz="2000" dirty="0">
                <a:solidFill>
                  <a:srgbClr val="000000"/>
                </a:solidFill>
                <a:latin typeface="Lato" panose="020F0502020204030203" pitchFamily="34" charset="0"/>
                <a:cs typeface="Aharoni" panose="02010803020104030203" pitchFamily="2" charset="-79"/>
              </a:rPr>
              <a:t>in the same package can access each other’s package –access members.</a:t>
            </a:r>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49"/>
            <a:ext cx="12192000" cy="6861649"/>
          </a:xfrm>
          <a:prstGeom prst="rect">
            <a:avLst/>
          </a:prstGeom>
        </p:spPr>
      </p:pic>
      <p:sp>
        <p:nvSpPr>
          <p:cNvPr id="5" name="Title 1">
            <a:extLst>
              <a:ext uri="{FF2B5EF4-FFF2-40B4-BE49-F238E27FC236}">
                <a16:creationId xmlns:a16="http://schemas.microsoft.com/office/drawing/2014/main" xmlns="" id="{6BE35F1E-0B21-45FC-822A-9F5253C0BFEA}"/>
              </a:ext>
            </a:extLst>
          </p:cNvPr>
          <p:cNvSpPr txBox="1">
            <a:spLocks/>
          </p:cNvSpPr>
          <p:nvPr/>
        </p:nvSpPr>
        <p:spPr>
          <a:xfrm>
            <a:off x="2286000" y="2971800"/>
            <a:ext cx="5617747" cy="497415"/>
          </a:xfrm>
          <a:prstGeom prst="rect">
            <a:avLst/>
          </a:prstGeom>
          <a:noFill/>
          <a:ln w="9525">
            <a:noFill/>
            <a:miter lim="800000"/>
            <a:headEnd/>
            <a:tailEnd/>
          </a:ln>
        </p:spPr>
        <p:txBody>
          <a:bodyPr vert="horz" wrap="square" lIns="5643" tIns="5643" rIns="5643" bIns="5643" numCol="1" anchor="t" anchorCtr="0" compatLnSpc="1">
            <a:prstTxWarp prst="textNoShape">
              <a:avLst/>
            </a:prstTxWarp>
          </a:bodyPr>
          <a:lstStyle>
            <a:defPPr>
              <a:defRPr lang="en-US"/>
            </a:defPPr>
            <a:lvl1pPr defTabSz="914240" eaLnBrk="1" hangingPunct="1">
              <a:spcBef>
                <a:spcPct val="20000"/>
              </a:spcBef>
              <a:buClr>
                <a:srgbClr val="000000"/>
              </a:buClr>
              <a:buFont typeface="Arial" charset="0"/>
              <a:defRPr sz="11500" b="1" baseline="0">
                <a:solidFill>
                  <a:srgbClr val="E61557"/>
                </a:solidFill>
                <a:latin typeface="Lato Black" panose="020F0A02020204030203" pitchFamily="34" charset="0"/>
                <a:ea typeface="+mj-ea"/>
                <a:cs typeface="+mj-cs"/>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sz="5000" dirty="0"/>
              <a:t>Java Main Thread</a:t>
            </a:r>
          </a:p>
        </p:txBody>
      </p:sp>
    </p:spTree>
    <p:extLst>
      <p:ext uri="{BB962C8B-B14F-4D97-AF65-F5344CB8AC3E}">
        <p14:creationId xmlns:p14="http://schemas.microsoft.com/office/powerpoint/2010/main" val="3077156898"/>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49"/>
            <a:ext cx="12192000" cy="6861649"/>
          </a:xfrm>
          <a:prstGeom prst="rect">
            <a:avLst/>
          </a:prstGeom>
        </p:spPr>
      </p:pic>
      <p:sp>
        <p:nvSpPr>
          <p:cNvPr id="2" name="Title 1">
            <a:extLst>
              <a:ext uri="{FF2B5EF4-FFF2-40B4-BE49-F238E27FC236}">
                <a16:creationId xmlns:a16="http://schemas.microsoft.com/office/drawing/2014/main" xmlns="" id="{94E869A3-638B-41CA-BA6D-6F9C793D3046}"/>
              </a:ext>
            </a:extLst>
          </p:cNvPr>
          <p:cNvSpPr>
            <a:spLocks noGrp="1"/>
          </p:cNvSpPr>
          <p:nvPr>
            <p:ph type="title"/>
          </p:nvPr>
        </p:nvSpPr>
        <p:spPr>
          <a:xfrm>
            <a:off x="2260600" y="1006522"/>
            <a:ext cx="4330700" cy="620683"/>
          </a:xfrm>
          <a:noFill/>
          <a:ln w="9525">
            <a:noFill/>
            <a:miter lim="800000"/>
            <a:headEnd/>
            <a:tailEnd/>
          </a:ln>
        </p:spPr>
        <p:txBody>
          <a:bodyPr vert="horz" wrap="square" lIns="30477" tIns="15238" rIns="30477" bIns="15238" numCol="1" anchor="t" anchorCtr="0" compatLnSpc="1">
            <a:prstTxWarp prst="textNoShape">
              <a:avLst/>
            </a:prstTxWarp>
            <a:spAutoFit/>
          </a:bodyPr>
          <a:lstStyle/>
          <a:p>
            <a:r>
              <a:rPr lang="en-IN" sz="3800" dirty="0">
                <a:ln w="0"/>
                <a:solidFill>
                  <a:srgbClr val="E60063"/>
                </a:solidFill>
                <a:latin typeface="Lato" panose="020F0502020204030203" pitchFamily="34" charset="0"/>
                <a:ea typeface="+mn-ea"/>
                <a:cs typeface="Calibri Light" panose="020F0302020204030204" pitchFamily="34" charset="0"/>
              </a:rPr>
              <a:t>Java Main Thread</a:t>
            </a:r>
          </a:p>
        </p:txBody>
      </p:sp>
      <p:sp>
        <p:nvSpPr>
          <p:cNvPr id="29" name="Text Placeholder 2">
            <a:extLst>
              <a:ext uri="{FF2B5EF4-FFF2-40B4-BE49-F238E27FC236}">
                <a16:creationId xmlns:a16="http://schemas.microsoft.com/office/drawing/2014/main" xmlns="" id="{560CA7F1-64E2-43B8-9D00-AB65ECBADBD2}"/>
              </a:ext>
            </a:extLst>
          </p:cNvPr>
          <p:cNvSpPr txBox="1">
            <a:spLocks/>
          </p:cNvSpPr>
          <p:nvPr/>
        </p:nvSpPr>
        <p:spPr>
          <a:xfrm>
            <a:off x="910166" y="1200263"/>
            <a:ext cx="10363200" cy="406400"/>
          </a:xfrm>
          <a:prstGeom prst="rect">
            <a:avLst/>
          </a:prstGeom>
        </p:spPr>
        <p:txBody>
          <a:bodyPr vert="horz" lIns="0" tIns="0" rIns="0" bIns="0" rtlCol="0">
            <a:normAutofit/>
          </a:bodyPr>
          <a:lstStyle>
            <a:lvl1pPr marL="0" indent="0" algn="ctr" defTabSz="3657510" rtl="0" eaLnBrk="1" latinLnBrk="0" hangingPunct="1">
              <a:lnSpc>
                <a:spcPct val="86000"/>
              </a:lnSpc>
              <a:spcBef>
                <a:spcPts val="0"/>
              </a:spcBef>
              <a:buClr>
                <a:schemeClr val="accent1"/>
              </a:buClr>
              <a:buFont typeface="Arial" panose="020B0604020202020204" pitchFamily="34" charset="0"/>
              <a:buNone/>
              <a:defRPr sz="5400" kern="800" spc="-39" baseline="0">
                <a:solidFill>
                  <a:schemeClr val="tx1"/>
                </a:solidFill>
                <a:latin typeface="+mn-lt"/>
                <a:ea typeface="+mn-ea"/>
                <a:cs typeface="+mn-cs"/>
              </a:defRPr>
            </a:lvl1pPr>
            <a:lvl2pPr marL="1377918" indent="-692136" algn="l" defTabSz="3657510" rtl="0" eaLnBrk="1" latinLnBrk="0" hangingPunct="1">
              <a:spcBef>
                <a:spcPct val="20000"/>
              </a:spcBef>
              <a:buClr>
                <a:schemeClr val="accent1"/>
              </a:buClr>
              <a:buFont typeface="Arial" panose="020B0604020202020204" pitchFamily="34" charset="0"/>
              <a:buChar char="–"/>
              <a:defRPr sz="4800" kern="800">
                <a:solidFill>
                  <a:schemeClr val="tx1"/>
                </a:solidFill>
                <a:latin typeface="+mn-lt"/>
                <a:ea typeface="+mn-ea"/>
                <a:cs typeface="+mn-cs"/>
              </a:defRPr>
            </a:lvl2pPr>
            <a:lvl3pPr marL="2063700" indent="-685782" algn="l" defTabSz="3657510" rtl="0" eaLnBrk="1" latinLnBrk="0" hangingPunct="1">
              <a:spcBef>
                <a:spcPct val="20000"/>
              </a:spcBef>
              <a:buClr>
                <a:schemeClr val="accent1"/>
              </a:buClr>
              <a:buFont typeface="Arial" panose="020B0604020202020204" pitchFamily="34" charset="0"/>
              <a:buChar char="•"/>
              <a:defRPr sz="4800" kern="800">
                <a:solidFill>
                  <a:schemeClr val="tx1"/>
                </a:solidFill>
                <a:latin typeface="+mn-lt"/>
                <a:ea typeface="+mn-ea"/>
                <a:cs typeface="+mn-cs"/>
              </a:defRPr>
            </a:lvl3pPr>
            <a:lvl4pPr marL="2749482" indent="-685782" algn="l" defTabSz="3657510" rtl="0" eaLnBrk="1" latinLnBrk="0" hangingPunct="1">
              <a:spcBef>
                <a:spcPct val="20000"/>
              </a:spcBef>
              <a:buClr>
                <a:schemeClr val="accent1"/>
              </a:buClr>
              <a:buFont typeface="Arial" panose="020B0604020202020204" pitchFamily="34" charset="0"/>
              <a:buChar char="–"/>
              <a:defRPr sz="4800" kern="800">
                <a:solidFill>
                  <a:schemeClr val="tx1"/>
                </a:solidFill>
                <a:latin typeface="+mn-lt"/>
                <a:ea typeface="+mn-ea"/>
                <a:cs typeface="+mn-cs"/>
              </a:defRPr>
            </a:lvl4pPr>
            <a:lvl5pPr marL="3435267" indent="-685782" algn="l" defTabSz="3657510" rtl="0" eaLnBrk="1" latinLnBrk="0" hangingPunct="1">
              <a:spcBef>
                <a:spcPct val="20000"/>
              </a:spcBef>
              <a:buClr>
                <a:schemeClr val="accent1"/>
              </a:buClr>
              <a:buFont typeface="Arial" panose="020B0604020202020204" pitchFamily="34" charset="0"/>
              <a:buChar char="»"/>
              <a:defRPr sz="4800" kern="800">
                <a:solidFill>
                  <a:schemeClr val="tx1"/>
                </a:solidFill>
                <a:latin typeface="+mn-lt"/>
                <a:ea typeface="+mn-ea"/>
                <a:cs typeface="+mn-cs"/>
              </a:defRPr>
            </a:lvl5pPr>
            <a:lvl6pPr marL="10058148" indent="-914376" algn="l" defTabSz="3657510" rtl="0" eaLnBrk="1" latinLnBrk="0" hangingPunct="1">
              <a:spcBef>
                <a:spcPct val="20000"/>
              </a:spcBef>
              <a:buFont typeface="Arial" panose="020B0604020202020204" pitchFamily="34" charset="0"/>
              <a:buChar char="•"/>
              <a:defRPr sz="8001" kern="1200">
                <a:solidFill>
                  <a:schemeClr val="tx1"/>
                </a:solidFill>
                <a:latin typeface="+mn-lt"/>
                <a:ea typeface="+mn-ea"/>
                <a:cs typeface="+mn-cs"/>
              </a:defRPr>
            </a:lvl6pPr>
            <a:lvl7pPr marL="11886903" indent="-914376" algn="l" defTabSz="3657510" rtl="0" eaLnBrk="1" latinLnBrk="0" hangingPunct="1">
              <a:spcBef>
                <a:spcPct val="20000"/>
              </a:spcBef>
              <a:buFont typeface="Arial" panose="020B0604020202020204" pitchFamily="34" charset="0"/>
              <a:buChar char="•"/>
              <a:defRPr sz="8001" kern="1200">
                <a:solidFill>
                  <a:schemeClr val="tx1"/>
                </a:solidFill>
                <a:latin typeface="+mn-lt"/>
                <a:ea typeface="+mn-ea"/>
                <a:cs typeface="+mn-cs"/>
              </a:defRPr>
            </a:lvl7pPr>
            <a:lvl8pPr marL="13715658" indent="-914376" algn="l" defTabSz="3657510" rtl="0" eaLnBrk="1" latinLnBrk="0" hangingPunct="1">
              <a:spcBef>
                <a:spcPct val="20000"/>
              </a:spcBef>
              <a:buFont typeface="Arial" panose="020B0604020202020204" pitchFamily="34" charset="0"/>
              <a:buChar char="•"/>
              <a:defRPr sz="8001" kern="1200">
                <a:solidFill>
                  <a:schemeClr val="tx1"/>
                </a:solidFill>
                <a:latin typeface="+mn-lt"/>
                <a:ea typeface="+mn-ea"/>
                <a:cs typeface="+mn-cs"/>
              </a:defRPr>
            </a:lvl8pPr>
            <a:lvl9pPr marL="15544410" indent="-914376" algn="l" defTabSz="3657510" rtl="0" eaLnBrk="1" latinLnBrk="0" hangingPunct="1">
              <a:spcBef>
                <a:spcPct val="20000"/>
              </a:spcBef>
              <a:buFont typeface="Arial" panose="020B0604020202020204" pitchFamily="34" charset="0"/>
              <a:buChar char="•"/>
              <a:defRPr sz="8001" kern="1200">
                <a:solidFill>
                  <a:schemeClr val="tx1"/>
                </a:solidFill>
                <a:latin typeface="+mn-lt"/>
                <a:ea typeface="+mn-ea"/>
                <a:cs typeface="+mn-cs"/>
              </a:defRPr>
            </a:lvl9pPr>
          </a:lstStyle>
          <a:p>
            <a:pPr algn="r" defTabSz="1219048">
              <a:buClr>
                <a:srgbClr val="51C3CA"/>
              </a:buClr>
              <a:defRPr/>
            </a:pPr>
            <a:r>
              <a:rPr lang="en-US" sz="1800" spc="-13">
                <a:solidFill>
                  <a:srgbClr val="FFFFFF"/>
                </a:solidFill>
                <a:latin typeface="Open Sans Light"/>
              </a:rPr>
              <a:t>Subtitle for arrow graphic</a:t>
            </a:r>
            <a:endParaRPr lang="en-US" sz="1800" spc="-13" dirty="0">
              <a:solidFill>
                <a:srgbClr val="FFFFFF"/>
              </a:solidFill>
              <a:latin typeface="Open Sans Light"/>
            </a:endParaRPr>
          </a:p>
        </p:txBody>
      </p:sp>
      <p:pic>
        <p:nvPicPr>
          <p:cNvPr id="55" name="Picture 54" descr="Image result for java logo">
            <a:extLst>
              <a:ext uri="{FF2B5EF4-FFF2-40B4-BE49-F238E27FC236}">
                <a16:creationId xmlns:a16="http://schemas.microsoft.com/office/drawing/2014/main" xmlns="" id="{3554EC93-1B7F-4EEF-ABD0-EF0D22E15D0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2704"/>
          <a:stretch/>
        </p:blipFill>
        <p:spPr bwMode="auto">
          <a:xfrm>
            <a:off x="9855200" y="1316863"/>
            <a:ext cx="1253826" cy="163389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260600" y="2069070"/>
            <a:ext cx="7747000" cy="4185761"/>
          </a:xfrm>
          <a:prstGeom prst="rect">
            <a:avLst/>
          </a:prstGeom>
        </p:spPr>
        <p:txBody>
          <a:bodyPr wrap="square" lIns="30477" tIns="15238" rIns="30477" bIns="15238">
            <a:spAutoFit/>
          </a:bodyPr>
          <a:lstStyle/>
          <a:p>
            <a:pPr marL="228577" indent="-228577" defTabSz="1219048">
              <a:buClr>
                <a:srgbClr val="FF0066"/>
              </a:buClr>
              <a:buFont typeface="Arial" panose="020B0604020202020204" pitchFamily="34" charset="0"/>
              <a:buChar char="•"/>
              <a:defRPr/>
            </a:pPr>
            <a:r>
              <a:rPr lang="en-US" kern="0" dirty="0">
                <a:solidFill>
                  <a:srgbClr val="000000"/>
                </a:solidFill>
                <a:latin typeface="Lato" panose="020F0502020204030203" pitchFamily="34" charset="0"/>
              </a:rPr>
              <a:t>Main thread is the most important thread of a Java Program</a:t>
            </a:r>
          </a:p>
          <a:p>
            <a:pPr marL="228577" indent="-228577" defTabSz="1219048">
              <a:buClr>
                <a:srgbClr val="FF0066"/>
              </a:buClr>
              <a:buFont typeface="Arial" panose="020B0604020202020204" pitchFamily="34" charset="0"/>
              <a:buChar char="•"/>
              <a:defRPr/>
            </a:pPr>
            <a:endParaRPr lang="en-US" kern="0" dirty="0">
              <a:solidFill>
                <a:srgbClr val="000000"/>
              </a:solidFill>
              <a:latin typeface="Lato" panose="020F0502020204030203" pitchFamily="34" charset="0"/>
            </a:endParaRPr>
          </a:p>
          <a:p>
            <a:pPr marL="228577" indent="-228577" defTabSz="1219048">
              <a:buClr>
                <a:srgbClr val="FF0066"/>
              </a:buClr>
              <a:buFont typeface="Arial" panose="020B0604020202020204" pitchFamily="34" charset="0"/>
              <a:buChar char="•"/>
              <a:defRPr/>
            </a:pPr>
            <a:r>
              <a:rPr lang="en-US" kern="0" dirty="0">
                <a:solidFill>
                  <a:srgbClr val="000000"/>
                </a:solidFill>
                <a:latin typeface="Lato" panose="020F0502020204030203" pitchFamily="34" charset="0"/>
              </a:rPr>
              <a:t>It is executed whenever a Java program starts</a:t>
            </a:r>
          </a:p>
          <a:p>
            <a:pPr marL="228577" indent="-228577" defTabSz="1219048">
              <a:buClr>
                <a:srgbClr val="FF0066"/>
              </a:buClr>
              <a:buFont typeface="Arial" panose="020B0604020202020204" pitchFamily="34" charset="0"/>
              <a:buChar char="•"/>
              <a:defRPr/>
            </a:pPr>
            <a:endParaRPr lang="en-US" kern="0" dirty="0">
              <a:solidFill>
                <a:srgbClr val="000000"/>
              </a:solidFill>
              <a:latin typeface="Lato" panose="020F0502020204030203" pitchFamily="34" charset="0"/>
            </a:endParaRPr>
          </a:p>
          <a:p>
            <a:pPr marL="228577" indent="-228577" defTabSz="1219048">
              <a:buClr>
                <a:srgbClr val="FF0066"/>
              </a:buClr>
              <a:buFont typeface="Arial" panose="020B0604020202020204" pitchFamily="34" charset="0"/>
              <a:buChar char="•"/>
              <a:defRPr/>
            </a:pPr>
            <a:r>
              <a:rPr lang="en-US" kern="0" dirty="0">
                <a:solidFill>
                  <a:srgbClr val="000000"/>
                </a:solidFill>
                <a:latin typeface="Lato" panose="020F0502020204030203" pitchFamily="34" charset="0"/>
              </a:rPr>
              <a:t>Every program must contain this thread for its execution to take place</a:t>
            </a:r>
          </a:p>
          <a:p>
            <a:pPr marL="228577" indent="-228577" defTabSz="1219048">
              <a:buClr>
                <a:srgbClr val="FF0066"/>
              </a:buClr>
              <a:buFont typeface="Arial" panose="020B0604020202020204" pitchFamily="34" charset="0"/>
              <a:buChar char="•"/>
              <a:defRPr/>
            </a:pPr>
            <a:endParaRPr lang="en-US" kern="0" dirty="0">
              <a:solidFill>
                <a:srgbClr val="000000"/>
              </a:solidFill>
              <a:latin typeface="Lato" panose="020F0502020204030203" pitchFamily="34" charset="0"/>
            </a:endParaRPr>
          </a:p>
          <a:p>
            <a:pPr marL="228577" indent="-228577" defTabSz="1219048">
              <a:buClr>
                <a:srgbClr val="FF0066"/>
              </a:buClr>
              <a:buFont typeface="Arial" panose="020B0604020202020204" pitchFamily="34" charset="0"/>
              <a:buChar char="•"/>
              <a:defRPr/>
            </a:pPr>
            <a:r>
              <a:rPr lang="en-US" kern="0" dirty="0">
                <a:solidFill>
                  <a:srgbClr val="000000"/>
                </a:solidFill>
                <a:latin typeface="Lato" panose="020F0502020204030203" pitchFamily="34" charset="0"/>
              </a:rPr>
              <a:t>Java main Thread is needed because of the following reasons</a:t>
            </a:r>
          </a:p>
          <a:p>
            <a:pPr marL="304770" indent="-304770" defTabSz="1219048">
              <a:buClr>
                <a:srgbClr val="FF0066"/>
              </a:buClr>
              <a:buSzPct val="90000"/>
              <a:buFont typeface="+mj-lt"/>
              <a:buAutoNum type="arabicPeriod"/>
              <a:defRPr/>
            </a:pPr>
            <a:r>
              <a:rPr lang="en-US" kern="0" dirty="0">
                <a:solidFill>
                  <a:srgbClr val="000000"/>
                </a:solidFill>
                <a:latin typeface="Lato" panose="020F0502020204030203" pitchFamily="34" charset="0"/>
              </a:rPr>
              <a:t>From this other </a:t>
            </a:r>
            <a:r>
              <a:rPr lang="en-IN" kern="0" dirty="0">
                <a:solidFill>
                  <a:srgbClr val="000000"/>
                </a:solidFill>
                <a:latin typeface="Lato" panose="020F0502020204030203" pitchFamily="34" charset="0"/>
              </a:rPr>
              <a:t> “child” threads are spawned</a:t>
            </a:r>
          </a:p>
          <a:p>
            <a:pPr marL="304770" indent="-304770" defTabSz="1219048">
              <a:buClr>
                <a:srgbClr val="FF0066"/>
              </a:buClr>
              <a:buSzPct val="90000"/>
              <a:buFont typeface="+mj-lt"/>
              <a:buAutoNum type="arabicPeriod"/>
              <a:defRPr/>
            </a:pPr>
            <a:r>
              <a:rPr lang="en-IN" kern="0" dirty="0">
                <a:solidFill>
                  <a:schemeClr val="bg2">
                    <a:lumMod val="10000"/>
                  </a:schemeClr>
                </a:solidFill>
                <a:latin typeface="Lato" panose="020F0502020204030203" pitchFamily="34" charset="0"/>
              </a:rPr>
              <a:t>It must be the last thread to finish execution </a:t>
            </a:r>
            <a:r>
              <a:rPr lang="en-IN" kern="0" dirty="0" err="1">
                <a:solidFill>
                  <a:schemeClr val="bg2">
                    <a:lumMod val="10000"/>
                  </a:schemeClr>
                </a:solidFill>
                <a:latin typeface="Lato" panose="020F0502020204030203" pitchFamily="34" charset="0"/>
              </a:rPr>
              <a:t>i.e</a:t>
            </a:r>
            <a:r>
              <a:rPr lang="en-IN" kern="0" dirty="0">
                <a:solidFill>
                  <a:schemeClr val="bg2">
                    <a:lumMod val="10000"/>
                  </a:schemeClr>
                </a:solidFill>
                <a:latin typeface="Lato" panose="020F0502020204030203" pitchFamily="34" charset="0"/>
              </a:rPr>
              <a:t> when the main thread stops program terminates</a:t>
            </a:r>
            <a:endParaRPr lang="en-US" kern="0" dirty="0">
              <a:solidFill>
                <a:schemeClr val="bg2">
                  <a:lumMod val="10000"/>
                </a:schemeClr>
              </a:solidFill>
              <a:latin typeface="Lato" panose="020F0502020204030203" pitchFamily="34" charset="0"/>
            </a:endParaRPr>
          </a:p>
          <a:p>
            <a:pPr marL="304770" indent="-304770" defTabSz="1219048">
              <a:buAutoNum type="arabicPeriod"/>
              <a:defRPr/>
            </a:pPr>
            <a:endParaRPr lang="en-US" kern="0" dirty="0">
              <a:solidFill>
                <a:srgbClr val="000000"/>
              </a:solidFill>
            </a:endParaRPr>
          </a:p>
          <a:p>
            <a:pPr defTabSz="1219048">
              <a:defRPr/>
            </a:pPr>
            <a:r>
              <a:rPr lang="en-US" kern="0" dirty="0">
                <a:solidFill>
                  <a:srgbClr val="000000"/>
                </a:solidFill>
              </a:rPr>
              <a:t> </a:t>
            </a:r>
          </a:p>
          <a:p>
            <a:pPr defTabSz="1219048">
              <a:defRPr/>
            </a:pPr>
            <a:endParaRPr lang="en-US" kern="0" dirty="0">
              <a:solidFill>
                <a:srgbClr val="000000"/>
              </a:solidFill>
            </a:endParaRPr>
          </a:p>
          <a:p>
            <a:pPr defTabSz="1219048">
              <a:defRPr/>
            </a:pPr>
            <a:endParaRPr lang="en-US" kern="0" dirty="0">
              <a:solidFill>
                <a:srgbClr val="000000"/>
              </a:solidFill>
            </a:endParaRPr>
          </a:p>
          <a:p>
            <a:pPr defTabSz="1219048">
              <a:defRPr/>
            </a:pPr>
            <a:endParaRPr lang="en-US" kern="0" dirty="0">
              <a:solidFill>
                <a:srgbClr val="000000"/>
              </a:solidFill>
            </a:endParaRPr>
          </a:p>
        </p:txBody>
      </p:sp>
    </p:spTree>
    <p:extLst>
      <p:ext uri="{BB962C8B-B14F-4D97-AF65-F5344CB8AC3E}">
        <p14:creationId xmlns:p14="http://schemas.microsoft.com/office/powerpoint/2010/main" val="5832393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49"/>
            <a:ext cx="12192000" cy="6861649"/>
          </a:xfrm>
          <a:prstGeom prst="rect">
            <a:avLst/>
          </a:prstGeom>
        </p:spPr>
      </p:pic>
      <p:sp>
        <p:nvSpPr>
          <p:cNvPr id="2" name="Title 1">
            <a:extLst>
              <a:ext uri="{FF2B5EF4-FFF2-40B4-BE49-F238E27FC236}">
                <a16:creationId xmlns:a16="http://schemas.microsoft.com/office/drawing/2014/main" xmlns="" id="{FE171C52-0CFF-49B3-93D1-F3D99AB4278F}"/>
              </a:ext>
            </a:extLst>
          </p:cNvPr>
          <p:cNvSpPr>
            <a:spLocks noGrp="1"/>
          </p:cNvSpPr>
          <p:nvPr>
            <p:ph type="title"/>
          </p:nvPr>
        </p:nvSpPr>
        <p:spPr>
          <a:xfrm>
            <a:off x="2159000" y="584200"/>
            <a:ext cx="10947400" cy="620683"/>
          </a:xfrm>
          <a:noFill/>
          <a:ln w="9525">
            <a:noFill/>
            <a:miter lim="800000"/>
            <a:headEnd/>
            <a:tailEnd/>
          </a:ln>
        </p:spPr>
        <p:txBody>
          <a:bodyPr vert="horz" wrap="square" lIns="30477" tIns="15238" rIns="30477" bIns="15238" numCol="1" anchor="t" anchorCtr="0" compatLnSpc="1">
            <a:prstTxWarp prst="textNoShape">
              <a:avLst/>
            </a:prstTxWarp>
            <a:spAutoFit/>
          </a:bodyPr>
          <a:lstStyle/>
          <a:p>
            <a:pPr algn="l"/>
            <a:r>
              <a:rPr lang="en-IN" sz="3800" dirty="0">
                <a:ln w="0"/>
                <a:solidFill>
                  <a:srgbClr val="E60063"/>
                </a:solidFill>
                <a:latin typeface="Lato" panose="020F0502020204030203" pitchFamily="34" charset="0"/>
                <a:ea typeface="+mn-ea"/>
                <a:cs typeface="Calibri Light" panose="020F0302020204030204" pitchFamily="34" charset="0"/>
              </a:rPr>
              <a:t>Java Main Thread</a:t>
            </a:r>
          </a:p>
        </p:txBody>
      </p:sp>
      <p:sp>
        <p:nvSpPr>
          <p:cNvPr id="5" name="Rectangle: Rounded Corners 4">
            <a:extLst>
              <a:ext uri="{FF2B5EF4-FFF2-40B4-BE49-F238E27FC236}">
                <a16:creationId xmlns:a16="http://schemas.microsoft.com/office/drawing/2014/main" xmlns="" id="{7390E6D0-3919-438B-A35B-533B6DBFBA07}"/>
              </a:ext>
            </a:extLst>
          </p:cNvPr>
          <p:cNvSpPr/>
          <p:nvPr/>
        </p:nvSpPr>
        <p:spPr bwMode="auto">
          <a:xfrm>
            <a:off x="4025900" y="2788705"/>
            <a:ext cx="1851089" cy="497415"/>
          </a:xfrm>
          <a:prstGeom prst="roundRect">
            <a:avLst>
              <a:gd name="adj" fmla="val 50000"/>
            </a:avLst>
          </a:prstGeom>
          <a:solidFill>
            <a:srgbClr val="3DA5C9"/>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30477" tIns="15238" rIns="30477" bIns="15238" numCol="1" rtlCol="0" anchor="ctr" anchorCtr="0" compatLnSpc="1">
            <a:prstTxWarp prst="textNoShape">
              <a:avLst/>
            </a:prstTxWarp>
          </a:bodyPr>
          <a:lstStyle/>
          <a:p>
            <a:pPr algn="ctr" defTabSz="76192" fontAlgn="base">
              <a:spcBef>
                <a:spcPct val="20000"/>
              </a:spcBef>
              <a:spcAft>
                <a:spcPct val="0"/>
              </a:spcAft>
              <a:buClr>
                <a:srgbClr val="FF0000"/>
              </a:buClr>
            </a:pPr>
            <a:r>
              <a:rPr lang="en-IN" sz="1600" dirty="0">
                <a:solidFill>
                  <a:schemeClr val="bg1"/>
                </a:solidFill>
                <a:latin typeface="Lato" panose="020F0502020204030203" pitchFamily="34" charset="0"/>
              </a:rPr>
              <a:t>Main Thread</a:t>
            </a:r>
          </a:p>
        </p:txBody>
      </p:sp>
      <p:sp>
        <p:nvSpPr>
          <p:cNvPr id="6" name="Rectangle: Rounded Corners 5">
            <a:extLst>
              <a:ext uri="{FF2B5EF4-FFF2-40B4-BE49-F238E27FC236}">
                <a16:creationId xmlns:a16="http://schemas.microsoft.com/office/drawing/2014/main" xmlns="" id="{1602F00E-FDD9-4A32-BA0B-51E4D7ABD222}"/>
              </a:ext>
            </a:extLst>
          </p:cNvPr>
          <p:cNvSpPr/>
          <p:nvPr/>
        </p:nvSpPr>
        <p:spPr bwMode="auto">
          <a:xfrm>
            <a:off x="9194048" y="2788705"/>
            <a:ext cx="2239818" cy="497415"/>
          </a:xfrm>
          <a:prstGeom prst="roundRect">
            <a:avLst>
              <a:gd name="adj" fmla="val 50000"/>
            </a:avLst>
          </a:prstGeom>
          <a:solidFill>
            <a:srgbClr val="3DA5C9"/>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30477" tIns="15238" rIns="30477" bIns="15238" numCol="1" rtlCol="0" anchor="ctr" anchorCtr="0" compatLnSpc="1">
            <a:prstTxWarp prst="textNoShape">
              <a:avLst/>
            </a:prstTxWarp>
          </a:bodyPr>
          <a:lstStyle/>
          <a:p>
            <a:pPr algn="ctr" defTabSz="76192" fontAlgn="base">
              <a:spcBef>
                <a:spcPct val="20000"/>
              </a:spcBef>
              <a:spcAft>
                <a:spcPct val="0"/>
              </a:spcAft>
              <a:buClr>
                <a:srgbClr val="FF0000"/>
              </a:buClr>
            </a:pPr>
            <a:r>
              <a:rPr lang="en-IN" sz="1600" dirty="0">
                <a:solidFill>
                  <a:schemeClr val="bg1"/>
                </a:solidFill>
                <a:latin typeface="Lato" panose="020F0502020204030203" pitchFamily="34" charset="0"/>
              </a:rPr>
              <a:t>Other Demon Threads</a:t>
            </a:r>
          </a:p>
        </p:txBody>
      </p:sp>
      <p:sp>
        <p:nvSpPr>
          <p:cNvPr id="7" name="Rectangle: Rounded Corners 6">
            <a:extLst>
              <a:ext uri="{FF2B5EF4-FFF2-40B4-BE49-F238E27FC236}">
                <a16:creationId xmlns:a16="http://schemas.microsoft.com/office/drawing/2014/main" xmlns="" id="{3692DCDB-0982-4902-AF65-2A95295D3A38}"/>
              </a:ext>
            </a:extLst>
          </p:cNvPr>
          <p:cNvSpPr/>
          <p:nvPr/>
        </p:nvSpPr>
        <p:spPr bwMode="auto">
          <a:xfrm>
            <a:off x="2998756" y="4328583"/>
            <a:ext cx="1851089" cy="497415"/>
          </a:xfrm>
          <a:prstGeom prst="roundRect">
            <a:avLst>
              <a:gd name="adj" fmla="val 50000"/>
            </a:avLst>
          </a:prstGeom>
          <a:solidFill>
            <a:srgbClr val="33CCCC"/>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30477" tIns="15238" rIns="30477" bIns="15238" numCol="1" rtlCol="0" anchor="ctr" anchorCtr="0" compatLnSpc="1">
            <a:prstTxWarp prst="textNoShape">
              <a:avLst/>
            </a:prstTxWarp>
          </a:bodyPr>
          <a:lstStyle/>
          <a:p>
            <a:pPr algn="ctr" defTabSz="76192" fontAlgn="base">
              <a:spcBef>
                <a:spcPct val="20000"/>
              </a:spcBef>
              <a:spcAft>
                <a:spcPct val="0"/>
              </a:spcAft>
              <a:buClr>
                <a:srgbClr val="FF0000"/>
              </a:buClr>
            </a:pPr>
            <a:r>
              <a:rPr lang="en-IN" sz="1600" dirty="0">
                <a:solidFill>
                  <a:schemeClr val="bg1"/>
                </a:solidFill>
                <a:latin typeface="Lato" panose="020F0502020204030203" pitchFamily="34" charset="0"/>
              </a:rPr>
              <a:t>Child Thread A</a:t>
            </a:r>
          </a:p>
        </p:txBody>
      </p:sp>
      <p:sp>
        <p:nvSpPr>
          <p:cNvPr id="8" name="Rectangle: Rounded Corners 7">
            <a:extLst>
              <a:ext uri="{FF2B5EF4-FFF2-40B4-BE49-F238E27FC236}">
                <a16:creationId xmlns:a16="http://schemas.microsoft.com/office/drawing/2014/main" xmlns="" id="{CC2A413E-CE24-4DF7-8E7C-6AA5B3F5ED37}"/>
              </a:ext>
            </a:extLst>
          </p:cNvPr>
          <p:cNvSpPr/>
          <p:nvPr/>
        </p:nvSpPr>
        <p:spPr bwMode="auto">
          <a:xfrm>
            <a:off x="5741956" y="4328583"/>
            <a:ext cx="1851089" cy="497415"/>
          </a:xfrm>
          <a:prstGeom prst="roundRect">
            <a:avLst>
              <a:gd name="adj" fmla="val 50000"/>
            </a:avLst>
          </a:prstGeom>
          <a:solidFill>
            <a:srgbClr val="33CCCC"/>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30477" tIns="15238" rIns="30477" bIns="15238" numCol="1" rtlCol="0" anchor="ctr" anchorCtr="0" compatLnSpc="1">
            <a:prstTxWarp prst="textNoShape">
              <a:avLst/>
            </a:prstTxWarp>
          </a:bodyPr>
          <a:lstStyle/>
          <a:p>
            <a:pPr algn="ctr" defTabSz="76192" fontAlgn="base">
              <a:spcBef>
                <a:spcPct val="20000"/>
              </a:spcBef>
              <a:spcAft>
                <a:spcPct val="0"/>
              </a:spcAft>
              <a:buClr>
                <a:srgbClr val="FF0000"/>
              </a:buClr>
            </a:pPr>
            <a:r>
              <a:rPr lang="en-IN" sz="1600" dirty="0">
                <a:solidFill>
                  <a:schemeClr val="bg1"/>
                </a:solidFill>
                <a:latin typeface="Lato" panose="020F0502020204030203" pitchFamily="34" charset="0"/>
              </a:rPr>
              <a:t>Child Thread B</a:t>
            </a:r>
          </a:p>
        </p:txBody>
      </p:sp>
      <p:sp>
        <p:nvSpPr>
          <p:cNvPr id="9" name="Rectangle: Rounded Corners 8">
            <a:extLst>
              <a:ext uri="{FF2B5EF4-FFF2-40B4-BE49-F238E27FC236}">
                <a16:creationId xmlns:a16="http://schemas.microsoft.com/office/drawing/2014/main" xmlns="" id="{D1410384-AB57-4BA7-8228-0F7AA0870643}"/>
              </a:ext>
            </a:extLst>
          </p:cNvPr>
          <p:cNvSpPr/>
          <p:nvPr/>
        </p:nvSpPr>
        <p:spPr bwMode="auto">
          <a:xfrm>
            <a:off x="2586783" y="5613398"/>
            <a:ext cx="1851089" cy="497415"/>
          </a:xfrm>
          <a:prstGeom prst="roundRect">
            <a:avLst>
              <a:gd name="adj" fmla="val 50000"/>
            </a:avLst>
          </a:prstGeom>
          <a:solidFill>
            <a:schemeClr val="bg1">
              <a:lumMod val="50000"/>
            </a:schemeClr>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30477" tIns="15238" rIns="30477" bIns="15238" numCol="1" rtlCol="0" anchor="ctr" anchorCtr="0" compatLnSpc="1">
            <a:prstTxWarp prst="textNoShape">
              <a:avLst/>
            </a:prstTxWarp>
          </a:bodyPr>
          <a:lstStyle/>
          <a:p>
            <a:pPr algn="ctr" defTabSz="76192" fontAlgn="base">
              <a:spcBef>
                <a:spcPct val="20000"/>
              </a:spcBef>
              <a:spcAft>
                <a:spcPct val="0"/>
              </a:spcAft>
              <a:buClr>
                <a:srgbClr val="FF0000"/>
              </a:buClr>
            </a:pPr>
            <a:r>
              <a:rPr lang="en-IN" sz="1600" dirty="0">
                <a:solidFill>
                  <a:schemeClr val="bg1"/>
                </a:solidFill>
                <a:latin typeface="Lato" panose="020F0502020204030203" pitchFamily="34" charset="0"/>
              </a:rPr>
              <a:t>Child Thread C</a:t>
            </a:r>
          </a:p>
        </p:txBody>
      </p:sp>
      <p:cxnSp>
        <p:nvCxnSpPr>
          <p:cNvPr id="11" name="Straight Arrow Connector 10">
            <a:extLst>
              <a:ext uri="{FF2B5EF4-FFF2-40B4-BE49-F238E27FC236}">
                <a16:creationId xmlns:a16="http://schemas.microsoft.com/office/drawing/2014/main" xmlns="" id="{0E709E08-54D5-4804-B12B-B67D0F2F261B}"/>
              </a:ext>
            </a:extLst>
          </p:cNvPr>
          <p:cNvCxnSpPr>
            <a:cxnSpLocks/>
          </p:cNvCxnSpPr>
          <p:nvPr/>
        </p:nvCxnSpPr>
        <p:spPr bwMode="auto">
          <a:xfrm flipH="1">
            <a:off x="4951444" y="1996013"/>
            <a:ext cx="2706656" cy="731307"/>
          </a:xfrm>
          <a:prstGeom prst="straightConnector1">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14" name="Straight Arrow Connector 13">
            <a:extLst>
              <a:ext uri="{FF2B5EF4-FFF2-40B4-BE49-F238E27FC236}">
                <a16:creationId xmlns:a16="http://schemas.microsoft.com/office/drawing/2014/main" xmlns="" id="{2588757A-6A90-4AEC-B6DA-E739945237D8}"/>
              </a:ext>
            </a:extLst>
          </p:cNvPr>
          <p:cNvCxnSpPr>
            <a:cxnSpLocks/>
          </p:cNvCxnSpPr>
          <p:nvPr/>
        </p:nvCxnSpPr>
        <p:spPr bwMode="auto">
          <a:xfrm>
            <a:off x="7632700" y="1996013"/>
            <a:ext cx="2681256" cy="731307"/>
          </a:xfrm>
          <a:prstGeom prst="straightConnector1">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4" name="Rectangle: Rounded Corners 3">
            <a:extLst>
              <a:ext uri="{FF2B5EF4-FFF2-40B4-BE49-F238E27FC236}">
                <a16:creationId xmlns:a16="http://schemas.microsoft.com/office/drawing/2014/main" xmlns="" id="{A2023FA0-0048-4AC2-AF68-84178BBAE1C0}"/>
              </a:ext>
            </a:extLst>
          </p:cNvPr>
          <p:cNvSpPr/>
          <p:nvPr/>
        </p:nvSpPr>
        <p:spPr bwMode="auto">
          <a:xfrm>
            <a:off x="6707156" y="1534583"/>
            <a:ext cx="1851089" cy="497415"/>
          </a:xfrm>
          <a:prstGeom prst="roundRect">
            <a:avLst>
              <a:gd name="adj" fmla="val 50000"/>
            </a:avLst>
          </a:prstGeom>
          <a:solidFill>
            <a:srgbClr val="FF5050"/>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30477" tIns="15238" rIns="30477" bIns="15238" numCol="1" rtlCol="0" anchor="ctr" anchorCtr="0" compatLnSpc="1">
            <a:prstTxWarp prst="textNoShape">
              <a:avLst/>
            </a:prstTxWarp>
          </a:bodyPr>
          <a:lstStyle/>
          <a:p>
            <a:pPr algn="ctr" defTabSz="76192" fontAlgn="base">
              <a:spcBef>
                <a:spcPct val="20000"/>
              </a:spcBef>
              <a:spcAft>
                <a:spcPct val="0"/>
              </a:spcAft>
              <a:buClr>
                <a:srgbClr val="FF0000"/>
              </a:buClr>
            </a:pPr>
            <a:r>
              <a:rPr lang="en-IN" sz="1600" b="1" dirty="0">
                <a:solidFill>
                  <a:schemeClr val="bg1"/>
                </a:solidFill>
                <a:latin typeface="Lato" panose="020F0502020204030203" pitchFamily="34" charset="0"/>
              </a:rPr>
              <a:t>JVM</a:t>
            </a:r>
          </a:p>
        </p:txBody>
      </p:sp>
      <p:cxnSp>
        <p:nvCxnSpPr>
          <p:cNvPr id="15" name="Straight Arrow Connector 14">
            <a:extLst>
              <a:ext uri="{FF2B5EF4-FFF2-40B4-BE49-F238E27FC236}">
                <a16:creationId xmlns:a16="http://schemas.microsoft.com/office/drawing/2014/main" xmlns="" id="{D3FEB1A0-E0A6-4FBD-8B3E-E4C2DAAD8F7B}"/>
              </a:ext>
            </a:extLst>
          </p:cNvPr>
          <p:cNvCxnSpPr>
            <a:cxnSpLocks/>
          </p:cNvCxnSpPr>
          <p:nvPr/>
        </p:nvCxnSpPr>
        <p:spPr bwMode="auto">
          <a:xfrm flipH="1">
            <a:off x="3924300" y="3326335"/>
            <a:ext cx="1027144" cy="940863"/>
          </a:xfrm>
          <a:prstGeom prst="straightConnector1">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18" name="Straight Arrow Connector 17">
            <a:extLst>
              <a:ext uri="{FF2B5EF4-FFF2-40B4-BE49-F238E27FC236}">
                <a16:creationId xmlns:a16="http://schemas.microsoft.com/office/drawing/2014/main" xmlns="" id="{3131340D-23F5-46B8-A2E9-2BABBC0A01ED}"/>
              </a:ext>
            </a:extLst>
          </p:cNvPr>
          <p:cNvCxnSpPr>
            <a:cxnSpLocks/>
          </p:cNvCxnSpPr>
          <p:nvPr/>
        </p:nvCxnSpPr>
        <p:spPr bwMode="auto">
          <a:xfrm>
            <a:off x="4951444" y="3326335"/>
            <a:ext cx="1716056" cy="940863"/>
          </a:xfrm>
          <a:prstGeom prst="straightConnector1">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20" name="Straight Arrow Connector 19">
            <a:extLst>
              <a:ext uri="{FF2B5EF4-FFF2-40B4-BE49-F238E27FC236}">
                <a16:creationId xmlns:a16="http://schemas.microsoft.com/office/drawing/2014/main" xmlns="" id="{B7D1261E-ECD9-4FF4-A163-994F786E86AD}"/>
              </a:ext>
            </a:extLst>
          </p:cNvPr>
          <p:cNvCxnSpPr>
            <a:cxnSpLocks/>
            <a:stCxn id="7" idx="2"/>
          </p:cNvCxnSpPr>
          <p:nvPr/>
        </p:nvCxnSpPr>
        <p:spPr bwMode="auto">
          <a:xfrm flipH="1">
            <a:off x="3512327" y="4825998"/>
            <a:ext cx="411973" cy="787400"/>
          </a:xfrm>
          <a:prstGeom prst="straightConnector1">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28" name="TextBox 27">
            <a:extLst>
              <a:ext uri="{FF2B5EF4-FFF2-40B4-BE49-F238E27FC236}">
                <a16:creationId xmlns:a16="http://schemas.microsoft.com/office/drawing/2014/main" xmlns="" id="{F36098C9-B271-4F8B-A17C-E3C618C5D40B}"/>
              </a:ext>
            </a:extLst>
          </p:cNvPr>
          <p:cNvSpPr txBox="1"/>
          <p:nvPr/>
        </p:nvSpPr>
        <p:spPr>
          <a:xfrm>
            <a:off x="5650516" y="2075025"/>
            <a:ext cx="1027144" cy="261606"/>
          </a:xfrm>
          <a:prstGeom prst="rect">
            <a:avLst/>
          </a:prstGeom>
          <a:noFill/>
        </p:spPr>
        <p:txBody>
          <a:bodyPr wrap="square" lIns="30477" tIns="15238" rIns="30477" bIns="15238" rtlCol="0">
            <a:spAutoFit/>
          </a:bodyPr>
          <a:lstStyle/>
          <a:p>
            <a:r>
              <a:rPr lang="en-IN" sz="1500" dirty="0">
                <a:solidFill>
                  <a:srgbClr val="00B050"/>
                </a:solidFill>
                <a:latin typeface="Consolas" panose="020B0609020204030204" pitchFamily="49" charset="0"/>
              </a:rPr>
              <a:t>start()</a:t>
            </a:r>
          </a:p>
        </p:txBody>
      </p:sp>
      <p:sp>
        <p:nvSpPr>
          <p:cNvPr id="29" name="TextBox 28">
            <a:extLst>
              <a:ext uri="{FF2B5EF4-FFF2-40B4-BE49-F238E27FC236}">
                <a16:creationId xmlns:a16="http://schemas.microsoft.com/office/drawing/2014/main" xmlns="" id="{7BC01DC2-9B13-4A70-A815-7ABC1DC8EA4D}"/>
              </a:ext>
            </a:extLst>
          </p:cNvPr>
          <p:cNvSpPr txBox="1"/>
          <p:nvPr/>
        </p:nvSpPr>
        <p:spPr>
          <a:xfrm>
            <a:off x="8845344" y="2075025"/>
            <a:ext cx="1027144" cy="261606"/>
          </a:xfrm>
          <a:prstGeom prst="rect">
            <a:avLst/>
          </a:prstGeom>
          <a:noFill/>
        </p:spPr>
        <p:txBody>
          <a:bodyPr wrap="square" lIns="30477" tIns="15238" rIns="30477" bIns="15238" rtlCol="0">
            <a:spAutoFit/>
          </a:bodyPr>
          <a:lstStyle/>
          <a:p>
            <a:r>
              <a:rPr lang="en-IN" sz="1500" dirty="0">
                <a:solidFill>
                  <a:srgbClr val="00B050"/>
                </a:solidFill>
                <a:latin typeface="Consolas" panose="020B0609020204030204" pitchFamily="49" charset="0"/>
              </a:rPr>
              <a:t>start()</a:t>
            </a:r>
          </a:p>
        </p:txBody>
      </p:sp>
      <p:sp>
        <p:nvSpPr>
          <p:cNvPr id="30" name="TextBox 29">
            <a:extLst>
              <a:ext uri="{FF2B5EF4-FFF2-40B4-BE49-F238E27FC236}">
                <a16:creationId xmlns:a16="http://schemas.microsoft.com/office/drawing/2014/main" xmlns="" id="{CF6075BC-AEB0-4F3A-8242-D1FEBFFB39C3}"/>
              </a:ext>
            </a:extLst>
          </p:cNvPr>
          <p:cNvSpPr txBox="1"/>
          <p:nvPr/>
        </p:nvSpPr>
        <p:spPr>
          <a:xfrm>
            <a:off x="5876989" y="3565473"/>
            <a:ext cx="1027144" cy="261606"/>
          </a:xfrm>
          <a:prstGeom prst="rect">
            <a:avLst/>
          </a:prstGeom>
          <a:noFill/>
        </p:spPr>
        <p:txBody>
          <a:bodyPr wrap="square" lIns="30477" tIns="15238" rIns="30477" bIns="15238" rtlCol="0">
            <a:spAutoFit/>
          </a:bodyPr>
          <a:lstStyle/>
          <a:p>
            <a:r>
              <a:rPr lang="en-IN" sz="1500" dirty="0">
                <a:solidFill>
                  <a:srgbClr val="00B050"/>
                </a:solidFill>
                <a:latin typeface="Consolas" panose="020B0609020204030204" pitchFamily="49" charset="0"/>
              </a:rPr>
              <a:t>start()</a:t>
            </a:r>
          </a:p>
        </p:txBody>
      </p:sp>
      <p:sp>
        <p:nvSpPr>
          <p:cNvPr id="31" name="TextBox 30">
            <a:extLst>
              <a:ext uri="{FF2B5EF4-FFF2-40B4-BE49-F238E27FC236}">
                <a16:creationId xmlns:a16="http://schemas.microsoft.com/office/drawing/2014/main" xmlns="" id="{C1E8DF45-B642-432F-9E81-708B347F140F}"/>
              </a:ext>
            </a:extLst>
          </p:cNvPr>
          <p:cNvSpPr txBox="1"/>
          <p:nvPr/>
        </p:nvSpPr>
        <p:spPr>
          <a:xfrm>
            <a:off x="3687667" y="3565473"/>
            <a:ext cx="1027144" cy="261606"/>
          </a:xfrm>
          <a:prstGeom prst="rect">
            <a:avLst/>
          </a:prstGeom>
          <a:noFill/>
        </p:spPr>
        <p:txBody>
          <a:bodyPr wrap="square" lIns="30477" tIns="15238" rIns="30477" bIns="15238" rtlCol="0">
            <a:spAutoFit/>
          </a:bodyPr>
          <a:lstStyle/>
          <a:p>
            <a:r>
              <a:rPr lang="en-IN" sz="1500" dirty="0">
                <a:solidFill>
                  <a:srgbClr val="00B050"/>
                </a:solidFill>
                <a:latin typeface="Consolas" panose="020B0609020204030204" pitchFamily="49" charset="0"/>
              </a:rPr>
              <a:t>start()</a:t>
            </a:r>
          </a:p>
        </p:txBody>
      </p:sp>
      <p:sp>
        <p:nvSpPr>
          <p:cNvPr id="32" name="TextBox 31">
            <a:extLst>
              <a:ext uri="{FF2B5EF4-FFF2-40B4-BE49-F238E27FC236}">
                <a16:creationId xmlns:a16="http://schemas.microsoft.com/office/drawing/2014/main" xmlns="" id="{0F547CFE-D114-4BEA-8786-5C5050D49A41}"/>
              </a:ext>
            </a:extLst>
          </p:cNvPr>
          <p:cNvSpPr txBox="1"/>
          <p:nvPr/>
        </p:nvSpPr>
        <p:spPr>
          <a:xfrm>
            <a:off x="2912396" y="5033593"/>
            <a:ext cx="1027144" cy="261606"/>
          </a:xfrm>
          <a:prstGeom prst="rect">
            <a:avLst/>
          </a:prstGeom>
          <a:noFill/>
        </p:spPr>
        <p:txBody>
          <a:bodyPr wrap="square" lIns="30477" tIns="15238" rIns="30477" bIns="15238" rtlCol="0">
            <a:spAutoFit/>
          </a:bodyPr>
          <a:lstStyle/>
          <a:p>
            <a:r>
              <a:rPr lang="en-IN" sz="1500" dirty="0">
                <a:solidFill>
                  <a:srgbClr val="00B050"/>
                </a:solidFill>
                <a:latin typeface="Consolas" panose="020B0609020204030204" pitchFamily="49" charset="0"/>
              </a:rPr>
              <a:t>start()</a:t>
            </a:r>
          </a:p>
        </p:txBody>
      </p:sp>
    </p:spTree>
    <p:extLst>
      <p:ext uri="{BB962C8B-B14F-4D97-AF65-F5344CB8AC3E}">
        <p14:creationId xmlns:p14="http://schemas.microsoft.com/office/powerpoint/2010/main" val="2176466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22"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par>
                                <p:cTn id="11" presetID="22" presetClass="entr" presetSubtype="1"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up)">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childTnLst>
                          </p:cTn>
                        </p:par>
                        <p:par>
                          <p:cTn id="30" fill="hold">
                            <p:stCondLst>
                              <p:cond delay="1000"/>
                            </p:stCondLst>
                            <p:childTnLst>
                              <p:par>
                                <p:cTn id="31" presetID="22" presetClass="entr" presetSubtype="1"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up)">
                                      <p:cBhvr>
                                        <p:cTn id="33" dur="500"/>
                                        <p:tgtEl>
                                          <p:spTgt spid="15"/>
                                        </p:tgtEl>
                                      </p:cBhvr>
                                    </p:animEffect>
                                  </p:childTnLst>
                                </p:cTn>
                              </p:par>
                            </p:childTnLst>
                          </p:cTn>
                        </p:par>
                        <p:par>
                          <p:cTn id="34" fill="hold">
                            <p:stCondLst>
                              <p:cond delay="1500"/>
                            </p:stCondLst>
                            <p:childTnLst>
                              <p:par>
                                <p:cTn id="35" presetID="22" presetClass="entr" presetSubtype="1" fill="hold"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up)">
                                      <p:cBhvr>
                                        <p:cTn id="37" dur="500"/>
                                        <p:tgtEl>
                                          <p:spTgt spid="18"/>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500"/>
                                        <p:tgtEl>
                                          <p:spTgt spid="30"/>
                                        </p:tgtEl>
                                      </p:cBhvr>
                                    </p:animEffect>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childTnLst>
                          </p:cTn>
                        </p:par>
                        <p:par>
                          <p:cTn id="50" fill="hold">
                            <p:stCondLst>
                              <p:cond delay="3500"/>
                            </p:stCondLst>
                            <p:childTnLst>
                              <p:par>
                                <p:cTn id="51" presetID="22" presetClass="entr" presetSubtype="1" fill="hold"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up)">
                                      <p:cBhvr>
                                        <p:cTn id="53" dur="500"/>
                                        <p:tgtEl>
                                          <p:spTgt spid="20"/>
                                        </p:tgtEl>
                                      </p:cBhvr>
                                    </p:animEffect>
                                  </p:childTnLst>
                                </p:cTn>
                              </p:par>
                            </p:childTnLst>
                          </p:cTn>
                        </p:par>
                        <p:par>
                          <p:cTn id="54" fill="hold">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fade">
                                      <p:cBhvr>
                                        <p:cTn id="6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4" grpId="0" animBg="1"/>
      <p:bldP spid="28" grpId="0"/>
      <p:bldP spid="29" grpId="0"/>
      <p:bldP spid="30" grpId="0"/>
      <p:bldP spid="31" grpId="0"/>
      <p:bldP spid="3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1649"/>
          </a:xfrm>
          <a:prstGeom prst="rect">
            <a:avLst/>
          </a:prstGeom>
        </p:spPr>
      </p:pic>
      <p:sp>
        <p:nvSpPr>
          <p:cNvPr id="5" name="Title 1">
            <a:extLst>
              <a:ext uri="{FF2B5EF4-FFF2-40B4-BE49-F238E27FC236}">
                <a16:creationId xmlns:a16="http://schemas.microsoft.com/office/drawing/2014/main" xmlns="" id="{6BE35F1E-0B21-45FC-822A-9F5253C0BFEA}"/>
              </a:ext>
            </a:extLst>
          </p:cNvPr>
          <p:cNvSpPr txBox="1">
            <a:spLocks/>
          </p:cNvSpPr>
          <p:nvPr/>
        </p:nvSpPr>
        <p:spPr>
          <a:xfrm>
            <a:off x="2159000" y="2819400"/>
            <a:ext cx="5617747" cy="497415"/>
          </a:xfrm>
          <a:prstGeom prst="rect">
            <a:avLst/>
          </a:prstGeom>
          <a:noFill/>
          <a:ln w="9525">
            <a:noFill/>
            <a:miter lim="800000"/>
            <a:headEnd/>
            <a:tailEnd/>
          </a:ln>
        </p:spPr>
        <p:txBody>
          <a:bodyPr vert="horz" wrap="square" lIns="5643" tIns="5643" rIns="5643" bIns="5643" numCol="1" anchor="t" anchorCtr="0" compatLnSpc="1">
            <a:prstTxWarp prst="textNoShape">
              <a:avLst/>
            </a:prstTxWarp>
          </a:bodyPr>
          <a:lstStyle>
            <a:defPPr>
              <a:defRPr lang="en-US"/>
            </a:defPPr>
            <a:lvl1pPr defTabSz="914240" eaLnBrk="1" hangingPunct="1">
              <a:spcBef>
                <a:spcPct val="20000"/>
              </a:spcBef>
              <a:buClr>
                <a:srgbClr val="000000"/>
              </a:buClr>
              <a:buFont typeface="Arial" charset="0"/>
              <a:defRPr sz="11500" b="1" baseline="0">
                <a:solidFill>
                  <a:srgbClr val="E61557"/>
                </a:solidFill>
                <a:latin typeface="Lato Black" panose="020F0A02020204030203" pitchFamily="34" charset="0"/>
                <a:ea typeface="+mj-ea"/>
                <a:cs typeface="+mj-cs"/>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sz="5000" dirty="0"/>
              <a:t>Java Thread Life-Cycle</a:t>
            </a:r>
          </a:p>
        </p:txBody>
      </p:sp>
    </p:spTree>
    <p:extLst>
      <p:ext uri="{BB962C8B-B14F-4D97-AF65-F5344CB8AC3E}">
        <p14:creationId xmlns:p14="http://schemas.microsoft.com/office/powerpoint/2010/main" val="391473398"/>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1649"/>
          </a:xfrm>
          <a:prstGeom prst="rect">
            <a:avLst/>
          </a:prstGeom>
        </p:spPr>
      </p:pic>
      <p:sp>
        <p:nvSpPr>
          <p:cNvPr id="2" name="Title 1">
            <a:extLst>
              <a:ext uri="{FF2B5EF4-FFF2-40B4-BE49-F238E27FC236}">
                <a16:creationId xmlns:a16="http://schemas.microsoft.com/office/drawing/2014/main" xmlns="" id="{68364A73-C580-40DC-A191-675CAE34A8EC}"/>
              </a:ext>
            </a:extLst>
          </p:cNvPr>
          <p:cNvSpPr>
            <a:spLocks noGrp="1"/>
          </p:cNvSpPr>
          <p:nvPr>
            <p:ph type="title"/>
          </p:nvPr>
        </p:nvSpPr>
        <p:spPr>
          <a:xfrm>
            <a:off x="2315789" y="480713"/>
            <a:ext cx="3949700" cy="620683"/>
          </a:xfrm>
          <a:noFill/>
          <a:ln w="9525">
            <a:noFill/>
            <a:miter lim="800000"/>
            <a:headEnd/>
            <a:tailEnd/>
          </a:ln>
        </p:spPr>
        <p:txBody>
          <a:bodyPr vert="horz" wrap="square" lIns="30477" tIns="15238" rIns="30477" bIns="15238" numCol="1" anchor="t" anchorCtr="0" compatLnSpc="1">
            <a:prstTxWarp prst="textNoShape">
              <a:avLst/>
            </a:prstTxWarp>
            <a:spAutoFit/>
          </a:bodyPr>
          <a:lstStyle/>
          <a:p>
            <a:pPr defTabSz="304770"/>
            <a:r>
              <a:rPr lang="en-IN" sz="3800" dirty="0">
                <a:ln w="0"/>
                <a:solidFill>
                  <a:srgbClr val="E60063"/>
                </a:solidFill>
                <a:latin typeface="Lato" panose="020F0502020204030203" pitchFamily="34" charset="0"/>
                <a:ea typeface="+mn-ea"/>
                <a:cs typeface="Calibri Light" panose="020F0302020204030204" pitchFamily="34" charset="0"/>
              </a:rPr>
              <a:t>Thread Lifecycle</a:t>
            </a:r>
          </a:p>
        </p:txBody>
      </p:sp>
      <p:sp>
        <p:nvSpPr>
          <p:cNvPr id="4" name="Rectangle: Rounded Corners 3">
            <a:extLst>
              <a:ext uri="{FF2B5EF4-FFF2-40B4-BE49-F238E27FC236}">
                <a16:creationId xmlns:a16="http://schemas.microsoft.com/office/drawing/2014/main" xmlns="" id="{4FF0880D-D744-43AB-A103-41B6072ABCA9}"/>
              </a:ext>
            </a:extLst>
          </p:cNvPr>
          <p:cNvSpPr/>
          <p:nvPr/>
        </p:nvSpPr>
        <p:spPr bwMode="auto">
          <a:xfrm>
            <a:off x="6271330" y="1431889"/>
            <a:ext cx="2212848" cy="553519"/>
          </a:xfrm>
          <a:prstGeom prst="roundRect">
            <a:avLst/>
          </a:prstGeom>
          <a:solidFill>
            <a:srgbClr val="33CCCC"/>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30477" tIns="15238" rIns="30477" bIns="15238" numCol="1" rtlCol="0" anchor="ctr" anchorCtr="0" compatLnSpc="1">
            <a:prstTxWarp prst="textNoShape">
              <a:avLst/>
            </a:prstTxWarp>
          </a:bodyPr>
          <a:lstStyle/>
          <a:p>
            <a:pPr algn="ctr" defTabSz="76192" fontAlgn="base">
              <a:spcBef>
                <a:spcPct val="20000"/>
              </a:spcBef>
              <a:spcAft>
                <a:spcPct val="0"/>
              </a:spcAft>
              <a:buClr>
                <a:srgbClr val="FF0000"/>
              </a:buClr>
            </a:pPr>
            <a:r>
              <a:rPr lang="en-IN" sz="2200" dirty="0">
                <a:solidFill>
                  <a:schemeClr val="bg1"/>
                </a:solidFill>
                <a:latin typeface="Lato" panose="020F0502020204030203" pitchFamily="34" charset="0"/>
                <a:cs typeface="Aharoni" panose="02010803020104030203" pitchFamily="2" charset="-79"/>
              </a:rPr>
              <a:t>New</a:t>
            </a:r>
          </a:p>
        </p:txBody>
      </p:sp>
      <p:sp>
        <p:nvSpPr>
          <p:cNvPr id="5" name="Rectangle: Rounded Corners 4">
            <a:extLst>
              <a:ext uri="{FF2B5EF4-FFF2-40B4-BE49-F238E27FC236}">
                <a16:creationId xmlns:a16="http://schemas.microsoft.com/office/drawing/2014/main" xmlns="" id="{CA6BCFA5-943B-4270-B44B-8E3A352ED215}"/>
              </a:ext>
            </a:extLst>
          </p:cNvPr>
          <p:cNvSpPr/>
          <p:nvPr/>
        </p:nvSpPr>
        <p:spPr bwMode="auto">
          <a:xfrm>
            <a:off x="6271330" y="2781990"/>
            <a:ext cx="2212848" cy="553519"/>
          </a:xfrm>
          <a:prstGeom prst="roundRect">
            <a:avLst/>
          </a:prstGeom>
          <a:solidFill>
            <a:schemeClr val="bg2">
              <a:lumMod val="50000"/>
            </a:schemeClr>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30477" tIns="15238" rIns="30477" bIns="15238" numCol="1" rtlCol="0" anchor="ctr" anchorCtr="0" compatLnSpc="1">
            <a:prstTxWarp prst="textNoShape">
              <a:avLst/>
            </a:prstTxWarp>
          </a:bodyPr>
          <a:lstStyle/>
          <a:p>
            <a:pPr algn="ctr" defTabSz="76192" fontAlgn="base">
              <a:spcBef>
                <a:spcPct val="20000"/>
              </a:spcBef>
              <a:spcAft>
                <a:spcPct val="0"/>
              </a:spcAft>
              <a:buClr>
                <a:srgbClr val="FF0000"/>
              </a:buClr>
            </a:pPr>
            <a:r>
              <a:rPr lang="en-IN" sz="2200" dirty="0">
                <a:solidFill>
                  <a:schemeClr val="bg1"/>
                </a:solidFill>
                <a:latin typeface="Lato" panose="020F0502020204030203" pitchFamily="34" charset="0"/>
                <a:cs typeface="Aharoni" panose="02010803020104030203" pitchFamily="2" charset="-79"/>
              </a:rPr>
              <a:t>Runnable</a:t>
            </a:r>
          </a:p>
        </p:txBody>
      </p:sp>
      <p:sp>
        <p:nvSpPr>
          <p:cNvPr id="6" name="Rectangle: Rounded Corners 5">
            <a:extLst>
              <a:ext uri="{FF2B5EF4-FFF2-40B4-BE49-F238E27FC236}">
                <a16:creationId xmlns:a16="http://schemas.microsoft.com/office/drawing/2014/main" xmlns="" id="{BD901A07-57F4-4A19-BDB1-84C082E655F4}"/>
              </a:ext>
            </a:extLst>
          </p:cNvPr>
          <p:cNvSpPr/>
          <p:nvPr/>
        </p:nvSpPr>
        <p:spPr bwMode="auto">
          <a:xfrm>
            <a:off x="6271330" y="4132091"/>
            <a:ext cx="2212848" cy="553519"/>
          </a:xfrm>
          <a:prstGeom prst="roundRect">
            <a:avLst/>
          </a:prstGeom>
          <a:solidFill>
            <a:srgbClr val="FF9FA1"/>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30477" tIns="15238" rIns="30477" bIns="15238" numCol="1" rtlCol="0" anchor="ctr" anchorCtr="0" compatLnSpc="1">
            <a:prstTxWarp prst="textNoShape">
              <a:avLst/>
            </a:prstTxWarp>
          </a:bodyPr>
          <a:lstStyle/>
          <a:p>
            <a:pPr algn="ctr" defTabSz="76192" fontAlgn="base">
              <a:spcBef>
                <a:spcPct val="20000"/>
              </a:spcBef>
              <a:spcAft>
                <a:spcPct val="0"/>
              </a:spcAft>
              <a:buClr>
                <a:srgbClr val="FF0000"/>
              </a:buClr>
            </a:pPr>
            <a:r>
              <a:rPr lang="en-IN" sz="2200" dirty="0">
                <a:solidFill>
                  <a:schemeClr val="bg1"/>
                </a:solidFill>
                <a:latin typeface="Lato" panose="020F0502020204030203" pitchFamily="34" charset="0"/>
                <a:cs typeface="Aharoni" panose="02010803020104030203" pitchFamily="2" charset="-79"/>
              </a:rPr>
              <a:t>Running</a:t>
            </a:r>
          </a:p>
        </p:txBody>
      </p:sp>
      <p:sp>
        <p:nvSpPr>
          <p:cNvPr id="7" name="Rectangle: Rounded Corners 6">
            <a:extLst>
              <a:ext uri="{FF2B5EF4-FFF2-40B4-BE49-F238E27FC236}">
                <a16:creationId xmlns:a16="http://schemas.microsoft.com/office/drawing/2014/main" xmlns="" id="{4EECFF9A-2640-42C8-BCF2-290229259CB4}"/>
              </a:ext>
            </a:extLst>
          </p:cNvPr>
          <p:cNvSpPr/>
          <p:nvPr/>
        </p:nvSpPr>
        <p:spPr bwMode="auto">
          <a:xfrm>
            <a:off x="6271330" y="5482192"/>
            <a:ext cx="2212848" cy="553519"/>
          </a:xfrm>
          <a:prstGeom prst="roundRect">
            <a:avLst/>
          </a:prstGeom>
          <a:solidFill>
            <a:srgbClr val="0F97DB"/>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30477" tIns="15238" rIns="30477" bIns="15238" numCol="1" rtlCol="0" anchor="ctr" anchorCtr="0" compatLnSpc="1">
            <a:prstTxWarp prst="textNoShape">
              <a:avLst/>
            </a:prstTxWarp>
          </a:bodyPr>
          <a:lstStyle/>
          <a:p>
            <a:pPr algn="ctr" defTabSz="76192" fontAlgn="base">
              <a:spcBef>
                <a:spcPct val="20000"/>
              </a:spcBef>
              <a:spcAft>
                <a:spcPct val="0"/>
              </a:spcAft>
              <a:buClr>
                <a:srgbClr val="FF0000"/>
              </a:buClr>
            </a:pPr>
            <a:r>
              <a:rPr lang="en-IN" sz="2200" dirty="0">
                <a:solidFill>
                  <a:schemeClr val="bg1"/>
                </a:solidFill>
                <a:latin typeface="Lato" panose="020F0502020204030203" pitchFamily="34" charset="0"/>
                <a:cs typeface="Aharoni" panose="02010803020104030203" pitchFamily="2" charset="-79"/>
              </a:rPr>
              <a:t>Terminated</a:t>
            </a:r>
          </a:p>
        </p:txBody>
      </p:sp>
      <p:sp>
        <p:nvSpPr>
          <p:cNvPr id="8" name="Rectangle: Rounded Corners 7">
            <a:extLst>
              <a:ext uri="{FF2B5EF4-FFF2-40B4-BE49-F238E27FC236}">
                <a16:creationId xmlns:a16="http://schemas.microsoft.com/office/drawing/2014/main" xmlns="" id="{A0304CEB-0CFF-4734-BD0F-6EDFD3B7AAA1}"/>
              </a:ext>
            </a:extLst>
          </p:cNvPr>
          <p:cNvSpPr/>
          <p:nvPr/>
        </p:nvSpPr>
        <p:spPr bwMode="auto">
          <a:xfrm>
            <a:off x="9573330" y="3514689"/>
            <a:ext cx="2212848" cy="553519"/>
          </a:xfrm>
          <a:prstGeom prst="roundRect">
            <a:avLst/>
          </a:prstGeom>
          <a:solidFill>
            <a:srgbClr val="0070C0"/>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30477" tIns="15238" rIns="30477" bIns="15238" numCol="1" rtlCol="0" anchor="ctr" anchorCtr="0" compatLnSpc="1">
            <a:prstTxWarp prst="textNoShape">
              <a:avLst/>
            </a:prstTxWarp>
          </a:bodyPr>
          <a:lstStyle/>
          <a:p>
            <a:pPr algn="ctr" defTabSz="76192" fontAlgn="base">
              <a:spcBef>
                <a:spcPct val="20000"/>
              </a:spcBef>
              <a:spcAft>
                <a:spcPct val="0"/>
              </a:spcAft>
              <a:buClr>
                <a:srgbClr val="FF0000"/>
              </a:buClr>
            </a:pPr>
            <a:r>
              <a:rPr lang="en-IN" sz="2200" dirty="0">
                <a:solidFill>
                  <a:schemeClr val="bg1"/>
                </a:solidFill>
                <a:latin typeface="Lato" panose="020F0502020204030203" pitchFamily="34" charset="0"/>
                <a:cs typeface="Aharoni" panose="02010803020104030203" pitchFamily="2" charset="-79"/>
              </a:rPr>
              <a:t>Waiting</a:t>
            </a:r>
          </a:p>
        </p:txBody>
      </p:sp>
      <p:sp>
        <p:nvSpPr>
          <p:cNvPr id="10" name="Arrow: Right 9">
            <a:extLst>
              <a:ext uri="{FF2B5EF4-FFF2-40B4-BE49-F238E27FC236}">
                <a16:creationId xmlns:a16="http://schemas.microsoft.com/office/drawing/2014/main" xmlns="" id="{A5834D2A-7657-4CC2-9E97-CB509CF4779A}"/>
              </a:ext>
            </a:extLst>
          </p:cNvPr>
          <p:cNvSpPr/>
          <p:nvPr/>
        </p:nvSpPr>
        <p:spPr bwMode="auto">
          <a:xfrm rot="5400000">
            <a:off x="7031584" y="2239582"/>
            <a:ext cx="692341" cy="288235"/>
          </a:xfrm>
          <a:prstGeom prst="rightArrow">
            <a:avLst/>
          </a:prstGeom>
          <a:solidFill>
            <a:schemeClr val="bg2">
              <a:lumMod val="90000"/>
            </a:schemeClr>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30477" tIns="15238" rIns="30477" bIns="15238" numCol="1" rtlCol="0" anchor="t" anchorCtr="0" compatLnSpc="1">
            <a:prstTxWarp prst="textNoShape">
              <a:avLst/>
            </a:prstTxWarp>
          </a:bodyPr>
          <a:lstStyle/>
          <a:p>
            <a:pPr algn="ctr" defTabSz="76192" fontAlgn="base">
              <a:spcBef>
                <a:spcPct val="20000"/>
              </a:spcBef>
              <a:spcAft>
                <a:spcPct val="0"/>
              </a:spcAft>
              <a:buClr>
                <a:srgbClr val="FF0000"/>
              </a:buClr>
            </a:pPr>
            <a:endParaRPr lang="en-IN" sz="600">
              <a:latin typeface="Arial" pitchFamily="34" charset="0"/>
            </a:endParaRPr>
          </a:p>
        </p:txBody>
      </p:sp>
      <p:sp>
        <p:nvSpPr>
          <p:cNvPr id="11" name="Arrow: Right 10">
            <a:extLst>
              <a:ext uri="{FF2B5EF4-FFF2-40B4-BE49-F238E27FC236}">
                <a16:creationId xmlns:a16="http://schemas.microsoft.com/office/drawing/2014/main" xmlns="" id="{B8D8AF3D-DCE4-4C13-9199-54A0C42399C3}"/>
              </a:ext>
            </a:extLst>
          </p:cNvPr>
          <p:cNvSpPr/>
          <p:nvPr/>
        </p:nvSpPr>
        <p:spPr bwMode="auto">
          <a:xfrm rot="5400000">
            <a:off x="6802780" y="3618381"/>
            <a:ext cx="692341" cy="288235"/>
          </a:xfrm>
          <a:prstGeom prst="rightArrow">
            <a:avLst/>
          </a:prstGeom>
          <a:solidFill>
            <a:schemeClr val="bg2">
              <a:lumMod val="90000"/>
            </a:schemeClr>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30477" tIns="15238" rIns="30477" bIns="15238" numCol="1" rtlCol="0" anchor="t" anchorCtr="0" compatLnSpc="1">
            <a:prstTxWarp prst="textNoShape">
              <a:avLst/>
            </a:prstTxWarp>
          </a:bodyPr>
          <a:lstStyle/>
          <a:p>
            <a:pPr algn="ctr" defTabSz="76192" fontAlgn="base">
              <a:spcBef>
                <a:spcPct val="20000"/>
              </a:spcBef>
              <a:spcAft>
                <a:spcPct val="0"/>
              </a:spcAft>
              <a:buClr>
                <a:srgbClr val="FF0000"/>
              </a:buClr>
            </a:pPr>
            <a:endParaRPr lang="en-IN" sz="600">
              <a:latin typeface="Arial" pitchFamily="34" charset="0"/>
            </a:endParaRPr>
          </a:p>
        </p:txBody>
      </p:sp>
      <p:sp>
        <p:nvSpPr>
          <p:cNvPr id="12" name="Arrow: Right 11">
            <a:extLst>
              <a:ext uri="{FF2B5EF4-FFF2-40B4-BE49-F238E27FC236}">
                <a16:creationId xmlns:a16="http://schemas.microsoft.com/office/drawing/2014/main" xmlns="" id="{7F50FCC9-4EA5-424F-8AE8-4A487384BF4B}"/>
              </a:ext>
            </a:extLst>
          </p:cNvPr>
          <p:cNvSpPr/>
          <p:nvPr/>
        </p:nvSpPr>
        <p:spPr bwMode="auto">
          <a:xfrm rot="5400000">
            <a:off x="7031584" y="4936486"/>
            <a:ext cx="692341" cy="288235"/>
          </a:xfrm>
          <a:prstGeom prst="rightArrow">
            <a:avLst/>
          </a:prstGeom>
          <a:solidFill>
            <a:schemeClr val="bg2">
              <a:lumMod val="90000"/>
            </a:schemeClr>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30477" tIns="15238" rIns="30477" bIns="15238" numCol="1" rtlCol="0" anchor="t" anchorCtr="0" compatLnSpc="1">
            <a:prstTxWarp prst="textNoShape">
              <a:avLst/>
            </a:prstTxWarp>
          </a:bodyPr>
          <a:lstStyle/>
          <a:p>
            <a:pPr algn="ctr" defTabSz="76192" fontAlgn="base">
              <a:spcBef>
                <a:spcPct val="20000"/>
              </a:spcBef>
              <a:spcAft>
                <a:spcPct val="0"/>
              </a:spcAft>
              <a:buClr>
                <a:srgbClr val="FF0000"/>
              </a:buClr>
            </a:pPr>
            <a:endParaRPr lang="en-IN" sz="600">
              <a:latin typeface="Arial" pitchFamily="34" charset="0"/>
            </a:endParaRPr>
          </a:p>
        </p:txBody>
      </p:sp>
      <p:sp>
        <p:nvSpPr>
          <p:cNvPr id="13" name="Arrow: Right 12">
            <a:extLst>
              <a:ext uri="{FF2B5EF4-FFF2-40B4-BE49-F238E27FC236}">
                <a16:creationId xmlns:a16="http://schemas.microsoft.com/office/drawing/2014/main" xmlns="" id="{DC629F4D-B44D-4620-8E77-C5A310199DE9}"/>
              </a:ext>
            </a:extLst>
          </p:cNvPr>
          <p:cNvSpPr/>
          <p:nvPr/>
        </p:nvSpPr>
        <p:spPr bwMode="auto">
          <a:xfrm rot="16200000">
            <a:off x="7285380" y="3587102"/>
            <a:ext cx="692341" cy="288235"/>
          </a:xfrm>
          <a:prstGeom prst="rightArrow">
            <a:avLst/>
          </a:prstGeom>
          <a:solidFill>
            <a:schemeClr val="bg2">
              <a:lumMod val="90000"/>
            </a:schemeClr>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30477" tIns="15238" rIns="30477" bIns="15238" numCol="1" rtlCol="0" anchor="t" anchorCtr="0" compatLnSpc="1">
            <a:prstTxWarp prst="textNoShape">
              <a:avLst/>
            </a:prstTxWarp>
          </a:bodyPr>
          <a:lstStyle/>
          <a:p>
            <a:pPr algn="ctr" defTabSz="76192" fontAlgn="base">
              <a:spcBef>
                <a:spcPct val="20000"/>
              </a:spcBef>
              <a:spcAft>
                <a:spcPct val="0"/>
              </a:spcAft>
              <a:buClr>
                <a:srgbClr val="FF0000"/>
              </a:buClr>
            </a:pPr>
            <a:endParaRPr lang="en-IN" sz="600">
              <a:latin typeface="Arial" pitchFamily="34" charset="0"/>
            </a:endParaRPr>
          </a:p>
        </p:txBody>
      </p:sp>
      <p:sp>
        <p:nvSpPr>
          <p:cNvPr id="14" name="Arrow: Right 13">
            <a:extLst>
              <a:ext uri="{FF2B5EF4-FFF2-40B4-BE49-F238E27FC236}">
                <a16:creationId xmlns:a16="http://schemas.microsoft.com/office/drawing/2014/main" xmlns="" id="{0CEA988B-563D-46F8-B820-0D5643E3BFB2}"/>
              </a:ext>
            </a:extLst>
          </p:cNvPr>
          <p:cNvSpPr/>
          <p:nvPr/>
        </p:nvSpPr>
        <p:spPr bwMode="auto">
          <a:xfrm rot="20228316">
            <a:off x="8744560" y="4134476"/>
            <a:ext cx="692341" cy="288235"/>
          </a:xfrm>
          <a:prstGeom prst="rightArrow">
            <a:avLst/>
          </a:prstGeom>
          <a:solidFill>
            <a:schemeClr val="bg2">
              <a:lumMod val="90000"/>
            </a:schemeClr>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30477" tIns="15238" rIns="30477" bIns="15238" numCol="1" rtlCol="0" anchor="t" anchorCtr="0" compatLnSpc="1">
            <a:prstTxWarp prst="textNoShape">
              <a:avLst/>
            </a:prstTxWarp>
          </a:bodyPr>
          <a:lstStyle/>
          <a:p>
            <a:pPr algn="ctr" defTabSz="76192" fontAlgn="base">
              <a:spcBef>
                <a:spcPct val="20000"/>
              </a:spcBef>
              <a:spcAft>
                <a:spcPct val="0"/>
              </a:spcAft>
              <a:buClr>
                <a:srgbClr val="FF0000"/>
              </a:buClr>
            </a:pPr>
            <a:endParaRPr lang="en-IN" sz="600">
              <a:latin typeface="Arial" pitchFamily="34" charset="0"/>
            </a:endParaRPr>
          </a:p>
        </p:txBody>
      </p:sp>
      <p:sp>
        <p:nvSpPr>
          <p:cNvPr id="16" name="Arrow: Right 15">
            <a:extLst>
              <a:ext uri="{FF2B5EF4-FFF2-40B4-BE49-F238E27FC236}">
                <a16:creationId xmlns:a16="http://schemas.microsoft.com/office/drawing/2014/main" xmlns="" id="{F414620B-0F13-48D5-9289-E10B59990973}"/>
              </a:ext>
            </a:extLst>
          </p:cNvPr>
          <p:cNvSpPr/>
          <p:nvPr/>
        </p:nvSpPr>
        <p:spPr bwMode="auto">
          <a:xfrm rot="1371684" flipH="1">
            <a:off x="8630469" y="3161522"/>
            <a:ext cx="692341" cy="288235"/>
          </a:xfrm>
          <a:prstGeom prst="rightArrow">
            <a:avLst/>
          </a:prstGeom>
          <a:solidFill>
            <a:schemeClr val="bg2">
              <a:lumMod val="90000"/>
            </a:schemeClr>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30477" tIns="15238" rIns="30477" bIns="15238" numCol="1" rtlCol="0" anchor="t" anchorCtr="0" compatLnSpc="1">
            <a:prstTxWarp prst="textNoShape">
              <a:avLst/>
            </a:prstTxWarp>
          </a:bodyPr>
          <a:lstStyle/>
          <a:p>
            <a:pPr algn="ctr" defTabSz="76192" fontAlgn="base">
              <a:spcBef>
                <a:spcPct val="20000"/>
              </a:spcBef>
              <a:spcAft>
                <a:spcPct val="0"/>
              </a:spcAft>
              <a:buClr>
                <a:srgbClr val="FF0000"/>
              </a:buClr>
            </a:pPr>
            <a:endParaRPr lang="en-IN" sz="600">
              <a:latin typeface="Arial" pitchFamily="34" charset="0"/>
            </a:endParaRPr>
          </a:p>
        </p:txBody>
      </p:sp>
      <p:sp>
        <p:nvSpPr>
          <p:cNvPr id="18" name="TextBox 17">
            <a:extLst>
              <a:ext uri="{FF2B5EF4-FFF2-40B4-BE49-F238E27FC236}">
                <a16:creationId xmlns:a16="http://schemas.microsoft.com/office/drawing/2014/main" xmlns="" id="{CB3CCD51-04A0-4109-9875-01D62A2BD807}"/>
              </a:ext>
            </a:extLst>
          </p:cNvPr>
          <p:cNvSpPr txBox="1"/>
          <p:nvPr/>
        </p:nvSpPr>
        <p:spPr>
          <a:xfrm>
            <a:off x="2768600" y="3010301"/>
            <a:ext cx="2676728" cy="1180699"/>
          </a:xfrm>
          <a:prstGeom prst="rect">
            <a:avLst/>
          </a:prstGeom>
          <a:solidFill>
            <a:schemeClr val="accent6">
              <a:lumMod val="40000"/>
              <a:lumOff val="60000"/>
            </a:schemeClr>
          </a:solidFill>
          <a:effectLst>
            <a:outerShdw blurRad="50800" dist="38100" dir="2700000" algn="tl" rotWithShape="0">
              <a:prstClr val="black">
                <a:alpha val="40000"/>
              </a:prstClr>
            </a:outerShdw>
          </a:effectLst>
        </p:spPr>
        <p:txBody>
          <a:bodyPr wrap="square" lIns="59994" tIns="35996" rIns="59994" bIns="35996" rtlCol="0" anchor="ctr">
            <a:spAutoFit/>
          </a:bodyPr>
          <a:lstStyle/>
          <a:p>
            <a:pPr algn="ctr">
              <a:lnSpc>
                <a:spcPct val="150000"/>
              </a:lnSpc>
            </a:pPr>
            <a:r>
              <a:rPr lang="en-IN" sz="1600" dirty="0">
                <a:solidFill>
                  <a:srgbClr val="000000"/>
                </a:solidFill>
                <a:latin typeface="Lato" panose="020F0502020204030203" pitchFamily="34" charset="0"/>
              </a:rPr>
              <a:t>A Java thread can  lie only in one of the shown states at any point of time</a:t>
            </a:r>
          </a:p>
        </p:txBody>
      </p:sp>
    </p:spTree>
    <p:extLst>
      <p:ext uri="{BB962C8B-B14F-4D97-AF65-F5344CB8AC3E}">
        <p14:creationId xmlns:p14="http://schemas.microsoft.com/office/powerpoint/2010/main" val="7045953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down)">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up)">
                                      <p:cBhvr>
                                        <p:cTn id="13" dur="500"/>
                                        <p:tgtEl>
                                          <p:spTgt spid="10"/>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p:tgtEl>
                                          <p:spTgt spid="5"/>
                                        </p:tgtEl>
                                        <p:attrNameLst>
                                          <p:attrName>ppt_y</p:attrName>
                                        </p:attrNameLst>
                                      </p:cBhvr>
                                      <p:tavLst>
                                        <p:tav tm="0">
                                          <p:val>
                                            <p:strVal val="#ppt_y-#ppt_h*1.125000"/>
                                          </p:val>
                                        </p:tav>
                                        <p:tav tm="100000">
                                          <p:val>
                                            <p:strVal val="#ppt_y"/>
                                          </p:val>
                                        </p:tav>
                                      </p:tavLst>
                                    </p:anim>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par>
                                <p:cTn id="26" presetID="12" presetClass="entr" presetSubtype="1"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p:tgtEl>
                                          <p:spTgt spid="6"/>
                                        </p:tgtEl>
                                        <p:attrNameLst>
                                          <p:attrName>ppt_y</p:attrName>
                                        </p:attrNameLst>
                                      </p:cBhvr>
                                      <p:tavLst>
                                        <p:tav tm="0">
                                          <p:val>
                                            <p:strVal val="#ppt_y-#ppt_h*1.125000"/>
                                          </p:val>
                                        </p:tav>
                                        <p:tav tm="100000">
                                          <p:val>
                                            <p:strVal val="#ppt_y"/>
                                          </p:val>
                                        </p:tav>
                                      </p:tavLst>
                                    </p:anim>
                                    <p:animEffect transition="in" filter="wipe(down)">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500"/>
                                        <p:tgtEl>
                                          <p:spTgt spid="14"/>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p:tgtEl>
                                          <p:spTgt spid="8"/>
                                        </p:tgtEl>
                                        <p:attrNameLst>
                                          <p:attrName>ppt_x</p:attrName>
                                        </p:attrNameLst>
                                      </p:cBhvr>
                                      <p:tavLst>
                                        <p:tav tm="0">
                                          <p:val>
                                            <p:strVal val="#ppt_x-#ppt_w*1.125000"/>
                                          </p:val>
                                        </p:tav>
                                        <p:tav tm="100000">
                                          <p:val>
                                            <p:strVal val="#ppt_x"/>
                                          </p:val>
                                        </p:tav>
                                      </p:tavLst>
                                    </p:anim>
                                    <p:animEffect transition="in" filter="wipe(right)">
                                      <p:cBhvr>
                                        <p:cTn id="38" dur="500"/>
                                        <p:tgtEl>
                                          <p:spTgt spid="8"/>
                                        </p:tgtEl>
                                      </p:cBhvr>
                                    </p:animEffect>
                                  </p:childTnLst>
                                </p:cTn>
                              </p:par>
                              <p:par>
                                <p:cTn id="39" presetID="22" presetClass="entr" presetSubtype="2"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right)">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up)">
                                      <p:cBhvr>
                                        <p:cTn id="46" dur="500"/>
                                        <p:tgtEl>
                                          <p:spTgt spid="12"/>
                                        </p:tgtEl>
                                      </p:cBhvr>
                                    </p:animEffect>
                                  </p:childTnLst>
                                </p:cTn>
                              </p:par>
                              <p:par>
                                <p:cTn id="47" presetID="12" presetClass="entr" presetSubtype="1"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p:tgtEl>
                                          <p:spTgt spid="7"/>
                                        </p:tgtEl>
                                        <p:attrNameLst>
                                          <p:attrName>ppt_y</p:attrName>
                                        </p:attrNameLst>
                                      </p:cBhvr>
                                      <p:tavLst>
                                        <p:tav tm="0">
                                          <p:val>
                                            <p:strVal val="#ppt_y-#ppt_h*1.125000"/>
                                          </p:val>
                                        </p:tav>
                                        <p:tav tm="100000">
                                          <p:val>
                                            <p:strVal val="#ppt_y"/>
                                          </p:val>
                                        </p:tav>
                                      </p:tavLst>
                                    </p:anim>
                                    <p:animEffect transition="in" filter="wipe(down)">
                                      <p:cBhvr>
                                        <p:cTn id="5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1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1649"/>
          </a:xfrm>
          <a:prstGeom prst="rect">
            <a:avLst/>
          </a:prstGeom>
        </p:spPr>
      </p:pic>
      <p:sp>
        <p:nvSpPr>
          <p:cNvPr id="2" name="Title 1">
            <a:extLst>
              <a:ext uri="{FF2B5EF4-FFF2-40B4-BE49-F238E27FC236}">
                <a16:creationId xmlns:a16="http://schemas.microsoft.com/office/drawing/2014/main" xmlns="" id="{68364A73-C580-40DC-A191-675CAE34A8EC}"/>
              </a:ext>
            </a:extLst>
          </p:cNvPr>
          <p:cNvSpPr>
            <a:spLocks noGrp="1"/>
          </p:cNvSpPr>
          <p:nvPr>
            <p:ph type="title"/>
          </p:nvPr>
        </p:nvSpPr>
        <p:spPr>
          <a:xfrm>
            <a:off x="1649783" y="383317"/>
            <a:ext cx="4406900" cy="620683"/>
          </a:xfrm>
          <a:noFill/>
          <a:ln w="9525">
            <a:noFill/>
            <a:miter lim="800000"/>
            <a:headEnd/>
            <a:tailEnd/>
          </a:ln>
        </p:spPr>
        <p:txBody>
          <a:bodyPr vert="horz" wrap="square" lIns="30477" tIns="15238" rIns="30477" bIns="15238" numCol="1" anchor="t" anchorCtr="0" compatLnSpc="1">
            <a:prstTxWarp prst="textNoShape">
              <a:avLst/>
            </a:prstTxWarp>
            <a:spAutoFit/>
          </a:bodyPr>
          <a:lstStyle/>
          <a:p>
            <a:pPr defTabSz="304770"/>
            <a:r>
              <a:rPr lang="en-IN" sz="3800" dirty="0">
                <a:ln w="0"/>
                <a:solidFill>
                  <a:srgbClr val="E60063"/>
                </a:solidFill>
                <a:latin typeface="Lato" panose="020F0502020204030203" pitchFamily="34" charset="0"/>
                <a:ea typeface="+mn-ea"/>
                <a:cs typeface="Calibri Light" panose="020F0302020204030204" pitchFamily="34" charset="0"/>
              </a:rPr>
              <a:t>Thread Lifecycle</a:t>
            </a:r>
          </a:p>
        </p:txBody>
      </p:sp>
      <p:sp>
        <p:nvSpPr>
          <p:cNvPr id="4" name="Rectangle: Rounded Corners 3">
            <a:extLst>
              <a:ext uri="{FF2B5EF4-FFF2-40B4-BE49-F238E27FC236}">
                <a16:creationId xmlns:a16="http://schemas.microsoft.com/office/drawing/2014/main" xmlns="" id="{4FF0880D-D744-43AB-A103-41B6072ABCA9}"/>
              </a:ext>
            </a:extLst>
          </p:cNvPr>
          <p:cNvSpPr/>
          <p:nvPr/>
        </p:nvSpPr>
        <p:spPr bwMode="auto">
          <a:xfrm>
            <a:off x="1981200" y="1811497"/>
            <a:ext cx="1511405" cy="378061"/>
          </a:xfrm>
          <a:prstGeom prst="roundRect">
            <a:avLst/>
          </a:prstGeom>
          <a:solidFill>
            <a:srgbClr val="33CCCC"/>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30477" tIns="15238" rIns="30477" bIns="15238" numCol="1" rtlCol="0" anchor="ctr" anchorCtr="0" compatLnSpc="1">
            <a:prstTxWarp prst="textNoShape">
              <a:avLst/>
            </a:prstTxWarp>
          </a:bodyPr>
          <a:lstStyle/>
          <a:p>
            <a:pPr algn="ctr" defTabSz="76192" fontAlgn="base">
              <a:spcBef>
                <a:spcPct val="20000"/>
              </a:spcBef>
              <a:spcAft>
                <a:spcPct val="0"/>
              </a:spcAft>
              <a:buClr>
                <a:srgbClr val="FF0000"/>
              </a:buClr>
            </a:pPr>
            <a:r>
              <a:rPr lang="en-IN" sz="1600" dirty="0">
                <a:solidFill>
                  <a:schemeClr val="bg1"/>
                </a:solidFill>
                <a:latin typeface="Aharoni" panose="02010803020104030203" pitchFamily="2" charset="-79"/>
                <a:cs typeface="Aharoni" panose="02010803020104030203" pitchFamily="2" charset="-79"/>
              </a:rPr>
              <a:t>New</a:t>
            </a:r>
          </a:p>
        </p:txBody>
      </p:sp>
      <p:sp>
        <p:nvSpPr>
          <p:cNvPr id="5" name="Rectangle: Rounded Corners 4">
            <a:extLst>
              <a:ext uri="{FF2B5EF4-FFF2-40B4-BE49-F238E27FC236}">
                <a16:creationId xmlns:a16="http://schemas.microsoft.com/office/drawing/2014/main" xmlns="" id="{CA6BCFA5-943B-4270-B44B-8E3A352ED215}"/>
              </a:ext>
            </a:extLst>
          </p:cNvPr>
          <p:cNvSpPr/>
          <p:nvPr/>
        </p:nvSpPr>
        <p:spPr bwMode="auto">
          <a:xfrm>
            <a:off x="1981200" y="2733634"/>
            <a:ext cx="1511405" cy="378061"/>
          </a:xfrm>
          <a:prstGeom prst="roundRect">
            <a:avLst/>
          </a:prstGeom>
          <a:solidFill>
            <a:schemeClr val="bg2">
              <a:lumMod val="50000"/>
            </a:schemeClr>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30477" tIns="15238" rIns="30477" bIns="15238" numCol="1" rtlCol="0" anchor="ctr" anchorCtr="0" compatLnSpc="1">
            <a:prstTxWarp prst="textNoShape">
              <a:avLst/>
            </a:prstTxWarp>
          </a:bodyPr>
          <a:lstStyle/>
          <a:p>
            <a:pPr algn="ctr" defTabSz="76192" fontAlgn="base">
              <a:spcBef>
                <a:spcPct val="20000"/>
              </a:spcBef>
              <a:spcAft>
                <a:spcPct val="0"/>
              </a:spcAft>
              <a:buClr>
                <a:srgbClr val="FF0000"/>
              </a:buClr>
            </a:pPr>
            <a:r>
              <a:rPr lang="en-IN" sz="1600" dirty="0">
                <a:solidFill>
                  <a:schemeClr val="bg1"/>
                </a:solidFill>
                <a:latin typeface="Aharoni" panose="02010803020104030203" pitchFamily="2" charset="-79"/>
                <a:cs typeface="Aharoni" panose="02010803020104030203" pitchFamily="2" charset="-79"/>
              </a:rPr>
              <a:t>Runnable</a:t>
            </a:r>
          </a:p>
        </p:txBody>
      </p:sp>
      <p:sp>
        <p:nvSpPr>
          <p:cNvPr id="6" name="Rectangle: Rounded Corners 5">
            <a:extLst>
              <a:ext uri="{FF2B5EF4-FFF2-40B4-BE49-F238E27FC236}">
                <a16:creationId xmlns:a16="http://schemas.microsoft.com/office/drawing/2014/main" xmlns="" id="{BD901A07-57F4-4A19-BDB1-84C082E655F4}"/>
              </a:ext>
            </a:extLst>
          </p:cNvPr>
          <p:cNvSpPr/>
          <p:nvPr/>
        </p:nvSpPr>
        <p:spPr bwMode="auto">
          <a:xfrm>
            <a:off x="1981200" y="3655771"/>
            <a:ext cx="1511405" cy="378061"/>
          </a:xfrm>
          <a:prstGeom prst="roundRect">
            <a:avLst/>
          </a:prstGeom>
          <a:solidFill>
            <a:srgbClr val="FF9FA1"/>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30477" tIns="15238" rIns="30477" bIns="15238" numCol="1" rtlCol="0" anchor="ctr" anchorCtr="0" compatLnSpc="1">
            <a:prstTxWarp prst="textNoShape">
              <a:avLst/>
            </a:prstTxWarp>
          </a:bodyPr>
          <a:lstStyle/>
          <a:p>
            <a:pPr algn="ctr" defTabSz="76192" fontAlgn="base">
              <a:spcBef>
                <a:spcPct val="20000"/>
              </a:spcBef>
              <a:spcAft>
                <a:spcPct val="0"/>
              </a:spcAft>
              <a:buClr>
                <a:srgbClr val="FF0000"/>
              </a:buClr>
            </a:pPr>
            <a:r>
              <a:rPr lang="en-IN" sz="1600" dirty="0">
                <a:solidFill>
                  <a:schemeClr val="bg1"/>
                </a:solidFill>
                <a:latin typeface="Aharoni" panose="02010803020104030203" pitchFamily="2" charset="-79"/>
                <a:cs typeface="Aharoni" panose="02010803020104030203" pitchFamily="2" charset="-79"/>
              </a:rPr>
              <a:t>Running</a:t>
            </a:r>
          </a:p>
        </p:txBody>
      </p:sp>
      <p:sp>
        <p:nvSpPr>
          <p:cNvPr id="7" name="Rectangle: Rounded Corners 6">
            <a:extLst>
              <a:ext uri="{FF2B5EF4-FFF2-40B4-BE49-F238E27FC236}">
                <a16:creationId xmlns:a16="http://schemas.microsoft.com/office/drawing/2014/main" xmlns="" id="{4EECFF9A-2640-42C8-BCF2-290229259CB4}"/>
              </a:ext>
            </a:extLst>
          </p:cNvPr>
          <p:cNvSpPr/>
          <p:nvPr/>
        </p:nvSpPr>
        <p:spPr bwMode="auto">
          <a:xfrm>
            <a:off x="1981200" y="4577908"/>
            <a:ext cx="1511405" cy="378061"/>
          </a:xfrm>
          <a:prstGeom prst="roundRect">
            <a:avLst/>
          </a:prstGeom>
          <a:solidFill>
            <a:srgbClr val="0F97DB"/>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30477" tIns="15238" rIns="30477" bIns="15238" numCol="1" rtlCol="0" anchor="ctr" anchorCtr="0" compatLnSpc="1">
            <a:prstTxWarp prst="textNoShape">
              <a:avLst/>
            </a:prstTxWarp>
          </a:bodyPr>
          <a:lstStyle/>
          <a:p>
            <a:pPr algn="ctr" defTabSz="76192" fontAlgn="base">
              <a:spcBef>
                <a:spcPct val="20000"/>
              </a:spcBef>
              <a:spcAft>
                <a:spcPct val="0"/>
              </a:spcAft>
              <a:buClr>
                <a:srgbClr val="FF0000"/>
              </a:buClr>
            </a:pPr>
            <a:r>
              <a:rPr lang="en-IN" sz="1600" dirty="0">
                <a:solidFill>
                  <a:schemeClr val="bg1"/>
                </a:solidFill>
                <a:latin typeface="Aharoni" panose="02010803020104030203" pitchFamily="2" charset="-79"/>
                <a:cs typeface="Aharoni" panose="02010803020104030203" pitchFamily="2" charset="-79"/>
              </a:rPr>
              <a:t>Terminated</a:t>
            </a:r>
          </a:p>
        </p:txBody>
      </p:sp>
      <p:sp>
        <p:nvSpPr>
          <p:cNvPr id="8" name="Rectangle: Rounded Corners 7">
            <a:extLst>
              <a:ext uri="{FF2B5EF4-FFF2-40B4-BE49-F238E27FC236}">
                <a16:creationId xmlns:a16="http://schemas.microsoft.com/office/drawing/2014/main" xmlns="" id="{A0304CEB-0CFF-4734-BD0F-6EDFD3B7AAA1}"/>
              </a:ext>
            </a:extLst>
          </p:cNvPr>
          <p:cNvSpPr/>
          <p:nvPr/>
        </p:nvSpPr>
        <p:spPr bwMode="auto">
          <a:xfrm>
            <a:off x="4000606" y="3194337"/>
            <a:ext cx="1511405" cy="378061"/>
          </a:xfrm>
          <a:prstGeom prst="roundRect">
            <a:avLst/>
          </a:prstGeom>
          <a:solidFill>
            <a:srgbClr val="0070C0"/>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30477" tIns="15238" rIns="30477" bIns="15238" numCol="1" rtlCol="0" anchor="ctr" anchorCtr="0" compatLnSpc="1">
            <a:prstTxWarp prst="textNoShape">
              <a:avLst/>
            </a:prstTxWarp>
          </a:bodyPr>
          <a:lstStyle/>
          <a:p>
            <a:pPr algn="ctr" defTabSz="76192" fontAlgn="base">
              <a:spcBef>
                <a:spcPct val="20000"/>
              </a:spcBef>
              <a:spcAft>
                <a:spcPct val="0"/>
              </a:spcAft>
              <a:buClr>
                <a:srgbClr val="FF0000"/>
              </a:buClr>
            </a:pPr>
            <a:r>
              <a:rPr lang="en-IN" sz="1600" dirty="0">
                <a:solidFill>
                  <a:schemeClr val="bg1"/>
                </a:solidFill>
                <a:latin typeface="Aharoni" panose="02010803020104030203" pitchFamily="2" charset="-79"/>
                <a:cs typeface="Aharoni" panose="02010803020104030203" pitchFamily="2" charset="-79"/>
              </a:rPr>
              <a:t>Waiting</a:t>
            </a:r>
          </a:p>
        </p:txBody>
      </p:sp>
      <p:sp>
        <p:nvSpPr>
          <p:cNvPr id="10" name="Arrow: Right 9">
            <a:extLst>
              <a:ext uri="{FF2B5EF4-FFF2-40B4-BE49-F238E27FC236}">
                <a16:creationId xmlns:a16="http://schemas.microsoft.com/office/drawing/2014/main" xmlns="" id="{A5834D2A-7657-4CC2-9E97-CB509CF4779A}"/>
              </a:ext>
            </a:extLst>
          </p:cNvPr>
          <p:cNvSpPr/>
          <p:nvPr/>
        </p:nvSpPr>
        <p:spPr bwMode="auto">
          <a:xfrm rot="5400000">
            <a:off x="2500464" y="2363162"/>
            <a:ext cx="472878" cy="196868"/>
          </a:xfrm>
          <a:prstGeom prst="rightArrow">
            <a:avLst/>
          </a:prstGeom>
          <a:solidFill>
            <a:schemeClr val="bg2">
              <a:lumMod val="90000"/>
            </a:schemeClr>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30477" tIns="15238" rIns="30477" bIns="15238" numCol="1" rtlCol="0" anchor="t" anchorCtr="0" compatLnSpc="1">
            <a:prstTxWarp prst="textNoShape">
              <a:avLst/>
            </a:prstTxWarp>
          </a:bodyPr>
          <a:lstStyle/>
          <a:p>
            <a:pPr algn="ctr" defTabSz="76192" fontAlgn="base">
              <a:spcBef>
                <a:spcPct val="20000"/>
              </a:spcBef>
              <a:spcAft>
                <a:spcPct val="0"/>
              </a:spcAft>
              <a:buClr>
                <a:srgbClr val="FF0000"/>
              </a:buClr>
            </a:pPr>
            <a:endParaRPr lang="en-IN" sz="400">
              <a:latin typeface="Arial" pitchFamily="34" charset="0"/>
            </a:endParaRPr>
          </a:p>
        </p:txBody>
      </p:sp>
      <p:sp>
        <p:nvSpPr>
          <p:cNvPr id="11" name="Arrow: Right 10">
            <a:extLst>
              <a:ext uri="{FF2B5EF4-FFF2-40B4-BE49-F238E27FC236}">
                <a16:creationId xmlns:a16="http://schemas.microsoft.com/office/drawing/2014/main" xmlns="" id="{B8D8AF3D-DCE4-4C13-9199-54A0C42399C3}"/>
              </a:ext>
            </a:extLst>
          </p:cNvPr>
          <p:cNvSpPr/>
          <p:nvPr/>
        </p:nvSpPr>
        <p:spPr bwMode="auto">
          <a:xfrm rot="5400000">
            <a:off x="2344188" y="3304900"/>
            <a:ext cx="472878" cy="196868"/>
          </a:xfrm>
          <a:prstGeom prst="rightArrow">
            <a:avLst/>
          </a:prstGeom>
          <a:solidFill>
            <a:schemeClr val="bg2">
              <a:lumMod val="90000"/>
            </a:schemeClr>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30477" tIns="15238" rIns="30477" bIns="15238" numCol="1" rtlCol="0" anchor="t" anchorCtr="0" compatLnSpc="1">
            <a:prstTxWarp prst="textNoShape">
              <a:avLst/>
            </a:prstTxWarp>
          </a:bodyPr>
          <a:lstStyle/>
          <a:p>
            <a:pPr algn="ctr" defTabSz="76192" fontAlgn="base">
              <a:spcBef>
                <a:spcPct val="20000"/>
              </a:spcBef>
              <a:spcAft>
                <a:spcPct val="0"/>
              </a:spcAft>
              <a:buClr>
                <a:srgbClr val="FF0000"/>
              </a:buClr>
            </a:pPr>
            <a:endParaRPr lang="en-IN" sz="400">
              <a:latin typeface="Arial" pitchFamily="34" charset="0"/>
            </a:endParaRPr>
          </a:p>
        </p:txBody>
      </p:sp>
      <p:sp>
        <p:nvSpPr>
          <p:cNvPr id="12" name="Arrow: Right 11">
            <a:extLst>
              <a:ext uri="{FF2B5EF4-FFF2-40B4-BE49-F238E27FC236}">
                <a16:creationId xmlns:a16="http://schemas.microsoft.com/office/drawing/2014/main" xmlns="" id="{7F50FCC9-4EA5-424F-8AE8-4A487384BF4B}"/>
              </a:ext>
            </a:extLst>
          </p:cNvPr>
          <p:cNvSpPr/>
          <p:nvPr/>
        </p:nvSpPr>
        <p:spPr bwMode="auto">
          <a:xfrm rot="5400000">
            <a:off x="2500464" y="4205183"/>
            <a:ext cx="472878" cy="196868"/>
          </a:xfrm>
          <a:prstGeom prst="rightArrow">
            <a:avLst/>
          </a:prstGeom>
          <a:solidFill>
            <a:schemeClr val="bg2">
              <a:lumMod val="90000"/>
            </a:schemeClr>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30477" tIns="15238" rIns="30477" bIns="15238" numCol="1" rtlCol="0" anchor="t" anchorCtr="0" compatLnSpc="1">
            <a:prstTxWarp prst="textNoShape">
              <a:avLst/>
            </a:prstTxWarp>
          </a:bodyPr>
          <a:lstStyle/>
          <a:p>
            <a:pPr algn="ctr" defTabSz="76192" fontAlgn="base">
              <a:spcBef>
                <a:spcPct val="20000"/>
              </a:spcBef>
              <a:spcAft>
                <a:spcPct val="0"/>
              </a:spcAft>
              <a:buClr>
                <a:srgbClr val="FF0000"/>
              </a:buClr>
            </a:pPr>
            <a:endParaRPr lang="en-IN" sz="400">
              <a:latin typeface="Arial" pitchFamily="34" charset="0"/>
            </a:endParaRPr>
          </a:p>
        </p:txBody>
      </p:sp>
      <p:sp>
        <p:nvSpPr>
          <p:cNvPr id="13" name="Arrow: Right 12">
            <a:extLst>
              <a:ext uri="{FF2B5EF4-FFF2-40B4-BE49-F238E27FC236}">
                <a16:creationId xmlns:a16="http://schemas.microsoft.com/office/drawing/2014/main" xmlns="" id="{DC629F4D-B44D-4620-8E77-C5A310199DE9}"/>
              </a:ext>
            </a:extLst>
          </p:cNvPr>
          <p:cNvSpPr/>
          <p:nvPr/>
        </p:nvSpPr>
        <p:spPr bwMode="auto">
          <a:xfrm rot="16200000">
            <a:off x="2673810" y="3283536"/>
            <a:ext cx="472878" cy="196868"/>
          </a:xfrm>
          <a:prstGeom prst="rightArrow">
            <a:avLst/>
          </a:prstGeom>
          <a:solidFill>
            <a:schemeClr val="bg2">
              <a:lumMod val="90000"/>
            </a:schemeClr>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30477" tIns="15238" rIns="30477" bIns="15238" numCol="1" rtlCol="0" anchor="t" anchorCtr="0" compatLnSpc="1">
            <a:prstTxWarp prst="textNoShape">
              <a:avLst/>
            </a:prstTxWarp>
          </a:bodyPr>
          <a:lstStyle/>
          <a:p>
            <a:pPr algn="ctr" defTabSz="76192" fontAlgn="base">
              <a:spcBef>
                <a:spcPct val="20000"/>
              </a:spcBef>
              <a:spcAft>
                <a:spcPct val="0"/>
              </a:spcAft>
              <a:buClr>
                <a:srgbClr val="FF0000"/>
              </a:buClr>
            </a:pPr>
            <a:endParaRPr lang="en-IN" sz="400">
              <a:latin typeface="Arial" pitchFamily="34" charset="0"/>
            </a:endParaRPr>
          </a:p>
        </p:txBody>
      </p:sp>
      <p:sp>
        <p:nvSpPr>
          <p:cNvPr id="14" name="Arrow: Right 13">
            <a:extLst>
              <a:ext uri="{FF2B5EF4-FFF2-40B4-BE49-F238E27FC236}">
                <a16:creationId xmlns:a16="http://schemas.microsoft.com/office/drawing/2014/main" xmlns="" id="{0CEA988B-563D-46F8-B820-0D5643E3BFB2}"/>
              </a:ext>
            </a:extLst>
          </p:cNvPr>
          <p:cNvSpPr/>
          <p:nvPr/>
        </p:nvSpPr>
        <p:spPr bwMode="auto">
          <a:xfrm rot="20228316">
            <a:off x="3510166" y="3648387"/>
            <a:ext cx="472878" cy="196868"/>
          </a:xfrm>
          <a:prstGeom prst="rightArrow">
            <a:avLst/>
          </a:prstGeom>
          <a:solidFill>
            <a:schemeClr val="bg2">
              <a:lumMod val="90000"/>
            </a:schemeClr>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30477" tIns="15238" rIns="30477" bIns="15238" numCol="1" rtlCol="0" anchor="t" anchorCtr="0" compatLnSpc="1">
            <a:prstTxWarp prst="textNoShape">
              <a:avLst/>
            </a:prstTxWarp>
          </a:bodyPr>
          <a:lstStyle/>
          <a:p>
            <a:pPr algn="ctr" defTabSz="76192" fontAlgn="base">
              <a:spcBef>
                <a:spcPct val="20000"/>
              </a:spcBef>
              <a:spcAft>
                <a:spcPct val="0"/>
              </a:spcAft>
              <a:buClr>
                <a:srgbClr val="FF0000"/>
              </a:buClr>
            </a:pPr>
            <a:endParaRPr lang="en-IN" sz="400">
              <a:latin typeface="Arial" pitchFamily="34" charset="0"/>
            </a:endParaRPr>
          </a:p>
        </p:txBody>
      </p:sp>
      <p:sp>
        <p:nvSpPr>
          <p:cNvPr id="16" name="Arrow: Right 15">
            <a:extLst>
              <a:ext uri="{FF2B5EF4-FFF2-40B4-BE49-F238E27FC236}">
                <a16:creationId xmlns:a16="http://schemas.microsoft.com/office/drawing/2014/main" xmlns="" id="{F414620B-0F13-48D5-9289-E10B59990973}"/>
              </a:ext>
            </a:extLst>
          </p:cNvPr>
          <p:cNvSpPr/>
          <p:nvPr/>
        </p:nvSpPr>
        <p:spPr bwMode="auto">
          <a:xfrm rot="1371684" flipH="1">
            <a:off x="3530998" y="2883809"/>
            <a:ext cx="472878" cy="196868"/>
          </a:xfrm>
          <a:prstGeom prst="rightArrow">
            <a:avLst/>
          </a:prstGeom>
          <a:solidFill>
            <a:schemeClr val="bg2">
              <a:lumMod val="90000"/>
            </a:schemeClr>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30477" tIns="15238" rIns="30477" bIns="15238" numCol="1" rtlCol="0" anchor="t" anchorCtr="0" compatLnSpc="1">
            <a:prstTxWarp prst="textNoShape">
              <a:avLst/>
            </a:prstTxWarp>
          </a:bodyPr>
          <a:lstStyle/>
          <a:p>
            <a:pPr algn="ctr" defTabSz="76192" fontAlgn="base">
              <a:spcBef>
                <a:spcPct val="20000"/>
              </a:spcBef>
              <a:spcAft>
                <a:spcPct val="0"/>
              </a:spcAft>
              <a:buClr>
                <a:srgbClr val="FF0000"/>
              </a:buClr>
            </a:pPr>
            <a:endParaRPr lang="en-IN" sz="400">
              <a:latin typeface="Arial" pitchFamily="34" charset="0"/>
            </a:endParaRPr>
          </a:p>
        </p:txBody>
      </p:sp>
      <p:grpSp>
        <p:nvGrpSpPr>
          <p:cNvPr id="15" name="Group 14">
            <a:extLst>
              <a:ext uri="{FF2B5EF4-FFF2-40B4-BE49-F238E27FC236}">
                <a16:creationId xmlns:a16="http://schemas.microsoft.com/office/drawing/2014/main" xmlns="" id="{75E69933-70BA-46F3-9501-D672D4ACF7BB}"/>
              </a:ext>
            </a:extLst>
          </p:cNvPr>
          <p:cNvGrpSpPr/>
          <p:nvPr/>
        </p:nvGrpSpPr>
        <p:grpSpPr>
          <a:xfrm>
            <a:off x="5638800" y="933062"/>
            <a:ext cx="6096000" cy="870527"/>
            <a:chOff x="16764000" y="3917896"/>
            <a:chExt cx="17678400" cy="2611582"/>
          </a:xfrm>
        </p:grpSpPr>
        <p:sp>
          <p:nvSpPr>
            <p:cNvPr id="9" name="Rectangle: Diagonal Corners Snipped 8">
              <a:extLst>
                <a:ext uri="{FF2B5EF4-FFF2-40B4-BE49-F238E27FC236}">
                  <a16:creationId xmlns:a16="http://schemas.microsoft.com/office/drawing/2014/main" xmlns="" id="{72A8FC58-8E67-4E19-BD3F-37AD34EB55FB}"/>
                </a:ext>
              </a:extLst>
            </p:cNvPr>
            <p:cNvSpPr/>
            <p:nvPr/>
          </p:nvSpPr>
          <p:spPr bwMode="auto">
            <a:xfrm>
              <a:off x="16764000" y="3920241"/>
              <a:ext cx="17678400" cy="2609237"/>
            </a:xfrm>
            <a:prstGeom prst="snip2DiagRect">
              <a:avLst/>
            </a:prstGeom>
            <a:solidFill>
              <a:schemeClr val="accent6">
                <a:lumMod val="40000"/>
                <a:lumOff val="60000"/>
              </a:schemeClr>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b" anchorCtr="0" compatLnSpc="1">
              <a:prstTxWarp prst="textNoShape">
                <a:avLst/>
              </a:prstTxWarp>
            </a:bodyPr>
            <a:lstStyle/>
            <a:p>
              <a:pPr algn="just" defTabSz="76192">
                <a:spcBef>
                  <a:spcPct val="20000"/>
                </a:spcBef>
                <a:buClr>
                  <a:srgbClr val="FF0000"/>
                </a:buClr>
              </a:pPr>
              <a:r>
                <a:rPr lang="en-IN" sz="1300" dirty="0">
                  <a:latin typeface="Lato" panose="020F0502020204030203" pitchFamily="34" charset="0"/>
                </a:rPr>
                <a:t>A new thread begins its life cycle in this state &amp; remains here until the program starts the thread. It is also known as a </a:t>
              </a:r>
              <a:r>
                <a:rPr lang="en-IN" sz="1300" b="1" dirty="0">
                  <a:latin typeface="Lato" panose="020F0502020204030203" pitchFamily="34" charset="0"/>
                </a:rPr>
                <a:t>born thread</a:t>
              </a:r>
              <a:r>
                <a:rPr lang="en-IN" sz="1300" dirty="0">
                  <a:latin typeface="Lato" panose="020F0502020204030203" pitchFamily="34" charset="0"/>
                </a:rPr>
                <a:t>.</a:t>
              </a:r>
              <a:endParaRPr lang="en-IN" sz="1300" dirty="0">
                <a:solidFill>
                  <a:schemeClr val="tx2">
                    <a:lumMod val="75000"/>
                  </a:schemeClr>
                </a:solidFill>
                <a:latin typeface="Lato" panose="020F0502020204030203" pitchFamily="34" charset="0"/>
              </a:endParaRPr>
            </a:p>
          </p:txBody>
        </p:sp>
        <p:sp>
          <p:nvSpPr>
            <p:cNvPr id="17" name="Rectangle: Rounded Corners 16">
              <a:extLst>
                <a:ext uri="{FF2B5EF4-FFF2-40B4-BE49-F238E27FC236}">
                  <a16:creationId xmlns:a16="http://schemas.microsoft.com/office/drawing/2014/main" xmlns="" id="{BDE09E47-CA04-426E-85F4-5D6C04AEF57B}"/>
                </a:ext>
              </a:extLst>
            </p:cNvPr>
            <p:cNvSpPr/>
            <p:nvPr/>
          </p:nvSpPr>
          <p:spPr bwMode="auto">
            <a:xfrm>
              <a:off x="16784343" y="3917896"/>
              <a:ext cx="3096930" cy="774662"/>
            </a:xfrm>
            <a:prstGeom prst="roundRect">
              <a:avLst/>
            </a:prstGeom>
            <a:solidFill>
              <a:srgbClr val="33CCCC"/>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76192" fontAlgn="base">
                <a:spcBef>
                  <a:spcPct val="20000"/>
                </a:spcBef>
                <a:spcAft>
                  <a:spcPct val="0"/>
                </a:spcAft>
                <a:buClr>
                  <a:srgbClr val="FF0000"/>
                </a:buClr>
              </a:pPr>
              <a:r>
                <a:rPr lang="en-IN" sz="1300" dirty="0">
                  <a:solidFill>
                    <a:schemeClr val="bg1"/>
                  </a:solidFill>
                  <a:latin typeface="Lato" panose="020F0502020204030203" pitchFamily="34" charset="0"/>
                  <a:cs typeface="Aharoni" panose="02010803020104030203" pitchFamily="2" charset="-79"/>
                </a:rPr>
                <a:t>New</a:t>
              </a:r>
            </a:p>
          </p:txBody>
        </p:sp>
      </p:grpSp>
      <p:grpSp>
        <p:nvGrpSpPr>
          <p:cNvPr id="27" name="Group 26">
            <a:extLst>
              <a:ext uri="{FF2B5EF4-FFF2-40B4-BE49-F238E27FC236}">
                <a16:creationId xmlns:a16="http://schemas.microsoft.com/office/drawing/2014/main" xmlns="" id="{9DB12845-85DF-45D2-A0D9-B8304C8938C0}"/>
              </a:ext>
            </a:extLst>
          </p:cNvPr>
          <p:cNvGrpSpPr/>
          <p:nvPr/>
        </p:nvGrpSpPr>
        <p:grpSpPr>
          <a:xfrm>
            <a:off x="5638800" y="1940885"/>
            <a:ext cx="6096000" cy="869746"/>
            <a:chOff x="16764000" y="6941365"/>
            <a:chExt cx="17678400" cy="2609237"/>
          </a:xfrm>
        </p:grpSpPr>
        <p:sp>
          <p:nvSpPr>
            <p:cNvPr id="23" name="Rectangle: Diagonal Corners Snipped 22">
              <a:extLst>
                <a:ext uri="{FF2B5EF4-FFF2-40B4-BE49-F238E27FC236}">
                  <a16:creationId xmlns:a16="http://schemas.microsoft.com/office/drawing/2014/main" xmlns="" id="{543A57A5-7825-4935-952D-854F7976E1C7}"/>
                </a:ext>
              </a:extLst>
            </p:cNvPr>
            <p:cNvSpPr/>
            <p:nvPr/>
          </p:nvSpPr>
          <p:spPr bwMode="auto">
            <a:xfrm>
              <a:off x="16764000" y="6941365"/>
              <a:ext cx="17678400" cy="2609237"/>
            </a:xfrm>
            <a:prstGeom prst="snip2DiagRect">
              <a:avLst/>
            </a:prstGeom>
            <a:solidFill>
              <a:schemeClr val="tx1">
                <a:lumMod val="20000"/>
                <a:lumOff val="80000"/>
              </a:schemeClr>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just" defTabSz="76192">
                <a:spcBef>
                  <a:spcPct val="20000"/>
                </a:spcBef>
                <a:buClr>
                  <a:srgbClr val="FF0000"/>
                </a:buClr>
              </a:pPr>
              <a:r>
                <a:rPr lang="en-IN" sz="1300" dirty="0">
                  <a:latin typeface="Lato" panose="020F0502020204030203" pitchFamily="34" charset="0"/>
                </a:rPr>
                <a:t>Once a newly born thread starts, the thread comes under runnable state. A thread stays in this state is until it is executing its task.</a:t>
              </a:r>
            </a:p>
          </p:txBody>
        </p:sp>
        <p:sp>
          <p:nvSpPr>
            <p:cNvPr id="19" name="Rectangle: Rounded Corners 18">
              <a:extLst>
                <a:ext uri="{FF2B5EF4-FFF2-40B4-BE49-F238E27FC236}">
                  <a16:creationId xmlns:a16="http://schemas.microsoft.com/office/drawing/2014/main" xmlns="" id="{28FB6475-CE63-48B9-9D3E-E53C1DCBC3F5}"/>
                </a:ext>
              </a:extLst>
            </p:cNvPr>
            <p:cNvSpPr/>
            <p:nvPr/>
          </p:nvSpPr>
          <p:spPr bwMode="auto">
            <a:xfrm>
              <a:off x="16784343" y="6961579"/>
              <a:ext cx="3096930" cy="774662"/>
            </a:xfrm>
            <a:prstGeom prst="roundRect">
              <a:avLst/>
            </a:prstGeom>
            <a:solidFill>
              <a:schemeClr val="bg2">
                <a:lumMod val="50000"/>
              </a:schemeClr>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76192" fontAlgn="base">
                <a:spcBef>
                  <a:spcPct val="20000"/>
                </a:spcBef>
                <a:spcAft>
                  <a:spcPct val="0"/>
                </a:spcAft>
                <a:buClr>
                  <a:srgbClr val="FF0000"/>
                </a:buClr>
              </a:pPr>
              <a:r>
                <a:rPr lang="en-IN" sz="1300" dirty="0">
                  <a:solidFill>
                    <a:schemeClr val="bg1"/>
                  </a:solidFill>
                  <a:latin typeface="Lato" panose="020F0502020204030203" pitchFamily="34" charset="0"/>
                  <a:cs typeface="Aharoni" panose="02010803020104030203" pitchFamily="2" charset="-79"/>
                </a:rPr>
                <a:t>Runnable</a:t>
              </a:r>
            </a:p>
          </p:txBody>
        </p:sp>
      </p:grpSp>
      <p:grpSp>
        <p:nvGrpSpPr>
          <p:cNvPr id="28" name="Group 27">
            <a:extLst>
              <a:ext uri="{FF2B5EF4-FFF2-40B4-BE49-F238E27FC236}">
                <a16:creationId xmlns:a16="http://schemas.microsoft.com/office/drawing/2014/main" xmlns="" id="{298F3488-8139-4AA5-8977-8CBDCE894852}"/>
              </a:ext>
            </a:extLst>
          </p:cNvPr>
          <p:cNvGrpSpPr/>
          <p:nvPr/>
        </p:nvGrpSpPr>
        <p:grpSpPr>
          <a:xfrm>
            <a:off x="5638800" y="2951424"/>
            <a:ext cx="6096000" cy="869746"/>
            <a:chOff x="16764000" y="9972981"/>
            <a:chExt cx="17678400" cy="2609237"/>
          </a:xfrm>
        </p:grpSpPr>
        <p:sp>
          <p:nvSpPr>
            <p:cNvPr id="24" name="Rectangle: Diagonal Corners Snipped 23">
              <a:extLst>
                <a:ext uri="{FF2B5EF4-FFF2-40B4-BE49-F238E27FC236}">
                  <a16:creationId xmlns:a16="http://schemas.microsoft.com/office/drawing/2014/main" xmlns="" id="{9A42FBB1-7FE1-4BBF-94DB-94811979E12E}"/>
                </a:ext>
              </a:extLst>
            </p:cNvPr>
            <p:cNvSpPr/>
            <p:nvPr/>
          </p:nvSpPr>
          <p:spPr bwMode="auto">
            <a:xfrm>
              <a:off x="16764000" y="9972981"/>
              <a:ext cx="17678400" cy="2609237"/>
            </a:xfrm>
            <a:prstGeom prst="snip2DiagRect">
              <a:avLst/>
            </a:prstGeom>
            <a:solidFill>
              <a:schemeClr val="accent6">
                <a:lumMod val="40000"/>
                <a:lumOff val="60000"/>
              </a:schemeClr>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just" defTabSz="76192">
                <a:spcBef>
                  <a:spcPct val="20000"/>
                </a:spcBef>
                <a:buClr>
                  <a:srgbClr val="FF0000"/>
                </a:buClr>
              </a:pPr>
              <a:r>
                <a:rPr lang="en-IN" sz="1300" dirty="0">
                  <a:latin typeface="Lato" panose="020F0502020204030203" pitchFamily="34" charset="0"/>
                </a:rPr>
                <a:t>In this state a thread starts executing by entering run() method and the yield() method can send them to go back to the Runnable state.</a:t>
              </a:r>
            </a:p>
          </p:txBody>
        </p:sp>
        <p:sp>
          <p:nvSpPr>
            <p:cNvPr id="20" name="Rectangle: Rounded Corners 19">
              <a:extLst>
                <a:ext uri="{FF2B5EF4-FFF2-40B4-BE49-F238E27FC236}">
                  <a16:creationId xmlns:a16="http://schemas.microsoft.com/office/drawing/2014/main" xmlns="" id="{73EFDC87-4241-4DE4-87F9-833408BF3226}"/>
                </a:ext>
              </a:extLst>
            </p:cNvPr>
            <p:cNvSpPr/>
            <p:nvPr/>
          </p:nvSpPr>
          <p:spPr bwMode="auto">
            <a:xfrm>
              <a:off x="16784343" y="10005262"/>
              <a:ext cx="3096930" cy="774662"/>
            </a:xfrm>
            <a:prstGeom prst="roundRect">
              <a:avLst/>
            </a:prstGeom>
            <a:solidFill>
              <a:srgbClr val="FF9FA1"/>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76192" fontAlgn="base">
                <a:spcBef>
                  <a:spcPct val="20000"/>
                </a:spcBef>
                <a:spcAft>
                  <a:spcPct val="0"/>
                </a:spcAft>
                <a:buClr>
                  <a:srgbClr val="FF0000"/>
                </a:buClr>
              </a:pPr>
              <a:r>
                <a:rPr lang="en-IN" sz="1300" dirty="0">
                  <a:solidFill>
                    <a:schemeClr val="bg1"/>
                  </a:solidFill>
                  <a:latin typeface="Aharoni" panose="02010803020104030203" pitchFamily="2" charset="-79"/>
                  <a:cs typeface="Aharoni" panose="02010803020104030203" pitchFamily="2" charset="-79"/>
                </a:rPr>
                <a:t>Running</a:t>
              </a:r>
            </a:p>
          </p:txBody>
        </p:sp>
      </p:grpSp>
      <p:grpSp>
        <p:nvGrpSpPr>
          <p:cNvPr id="29" name="Group 28">
            <a:extLst>
              <a:ext uri="{FF2B5EF4-FFF2-40B4-BE49-F238E27FC236}">
                <a16:creationId xmlns:a16="http://schemas.microsoft.com/office/drawing/2014/main" xmlns="" id="{F634EC4A-BE24-4D37-A662-306A903926DE}"/>
              </a:ext>
            </a:extLst>
          </p:cNvPr>
          <p:cNvGrpSpPr/>
          <p:nvPr/>
        </p:nvGrpSpPr>
        <p:grpSpPr>
          <a:xfrm>
            <a:off x="5638800" y="3961839"/>
            <a:ext cx="6096000" cy="869746"/>
            <a:chOff x="16764000" y="13004227"/>
            <a:chExt cx="18288000" cy="2609237"/>
          </a:xfrm>
        </p:grpSpPr>
        <p:sp>
          <p:nvSpPr>
            <p:cNvPr id="25" name="Rectangle: Diagonal Corners Snipped 24">
              <a:extLst>
                <a:ext uri="{FF2B5EF4-FFF2-40B4-BE49-F238E27FC236}">
                  <a16:creationId xmlns:a16="http://schemas.microsoft.com/office/drawing/2014/main" xmlns="" id="{DF2995D6-A61C-4242-B69E-06C7B1AFE3F2}"/>
                </a:ext>
              </a:extLst>
            </p:cNvPr>
            <p:cNvSpPr/>
            <p:nvPr/>
          </p:nvSpPr>
          <p:spPr bwMode="auto">
            <a:xfrm>
              <a:off x="16764000" y="13004227"/>
              <a:ext cx="18288000" cy="2609237"/>
            </a:xfrm>
            <a:prstGeom prst="snip2DiagRect">
              <a:avLst/>
            </a:prstGeom>
            <a:solidFill>
              <a:schemeClr val="tx1">
                <a:lumMod val="20000"/>
                <a:lumOff val="80000"/>
              </a:schemeClr>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just" defTabSz="76192">
                <a:spcBef>
                  <a:spcPct val="20000"/>
                </a:spcBef>
                <a:buClr>
                  <a:srgbClr val="FF0000"/>
                </a:buClr>
              </a:pPr>
              <a:r>
                <a:rPr lang="en-IN" sz="1300" dirty="0">
                  <a:latin typeface="Lato" panose="020F0502020204030203" pitchFamily="34" charset="0"/>
                </a:rPr>
                <a:t>A thread enters this state when it is temporarily in an inactive state </a:t>
              </a:r>
              <a:r>
                <a:rPr lang="en-IN" sz="1300" dirty="0" err="1">
                  <a:latin typeface="Lato" panose="020F0502020204030203" pitchFamily="34" charset="0"/>
                </a:rPr>
                <a:t>i.e</a:t>
              </a:r>
              <a:r>
                <a:rPr lang="en-IN" sz="1300" dirty="0">
                  <a:latin typeface="Lato" panose="020F0502020204030203" pitchFamily="34" charset="0"/>
                </a:rPr>
                <a:t> it is still alive but is not eligible to run. It is can be in waiting, sleeping or blocked state.</a:t>
              </a:r>
            </a:p>
          </p:txBody>
        </p:sp>
        <p:sp>
          <p:nvSpPr>
            <p:cNvPr id="21" name="Rectangle: Rounded Corners 20">
              <a:extLst>
                <a:ext uri="{FF2B5EF4-FFF2-40B4-BE49-F238E27FC236}">
                  <a16:creationId xmlns:a16="http://schemas.microsoft.com/office/drawing/2014/main" xmlns="" id="{8916901F-43F5-414F-A41E-16247AC4BECA}"/>
                </a:ext>
              </a:extLst>
            </p:cNvPr>
            <p:cNvSpPr/>
            <p:nvPr/>
          </p:nvSpPr>
          <p:spPr bwMode="auto">
            <a:xfrm>
              <a:off x="16784342" y="13047694"/>
              <a:ext cx="3096930" cy="774662"/>
            </a:xfrm>
            <a:prstGeom prst="roundRect">
              <a:avLst/>
            </a:prstGeom>
            <a:solidFill>
              <a:srgbClr val="0070C0"/>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76192" fontAlgn="base">
                <a:spcBef>
                  <a:spcPct val="20000"/>
                </a:spcBef>
                <a:spcAft>
                  <a:spcPct val="0"/>
                </a:spcAft>
                <a:buClr>
                  <a:srgbClr val="FF0000"/>
                </a:buClr>
              </a:pPr>
              <a:r>
                <a:rPr lang="en-IN" sz="1300" dirty="0">
                  <a:solidFill>
                    <a:schemeClr val="bg1"/>
                  </a:solidFill>
                  <a:latin typeface="Aharoni" panose="02010803020104030203" pitchFamily="2" charset="-79"/>
                  <a:cs typeface="Aharoni" panose="02010803020104030203" pitchFamily="2" charset="-79"/>
                </a:rPr>
                <a:t>Waiting</a:t>
              </a:r>
            </a:p>
          </p:txBody>
        </p:sp>
      </p:grpSp>
      <p:grpSp>
        <p:nvGrpSpPr>
          <p:cNvPr id="30" name="Group 29">
            <a:extLst>
              <a:ext uri="{FF2B5EF4-FFF2-40B4-BE49-F238E27FC236}">
                <a16:creationId xmlns:a16="http://schemas.microsoft.com/office/drawing/2014/main" xmlns="" id="{B4D0B22B-88B9-443F-8187-42F96A1DC2B9}"/>
              </a:ext>
            </a:extLst>
          </p:cNvPr>
          <p:cNvGrpSpPr/>
          <p:nvPr/>
        </p:nvGrpSpPr>
        <p:grpSpPr>
          <a:xfrm>
            <a:off x="5638800" y="4972254"/>
            <a:ext cx="6096000" cy="869746"/>
            <a:chOff x="16764000" y="16035473"/>
            <a:chExt cx="17678400" cy="2609237"/>
          </a:xfrm>
        </p:grpSpPr>
        <p:sp>
          <p:nvSpPr>
            <p:cNvPr id="26" name="Rectangle: Diagonal Corners Snipped 25">
              <a:extLst>
                <a:ext uri="{FF2B5EF4-FFF2-40B4-BE49-F238E27FC236}">
                  <a16:creationId xmlns:a16="http://schemas.microsoft.com/office/drawing/2014/main" xmlns="" id="{2C7B1F50-F97A-4B3F-A237-0B1FFE4F901A}"/>
                </a:ext>
              </a:extLst>
            </p:cNvPr>
            <p:cNvSpPr/>
            <p:nvPr/>
          </p:nvSpPr>
          <p:spPr bwMode="auto">
            <a:xfrm>
              <a:off x="16764000" y="16035473"/>
              <a:ext cx="17678400" cy="2609237"/>
            </a:xfrm>
            <a:prstGeom prst="snip2DiagRect">
              <a:avLst/>
            </a:prstGeom>
            <a:solidFill>
              <a:schemeClr val="accent6">
                <a:lumMod val="40000"/>
                <a:lumOff val="60000"/>
              </a:schemeClr>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just" defTabSz="76192">
                <a:spcBef>
                  <a:spcPct val="20000"/>
                </a:spcBef>
                <a:buClr>
                  <a:srgbClr val="FF0000"/>
                </a:buClr>
              </a:pPr>
              <a:r>
                <a:rPr lang="en-IN" sz="1300" dirty="0">
                  <a:latin typeface="Lato" panose="020F0502020204030203" pitchFamily="34" charset="0"/>
                </a:rPr>
                <a:t>A runnable thread enters the terminated state when it completes its task or otherwise terminates.</a:t>
              </a:r>
            </a:p>
          </p:txBody>
        </p:sp>
        <p:sp>
          <p:nvSpPr>
            <p:cNvPr id="22" name="Rectangle: Rounded Corners 21">
              <a:extLst>
                <a:ext uri="{FF2B5EF4-FFF2-40B4-BE49-F238E27FC236}">
                  <a16:creationId xmlns:a16="http://schemas.microsoft.com/office/drawing/2014/main" xmlns="" id="{45E43DA1-BDA1-4F88-A81A-7C40C116B84D}"/>
                </a:ext>
              </a:extLst>
            </p:cNvPr>
            <p:cNvSpPr/>
            <p:nvPr/>
          </p:nvSpPr>
          <p:spPr bwMode="auto">
            <a:xfrm>
              <a:off x="16777414" y="16090126"/>
              <a:ext cx="3720385" cy="774662"/>
            </a:xfrm>
            <a:prstGeom prst="roundRect">
              <a:avLst/>
            </a:prstGeom>
            <a:solidFill>
              <a:srgbClr val="0F97DB"/>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76192" fontAlgn="base">
                <a:spcBef>
                  <a:spcPct val="20000"/>
                </a:spcBef>
                <a:spcAft>
                  <a:spcPct val="0"/>
                </a:spcAft>
                <a:buClr>
                  <a:srgbClr val="FF0000"/>
                </a:buClr>
              </a:pPr>
              <a:r>
                <a:rPr lang="en-IN" sz="1300" dirty="0">
                  <a:solidFill>
                    <a:schemeClr val="bg1"/>
                  </a:solidFill>
                  <a:latin typeface="Aharoni" panose="02010803020104030203" pitchFamily="2" charset="-79"/>
                  <a:cs typeface="Aharoni" panose="02010803020104030203" pitchFamily="2" charset="-79"/>
                </a:rPr>
                <a:t>Terminated</a:t>
              </a:r>
            </a:p>
          </p:txBody>
        </p:sp>
      </p:grpSp>
    </p:spTree>
    <p:extLst>
      <p:ext uri="{BB962C8B-B14F-4D97-AF65-F5344CB8AC3E}">
        <p14:creationId xmlns:p14="http://schemas.microsoft.com/office/powerpoint/2010/main" val="2395378291"/>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p:cTn id="14" dur="500" fill="hold"/>
                                        <p:tgtEl>
                                          <p:spTgt spid="27"/>
                                        </p:tgtEl>
                                        <p:attrNameLst>
                                          <p:attrName>ppt_w</p:attrName>
                                        </p:attrNameLst>
                                      </p:cBhvr>
                                      <p:tavLst>
                                        <p:tav tm="0">
                                          <p:val>
                                            <p:fltVal val="0"/>
                                          </p:val>
                                        </p:tav>
                                        <p:tav tm="100000">
                                          <p:val>
                                            <p:strVal val="#ppt_w"/>
                                          </p:val>
                                        </p:tav>
                                      </p:tavLst>
                                    </p:anim>
                                    <p:anim calcmode="lin" valueType="num">
                                      <p:cBhvr>
                                        <p:cTn id="15" dur="500" fill="hold"/>
                                        <p:tgtEl>
                                          <p:spTgt spid="27"/>
                                        </p:tgtEl>
                                        <p:attrNameLst>
                                          <p:attrName>ppt_h</p:attrName>
                                        </p:attrNameLst>
                                      </p:cBhvr>
                                      <p:tavLst>
                                        <p:tav tm="0">
                                          <p:val>
                                            <p:fltVal val="0"/>
                                          </p:val>
                                        </p:tav>
                                        <p:tav tm="100000">
                                          <p:val>
                                            <p:strVal val="#ppt_h"/>
                                          </p:val>
                                        </p:tav>
                                      </p:tavLst>
                                    </p:anim>
                                    <p:animEffect transition="in" filter="fade">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p:cTn id="21" dur="500" fill="hold"/>
                                        <p:tgtEl>
                                          <p:spTgt spid="28"/>
                                        </p:tgtEl>
                                        <p:attrNameLst>
                                          <p:attrName>ppt_w</p:attrName>
                                        </p:attrNameLst>
                                      </p:cBhvr>
                                      <p:tavLst>
                                        <p:tav tm="0">
                                          <p:val>
                                            <p:fltVal val="0"/>
                                          </p:val>
                                        </p:tav>
                                        <p:tav tm="100000">
                                          <p:val>
                                            <p:strVal val="#ppt_w"/>
                                          </p:val>
                                        </p:tav>
                                      </p:tavLst>
                                    </p:anim>
                                    <p:anim calcmode="lin" valueType="num">
                                      <p:cBhvr>
                                        <p:cTn id="22" dur="500" fill="hold"/>
                                        <p:tgtEl>
                                          <p:spTgt spid="28"/>
                                        </p:tgtEl>
                                        <p:attrNameLst>
                                          <p:attrName>ppt_h</p:attrName>
                                        </p:attrNameLst>
                                      </p:cBhvr>
                                      <p:tavLst>
                                        <p:tav tm="0">
                                          <p:val>
                                            <p:fltVal val="0"/>
                                          </p:val>
                                        </p:tav>
                                        <p:tav tm="100000">
                                          <p:val>
                                            <p:strVal val="#ppt_h"/>
                                          </p:val>
                                        </p:tav>
                                      </p:tavLst>
                                    </p:anim>
                                    <p:animEffect transition="in" filter="fade">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p:cTn id="28" dur="500" fill="hold"/>
                                        <p:tgtEl>
                                          <p:spTgt spid="29"/>
                                        </p:tgtEl>
                                        <p:attrNameLst>
                                          <p:attrName>ppt_w</p:attrName>
                                        </p:attrNameLst>
                                      </p:cBhvr>
                                      <p:tavLst>
                                        <p:tav tm="0">
                                          <p:val>
                                            <p:fltVal val="0"/>
                                          </p:val>
                                        </p:tav>
                                        <p:tav tm="100000">
                                          <p:val>
                                            <p:strVal val="#ppt_w"/>
                                          </p:val>
                                        </p:tav>
                                      </p:tavLst>
                                    </p:anim>
                                    <p:anim calcmode="lin" valueType="num">
                                      <p:cBhvr>
                                        <p:cTn id="29" dur="500" fill="hold"/>
                                        <p:tgtEl>
                                          <p:spTgt spid="29"/>
                                        </p:tgtEl>
                                        <p:attrNameLst>
                                          <p:attrName>ppt_h</p:attrName>
                                        </p:attrNameLst>
                                      </p:cBhvr>
                                      <p:tavLst>
                                        <p:tav tm="0">
                                          <p:val>
                                            <p:fltVal val="0"/>
                                          </p:val>
                                        </p:tav>
                                        <p:tav tm="100000">
                                          <p:val>
                                            <p:strVal val="#ppt_h"/>
                                          </p:val>
                                        </p:tav>
                                      </p:tavLst>
                                    </p:anim>
                                    <p:animEffect transition="in" filter="fade">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p:cTn id="35" dur="500" fill="hold"/>
                                        <p:tgtEl>
                                          <p:spTgt spid="30"/>
                                        </p:tgtEl>
                                        <p:attrNameLst>
                                          <p:attrName>ppt_w</p:attrName>
                                        </p:attrNameLst>
                                      </p:cBhvr>
                                      <p:tavLst>
                                        <p:tav tm="0">
                                          <p:val>
                                            <p:fltVal val="0"/>
                                          </p:val>
                                        </p:tav>
                                        <p:tav tm="100000">
                                          <p:val>
                                            <p:strVal val="#ppt_w"/>
                                          </p:val>
                                        </p:tav>
                                      </p:tavLst>
                                    </p:anim>
                                    <p:anim calcmode="lin" valueType="num">
                                      <p:cBhvr>
                                        <p:cTn id="36" dur="500" fill="hold"/>
                                        <p:tgtEl>
                                          <p:spTgt spid="30"/>
                                        </p:tgtEl>
                                        <p:attrNameLst>
                                          <p:attrName>ppt_h</p:attrName>
                                        </p:attrNameLst>
                                      </p:cBhvr>
                                      <p:tavLst>
                                        <p:tav tm="0">
                                          <p:val>
                                            <p:fltVal val="0"/>
                                          </p:val>
                                        </p:tav>
                                        <p:tav tm="100000">
                                          <p:val>
                                            <p:strVal val="#ppt_h"/>
                                          </p:val>
                                        </p:tav>
                                      </p:tavLst>
                                    </p:anim>
                                    <p:animEffect transition="in" filter="fade">
                                      <p:cBhvr>
                                        <p:cTn id="3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49"/>
            <a:ext cx="12192000" cy="6861649"/>
          </a:xfrm>
          <a:prstGeom prst="rect">
            <a:avLst/>
          </a:prstGeom>
        </p:spPr>
      </p:pic>
      <p:sp>
        <p:nvSpPr>
          <p:cNvPr id="5" name="Title 1">
            <a:extLst>
              <a:ext uri="{FF2B5EF4-FFF2-40B4-BE49-F238E27FC236}">
                <a16:creationId xmlns:a16="http://schemas.microsoft.com/office/drawing/2014/main" xmlns="" id="{6BE35F1E-0B21-45FC-822A-9F5253C0BFEA}"/>
              </a:ext>
            </a:extLst>
          </p:cNvPr>
          <p:cNvSpPr txBox="1">
            <a:spLocks/>
          </p:cNvSpPr>
          <p:nvPr/>
        </p:nvSpPr>
        <p:spPr>
          <a:xfrm>
            <a:off x="2260600" y="2717800"/>
            <a:ext cx="7035800" cy="497415"/>
          </a:xfrm>
          <a:prstGeom prst="rect">
            <a:avLst/>
          </a:prstGeom>
          <a:noFill/>
          <a:ln w="9525">
            <a:noFill/>
            <a:miter lim="800000"/>
            <a:headEnd/>
            <a:tailEnd/>
          </a:ln>
        </p:spPr>
        <p:txBody>
          <a:bodyPr vert="horz" wrap="square" lIns="5643" tIns="5643" rIns="5643" bIns="5643" numCol="1" anchor="t" anchorCtr="0" compatLnSpc="1">
            <a:prstTxWarp prst="textNoShape">
              <a:avLst/>
            </a:prstTxWarp>
          </a:bodyPr>
          <a:lstStyle>
            <a:defPPr>
              <a:defRPr lang="en-US"/>
            </a:defPPr>
            <a:lvl1pPr defTabSz="914240" eaLnBrk="1" hangingPunct="1">
              <a:spcBef>
                <a:spcPct val="20000"/>
              </a:spcBef>
              <a:buClr>
                <a:srgbClr val="000000"/>
              </a:buClr>
              <a:buFont typeface="Arial" charset="0"/>
              <a:defRPr sz="11500" b="1" baseline="0">
                <a:solidFill>
                  <a:srgbClr val="E61557"/>
                </a:solidFill>
                <a:latin typeface="Lato Black" panose="020F0A02020204030203" pitchFamily="34" charset="0"/>
                <a:ea typeface="+mj-ea"/>
                <a:cs typeface="+mj-cs"/>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sz="5000" dirty="0"/>
              <a:t>Multi Threading In Java</a:t>
            </a:r>
          </a:p>
        </p:txBody>
      </p:sp>
    </p:spTree>
    <p:extLst>
      <p:ext uri="{BB962C8B-B14F-4D97-AF65-F5344CB8AC3E}">
        <p14:creationId xmlns:p14="http://schemas.microsoft.com/office/powerpoint/2010/main" val="229920030"/>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0"/>
            <a:ext cx="12192000" cy="6861649"/>
          </a:xfrm>
          <a:prstGeom prst="rect">
            <a:avLst/>
          </a:prstGeom>
        </p:spPr>
      </p:pic>
      <p:sp>
        <p:nvSpPr>
          <p:cNvPr id="2" name="Title 1">
            <a:extLst>
              <a:ext uri="{FF2B5EF4-FFF2-40B4-BE49-F238E27FC236}">
                <a16:creationId xmlns:a16="http://schemas.microsoft.com/office/drawing/2014/main" xmlns="" id="{A5421EAA-0B77-4B43-9F85-D21C3E46E913}"/>
              </a:ext>
            </a:extLst>
          </p:cNvPr>
          <p:cNvSpPr>
            <a:spLocks noGrp="1"/>
          </p:cNvSpPr>
          <p:nvPr>
            <p:ph type="title"/>
          </p:nvPr>
        </p:nvSpPr>
        <p:spPr>
          <a:xfrm>
            <a:off x="1752600" y="609600"/>
            <a:ext cx="4559300" cy="620683"/>
          </a:xfrm>
          <a:noFill/>
          <a:ln w="9525">
            <a:noFill/>
            <a:miter lim="800000"/>
            <a:headEnd/>
            <a:tailEnd/>
          </a:ln>
        </p:spPr>
        <p:txBody>
          <a:bodyPr vert="horz" wrap="square" lIns="30477" tIns="15238" rIns="30477" bIns="15238" numCol="1" anchor="t" anchorCtr="0" compatLnSpc="1">
            <a:prstTxWarp prst="textNoShape">
              <a:avLst/>
            </a:prstTxWarp>
            <a:spAutoFit/>
          </a:bodyPr>
          <a:lstStyle/>
          <a:p>
            <a:r>
              <a:rPr lang="en-IN" sz="3800" dirty="0">
                <a:ln w="0"/>
                <a:solidFill>
                  <a:srgbClr val="E60063"/>
                </a:solidFill>
                <a:latin typeface="Lato" panose="020F0502020204030203" pitchFamily="34" charset="0"/>
                <a:ea typeface="+mn-ea"/>
                <a:cs typeface="Calibri Light" panose="020F0302020204030204" pitchFamily="34" charset="0"/>
              </a:rPr>
              <a:t>Multi – Threading </a:t>
            </a:r>
          </a:p>
        </p:txBody>
      </p:sp>
      <p:sp>
        <p:nvSpPr>
          <p:cNvPr id="5" name="Rectangle: Rounded Corners 4">
            <a:extLst>
              <a:ext uri="{FF2B5EF4-FFF2-40B4-BE49-F238E27FC236}">
                <a16:creationId xmlns:a16="http://schemas.microsoft.com/office/drawing/2014/main" xmlns="" id="{7C1E86D5-1ABB-4E9D-B340-75CCD7B77092}"/>
              </a:ext>
            </a:extLst>
          </p:cNvPr>
          <p:cNvSpPr/>
          <p:nvPr/>
        </p:nvSpPr>
        <p:spPr bwMode="auto">
          <a:xfrm>
            <a:off x="2195526" y="5156200"/>
            <a:ext cx="2351074" cy="457200"/>
          </a:xfrm>
          <a:prstGeom prst="roundRect">
            <a:avLst>
              <a:gd name="adj" fmla="val 25758"/>
            </a:avLst>
          </a:prstGeom>
          <a:solidFill>
            <a:srgbClr val="3DA5C9"/>
          </a:solidFill>
          <a:ln w="28575" cap="flat" cmpd="sng" algn="ctr">
            <a:noFill/>
            <a:prstDash val="solid"/>
            <a:round/>
            <a:headEnd type="none" w="sm" len="sm"/>
            <a:tailEnd type="none" w="sm" len="sm"/>
          </a:ln>
          <a:effectLst/>
        </p:spPr>
        <p:txBody>
          <a:bodyPr vert="horz" wrap="square" lIns="30477" tIns="15238" rIns="30477" bIns="15238" numCol="1" rtlCol="0" anchor="ctr" anchorCtr="0" compatLnSpc="1">
            <a:prstTxWarp prst="textNoShape">
              <a:avLst/>
            </a:prstTxWarp>
          </a:bodyPr>
          <a:lstStyle/>
          <a:p>
            <a:pPr algn="ctr" defTabSz="76192" fontAlgn="base">
              <a:spcBef>
                <a:spcPct val="20000"/>
              </a:spcBef>
              <a:spcAft>
                <a:spcPct val="0"/>
              </a:spcAft>
              <a:buClr>
                <a:srgbClr val="FF0000"/>
              </a:buClr>
            </a:pPr>
            <a:r>
              <a:rPr lang="en-IN" dirty="0">
                <a:solidFill>
                  <a:schemeClr val="bg1"/>
                </a:solidFill>
                <a:latin typeface="Lato" panose="020F0502020204030203" pitchFamily="34" charset="0"/>
              </a:rPr>
              <a:t>Main Thread</a:t>
            </a:r>
          </a:p>
        </p:txBody>
      </p:sp>
      <p:sp>
        <p:nvSpPr>
          <p:cNvPr id="6" name="Rectangle: Rounded Corners 5">
            <a:extLst>
              <a:ext uri="{FF2B5EF4-FFF2-40B4-BE49-F238E27FC236}">
                <a16:creationId xmlns:a16="http://schemas.microsoft.com/office/drawing/2014/main" xmlns="" id="{B0B6A815-2F2B-4D80-8ACA-2DF6906AC056}"/>
              </a:ext>
            </a:extLst>
          </p:cNvPr>
          <p:cNvSpPr/>
          <p:nvPr/>
        </p:nvSpPr>
        <p:spPr bwMode="auto">
          <a:xfrm>
            <a:off x="5446726" y="5156200"/>
            <a:ext cx="2351074" cy="457200"/>
          </a:xfrm>
          <a:prstGeom prst="roundRect">
            <a:avLst>
              <a:gd name="adj" fmla="val 25758"/>
            </a:avLst>
          </a:prstGeom>
          <a:solidFill>
            <a:srgbClr val="3DA5C9"/>
          </a:solidFill>
          <a:ln w="28575" cap="flat" cmpd="sng" algn="ctr">
            <a:noFill/>
            <a:prstDash val="solid"/>
            <a:round/>
            <a:headEnd type="none" w="sm" len="sm"/>
            <a:tailEnd type="none" w="sm" len="sm"/>
          </a:ln>
          <a:effectLst/>
        </p:spPr>
        <p:txBody>
          <a:bodyPr vert="horz" wrap="square" lIns="30477" tIns="15238" rIns="30477" bIns="15238" numCol="1" rtlCol="0" anchor="ctr" anchorCtr="0" compatLnSpc="1">
            <a:prstTxWarp prst="textNoShape">
              <a:avLst/>
            </a:prstTxWarp>
          </a:bodyPr>
          <a:lstStyle/>
          <a:p>
            <a:pPr algn="ctr" defTabSz="76192" fontAlgn="base">
              <a:spcBef>
                <a:spcPct val="20000"/>
              </a:spcBef>
              <a:spcAft>
                <a:spcPct val="0"/>
              </a:spcAft>
              <a:buClr>
                <a:srgbClr val="FF0000"/>
              </a:buClr>
            </a:pPr>
            <a:r>
              <a:rPr lang="en-IN" dirty="0">
                <a:solidFill>
                  <a:schemeClr val="bg1"/>
                </a:solidFill>
                <a:latin typeface="Lato" panose="020F0502020204030203" pitchFamily="34" charset="0"/>
              </a:rPr>
              <a:t>Main Thread</a:t>
            </a:r>
          </a:p>
        </p:txBody>
      </p:sp>
      <p:sp>
        <p:nvSpPr>
          <p:cNvPr id="7" name="Rectangle: Rounded Corners 6">
            <a:extLst>
              <a:ext uri="{FF2B5EF4-FFF2-40B4-BE49-F238E27FC236}">
                <a16:creationId xmlns:a16="http://schemas.microsoft.com/office/drawing/2014/main" xmlns="" id="{365FE345-A88C-4014-A936-7F95877F237F}"/>
              </a:ext>
            </a:extLst>
          </p:cNvPr>
          <p:cNvSpPr/>
          <p:nvPr/>
        </p:nvSpPr>
        <p:spPr bwMode="auto">
          <a:xfrm>
            <a:off x="8697926" y="5156200"/>
            <a:ext cx="2351074" cy="457200"/>
          </a:xfrm>
          <a:prstGeom prst="roundRect">
            <a:avLst>
              <a:gd name="adj" fmla="val 25758"/>
            </a:avLst>
          </a:prstGeom>
          <a:solidFill>
            <a:srgbClr val="3DA5C9"/>
          </a:solidFill>
          <a:ln w="28575" cap="flat" cmpd="sng" algn="ctr">
            <a:noFill/>
            <a:prstDash val="solid"/>
            <a:round/>
            <a:headEnd type="none" w="sm" len="sm"/>
            <a:tailEnd type="none" w="sm" len="sm"/>
          </a:ln>
          <a:effectLst/>
        </p:spPr>
        <p:txBody>
          <a:bodyPr vert="horz" wrap="square" lIns="30477" tIns="15238" rIns="30477" bIns="15238" numCol="1" rtlCol="0" anchor="ctr" anchorCtr="0" compatLnSpc="1">
            <a:prstTxWarp prst="textNoShape">
              <a:avLst/>
            </a:prstTxWarp>
          </a:bodyPr>
          <a:lstStyle/>
          <a:p>
            <a:pPr algn="ctr" defTabSz="76192" fontAlgn="base">
              <a:spcBef>
                <a:spcPct val="20000"/>
              </a:spcBef>
              <a:spcAft>
                <a:spcPct val="0"/>
              </a:spcAft>
              <a:buClr>
                <a:srgbClr val="FF0000"/>
              </a:buClr>
            </a:pPr>
            <a:r>
              <a:rPr lang="en-IN" dirty="0">
                <a:solidFill>
                  <a:schemeClr val="bg1"/>
                </a:solidFill>
                <a:latin typeface="Lato" panose="020F0502020204030203" pitchFamily="34" charset="0"/>
              </a:rPr>
              <a:t>Main Thread</a:t>
            </a:r>
          </a:p>
        </p:txBody>
      </p:sp>
      <p:cxnSp>
        <p:nvCxnSpPr>
          <p:cNvPr id="9" name="Straight Arrow Connector 8">
            <a:extLst>
              <a:ext uri="{FF2B5EF4-FFF2-40B4-BE49-F238E27FC236}">
                <a16:creationId xmlns:a16="http://schemas.microsoft.com/office/drawing/2014/main" xmlns="" id="{236320AD-36CA-4015-B606-1CDB4B1810AF}"/>
              </a:ext>
            </a:extLst>
          </p:cNvPr>
          <p:cNvCxnSpPr>
            <a:cxnSpLocks/>
          </p:cNvCxnSpPr>
          <p:nvPr/>
        </p:nvCxnSpPr>
        <p:spPr bwMode="auto">
          <a:xfrm flipH="1">
            <a:off x="3371063" y="2717800"/>
            <a:ext cx="3276600" cy="2362200"/>
          </a:xfrm>
          <a:prstGeom prst="straightConnector1">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12" name="Straight Arrow Connector 11">
            <a:extLst>
              <a:ext uri="{FF2B5EF4-FFF2-40B4-BE49-F238E27FC236}">
                <a16:creationId xmlns:a16="http://schemas.microsoft.com/office/drawing/2014/main" xmlns="" id="{07B62375-992A-4EFC-AE8E-61B0F2CC4D73}"/>
              </a:ext>
            </a:extLst>
          </p:cNvPr>
          <p:cNvCxnSpPr>
            <a:cxnSpLocks/>
          </p:cNvCxnSpPr>
          <p:nvPr/>
        </p:nvCxnSpPr>
        <p:spPr bwMode="auto">
          <a:xfrm>
            <a:off x="6596863" y="2717800"/>
            <a:ext cx="3276600" cy="2362200"/>
          </a:xfrm>
          <a:prstGeom prst="straightConnector1">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13" name="Straight Arrow Connector 12">
            <a:extLst>
              <a:ext uri="{FF2B5EF4-FFF2-40B4-BE49-F238E27FC236}">
                <a16:creationId xmlns:a16="http://schemas.microsoft.com/office/drawing/2014/main" xmlns="" id="{C4569572-045C-4F0D-8BFB-8A06AA441D2A}"/>
              </a:ext>
            </a:extLst>
          </p:cNvPr>
          <p:cNvCxnSpPr>
            <a:cxnSpLocks/>
          </p:cNvCxnSpPr>
          <p:nvPr/>
        </p:nvCxnSpPr>
        <p:spPr bwMode="auto">
          <a:xfrm>
            <a:off x="6654590" y="2717800"/>
            <a:ext cx="0" cy="2387600"/>
          </a:xfrm>
          <a:prstGeom prst="straightConnector1">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3" name="Rectangle: Rounded Corners 2">
            <a:extLst>
              <a:ext uri="{FF2B5EF4-FFF2-40B4-BE49-F238E27FC236}">
                <a16:creationId xmlns:a16="http://schemas.microsoft.com/office/drawing/2014/main" xmlns="" id="{0EE3EB41-E9B6-49AE-9F57-BF0156F54370}"/>
              </a:ext>
            </a:extLst>
          </p:cNvPr>
          <p:cNvSpPr/>
          <p:nvPr/>
        </p:nvSpPr>
        <p:spPr bwMode="auto">
          <a:xfrm>
            <a:off x="5199863" y="2489200"/>
            <a:ext cx="2844800" cy="457200"/>
          </a:xfrm>
          <a:prstGeom prst="roundRect">
            <a:avLst>
              <a:gd name="adj" fmla="val 50000"/>
            </a:avLst>
          </a:prstGeom>
          <a:solidFill>
            <a:srgbClr val="33CCCC"/>
          </a:solidFill>
          <a:ln w="28575" cap="flat" cmpd="sng" algn="ctr">
            <a:noFill/>
            <a:prstDash val="solid"/>
            <a:round/>
            <a:headEnd type="none" w="sm" len="sm"/>
            <a:tailEnd type="none" w="sm" len="sm"/>
          </a:ln>
          <a:effectLst/>
        </p:spPr>
        <p:txBody>
          <a:bodyPr vert="horz" wrap="square" lIns="30477" tIns="15238" rIns="30477" bIns="15238" numCol="1" rtlCol="0" anchor="ctr" anchorCtr="0" compatLnSpc="1">
            <a:prstTxWarp prst="textNoShape">
              <a:avLst/>
            </a:prstTxWarp>
          </a:bodyPr>
          <a:lstStyle/>
          <a:p>
            <a:pPr algn="ctr" defTabSz="76192" fontAlgn="base">
              <a:spcBef>
                <a:spcPct val="20000"/>
              </a:spcBef>
              <a:spcAft>
                <a:spcPct val="0"/>
              </a:spcAft>
              <a:buClr>
                <a:srgbClr val="FF0000"/>
              </a:buClr>
            </a:pPr>
            <a:r>
              <a:rPr lang="en-IN" dirty="0">
                <a:solidFill>
                  <a:schemeClr val="bg1"/>
                </a:solidFill>
                <a:latin typeface="Lato" panose="020F0502020204030203" pitchFamily="34" charset="0"/>
              </a:rPr>
              <a:t>Main Thread</a:t>
            </a:r>
          </a:p>
        </p:txBody>
      </p:sp>
      <p:cxnSp>
        <p:nvCxnSpPr>
          <p:cNvPr id="15" name="Straight Arrow Connector 14">
            <a:extLst>
              <a:ext uri="{FF2B5EF4-FFF2-40B4-BE49-F238E27FC236}">
                <a16:creationId xmlns:a16="http://schemas.microsoft.com/office/drawing/2014/main" xmlns="" id="{F2E0DCBB-5D1C-4DA6-9B4B-2AC6A997A6C8}"/>
              </a:ext>
            </a:extLst>
          </p:cNvPr>
          <p:cNvCxnSpPr>
            <a:cxnSpLocks/>
          </p:cNvCxnSpPr>
          <p:nvPr/>
        </p:nvCxnSpPr>
        <p:spPr bwMode="auto">
          <a:xfrm flipH="1">
            <a:off x="4546601" y="5486400"/>
            <a:ext cx="900125" cy="0"/>
          </a:xfrm>
          <a:prstGeom prst="straightConnector1">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18" name="Straight Arrow Connector 17">
            <a:extLst>
              <a:ext uri="{FF2B5EF4-FFF2-40B4-BE49-F238E27FC236}">
                <a16:creationId xmlns:a16="http://schemas.microsoft.com/office/drawing/2014/main" xmlns="" id="{BB50AFEE-0F81-4F7A-AB49-2C193BCB8B5B}"/>
              </a:ext>
            </a:extLst>
          </p:cNvPr>
          <p:cNvCxnSpPr>
            <a:cxnSpLocks/>
          </p:cNvCxnSpPr>
          <p:nvPr/>
        </p:nvCxnSpPr>
        <p:spPr bwMode="auto">
          <a:xfrm flipH="1">
            <a:off x="7797801" y="5486400"/>
            <a:ext cx="900125" cy="0"/>
          </a:xfrm>
          <a:prstGeom prst="straightConnector1">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19" name="Straight Arrow Connector 18">
            <a:extLst>
              <a:ext uri="{FF2B5EF4-FFF2-40B4-BE49-F238E27FC236}">
                <a16:creationId xmlns:a16="http://schemas.microsoft.com/office/drawing/2014/main" xmlns="" id="{4CA3EABA-9337-4A83-AE3E-3A437C13181F}"/>
              </a:ext>
            </a:extLst>
          </p:cNvPr>
          <p:cNvCxnSpPr>
            <a:cxnSpLocks/>
          </p:cNvCxnSpPr>
          <p:nvPr/>
        </p:nvCxnSpPr>
        <p:spPr bwMode="auto">
          <a:xfrm>
            <a:off x="7797801" y="5308600"/>
            <a:ext cx="900125" cy="0"/>
          </a:xfrm>
          <a:prstGeom prst="straightConnector1">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cxnSp>
        <p:nvCxnSpPr>
          <p:cNvPr id="20" name="Straight Arrow Connector 19">
            <a:extLst>
              <a:ext uri="{FF2B5EF4-FFF2-40B4-BE49-F238E27FC236}">
                <a16:creationId xmlns:a16="http://schemas.microsoft.com/office/drawing/2014/main" xmlns="" id="{C9A16013-AC51-4BD2-9CFA-639738083C04}"/>
              </a:ext>
            </a:extLst>
          </p:cNvPr>
          <p:cNvCxnSpPr>
            <a:cxnSpLocks/>
          </p:cNvCxnSpPr>
          <p:nvPr/>
        </p:nvCxnSpPr>
        <p:spPr bwMode="auto">
          <a:xfrm>
            <a:off x="4546601" y="5308600"/>
            <a:ext cx="900125" cy="0"/>
          </a:xfrm>
          <a:prstGeom prst="straightConnector1">
            <a:avLst/>
          </a:prstGeom>
          <a:ln w="76200">
            <a:headEnd type="none" w="sm" len="sm"/>
            <a:tailEnd type="triangle"/>
          </a:ln>
        </p:spPr>
        <p:style>
          <a:lnRef idx="3">
            <a:schemeClr val="accent3"/>
          </a:lnRef>
          <a:fillRef idx="0">
            <a:schemeClr val="accent3"/>
          </a:fillRef>
          <a:effectRef idx="2">
            <a:schemeClr val="accent3"/>
          </a:effectRef>
          <a:fontRef idx="minor">
            <a:schemeClr val="tx1"/>
          </a:fontRef>
        </p:style>
      </p:cxnSp>
      <p:sp>
        <p:nvSpPr>
          <p:cNvPr id="21" name="TextBox 20">
            <a:extLst>
              <a:ext uri="{FF2B5EF4-FFF2-40B4-BE49-F238E27FC236}">
                <a16:creationId xmlns:a16="http://schemas.microsoft.com/office/drawing/2014/main" xmlns="" id="{157D4321-B6D1-4EB2-BBE5-3B02310E544C}"/>
              </a:ext>
            </a:extLst>
          </p:cNvPr>
          <p:cNvSpPr txBox="1"/>
          <p:nvPr/>
        </p:nvSpPr>
        <p:spPr>
          <a:xfrm>
            <a:off x="4470391" y="3815332"/>
            <a:ext cx="1027144" cy="261606"/>
          </a:xfrm>
          <a:prstGeom prst="rect">
            <a:avLst/>
          </a:prstGeom>
          <a:solidFill>
            <a:schemeClr val="bg1"/>
          </a:solidFill>
        </p:spPr>
        <p:txBody>
          <a:bodyPr wrap="square" lIns="30477" tIns="15238" rIns="30477" bIns="15238" rtlCol="0">
            <a:spAutoFit/>
          </a:bodyPr>
          <a:lstStyle/>
          <a:p>
            <a:pPr algn="ctr"/>
            <a:r>
              <a:rPr lang="en-IN" sz="1500" dirty="0">
                <a:solidFill>
                  <a:srgbClr val="00B050"/>
                </a:solidFill>
                <a:latin typeface="Consolas" panose="020B0609020204030204" pitchFamily="49" charset="0"/>
              </a:rPr>
              <a:t>start()</a:t>
            </a:r>
          </a:p>
        </p:txBody>
      </p:sp>
      <p:sp>
        <p:nvSpPr>
          <p:cNvPr id="22" name="TextBox 21">
            <a:extLst>
              <a:ext uri="{FF2B5EF4-FFF2-40B4-BE49-F238E27FC236}">
                <a16:creationId xmlns:a16="http://schemas.microsoft.com/office/drawing/2014/main" xmlns="" id="{24AC33BC-17B8-4CA3-8CB9-05A0B2363A39}"/>
              </a:ext>
            </a:extLst>
          </p:cNvPr>
          <p:cNvSpPr txBox="1"/>
          <p:nvPr/>
        </p:nvSpPr>
        <p:spPr>
          <a:xfrm>
            <a:off x="6170183" y="3815332"/>
            <a:ext cx="1027144" cy="261606"/>
          </a:xfrm>
          <a:prstGeom prst="rect">
            <a:avLst/>
          </a:prstGeom>
          <a:solidFill>
            <a:schemeClr val="bg1"/>
          </a:solidFill>
        </p:spPr>
        <p:txBody>
          <a:bodyPr wrap="square" lIns="30477" tIns="15238" rIns="30477" bIns="15238" rtlCol="0">
            <a:spAutoFit/>
          </a:bodyPr>
          <a:lstStyle/>
          <a:p>
            <a:pPr algn="ctr"/>
            <a:r>
              <a:rPr lang="en-IN" sz="1500" dirty="0">
                <a:solidFill>
                  <a:srgbClr val="00B050"/>
                </a:solidFill>
                <a:latin typeface="Consolas" panose="020B0609020204030204" pitchFamily="49" charset="0"/>
              </a:rPr>
              <a:t>start()</a:t>
            </a:r>
          </a:p>
        </p:txBody>
      </p:sp>
      <p:sp>
        <p:nvSpPr>
          <p:cNvPr id="23" name="TextBox 22">
            <a:extLst>
              <a:ext uri="{FF2B5EF4-FFF2-40B4-BE49-F238E27FC236}">
                <a16:creationId xmlns:a16="http://schemas.microsoft.com/office/drawing/2014/main" xmlns="" id="{DFB6F3B9-A604-473C-970E-8483EDA8E25D}"/>
              </a:ext>
            </a:extLst>
          </p:cNvPr>
          <p:cNvSpPr txBox="1"/>
          <p:nvPr/>
        </p:nvSpPr>
        <p:spPr>
          <a:xfrm>
            <a:off x="7721591" y="3815332"/>
            <a:ext cx="1027144" cy="261606"/>
          </a:xfrm>
          <a:prstGeom prst="rect">
            <a:avLst/>
          </a:prstGeom>
          <a:solidFill>
            <a:schemeClr val="bg1"/>
          </a:solidFill>
        </p:spPr>
        <p:txBody>
          <a:bodyPr wrap="square" lIns="30477" tIns="15238" rIns="30477" bIns="15238" rtlCol="0">
            <a:spAutoFit/>
          </a:bodyPr>
          <a:lstStyle/>
          <a:p>
            <a:pPr algn="ctr"/>
            <a:r>
              <a:rPr lang="en-IN" sz="1500" dirty="0">
                <a:solidFill>
                  <a:srgbClr val="00B050"/>
                </a:solidFill>
                <a:latin typeface="Consolas" panose="020B0609020204030204" pitchFamily="49" charset="0"/>
              </a:rPr>
              <a:t>start()</a:t>
            </a:r>
          </a:p>
        </p:txBody>
      </p:sp>
      <p:sp>
        <p:nvSpPr>
          <p:cNvPr id="24" name="TextBox 23">
            <a:extLst>
              <a:ext uri="{FF2B5EF4-FFF2-40B4-BE49-F238E27FC236}">
                <a16:creationId xmlns:a16="http://schemas.microsoft.com/office/drawing/2014/main" xmlns="" id="{609F5840-6CF8-45ED-A8FB-C33B2E8D5514}"/>
              </a:ext>
            </a:extLst>
          </p:cNvPr>
          <p:cNvSpPr txBox="1"/>
          <p:nvPr/>
        </p:nvSpPr>
        <p:spPr>
          <a:xfrm>
            <a:off x="4495791" y="5051362"/>
            <a:ext cx="1027144" cy="235962"/>
          </a:xfrm>
          <a:prstGeom prst="rect">
            <a:avLst/>
          </a:prstGeom>
          <a:noFill/>
        </p:spPr>
        <p:txBody>
          <a:bodyPr wrap="square" lIns="30477" tIns="15238" rIns="30477" bIns="15238" rtlCol="0">
            <a:spAutoFit/>
          </a:bodyPr>
          <a:lstStyle/>
          <a:p>
            <a:pPr algn="ctr"/>
            <a:r>
              <a:rPr lang="en-IN" sz="1300" dirty="0">
                <a:solidFill>
                  <a:srgbClr val="FF5050"/>
                </a:solidFill>
                <a:latin typeface="Consolas" panose="020B0609020204030204" pitchFamily="49" charset="0"/>
              </a:rPr>
              <a:t>switching</a:t>
            </a:r>
          </a:p>
        </p:txBody>
      </p:sp>
      <p:sp>
        <p:nvSpPr>
          <p:cNvPr id="25" name="TextBox 24">
            <a:extLst>
              <a:ext uri="{FF2B5EF4-FFF2-40B4-BE49-F238E27FC236}">
                <a16:creationId xmlns:a16="http://schemas.microsoft.com/office/drawing/2014/main" xmlns="" id="{674C592A-5708-4FF1-B943-9CF9E10D7692}"/>
              </a:ext>
            </a:extLst>
          </p:cNvPr>
          <p:cNvSpPr txBox="1"/>
          <p:nvPr/>
        </p:nvSpPr>
        <p:spPr>
          <a:xfrm>
            <a:off x="7742373" y="5051362"/>
            <a:ext cx="1027144" cy="235962"/>
          </a:xfrm>
          <a:prstGeom prst="rect">
            <a:avLst/>
          </a:prstGeom>
          <a:noFill/>
        </p:spPr>
        <p:txBody>
          <a:bodyPr wrap="square" lIns="30477" tIns="15238" rIns="30477" bIns="15238" rtlCol="0">
            <a:spAutoFit/>
          </a:bodyPr>
          <a:lstStyle/>
          <a:p>
            <a:pPr algn="ctr"/>
            <a:r>
              <a:rPr lang="en-IN" sz="1300" dirty="0">
                <a:solidFill>
                  <a:srgbClr val="FF5050"/>
                </a:solidFill>
                <a:latin typeface="Consolas" panose="020B0609020204030204" pitchFamily="49" charset="0"/>
              </a:rPr>
              <a:t>switching</a:t>
            </a:r>
          </a:p>
        </p:txBody>
      </p:sp>
      <p:sp>
        <p:nvSpPr>
          <p:cNvPr id="10" name="Rectangle 9"/>
          <p:cNvSpPr/>
          <p:nvPr/>
        </p:nvSpPr>
        <p:spPr>
          <a:xfrm>
            <a:off x="2180908" y="1348241"/>
            <a:ext cx="7953168" cy="861774"/>
          </a:xfrm>
          <a:prstGeom prst="rect">
            <a:avLst/>
          </a:prstGeom>
        </p:spPr>
        <p:txBody>
          <a:bodyPr wrap="square" lIns="30477" tIns="15238" rIns="30477" bIns="15238">
            <a:spAutoFit/>
          </a:bodyPr>
          <a:lstStyle/>
          <a:p>
            <a:r>
              <a:rPr lang="en-IN" dirty="0">
                <a:latin typeface="Lato" panose="020F0502020204030203" pitchFamily="34" charset="0"/>
              </a:rPr>
              <a:t>Multi threading is the ability of a program to run two or more threads concurrently, where each thread can handle a different task at the same time making optimal use of the available resources </a:t>
            </a:r>
          </a:p>
        </p:txBody>
      </p:sp>
    </p:spTree>
    <p:extLst>
      <p:ext uri="{BB962C8B-B14F-4D97-AF65-F5344CB8AC3E}">
        <p14:creationId xmlns:p14="http://schemas.microsoft.com/office/powerpoint/2010/main" val="2287628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par>
                                <p:cTn id="13" presetID="22" presetClass="entr" presetSubtype="1"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par>
                                <p:cTn id="16" presetID="22" presetClass="entr" presetSubtype="1"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500"/>
                                        <p:tgtEl>
                                          <p:spTgt spid="12"/>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0"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par>
                                <p:cTn id="34" presetID="22" presetClass="entr" presetSubtype="8"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500"/>
                                        <p:tgtEl>
                                          <p:spTgt spid="20"/>
                                        </p:tgtEl>
                                      </p:cBhvr>
                                    </p:animEffect>
                                  </p:childTnLst>
                                </p:cTn>
                              </p:par>
                              <p:par>
                                <p:cTn id="37" presetID="22" presetClass="entr" presetSubtype="2"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right)">
                                      <p:cBhvr>
                                        <p:cTn id="39" dur="500"/>
                                        <p:tgtEl>
                                          <p:spTgt spid="15"/>
                                        </p:tgtEl>
                                      </p:cBhvr>
                                    </p:animEffect>
                                  </p:childTnLst>
                                </p:cTn>
                              </p:par>
                              <p:par>
                                <p:cTn id="40" presetID="22" presetClass="entr" presetSubtype="8"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par>
                                <p:cTn id="43" presetID="22" presetClass="entr" presetSubtype="2"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right)">
                                      <p:cBhvr>
                                        <p:cTn id="45" dur="500"/>
                                        <p:tgtEl>
                                          <p:spTgt spid="18"/>
                                        </p:tgtEl>
                                      </p:cBhvr>
                                    </p:animEffect>
                                  </p:childTnLst>
                                </p:cTn>
                              </p:par>
                              <p:par>
                                <p:cTn id="46" presetID="1" presetClass="entr" presetSubtype="0"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3" grpId="0" animBg="1"/>
      <p:bldP spid="21" grpId="0" animBg="1"/>
      <p:bldP spid="22" grpId="0" animBg="1"/>
      <p:bldP spid="23" grpId="0" animBg="1"/>
      <p:bldP spid="24" grpId="0"/>
      <p:bldP spid="2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49"/>
            <a:ext cx="12192000" cy="6861649"/>
          </a:xfrm>
          <a:prstGeom prst="rect">
            <a:avLst/>
          </a:prstGeom>
        </p:spPr>
      </p:pic>
      <p:sp>
        <p:nvSpPr>
          <p:cNvPr id="2" name="Title 1">
            <a:extLst>
              <a:ext uri="{FF2B5EF4-FFF2-40B4-BE49-F238E27FC236}">
                <a16:creationId xmlns:a16="http://schemas.microsoft.com/office/drawing/2014/main" xmlns="" id="{E0673C97-7A4A-47C0-9239-BBD9D7B4815A}"/>
              </a:ext>
            </a:extLst>
          </p:cNvPr>
          <p:cNvSpPr>
            <a:spLocks noGrp="1"/>
          </p:cNvSpPr>
          <p:nvPr>
            <p:ph type="title"/>
          </p:nvPr>
        </p:nvSpPr>
        <p:spPr>
          <a:xfrm>
            <a:off x="2127659" y="536581"/>
            <a:ext cx="3898900" cy="620683"/>
          </a:xfrm>
          <a:noFill/>
          <a:ln w="9525">
            <a:noFill/>
            <a:miter lim="800000"/>
            <a:headEnd/>
            <a:tailEnd/>
          </a:ln>
        </p:spPr>
        <p:txBody>
          <a:bodyPr vert="horz" wrap="square" lIns="30477" tIns="15238" rIns="30477" bIns="15238" numCol="1" anchor="t" anchorCtr="0" compatLnSpc="1">
            <a:prstTxWarp prst="textNoShape">
              <a:avLst/>
            </a:prstTxWarp>
            <a:spAutoFit/>
          </a:bodyPr>
          <a:lstStyle/>
          <a:p>
            <a:r>
              <a:rPr lang="en-IN" sz="3800" dirty="0">
                <a:ln w="0"/>
                <a:solidFill>
                  <a:srgbClr val="E60063"/>
                </a:solidFill>
                <a:latin typeface="Lato" panose="020F0502020204030203" pitchFamily="34" charset="0"/>
                <a:ea typeface="+mn-ea"/>
                <a:cs typeface="Calibri Light" panose="020F0302020204030204" pitchFamily="34" charset="0"/>
              </a:rPr>
              <a:t>Thread Methods</a:t>
            </a:r>
          </a:p>
        </p:txBody>
      </p:sp>
      <p:grpSp>
        <p:nvGrpSpPr>
          <p:cNvPr id="6" name="Group 5">
            <a:extLst>
              <a:ext uri="{FF2B5EF4-FFF2-40B4-BE49-F238E27FC236}">
                <a16:creationId xmlns:a16="http://schemas.microsoft.com/office/drawing/2014/main" xmlns="" id="{0726B5A7-BAEA-46B7-863E-F6CAD1FFCC94}"/>
              </a:ext>
            </a:extLst>
          </p:cNvPr>
          <p:cNvGrpSpPr/>
          <p:nvPr/>
        </p:nvGrpSpPr>
        <p:grpSpPr>
          <a:xfrm>
            <a:off x="2260600" y="1666009"/>
            <a:ext cx="2159000" cy="1955800"/>
            <a:chOff x="3505200" y="5410200"/>
            <a:chExt cx="6477000" cy="5867400"/>
          </a:xfrm>
        </p:grpSpPr>
        <p:sp>
          <p:nvSpPr>
            <p:cNvPr id="4" name="Rectangle 3">
              <a:extLst>
                <a:ext uri="{FF2B5EF4-FFF2-40B4-BE49-F238E27FC236}">
                  <a16:creationId xmlns:a16="http://schemas.microsoft.com/office/drawing/2014/main" xmlns="" id="{383F3576-259D-43FB-A080-7B747467A786}"/>
                </a:ext>
              </a:extLst>
            </p:cNvPr>
            <p:cNvSpPr/>
            <p:nvPr/>
          </p:nvSpPr>
          <p:spPr bwMode="auto">
            <a:xfrm>
              <a:off x="3505200" y="5410200"/>
              <a:ext cx="6477000" cy="5867400"/>
            </a:xfrm>
            <a:prstGeom prst="rect">
              <a:avLst/>
            </a:prstGeom>
            <a:solidFill>
              <a:schemeClr val="bg2">
                <a:lumMod val="75000"/>
              </a:schemeClr>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76192" fontAlgn="base">
                <a:spcBef>
                  <a:spcPct val="20000"/>
                </a:spcBef>
                <a:spcAft>
                  <a:spcPct val="0"/>
                </a:spcAft>
                <a:buClr>
                  <a:srgbClr val="FF0000"/>
                </a:buClr>
              </a:pPr>
              <a:endParaRPr lang="en-IN" sz="600" dirty="0">
                <a:latin typeface="Arial" pitchFamily="34" charset="0"/>
              </a:endParaRPr>
            </a:p>
          </p:txBody>
        </p:sp>
        <p:sp>
          <p:nvSpPr>
            <p:cNvPr id="5" name="Rectangle 4">
              <a:extLst>
                <a:ext uri="{FF2B5EF4-FFF2-40B4-BE49-F238E27FC236}">
                  <a16:creationId xmlns:a16="http://schemas.microsoft.com/office/drawing/2014/main" xmlns="" id="{231F2F64-932F-462C-8151-385FD2DAD37C}"/>
                </a:ext>
              </a:extLst>
            </p:cNvPr>
            <p:cNvSpPr/>
            <p:nvPr/>
          </p:nvSpPr>
          <p:spPr bwMode="auto">
            <a:xfrm>
              <a:off x="3770955" y="5676900"/>
              <a:ext cx="5888182" cy="5334000"/>
            </a:xfrm>
            <a:prstGeom prst="rect">
              <a:avLst/>
            </a:prstGeom>
            <a:solidFill>
              <a:srgbClr val="3497BA"/>
            </a:solidFill>
            <a:ln w="28575" cap="flat" cmpd="sng" algn="ctr">
              <a:noFill/>
              <a:prstDash val="solid"/>
              <a:round/>
              <a:headEnd type="none" w="sm" len="sm"/>
              <a:tailEnd type="none" w="sm" len="sm"/>
            </a:ln>
            <a:effectLst>
              <a:innerShdw blurRad="114300">
                <a:prstClr val="black"/>
              </a:innerShdw>
            </a:effectLst>
          </p:spPr>
          <p:txBody>
            <a:bodyPr vert="horz" wrap="square" lIns="91440" tIns="45720" rIns="91440" bIns="45720" numCol="1" rtlCol="0" anchor="ctr" anchorCtr="0" compatLnSpc="1">
              <a:prstTxWarp prst="textNoShape">
                <a:avLst/>
              </a:prstTxWarp>
            </a:bodyPr>
            <a:lstStyle/>
            <a:p>
              <a:pPr algn="ctr" defTabSz="76192" fontAlgn="base">
                <a:spcBef>
                  <a:spcPct val="20000"/>
                </a:spcBef>
                <a:spcAft>
                  <a:spcPct val="0"/>
                </a:spcAft>
                <a:buClr>
                  <a:srgbClr val="FF0000"/>
                </a:buClr>
              </a:pPr>
              <a:r>
                <a:rPr lang="en-IN" dirty="0">
                  <a:solidFill>
                    <a:schemeClr val="bg1"/>
                  </a:solidFill>
                  <a:latin typeface="Lato" panose="020F0502020204030203" pitchFamily="34" charset="0"/>
                </a:rPr>
                <a:t>Creating Multiple Threads</a:t>
              </a:r>
            </a:p>
          </p:txBody>
        </p:sp>
      </p:grpSp>
      <p:grpSp>
        <p:nvGrpSpPr>
          <p:cNvPr id="7" name="Group 6">
            <a:extLst>
              <a:ext uri="{FF2B5EF4-FFF2-40B4-BE49-F238E27FC236}">
                <a16:creationId xmlns:a16="http://schemas.microsoft.com/office/drawing/2014/main" xmlns="" id="{0BB48D67-0776-4466-94DF-F5AF3C7B5ED4}"/>
              </a:ext>
            </a:extLst>
          </p:cNvPr>
          <p:cNvGrpSpPr/>
          <p:nvPr/>
        </p:nvGrpSpPr>
        <p:grpSpPr>
          <a:xfrm>
            <a:off x="5854700" y="1666009"/>
            <a:ext cx="2159000" cy="1955800"/>
            <a:chOff x="3505200" y="5410200"/>
            <a:chExt cx="6477000" cy="5867400"/>
          </a:xfrm>
        </p:grpSpPr>
        <p:sp>
          <p:nvSpPr>
            <p:cNvPr id="8" name="Rectangle 7">
              <a:extLst>
                <a:ext uri="{FF2B5EF4-FFF2-40B4-BE49-F238E27FC236}">
                  <a16:creationId xmlns:a16="http://schemas.microsoft.com/office/drawing/2014/main" xmlns="" id="{7E41AFC5-9224-4EC1-B7F8-132EB64A6E9E}"/>
                </a:ext>
              </a:extLst>
            </p:cNvPr>
            <p:cNvSpPr/>
            <p:nvPr/>
          </p:nvSpPr>
          <p:spPr bwMode="auto">
            <a:xfrm>
              <a:off x="3505200" y="5410200"/>
              <a:ext cx="6477000" cy="5867400"/>
            </a:xfrm>
            <a:prstGeom prst="rect">
              <a:avLst/>
            </a:prstGeom>
            <a:solidFill>
              <a:schemeClr val="bg2">
                <a:lumMod val="75000"/>
              </a:schemeClr>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76192" fontAlgn="base">
                <a:spcBef>
                  <a:spcPct val="20000"/>
                </a:spcBef>
                <a:spcAft>
                  <a:spcPct val="0"/>
                </a:spcAft>
                <a:buClr>
                  <a:srgbClr val="FF0000"/>
                </a:buClr>
              </a:pPr>
              <a:endParaRPr lang="en-IN" sz="600" dirty="0">
                <a:solidFill>
                  <a:schemeClr val="tx2">
                    <a:lumMod val="75000"/>
                  </a:schemeClr>
                </a:solidFill>
                <a:latin typeface="Arial" pitchFamily="34" charset="0"/>
              </a:endParaRPr>
            </a:p>
          </p:txBody>
        </p:sp>
        <p:sp>
          <p:nvSpPr>
            <p:cNvPr id="9" name="Rectangle 8">
              <a:extLst>
                <a:ext uri="{FF2B5EF4-FFF2-40B4-BE49-F238E27FC236}">
                  <a16:creationId xmlns:a16="http://schemas.microsoft.com/office/drawing/2014/main" xmlns="" id="{2399DF4D-D545-41A7-8770-A3E2FD873F18}"/>
                </a:ext>
              </a:extLst>
            </p:cNvPr>
            <p:cNvSpPr/>
            <p:nvPr/>
          </p:nvSpPr>
          <p:spPr bwMode="auto">
            <a:xfrm>
              <a:off x="3770955" y="5676900"/>
              <a:ext cx="5888182" cy="5334000"/>
            </a:xfrm>
            <a:prstGeom prst="rect">
              <a:avLst/>
            </a:prstGeom>
            <a:solidFill>
              <a:srgbClr val="33CCCC"/>
            </a:solidFill>
            <a:ln w="28575" cap="flat" cmpd="sng" algn="ctr">
              <a:noFill/>
              <a:prstDash val="solid"/>
              <a:round/>
              <a:headEnd type="none" w="sm" len="sm"/>
              <a:tailEnd type="none" w="sm" len="sm"/>
            </a:ln>
            <a:effectLst>
              <a:innerShdw blurRad="114300">
                <a:prstClr val="black"/>
              </a:innerShdw>
            </a:effectLst>
          </p:spPr>
          <p:txBody>
            <a:bodyPr vert="horz" wrap="square" lIns="91440" tIns="45720" rIns="91440" bIns="45720" numCol="1" rtlCol="0" anchor="ctr" anchorCtr="0" compatLnSpc="1">
              <a:prstTxWarp prst="textNoShape">
                <a:avLst/>
              </a:prstTxWarp>
            </a:bodyPr>
            <a:lstStyle/>
            <a:p>
              <a:pPr algn="ctr" defTabSz="76192">
                <a:spcBef>
                  <a:spcPct val="20000"/>
                </a:spcBef>
                <a:buClr>
                  <a:srgbClr val="FF0000"/>
                </a:buClr>
              </a:pPr>
              <a:r>
                <a:rPr lang="en-IN" dirty="0">
                  <a:solidFill>
                    <a:schemeClr val="bg1"/>
                  </a:solidFill>
                  <a:latin typeface="Lato" panose="020F0502020204030203" pitchFamily="34" charset="0"/>
                </a:rPr>
                <a:t>Joining Threads</a:t>
              </a:r>
            </a:p>
          </p:txBody>
        </p:sp>
      </p:grpSp>
      <p:grpSp>
        <p:nvGrpSpPr>
          <p:cNvPr id="10" name="Group 9">
            <a:extLst>
              <a:ext uri="{FF2B5EF4-FFF2-40B4-BE49-F238E27FC236}">
                <a16:creationId xmlns:a16="http://schemas.microsoft.com/office/drawing/2014/main" xmlns="" id="{21002217-F861-4A2A-B630-89A16F513026}"/>
              </a:ext>
            </a:extLst>
          </p:cNvPr>
          <p:cNvGrpSpPr/>
          <p:nvPr/>
        </p:nvGrpSpPr>
        <p:grpSpPr>
          <a:xfrm>
            <a:off x="9093200" y="1678214"/>
            <a:ext cx="2159000" cy="1955800"/>
            <a:chOff x="3505200" y="5410200"/>
            <a:chExt cx="6477000" cy="5867400"/>
          </a:xfrm>
        </p:grpSpPr>
        <p:sp>
          <p:nvSpPr>
            <p:cNvPr id="11" name="Rectangle 10">
              <a:extLst>
                <a:ext uri="{FF2B5EF4-FFF2-40B4-BE49-F238E27FC236}">
                  <a16:creationId xmlns:a16="http://schemas.microsoft.com/office/drawing/2014/main" xmlns="" id="{0DFBAC02-EF38-4F04-B6CE-400B91690955}"/>
                </a:ext>
              </a:extLst>
            </p:cNvPr>
            <p:cNvSpPr/>
            <p:nvPr/>
          </p:nvSpPr>
          <p:spPr bwMode="auto">
            <a:xfrm>
              <a:off x="3505200" y="5410200"/>
              <a:ext cx="6477000" cy="5867400"/>
            </a:xfrm>
            <a:prstGeom prst="rect">
              <a:avLst/>
            </a:prstGeom>
            <a:solidFill>
              <a:schemeClr val="bg2">
                <a:lumMod val="75000"/>
              </a:schemeClr>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76192" fontAlgn="base">
                <a:spcBef>
                  <a:spcPct val="20000"/>
                </a:spcBef>
                <a:spcAft>
                  <a:spcPct val="0"/>
                </a:spcAft>
                <a:buClr>
                  <a:srgbClr val="FF0000"/>
                </a:buClr>
              </a:pPr>
              <a:endParaRPr lang="en-IN" sz="600" dirty="0">
                <a:latin typeface="Arial" pitchFamily="34" charset="0"/>
              </a:endParaRPr>
            </a:p>
          </p:txBody>
        </p:sp>
        <p:sp>
          <p:nvSpPr>
            <p:cNvPr id="12" name="Rectangle 11">
              <a:extLst>
                <a:ext uri="{FF2B5EF4-FFF2-40B4-BE49-F238E27FC236}">
                  <a16:creationId xmlns:a16="http://schemas.microsoft.com/office/drawing/2014/main" xmlns="" id="{6DBB773B-9732-4BDE-B69F-30317E6638E0}"/>
                </a:ext>
              </a:extLst>
            </p:cNvPr>
            <p:cNvSpPr/>
            <p:nvPr/>
          </p:nvSpPr>
          <p:spPr bwMode="auto">
            <a:xfrm>
              <a:off x="3770955" y="5676900"/>
              <a:ext cx="5888182" cy="5334000"/>
            </a:xfrm>
            <a:prstGeom prst="rect">
              <a:avLst/>
            </a:prstGeom>
            <a:solidFill>
              <a:schemeClr val="bg1">
                <a:lumMod val="85000"/>
              </a:schemeClr>
            </a:solidFill>
            <a:ln w="28575" cap="flat" cmpd="sng" algn="ctr">
              <a:noFill/>
              <a:prstDash val="solid"/>
              <a:round/>
              <a:headEnd type="none" w="sm" len="sm"/>
              <a:tailEnd type="none" w="sm" len="sm"/>
            </a:ln>
            <a:effectLst>
              <a:innerShdw blurRad="114300">
                <a:prstClr val="black"/>
              </a:innerShdw>
            </a:effectLst>
          </p:spPr>
          <p:txBody>
            <a:bodyPr vert="horz" wrap="square" lIns="91440" tIns="45720" rIns="91440" bIns="45720" numCol="1" rtlCol="0" anchor="ctr" anchorCtr="0" compatLnSpc="1">
              <a:prstTxWarp prst="textNoShape">
                <a:avLst/>
              </a:prstTxWarp>
            </a:bodyPr>
            <a:lstStyle/>
            <a:p>
              <a:pPr algn="ctr" defTabSz="76192">
                <a:spcBef>
                  <a:spcPct val="20000"/>
                </a:spcBef>
                <a:buClr>
                  <a:srgbClr val="FF0000"/>
                </a:buClr>
              </a:pPr>
              <a:r>
                <a:rPr lang="en-IN" dirty="0" err="1">
                  <a:solidFill>
                    <a:srgbClr val="000000"/>
                  </a:solidFill>
                  <a:latin typeface="Lato" panose="020F0502020204030203" pitchFamily="34" charset="0"/>
                </a:rPr>
                <a:t>Thread.sleep</a:t>
              </a:r>
              <a:r>
                <a:rPr lang="en-IN" dirty="0">
                  <a:solidFill>
                    <a:srgbClr val="000000"/>
                  </a:solidFill>
                  <a:latin typeface="Lato" panose="020F0502020204030203" pitchFamily="34" charset="0"/>
                </a:rPr>
                <a:t>()</a:t>
              </a:r>
            </a:p>
          </p:txBody>
        </p:sp>
      </p:grpSp>
      <p:grpSp>
        <p:nvGrpSpPr>
          <p:cNvPr id="16" name="Group 15">
            <a:extLst>
              <a:ext uri="{FF2B5EF4-FFF2-40B4-BE49-F238E27FC236}">
                <a16:creationId xmlns:a16="http://schemas.microsoft.com/office/drawing/2014/main" xmlns="" id="{D31E09D9-3E9A-4411-9B5D-25BED981FEF3}"/>
              </a:ext>
            </a:extLst>
          </p:cNvPr>
          <p:cNvGrpSpPr/>
          <p:nvPr/>
        </p:nvGrpSpPr>
        <p:grpSpPr>
          <a:xfrm>
            <a:off x="3970167" y="4368800"/>
            <a:ext cx="2159000" cy="1955800"/>
            <a:chOff x="3505200" y="5410200"/>
            <a:chExt cx="6477000" cy="5867400"/>
          </a:xfrm>
        </p:grpSpPr>
        <p:sp>
          <p:nvSpPr>
            <p:cNvPr id="17" name="Rectangle 16">
              <a:extLst>
                <a:ext uri="{FF2B5EF4-FFF2-40B4-BE49-F238E27FC236}">
                  <a16:creationId xmlns:a16="http://schemas.microsoft.com/office/drawing/2014/main" xmlns="" id="{480DB431-6744-4C6E-A53F-6ADDFE50B17C}"/>
                </a:ext>
              </a:extLst>
            </p:cNvPr>
            <p:cNvSpPr/>
            <p:nvPr/>
          </p:nvSpPr>
          <p:spPr bwMode="auto">
            <a:xfrm>
              <a:off x="3505200" y="5410200"/>
              <a:ext cx="6477000" cy="5867400"/>
            </a:xfrm>
            <a:prstGeom prst="rect">
              <a:avLst/>
            </a:prstGeom>
            <a:solidFill>
              <a:schemeClr val="bg2">
                <a:lumMod val="75000"/>
              </a:schemeClr>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76192" fontAlgn="base">
                <a:spcBef>
                  <a:spcPct val="20000"/>
                </a:spcBef>
                <a:spcAft>
                  <a:spcPct val="0"/>
                </a:spcAft>
                <a:buClr>
                  <a:srgbClr val="FF0000"/>
                </a:buClr>
              </a:pPr>
              <a:endParaRPr lang="en-IN" sz="600">
                <a:latin typeface="Arial" pitchFamily="34" charset="0"/>
              </a:endParaRPr>
            </a:p>
          </p:txBody>
        </p:sp>
        <p:sp>
          <p:nvSpPr>
            <p:cNvPr id="18" name="Rectangle 17">
              <a:extLst>
                <a:ext uri="{FF2B5EF4-FFF2-40B4-BE49-F238E27FC236}">
                  <a16:creationId xmlns:a16="http://schemas.microsoft.com/office/drawing/2014/main" xmlns="" id="{B704468B-7765-49C1-A287-BA5ED05FBFBA}"/>
                </a:ext>
              </a:extLst>
            </p:cNvPr>
            <p:cNvSpPr/>
            <p:nvPr/>
          </p:nvSpPr>
          <p:spPr bwMode="auto">
            <a:xfrm>
              <a:off x="3770955" y="5676900"/>
              <a:ext cx="5888182" cy="5334000"/>
            </a:xfrm>
            <a:prstGeom prst="rect">
              <a:avLst/>
            </a:prstGeom>
            <a:solidFill>
              <a:srgbClr val="FF9FA1"/>
            </a:solidFill>
            <a:ln w="28575" cap="flat" cmpd="sng" algn="ctr">
              <a:noFill/>
              <a:prstDash val="solid"/>
              <a:round/>
              <a:headEnd type="none" w="sm" len="sm"/>
              <a:tailEnd type="none" w="sm" len="sm"/>
            </a:ln>
            <a:effectLst>
              <a:innerShdw blurRad="114300">
                <a:prstClr val="black"/>
              </a:innerShdw>
            </a:effectLst>
          </p:spPr>
          <p:txBody>
            <a:bodyPr vert="horz" wrap="square" lIns="91440" tIns="45720" rIns="91440" bIns="45720" numCol="1" rtlCol="0" anchor="ctr" anchorCtr="0" compatLnSpc="1">
              <a:prstTxWarp prst="textNoShape">
                <a:avLst/>
              </a:prstTxWarp>
            </a:bodyPr>
            <a:lstStyle/>
            <a:p>
              <a:pPr algn="ctr" defTabSz="76192">
                <a:spcBef>
                  <a:spcPct val="20000"/>
                </a:spcBef>
                <a:buClr>
                  <a:srgbClr val="FF0000"/>
                </a:buClr>
              </a:pPr>
              <a:r>
                <a:rPr lang="en-IN" dirty="0">
                  <a:solidFill>
                    <a:schemeClr val="bg1"/>
                  </a:solidFill>
                  <a:latin typeface="Lato" panose="020F0502020204030203" pitchFamily="34" charset="0"/>
                </a:rPr>
                <a:t>Inter Thread Communication</a:t>
              </a:r>
            </a:p>
          </p:txBody>
        </p:sp>
      </p:grpSp>
      <p:grpSp>
        <p:nvGrpSpPr>
          <p:cNvPr id="19" name="Group 18">
            <a:extLst>
              <a:ext uri="{FF2B5EF4-FFF2-40B4-BE49-F238E27FC236}">
                <a16:creationId xmlns:a16="http://schemas.microsoft.com/office/drawing/2014/main" xmlns="" id="{6E93AF01-79FC-46CA-9189-0EA780698C35}"/>
              </a:ext>
            </a:extLst>
          </p:cNvPr>
          <p:cNvGrpSpPr/>
          <p:nvPr/>
        </p:nvGrpSpPr>
        <p:grpSpPr>
          <a:xfrm>
            <a:off x="7543800" y="4368800"/>
            <a:ext cx="2159000" cy="1955800"/>
            <a:chOff x="3505200" y="5410200"/>
            <a:chExt cx="6477000" cy="5867400"/>
          </a:xfrm>
        </p:grpSpPr>
        <p:sp>
          <p:nvSpPr>
            <p:cNvPr id="20" name="Rectangle 19">
              <a:extLst>
                <a:ext uri="{FF2B5EF4-FFF2-40B4-BE49-F238E27FC236}">
                  <a16:creationId xmlns:a16="http://schemas.microsoft.com/office/drawing/2014/main" xmlns="" id="{B954A7A5-BF01-4CA4-9C35-CC50C53FFE89}"/>
                </a:ext>
              </a:extLst>
            </p:cNvPr>
            <p:cNvSpPr/>
            <p:nvPr/>
          </p:nvSpPr>
          <p:spPr bwMode="auto">
            <a:xfrm>
              <a:off x="3505200" y="5410200"/>
              <a:ext cx="6477000" cy="5867400"/>
            </a:xfrm>
            <a:prstGeom prst="rect">
              <a:avLst/>
            </a:prstGeom>
            <a:solidFill>
              <a:schemeClr val="bg2">
                <a:lumMod val="75000"/>
              </a:schemeClr>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76192" fontAlgn="base">
                <a:spcBef>
                  <a:spcPct val="20000"/>
                </a:spcBef>
                <a:spcAft>
                  <a:spcPct val="0"/>
                </a:spcAft>
                <a:buClr>
                  <a:srgbClr val="FF0000"/>
                </a:buClr>
              </a:pPr>
              <a:endParaRPr lang="en-IN" sz="600" dirty="0">
                <a:solidFill>
                  <a:schemeClr val="tx2">
                    <a:lumMod val="75000"/>
                  </a:schemeClr>
                </a:solidFill>
                <a:latin typeface="Arial" pitchFamily="34" charset="0"/>
              </a:endParaRPr>
            </a:p>
          </p:txBody>
        </p:sp>
        <p:sp>
          <p:nvSpPr>
            <p:cNvPr id="21" name="Rectangle 20">
              <a:extLst>
                <a:ext uri="{FF2B5EF4-FFF2-40B4-BE49-F238E27FC236}">
                  <a16:creationId xmlns:a16="http://schemas.microsoft.com/office/drawing/2014/main" xmlns="" id="{B04D8A75-0F08-4E72-8819-7B6BD857DF2D}"/>
                </a:ext>
              </a:extLst>
            </p:cNvPr>
            <p:cNvSpPr/>
            <p:nvPr/>
          </p:nvSpPr>
          <p:spPr bwMode="auto">
            <a:xfrm>
              <a:off x="3770955" y="5676900"/>
              <a:ext cx="5888182" cy="5334000"/>
            </a:xfrm>
            <a:prstGeom prst="rect">
              <a:avLst/>
            </a:prstGeom>
            <a:solidFill>
              <a:schemeClr val="accent1">
                <a:lumMod val="40000"/>
                <a:lumOff val="60000"/>
              </a:schemeClr>
            </a:solidFill>
            <a:ln w="28575" cap="flat" cmpd="sng" algn="ctr">
              <a:noFill/>
              <a:prstDash val="solid"/>
              <a:round/>
              <a:headEnd type="none" w="sm" len="sm"/>
              <a:tailEnd type="none" w="sm" len="sm"/>
            </a:ln>
            <a:effectLst>
              <a:innerShdw blurRad="114300">
                <a:prstClr val="black"/>
              </a:innerShdw>
            </a:effectLst>
          </p:spPr>
          <p:txBody>
            <a:bodyPr vert="horz" wrap="square" lIns="91440" tIns="45720" rIns="91440" bIns="45720" numCol="1" rtlCol="0" anchor="ctr" anchorCtr="0" compatLnSpc="1">
              <a:prstTxWarp prst="textNoShape">
                <a:avLst/>
              </a:prstTxWarp>
            </a:bodyPr>
            <a:lstStyle/>
            <a:p>
              <a:pPr algn="ctr" defTabSz="76192">
                <a:spcBef>
                  <a:spcPct val="20000"/>
                </a:spcBef>
                <a:buClr>
                  <a:srgbClr val="FF0000"/>
                </a:buClr>
              </a:pPr>
              <a:r>
                <a:rPr lang="en-IN" dirty="0">
                  <a:solidFill>
                    <a:schemeClr val="bg1"/>
                  </a:solidFill>
                  <a:latin typeface="Lato" panose="020F0502020204030203" pitchFamily="34" charset="0"/>
                </a:rPr>
                <a:t>Daemon Thread</a:t>
              </a:r>
            </a:p>
          </p:txBody>
        </p:sp>
      </p:grpSp>
    </p:spTree>
    <p:extLst>
      <p:ext uri="{BB962C8B-B14F-4D97-AF65-F5344CB8AC3E}">
        <p14:creationId xmlns:p14="http://schemas.microsoft.com/office/powerpoint/2010/main" val="1757278811"/>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2" name="Title 1"/>
          <p:cNvSpPr>
            <a:spLocks noGrp="1"/>
          </p:cNvSpPr>
          <p:nvPr>
            <p:ph type="title"/>
          </p:nvPr>
        </p:nvSpPr>
        <p:spPr>
          <a:xfrm>
            <a:off x="2286000" y="693738"/>
            <a:ext cx="8229600" cy="792162"/>
          </a:xfrm>
          <a:noFill/>
          <a:ln w="9525">
            <a:noFill/>
            <a:miter lim="800000"/>
            <a:headEnd/>
            <a:tailEnd/>
          </a:ln>
        </p:spPr>
        <p:txBody>
          <a:bodyPr vert="horz" wrap="square" lIns="16930" tIns="16930" rIns="16930" bIns="16930" numCol="1" rtlCol="0" anchor="t" anchorCtr="0" compatLnSpc="1">
            <a:prstTxWarp prst="textNoShape">
              <a:avLst/>
            </a:prstTxWarp>
            <a:noAutofit/>
          </a:bodyPr>
          <a:lstStyle/>
          <a:p>
            <a:pPr algn="l" defTabSz="914240" fontAlgn="base">
              <a:spcBef>
                <a:spcPct val="20000"/>
              </a:spcBef>
              <a:spcAft>
                <a:spcPct val="0"/>
              </a:spcAft>
              <a:buClr>
                <a:srgbClr val="000000"/>
              </a:buClr>
              <a:buFont typeface="Arial" charset="0"/>
            </a:pPr>
            <a:r>
              <a:rPr lang="en-US" sz="3600" b="1" dirty="0">
                <a:solidFill>
                  <a:srgbClr val="E61557"/>
                </a:solidFill>
                <a:latin typeface="Lato" panose="020F0502020204030203" pitchFamily="34" charset="0"/>
              </a:rPr>
              <a:t>Thread -Methods</a:t>
            </a:r>
          </a:p>
        </p:txBody>
      </p:sp>
      <p:pic>
        <p:nvPicPr>
          <p:cNvPr id="3075" name="Picture 3" descr="C:\Users\INTEL\Downloads\lifecycle.gif"/>
          <p:cNvPicPr>
            <a:picLocks noGrp="1" noChangeAspect="1" noChangeArrowheads="1"/>
          </p:cNvPicPr>
          <p:nvPr>
            <p:ph idx="1"/>
          </p:nvPr>
        </p:nvPicPr>
        <p:blipFill>
          <a:blip r:embed="rId3" cstate="print"/>
          <a:srcRect/>
          <a:stretch>
            <a:fillRect/>
          </a:stretch>
        </p:blipFill>
        <p:spPr bwMode="auto">
          <a:xfrm>
            <a:off x="3124200" y="1707936"/>
            <a:ext cx="4667250" cy="2505075"/>
          </a:xfrm>
          <a:prstGeom prst="rect">
            <a:avLst/>
          </a:prstGeom>
          <a:noFill/>
        </p:spPr>
      </p:pic>
      <p:sp>
        <p:nvSpPr>
          <p:cNvPr id="7" name="TextBox 6"/>
          <p:cNvSpPr txBox="1"/>
          <p:nvPr/>
        </p:nvSpPr>
        <p:spPr>
          <a:xfrm>
            <a:off x="2396021" y="4572000"/>
            <a:ext cx="5902578" cy="400110"/>
          </a:xfrm>
          <a:prstGeom prst="rect">
            <a:avLst/>
          </a:prstGeom>
          <a:noFill/>
        </p:spPr>
        <p:txBody>
          <a:bodyPr wrap="none" rtlCol="0">
            <a:spAutoFit/>
          </a:bodyPr>
          <a:lstStyle/>
          <a:p>
            <a:pPr marL="342900" indent="-342900" fontAlgn="base">
              <a:spcBef>
                <a:spcPct val="0"/>
              </a:spcBef>
              <a:spcAft>
                <a:spcPct val="0"/>
              </a:spcAft>
              <a:buClr>
                <a:srgbClr val="EE0060"/>
              </a:buClr>
              <a:buFont typeface="Arial" pitchFamily="34" charset="0"/>
              <a:buChar char="•"/>
            </a:pPr>
            <a:r>
              <a:rPr lang="en-US" sz="2000" dirty="0" smtClean="0">
                <a:solidFill>
                  <a:srgbClr val="000000"/>
                </a:solidFill>
                <a:latin typeface="Lato" panose="020F0502020204030203" pitchFamily="34" charset="0"/>
                <a:cs typeface="Aharoni" panose="02010803020104030203" pitchFamily="2" charset="-79"/>
              </a:rPr>
              <a:t>Start</a:t>
            </a:r>
            <a:r>
              <a:rPr lang="en-US" sz="2000" dirty="0">
                <a:solidFill>
                  <a:srgbClr val="000000"/>
                </a:solidFill>
                <a:latin typeface="Lato" panose="020F0502020204030203" pitchFamily="34" charset="0"/>
                <a:cs typeface="Aharoni" panose="02010803020104030203" pitchFamily="2" charset="-79"/>
              </a:rPr>
              <a:t>() method should be called to start a thread.</a:t>
            </a:r>
          </a:p>
        </p:txBody>
      </p:sp>
      <p:sp>
        <p:nvSpPr>
          <p:cNvPr id="8" name="TextBox 7"/>
          <p:cNvSpPr txBox="1"/>
          <p:nvPr/>
        </p:nvSpPr>
        <p:spPr>
          <a:xfrm>
            <a:off x="2396021" y="5040868"/>
            <a:ext cx="4297971" cy="400110"/>
          </a:xfrm>
          <a:prstGeom prst="rect">
            <a:avLst/>
          </a:prstGeom>
          <a:noFill/>
        </p:spPr>
        <p:txBody>
          <a:bodyPr wrap="none" rtlCol="0">
            <a:spAutoFit/>
          </a:bodyPr>
          <a:lstStyle/>
          <a:p>
            <a:pPr marL="342900" indent="-342900" fontAlgn="base">
              <a:spcBef>
                <a:spcPct val="0"/>
              </a:spcBef>
              <a:spcAft>
                <a:spcPct val="0"/>
              </a:spcAft>
              <a:buClr>
                <a:srgbClr val="EE0060"/>
              </a:buClr>
              <a:buFont typeface="Arial" pitchFamily="34" charset="0"/>
              <a:buChar char="•"/>
            </a:pPr>
            <a:r>
              <a:rPr lang="en-US" sz="2000" dirty="0" smtClean="0">
                <a:solidFill>
                  <a:srgbClr val="000000"/>
                </a:solidFill>
                <a:latin typeface="Lato" panose="020F0502020204030203" pitchFamily="34" charset="0"/>
                <a:cs typeface="Aharoni" panose="02010803020104030203" pitchFamily="2" charset="-79"/>
              </a:rPr>
              <a:t>Start </a:t>
            </a:r>
            <a:r>
              <a:rPr lang="en-US" sz="2000" dirty="0">
                <a:solidFill>
                  <a:srgbClr val="000000"/>
                </a:solidFill>
                <a:latin typeface="Lato" panose="020F0502020204030203" pitchFamily="34" charset="0"/>
                <a:cs typeface="Aharoni" panose="02010803020104030203" pitchFamily="2" charset="-79"/>
              </a:rPr>
              <a:t>() will call the run () method.</a:t>
            </a:r>
          </a:p>
        </p:txBody>
      </p:sp>
      <p:sp>
        <p:nvSpPr>
          <p:cNvPr id="9" name="TextBox 8"/>
          <p:cNvSpPr txBox="1"/>
          <p:nvPr/>
        </p:nvSpPr>
        <p:spPr>
          <a:xfrm>
            <a:off x="2396021" y="5562600"/>
            <a:ext cx="7586179" cy="400110"/>
          </a:xfrm>
          <a:prstGeom prst="rect">
            <a:avLst/>
          </a:prstGeom>
          <a:noFill/>
        </p:spPr>
        <p:txBody>
          <a:bodyPr vert="horz" wrap="square" lIns="91440" tIns="45720" rIns="91440" bIns="45720" rtlCol="0">
            <a:spAutoFit/>
          </a:bodyPr>
          <a:lstStyle>
            <a:lvl1pPr marL="342900" indent="-342900" fontAlgn="base">
              <a:spcBef>
                <a:spcPct val="0"/>
              </a:spcBef>
              <a:spcAft>
                <a:spcPct val="0"/>
              </a:spcAft>
              <a:buClr>
                <a:srgbClr val="EE0060"/>
              </a:buClr>
              <a:buFont typeface="Arial" pitchFamily="34" charset="0"/>
              <a:buChar char="•"/>
              <a:defRPr sz="2000">
                <a:solidFill>
                  <a:srgbClr val="000000"/>
                </a:solidFill>
                <a:latin typeface="Lato" panose="020F0502020204030203" pitchFamily="34" charset="0"/>
                <a:cs typeface="Aharoni" panose="02010803020104030203" pitchFamily="2" charset="-79"/>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smtClean="0"/>
              <a:t>Run</a:t>
            </a:r>
            <a:r>
              <a:rPr lang="en-US" dirty="0"/>
              <a:t>() will have the actual task to be performed by the thread.</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2" name="Title 1"/>
          <p:cNvSpPr>
            <a:spLocks noGrp="1"/>
          </p:cNvSpPr>
          <p:nvPr>
            <p:ph type="title"/>
          </p:nvPr>
        </p:nvSpPr>
        <p:spPr>
          <a:xfrm>
            <a:off x="2209800" y="1600200"/>
            <a:ext cx="7543800" cy="715962"/>
          </a:xfrm>
          <a:noFill/>
          <a:ln w="9525">
            <a:noFill/>
            <a:miter lim="800000"/>
            <a:headEnd/>
            <a:tailEnd/>
          </a:ln>
        </p:spPr>
        <p:txBody>
          <a:bodyPr vert="horz" wrap="square" lIns="16930" tIns="16930" rIns="16930" bIns="16930" numCol="1" rtlCol="0" anchor="t" anchorCtr="0" compatLnSpc="1">
            <a:prstTxWarp prst="textNoShape">
              <a:avLst/>
            </a:prstTxWarp>
            <a:noAutofit/>
          </a:bodyPr>
          <a:lstStyle/>
          <a:p>
            <a:pPr algn="l" defTabSz="914240" fontAlgn="base">
              <a:spcBef>
                <a:spcPct val="20000"/>
              </a:spcBef>
              <a:spcAft>
                <a:spcPct val="0"/>
              </a:spcAft>
              <a:buClr>
                <a:srgbClr val="000000"/>
              </a:buClr>
              <a:buFont typeface="Arial" charset="0"/>
            </a:pPr>
            <a:r>
              <a:rPr lang="en-US" sz="3600" b="1" dirty="0">
                <a:solidFill>
                  <a:srgbClr val="E61557"/>
                </a:solidFill>
                <a:latin typeface="Lato" panose="020F0502020204030203" pitchFamily="34" charset="0"/>
              </a:rPr>
              <a:t>Naming Convention of a Package.</a:t>
            </a:r>
          </a:p>
        </p:txBody>
      </p:sp>
      <p:sp>
        <p:nvSpPr>
          <p:cNvPr id="3" name="Content Placeholder 2"/>
          <p:cNvSpPr>
            <a:spLocks noGrp="1"/>
          </p:cNvSpPr>
          <p:nvPr>
            <p:ph idx="1"/>
          </p:nvPr>
        </p:nvSpPr>
        <p:spPr>
          <a:xfrm>
            <a:off x="2133600" y="2514600"/>
            <a:ext cx="8534400" cy="2554545"/>
          </a:xfrm>
          <a:noFill/>
        </p:spPr>
        <p:txBody>
          <a:bodyPr vert="horz" wrap="square" lIns="91440" tIns="45720" rIns="91440" bIns="45720" rtlCol="0">
            <a:spAutoFit/>
          </a:bodyPr>
          <a:lstStyle/>
          <a:p>
            <a:pPr fontAlgn="base">
              <a:spcBef>
                <a:spcPct val="0"/>
              </a:spcBef>
              <a:spcAft>
                <a:spcPct val="0"/>
              </a:spcAft>
              <a:buClr>
                <a:srgbClr val="EE0060"/>
              </a:buClr>
            </a:pPr>
            <a:r>
              <a:rPr lang="en-US" sz="2000" dirty="0">
                <a:solidFill>
                  <a:srgbClr val="000000"/>
                </a:solidFill>
                <a:latin typeface="Lato" panose="020F0502020204030203" pitchFamily="34" charset="0"/>
                <a:cs typeface="Aharoni" panose="02010803020104030203" pitchFamily="2" charset="-79"/>
              </a:rPr>
              <a:t>Packages names are written in all lower case</a:t>
            </a:r>
            <a:r>
              <a:rPr lang="en-US" sz="2000" dirty="0" smtClean="0">
                <a:solidFill>
                  <a:srgbClr val="000000"/>
                </a:solidFill>
                <a:latin typeface="Lato" panose="020F0502020204030203" pitchFamily="34" charset="0"/>
                <a:cs typeface="Aharoni" panose="02010803020104030203" pitchFamily="2" charset="-79"/>
              </a:rPr>
              <a:t>. (</a:t>
            </a:r>
            <a:r>
              <a:rPr lang="en-US" sz="2000" dirty="0">
                <a:solidFill>
                  <a:srgbClr val="000000"/>
                </a:solidFill>
                <a:latin typeface="Lato" panose="020F0502020204030203" pitchFamily="34" charset="0"/>
                <a:cs typeface="Aharoni" panose="02010803020104030203" pitchFamily="2" charset="-79"/>
              </a:rPr>
              <a:t>It is not mandatory. However, it is standard convention that is followed</a:t>
            </a:r>
            <a:r>
              <a:rPr lang="en-US" sz="2000" dirty="0" smtClean="0">
                <a:solidFill>
                  <a:srgbClr val="000000"/>
                </a:solidFill>
                <a:latin typeface="Lato" panose="020F0502020204030203" pitchFamily="34" charset="0"/>
                <a:cs typeface="Aharoni" panose="02010803020104030203" pitchFamily="2" charset="-79"/>
              </a:rPr>
              <a:t>)</a:t>
            </a:r>
          </a:p>
          <a:p>
            <a:pPr fontAlgn="base">
              <a:spcBef>
                <a:spcPct val="0"/>
              </a:spcBef>
              <a:spcAft>
                <a:spcPct val="0"/>
              </a:spcAft>
              <a:buClr>
                <a:srgbClr val="EE0060"/>
              </a:buClr>
            </a:pPr>
            <a:endParaRPr lang="en-US" sz="2000" dirty="0">
              <a:solidFill>
                <a:srgbClr val="000000"/>
              </a:solidFill>
              <a:latin typeface="Lato" panose="020F0502020204030203" pitchFamily="34" charset="0"/>
              <a:cs typeface="Aharoni" panose="02010803020104030203" pitchFamily="2" charset="-79"/>
            </a:endParaRPr>
          </a:p>
          <a:p>
            <a:pPr fontAlgn="base">
              <a:spcBef>
                <a:spcPct val="0"/>
              </a:spcBef>
              <a:spcAft>
                <a:spcPct val="0"/>
              </a:spcAft>
              <a:buClr>
                <a:srgbClr val="EE0060"/>
              </a:buClr>
            </a:pPr>
            <a:r>
              <a:rPr lang="en-US" sz="2000" dirty="0">
                <a:solidFill>
                  <a:srgbClr val="000000"/>
                </a:solidFill>
                <a:latin typeface="Lato" panose="020F0502020204030203" pitchFamily="34" charset="0"/>
                <a:cs typeface="Aharoni" panose="02010803020104030203" pitchFamily="2" charset="-79"/>
              </a:rPr>
              <a:t>Companies use their reversed internet domain name to begin their package names</a:t>
            </a:r>
            <a:r>
              <a:rPr lang="en-US" sz="2000" dirty="0" smtClean="0">
                <a:solidFill>
                  <a:srgbClr val="000000"/>
                </a:solidFill>
                <a:latin typeface="Lato" panose="020F0502020204030203" pitchFamily="34" charset="0"/>
                <a:cs typeface="Aharoni" panose="02010803020104030203" pitchFamily="2" charset="-79"/>
              </a:rPr>
              <a:t>.</a:t>
            </a:r>
          </a:p>
          <a:p>
            <a:pPr fontAlgn="base">
              <a:spcBef>
                <a:spcPct val="0"/>
              </a:spcBef>
              <a:spcAft>
                <a:spcPct val="0"/>
              </a:spcAft>
              <a:buClr>
                <a:srgbClr val="EE0060"/>
              </a:buClr>
            </a:pPr>
            <a:endParaRPr lang="en-US" sz="2000" dirty="0">
              <a:solidFill>
                <a:srgbClr val="000000"/>
              </a:solidFill>
              <a:latin typeface="Lato" panose="020F0502020204030203" pitchFamily="34" charset="0"/>
              <a:cs typeface="Aharoni" panose="02010803020104030203" pitchFamily="2" charset="-79"/>
            </a:endParaRPr>
          </a:p>
          <a:p>
            <a:pPr fontAlgn="base">
              <a:spcBef>
                <a:spcPct val="0"/>
              </a:spcBef>
              <a:spcAft>
                <a:spcPct val="0"/>
              </a:spcAft>
              <a:buClr>
                <a:srgbClr val="EE0060"/>
              </a:buClr>
            </a:pPr>
            <a:r>
              <a:rPr lang="en-US" sz="2000" dirty="0">
                <a:solidFill>
                  <a:srgbClr val="000000"/>
                </a:solidFill>
                <a:latin typeface="Lato" panose="020F0502020204030203" pitchFamily="34" charset="0"/>
                <a:cs typeface="Aharoni" panose="02010803020104030203" pitchFamily="2" charset="-79"/>
              </a:rPr>
              <a:t>For example: com.example.mypackage for a named mypackage created by a programmer at example.com</a:t>
            </a:r>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6" y="-3649"/>
            <a:ext cx="12192000" cy="6861649"/>
          </a:xfrm>
          <a:prstGeom prst="rect">
            <a:avLst/>
          </a:prstGeom>
          <a:noFill/>
          <a:ln w="9525">
            <a:noFill/>
            <a:miter lim="800000"/>
            <a:headEnd/>
            <a:tailEnd/>
          </a:ln>
        </p:spPr>
      </p:pic>
      <p:sp>
        <p:nvSpPr>
          <p:cNvPr id="5" name="Title 1">
            <a:extLst>
              <a:ext uri="{FF2B5EF4-FFF2-40B4-BE49-F238E27FC236}">
                <a16:creationId xmlns:a16="http://schemas.microsoft.com/office/drawing/2014/main" xmlns="" id="{6BE35F1E-0B21-45FC-822A-9F5253C0BFEA}"/>
              </a:ext>
            </a:extLst>
          </p:cNvPr>
          <p:cNvSpPr txBox="1">
            <a:spLocks/>
          </p:cNvSpPr>
          <p:nvPr/>
        </p:nvSpPr>
        <p:spPr>
          <a:xfrm>
            <a:off x="2413000" y="2692400"/>
            <a:ext cx="5617747" cy="497415"/>
          </a:xfrm>
          <a:prstGeom prst="rect">
            <a:avLst/>
          </a:prstGeom>
          <a:noFill/>
          <a:ln w="9525">
            <a:noFill/>
            <a:miter lim="800000"/>
            <a:headEnd/>
            <a:tailEnd/>
          </a:ln>
        </p:spPr>
        <p:txBody>
          <a:bodyPr vert="horz" wrap="square" lIns="5643" tIns="5643" rIns="5643" bIns="5643" numCol="1" anchor="t" anchorCtr="0" compatLnSpc="1">
            <a:prstTxWarp prst="textNoShape">
              <a:avLst/>
            </a:prstTxWarp>
          </a:bodyPr>
          <a:lstStyle>
            <a:defPPr>
              <a:defRPr lang="en-US"/>
            </a:defPPr>
            <a:lvl1pPr defTabSz="914240" eaLnBrk="1" hangingPunct="1">
              <a:spcBef>
                <a:spcPct val="20000"/>
              </a:spcBef>
              <a:buClr>
                <a:srgbClr val="000000"/>
              </a:buClr>
              <a:buFont typeface="Arial" charset="0"/>
              <a:defRPr sz="11500" b="1" baseline="0">
                <a:solidFill>
                  <a:srgbClr val="E61557"/>
                </a:solidFill>
                <a:latin typeface="Lato Black" panose="020F0A02020204030203" pitchFamily="34" charset="0"/>
                <a:ea typeface="+mj-ea"/>
                <a:cs typeface="+mj-cs"/>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sz="5000" dirty="0"/>
              <a:t>Thread Pool</a:t>
            </a:r>
          </a:p>
        </p:txBody>
      </p:sp>
    </p:spTree>
    <p:extLst>
      <p:ext uri="{BB962C8B-B14F-4D97-AF65-F5344CB8AC3E}">
        <p14:creationId xmlns:p14="http://schemas.microsoft.com/office/powerpoint/2010/main" val="3228927112"/>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49"/>
            <a:ext cx="12192000" cy="6861649"/>
          </a:xfrm>
          <a:prstGeom prst="rect">
            <a:avLst/>
          </a:prstGeom>
        </p:spPr>
      </p:pic>
      <p:grpSp>
        <p:nvGrpSpPr>
          <p:cNvPr id="29" name="Group 28">
            <a:extLst>
              <a:ext uri="{FF2B5EF4-FFF2-40B4-BE49-F238E27FC236}">
                <a16:creationId xmlns:a16="http://schemas.microsoft.com/office/drawing/2014/main" xmlns="" id="{835C3572-6CC4-41F5-9249-E0488758C9DE}"/>
              </a:ext>
            </a:extLst>
          </p:cNvPr>
          <p:cNvGrpSpPr/>
          <p:nvPr/>
        </p:nvGrpSpPr>
        <p:grpSpPr>
          <a:xfrm>
            <a:off x="1955800" y="2667000"/>
            <a:ext cx="9728200" cy="3062817"/>
            <a:chOff x="1425533" y="8816975"/>
            <a:chExt cx="33054967" cy="9188450"/>
          </a:xfrm>
        </p:grpSpPr>
        <p:sp>
          <p:nvSpPr>
            <p:cNvPr id="28" name="Rectangle 27">
              <a:extLst>
                <a:ext uri="{FF2B5EF4-FFF2-40B4-BE49-F238E27FC236}">
                  <a16:creationId xmlns:a16="http://schemas.microsoft.com/office/drawing/2014/main" xmlns="" id="{7231B932-AE12-4FF1-8775-6A22660491A7}"/>
                </a:ext>
              </a:extLst>
            </p:cNvPr>
            <p:cNvSpPr/>
            <p:nvPr/>
          </p:nvSpPr>
          <p:spPr bwMode="auto">
            <a:xfrm>
              <a:off x="8313062" y="10744200"/>
              <a:ext cx="19271339" cy="2621278"/>
            </a:xfrm>
            <a:prstGeom prst="rect">
              <a:avLst/>
            </a:prstGeom>
            <a:solidFill>
              <a:srgbClr val="FFE5E6"/>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76192" fontAlgn="base">
                <a:spcBef>
                  <a:spcPct val="20000"/>
                </a:spcBef>
                <a:spcAft>
                  <a:spcPct val="0"/>
                </a:spcAft>
                <a:buClr>
                  <a:srgbClr val="FF0000"/>
                </a:buClr>
              </a:pPr>
              <a:endParaRPr lang="en-IN" sz="600" dirty="0">
                <a:latin typeface="Arial" pitchFamily="34" charset="0"/>
              </a:endParaRPr>
            </a:p>
          </p:txBody>
        </p:sp>
        <p:grpSp>
          <p:nvGrpSpPr>
            <p:cNvPr id="27" name="Group 26">
              <a:extLst>
                <a:ext uri="{FF2B5EF4-FFF2-40B4-BE49-F238E27FC236}">
                  <a16:creationId xmlns:a16="http://schemas.microsoft.com/office/drawing/2014/main" xmlns="" id="{B6C8BCA5-8BFB-4075-9212-11F220D651D4}"/>
                </a:ext>
              </a:extLst>
            </p:cNvPr>
            <p:cNvGrpSpPr/>
            <p:nvPr/>
          </p:nvGrpSpPr>
          <p:grpSpPr>
            <a:xfrm>
              <a:off x="1425533" y="8816975"/>
              <a:ext cx="33054967" cy="9188450"/>
              <a:chOff x="1654133" y="8816975"/>
              <a:chExt cx="33054967" cy="9188450"/>
            </a:xfrm>
          </p:grpSpPr>
          <p:sp>
            <p:nvSpPr>
              <p:cNvPr id="5" name="Rectangle: Rounded Corners 4">
                <a:extLst>
                  <a:ext uri="{FF2B5EF4-FFF2-40B4-BE49-F238E27FC236}">
                    <a16:creationId xmlns:a16="http://schemas.microsoft.com/office/drawing/2014/main" xmlns="" id="{91D3A26B-3B26-4E09-B1D7-92A35B99A54A}"/>
                  </a:ext>
                </a:extLst>
              </p:cNvPr>
              <p:cNvSpPr/>
              <p:nvPr/>
            </p:nvSpPr>
            <p:spPr bwMode="auto">
              <a:xfrm>
                <a:off x="1654133" y="9753600"/>
                <a:ext cx="4441867" cy="7315200"/>
              </a:xfrm>
              <a:prstGeom prst="roundRect">
                <a:avLst>
                  <a:gd name="adj" fmla="val 7537"/>
                </a:avLst>
              </a:prstGeom>
              <a:solidFill>
                <a:srgbClr val="3DA5C9"/>
              </a:solidFill>
              <a:ln w="28575" cap="flat" cmpd="sng" algn="ctr">
                <a:noFill/>
                <a:prstDash val="solid"/>
                <a:round/>
                <a:headEnd type="none" w="sm" len="sm"/>
                <a:tailEnd type="none" w="sm" len="sm"/>
              </a:ln>
              <a:effectLst>
                <a:outerShdw blurRad="63500" dist="889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defTabSz="76192" fontAlgn="base">
                  <a:spcBef>
                    <a:spcPct val="20000"/>
                  </a:spcBef>
                  <a:spcAft>
                    <a:spcPct val="0"/>
                  </a:spcAft>
                  <a:buClr>
                    <a:srgbClr val="FF0000"/>
                  </a:buClr>
                </a:pPr>
                <a:endParaRPr lang="en-IN" sz="600">
                  <a:latin typeface="Arial" pitchFamily="34" charset="0"/>
                </a:endParaRPr>
              </a:p>
            </p:txBody>
          </p:sp>
          <p:sp>
            <p:nvSpPr>
              <p:cNvPr id="6" name="Rectangle: Rounded Corners 5">
                <a:extLst>
                  <a:ext uri="{FF2B5EF4-FFF2-40B4-BE49-F238E27FC236}">
                    <a16:creationId xmlns:a16="http://schemas.microsoft.com/office/drawing/2014/main" xmlns="" id="{68AC2693-0FCF-48BD-BC1B-B1977A56564A}"/>
                  </a:ext>
                </a:extLst>
              </p:cNvPr>
              <p:cNvSpPr/>
              <p:nvPr/>
            </p:nvSpPr>
            <p:spPr bwMode="auto">
              <a:xfrm>
                <a:off x="7239000" y="8816975"/>
                <a:ext cx="27470100" cy="9188450"/>
              </a:xfrm>
              <a:prstGeom prst="roundRect">
                <a:avLst>
                  <a:gd name="adj" fmla="val 7711"/>
                </a:avLst>
              </a:prstGeom>
              <a:noFill/>
              <a:ln w="76200" cap="flat" cmpd="sng" algn="ctr">
                <a:solidFill>
                  <a:srgbClr val="FF9FA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76192" fontAlgn="base">
                  <a:spcBef>
                    <a:spcPct val="20000"/>
                  </a:spcBef>
                  <a:spcAft>
                    <a:spcPct val="0"/>
                  </a:spcAft>
                  <a:buClr>
                    <a:srgbClr val="FF0000"/>
                  </a:buClr>
                </a:pPr>
                <a:endParaRPr lang="en-IN" sz="600">
                  <a:latin typeface="Arial" pitchFamily="34" charset="0"/>
                </a:endParaRPr>
              </a:p>
            </p:txBody>
          </p:sp>
          <p:sp>
            <p:nvSpPr>
              <p:cNvPr id="7" name="Rectangle: Rounded Corners 6">
                <a:extLst>
                  <a:ext uri="{FF2B5EF4-FFF2-40B4-BE49-F238E27FC236}">
                    <a16:creationId xmlns:a16="http://schemas.microsoft.com/office/drawing/2014/main" xmlns="" id="{E8A601C3-08FA-4325-8F0B-581F9C744A61}"/>
                  </a:ext>
                </a:extLst>
              </p:cNvPr>
              <p:cNvSpPr/>
              <p:nvPr/>
            </p:nvSpPr>
            <p:spPr bwMode="auto">
              <a:xfrm>
                <a:off x="29794200" y="9753600"/>
                <a:ext cx="4241292" cy="7315200"/>
              </a:xfrm>
              <a:prstGeom prst="roundRect">
                <a:avLst>
                  <a:gd name="adj" fmla="val 7537"/>
                </a:avLst>
              </a:prstGeom>
              <a:solidFill>
                <a:schemeClr val="bg2">
                  <a:lumMod val="50000"/>
                </a:schemeClr>
              </a:solidFill>
              <a:ln w="28575" cap="flat" cmpd="sng" algn="ctr">
                <a:noFill/>
                <a:prstDash val="solid"/>
                <a:round/>
                <a:headEnd type="none" w="sm" len="sm"/>
                <a:tailEnd type="none" w="sm" len="sm"/>
              </a:ln>
              <a:effectLst>
                <a:outerShdw blurRad="63500" dist="889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defTabSz="76192" fontAlgn="base">
                  <a:spcBef>
                    <a:spcPct val="20000"/>
                  </a:spcBef>
                  <a:spcAft>
                    <a:spcPct val="0"/>
                  </a:spcAft>
                  <a:buClr>
                    <a:srgbClr val="FF0000"/>
                  </a:buClr>
                </a:pPr>
                <a:endParaRPr lang="en-IN" sz="600">
                  <a:latin typeface="Arial" pitchFamily="34" charset="0"/>
                </a:endParaRPr>
              </a:p>
            </p:txBody>
          </p:sp>
          <p:cxnSp>
            <p:nvCxnSpPr>
              <p:cNvPr id="9" name="Straight Connector 8">
                <a:extLst>
                  <a:ext uri="{FF2B5EF4-FFF2-40B4-BE49-F238E27FC236}">
                    <a16:creationId xmlns:a16="http://schemas.microsoft.com/office/drawing/2014/main" xmlns="" id="{239EC85C-6F99-41FA-9F89-294BCE4B0D38}"/>
                  </a:ext>
                </a:extLst>
              </p:cNvPr>
              <p:cNvCxnSpPr/>
              <p:nvPr/>
            </p:nvCxnSpPr>
            <p:spPr bwMode="auto">
              <a:xfrm>
                <a:off x="8610600" y="10744200"/>
                <a:ext cx="19202400" cy="0"/>
              </a:xfrm>
              <a:prstGeom prst="line">
                <a:avLst/>
              </a:prstGeom>
              <a:ln>
                <a:solidFill>
                  <a:srgbClr val="FF9FA1"/>
                </a:solidFill>
                <a:headEnd type="none" w="sm" len="sm"/>
                <a:tailEnd type="none" w="sm" len="sm"/>
              </a:ln>
            </p:spPr>
            <p:style>
              <a:lnRef idx="3">
                <a:schemeClr val="accent3"/>
              </a:lnRef>
              <a:fillRef idx="0">
                <a:schemeClr val="accent3"/>
              </a:fillRef>
              <a:effectRef idx="2">
                <a:schemeClr val="accent3"/>
              </a:effectRef>
              <a:fontRef idx="minor">
                <a:schemeClr val="tx1"/>
              </a:fontRef>
            </p:style>
          </p:cxnSp>
          <p:cxnSp>
            <p:nvCxnSpPr>
              <p:cNvPr id="10" name="Straight Connector 9">
                <a:extLst>
                  <a:ext uri="{FF2B5EF4-FFF2-40B4-BE49-F238E27FC236}">
                    <a16:creationId xmlns:a16="http://schemas.microsoft.com/office/drawing/2014/main" xmlns="" id="{F0428F70-FF21-4107-A139-7AD0056CB28D}"/>
                  </a:ext>
                </a:extLst>
              </p:cNvPr>
              <p:cNvCxnSpPr/>
              <p:nvPr/>
            </p:nvCxnSpPr>
            <p:spPr bwMode="auto">
              <a:xfrm>
                <a:off x="8610600" y="13365480"/>
                <a:ext cx="19202400" cy="0"/>
              </a:xfrm>
              <a:prstGeom prst="line">
                <a:avLst/>
              </a:prstGeom>
              <a:ln>
                <a:solidFill>
                  <a:srgbClr val="FF9FA1"/>
                </a:solidFill>
                <a:headEnd type="none" w="sm" len="sm"/>
                <a:tailEnd type="none" w="sm" len="sm"/>
              </a:ln>
            </p:spPr>
            <p:style>
              <a:lnRef idx="3">
                <a:schemeClr val="accent3"/>
              </a:lnRef>
              <a:fillRef idx="0">
                <a:schemeClr val="accent3"/>
              </a:fillRef>
              <a:effectRef idx="2">
                <a:schemeClr val="accent3"/>
              </a:effectRef>
              <a:fontRef idx="minor">
                <a:schemeClr val="tx1"/>
              </a:fontRef>
            </p:style>
          </p:cxnSp>
          <p:sp>
            <p:nvSpPr>
              <p:cNvPr id="11" name="Arrow: Right 10">
                <a:extLst>
                  <a:ext uri="{FF2B5EF4-FFF2-40B4-BE49-F238E27FC236}">
                    <a16:creationId xmlns:a16="http://schemas.microsoft.com/office/drawing/2014/main" xmlns="" id="{B27F59CA-E912-422B-B006-203170B2E6D9}"/>
                  </a:ext>
                </a:extLst>
              </p:cNvPr>
              <p:cNvSpPr/>
              <p:nvPr/>
            </p:nvSpPr>
            <p:spPr bwMode="auto">
              <a:xfrm rot="10800000">
                <a:off x="5481509" y="14631650"/>
                <a:ext cx="24807175" cy="2067273"/>
              </a:xfrm>
              <a:prstGeom prst="rightArrow">
                <a:avLst>
                  <a:gd name="adj1" fmla="val 50000"/>
                  <a:gd name="adj2" fmla="val 53476"/>
                </a:avLst>
              </a:prstGeom>
              <a:solidFill>
                <a:schemeClr val="bg2">
                  <a:lumMod val="90000"/>
                </a:schemeClr>
              </a:solidFill>
              <a:ln w="28575" cap="flat" cmpd="sng" algn="ctr">
                <a:noFill/>
                <a:prstDash val="solid"/>
                <a:round/>
                <a:headEnd type="none" w="sm" len="sm"/>
                <a:tailEnd type="none" w="sm" len="sm"/>
              </a:ln>
              <a:effectLst>
                <a:outerShdw blurRad="152400" dist="762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defTabSz="76192" fontAlgn="base">
                  <a:spcBef>
                    <a:spcPct val="20000"/>
                  </a:spcBef>
                  <a:spcAft>
                    <a:spcPct val="0"/>
                  </a:spcAft>
                  <a:buClr>
                    <a:srgbClr val="FF0000"/>
                  </a:buClr>
                </a:pPr>
                <a:endParaRPr lang="en-IN" sz="600">
                  <a:latin typeface="Arial" pitchFamily="34" charset="0"/>
                </a:endParaRPr>
              </a:p>
            </p:txBody>
          </p:sp>
          <p:sp>
            <p:nvSpPr>
              <p:cNvPr id="12" name="Rectangle: Rounded Corners 11">
                <a:extLst>
                  <a:ext uri="{FF2B5EF4-FFF2-40B4-BE49-F238E27FC236}">
                    <a16:creationId xmlns:a16="http://schemas.microsoft.com/office/drawing/2014/main" xmlns="" id="{21DE4B20-776F-4C63-BE86-70BBFFFB9755}"/>
                  </a:ext>
                </a:extLst>
              </p:cNvPr>
              <p:cNvSpPr/>
              <p:nvPr/>
            </p:nvSpPr>
            <p:spPr bwMode="auto">
              <a:xfrm>
                <a:off x="9851758" y="11250826"/>
                <a:ext cx="2667000" cy="1569709"/>
              </a:xfrm>
              <a:prstGeom prst="roundRect">
                <a:avLst/>
              </a:prstGeom>
              <a:solidFill>
                <a:srgbClr val="2CB5B2"/>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76192">
                  <a:spcBef>
                    <a:spcPct val="20000"/>
                  </a:spcBef>
                  <a:buClr>
                    <a:srgbClr val="FF0000"/>
                  </a:buClr>
                </a:pPr>
                <a:r>
                  <a:rPr lang="en-IN" sz="1600" dirty="0">
                    <a:solidFill>
                      <a:schemeClr val="bg1"/>
                    </a:solidFill>
                    <a:latin typeface="Lato" panose="020F0502020204030203" pitchFamily="34" charset="0"/>
                    <a:cs typeface="Aharoni" panose="02010803020104030203" pitchFamily="2" charset="-79"/>
                  </a:rPr>
                  <a:t>Task</a:t>
                </a:r>
              </a:p>
            </p:txBody>
          </p:sp>
          <p:sp>
            <p:nvSpPr>
              <p:cNvPr id="13" name="Rectangle: Rounded Corners 12">
                <a:extLst>
                  <a:ext uri="{FF2B5EF4-FFF2-40B4-BE49-F238E27FC236}">
                    <a16:creationId xmlns:a16="http://schemas.microsoft.com/office/drawing/2014/main" xmlns="" id="{ADC4413B-D50C-4AFB-A4D4-ED6164F9CC22}"/>
                  </a:ext>
                </a:extLst>
              </p:cNvPr>
              <p:cNvSpPr/>
              <p:nvPr/>
            </p:nvSpPr>
            <p:spPr bwMode="auto">
              <a:xfrm>
                <a:off x="13609783" y="11331899"/>
                <a:ext cx="2667000" cy="1569709"/>
              </a:xfrm>
              <a:prstGeom prst="roundRect">
                <a:avLst/>
              </a:prstGeom>
              <a:solidFill>
                <a:srgbClr val="2CB5B2"/>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76192">
                  <a:spcBef>
                    <a:spcPct val="20000"/>
                  </a:spcBef>
                  <a:buClr>
                    <a:srgbClr val="FF0000"/>
                  </a:buClr>
                </a:pPr>
                <a:r>
                  <a:rPr lang="en-IN" sz="1600" dirty="0">
                    <a:solidFill>
                      <a:schemeClr val="bg1"/>
                    </a:solidFill>
                    <a:latin typeface="Lato" panose="020F0502020204030203" pitchFamily="34" charset="0"/>
                    <a:cs typeface="Aharoni" panose="02010803020104030203" pitchFamily="2" charset="-79"/>
                  </a:rPr>
                  <a:t>Task</a:t>
                </a:r>
              </a:p>
            </p:txBody>
          </p:sp>
          <p:sp>
            <p:nvSpPr>
              <p:cNvPr id="14" name="Rectangle: Rounded Corners 13">
                <a:extLst>
                  <a:ext uri="{FF2B5EF4-FFF2-40B4-BE49-F238E27FC236}">
                    <a16:creationId xmlns:a16="http://schemas.microsoft.com/office/drawing/2014/main" xmlns="" id="{43C0C768-DDE6-43B0-9F16-8410A647D8BB}"/>
                  </a:ext>
                </a:extLst>
              </p:cNvPr>
              <p:cNvSpPr/>
              <p:nvPr/>
            </p:nvSpPr>
            <p:spPr bwMode="auto">
              <a:xfrm>
                <a:off x="17319768" y="11303305"/>
                <a:ext cx="2667000" cy="1569709"/>
              </a:xfrm>
              <a:prstGeom prst="roundRect">
                <a:avLst/>
              </a:prstGeom>
              <a:solidFill>
                <a:srgbClr val="2CB5B2"/>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76192">
                  <a:spcBef>
                    <a:spcPct val="20000"/>
                  </a:spcBef>
                  <a:buClr>
                    <a:srgbClr val="FF0000"/>
                  </a:buClr>
                </a:pPr>
                <a:r>
                  <a:rPr lang="en-IN" sz="1600" dirty="0">
                    <a:solidFill>
                      <a:schemeClr val="bg1"/>
                    </a:solidFill>
                    <a:latin typeface="Lato" panose="020F0502020204030203" pitchFamily="34" charset="0"/>
                    <a:cs typeface="Aharoni" panose="02010803020104030203" pitchFamily="2" charset="-79"/>
                  </a:rPr>
                  <a:t>Task</a:t>
                </a:r>
              </a:p>
            </p:txBody>
          </p:sp>
          <p:sp>
            <p:nvSpPr>
              <p:cNvPr id="15" name="Rectangle: Rounded Corners 14">
                <a:extLst>
                  <a:ext uri="{FF2B5EF4-FFF2-40B4-BE49-F238E27FC236}">
                    <a16:creationId xmlns:a16="http://schemas.microsoft.com/office/drawing/2014/main" xmlns="" id="{3D6F66BE-0053-47A7-825E-6374F3417EF3}"/>
                  </a:ext>
                </a:extLst>
              </p:cNvPr>
              <p:cNvSpPr/>
              <p:nvPr/>
            </p:nvSpPr>
            <p:spPr bwMode="auto">
              <a:xfrm>
                <a:off x="20955116" y="11303305"/>
                <a:ext cx="2667000" cy="1569709"/>
              </a:xfrm>
              <a:prstGeom prst="roundRect">
                <a:avLst/>
              </a:prstGeom>
              <a:solidFill>
                <a:srgbClr val="2CB5B2"/>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76192" fontAlgn="base">
                  <a:spcBef>
                    <a:spcPct val="20000"/>
                  </a:spcBef>
                  <a:spcAft>
                    <a:spcPct val="0"/>
                  </a:spcAft>
                  <a:buClr>
                    <a:srgbClr val="FF0000"/>
                  </a:buClr>
                </a:pPr>
                <a:r>
                  <a:rPr lang="en-IN" sz="1600" dirty="0">
                    <a:solidFill>
                      <a:schemeClr val="bg1"/>
                    </a:solidFill>
                    <a:latin typeface="Lato" panose="020F0502020204030203" pitchFamily="34" charset="0"/>
                    <a:cs typeface="Aharoni" panose="02010803020104030203" pitchFamily="2" charset="-79"/>
                  </a:rPr>
                  <a:t>Task</a:t>
                </a:r>
              </a:p>
            </p:txBody>
          </p:sp>
          <p:sp>
            <p:nvSpPr>
              <p:cNvPr id="16" name="Rectangle: Rounded Corners 15">
                <a:extLst>
                  <a:ext uri="{FF2B5EF4-FFF2-40B4-BE49-F238E27FC236}">
                    <a16:creationId xmlns:a16="http://schemas.microsoft.com/office/drawing/2014/main" xmlns="" id="{CB5E54CA-EADB-4028-9C84-58DBC684A78B}"/>
                  </a:ext>
                </a:extLst>
              </p:cNvPr>
              <p:cNvSpPr/>
              <p:nvPr/>
            </p:nvSpPr>
            <p:spPr bwMode="auto">
              <a:xfrm>
                <a:off x="24422100" y="11277599"/>
                <a:ext cx="2667000" cy="1569709"/>
              </a:xfrm>
              <a:prstGeom prst="roundRect">
                <a:avLst/>
              </a:prstGeom>
              <a:solidFill>
                <a:srgbClr val="2CB5B2"/>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76192" fontAlgn="base">
                  <a:spcBef>
                    <a:spcPct val="20000"/>
                  </a:spcBef>
                  <a:spcAft>
                    <a:spcPct val="0"/>
                  </a:spcAft>
                  <a:buClr>
                    <a:srgbClr val="FF0000"/>
                  </a:buClr>
                </a:pPr>
                <a:r>
                  <a:rPr lang="en-IN" sz="1600" dirty="0">
                    <a:solidFill>
                      <a:schemeClr val="bg1"/>
                    </a:solidFill>
                    <a:latin typeface="Lato" panose="020F0502020204030203" pitchFamily="34" charset="0"/>
                    <a:cs typeface="Aharoni" panose="02010803020104030203" pitchFamily="2" charset="-79"/>
                  </a:rPr>
                  <a:t>Task</a:t>
                </a:r>
              </a:p>
            </p:txBody>
          </p:sp>
          <p:sp>
            <p:nvSpPr>
              <p:cNvPr id="17" name="Arrow: Right 16">
                <a:extLst>
                  <a:ext uri="{FF2B5EF4-FFF2-40B4-BE49-F238E27FC236}">
                    <a16:creationId xmlns:a16="http://schemas.microsoft.com/office/drawing/2014/main" xmlns="" id="{11842B3D-152F-489B-BADC-41F6EBE9143A}"/>
                  </a:ext>
                </a:extLst>
              </p:cNvPr>
              <p:cNvSpPr/>
              <p:nvPr/>
            </p:nvSpPr>
            <p:spPr bwMode="auto">
              <a:xfrm>
                <a:off x="27219565" y="11051788"/>
                <a:ext cx="3069118" cy="2144278"/>
              </a:xfrm>
              <a:prstGeom prst="rightArrow">
                <a:avLst>
                  <a:gd name="adj1" fmla="val 50000"/>
                  <a:gd name="adj2" fmla="val 53476"/>
                </a:avLst>
              </a:prstGeom>
              <a:solidFill>
                <a:schemeClr val="bg2">
                  <a:lumMod val="90000"/>
                </a:schemeClr>
              </a:solidFill>
              <a:ln w="28575" cap="flat" cmpd="sng" algn="ctr">
                <a:noFill/>
                <a:prstDash val="solid"/>
                <a:round/>
                <a:headEnd type="none" w="sm" len="sm"/>
                <a:tailEnd type="none" w="sm" len="sm"/>
              </a:ln>
              <a:effectLst>
                <a:outerShdw blurRad="152400" dist="762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76192">
                  <a:spcBef>
                    <a:spcPct val="20000"/>
                  </a:spcBef>
                  <a:buClr>
                    <a:srgbClr val="FF0000"/>
                  </a:buClr>
                </a:pPr>
                <a:endParaRPr lang="en-IN">
                  <a:latin typeface="Arial" pitchFamily="34" charset="0"/>
                </a:endParaRPr>
              </a:p>
            </p:txBody>
          </p:sp>
          <p:sp>
            <p:nvSpPr>
              <p:cNvPr id="18" name="Arrow: Right 17">
                <a:extLst>
                  <a:ext uri="{FF2B5EF4-FFF2-40B4-BE49-F238E27FC236}">
                    <a16:creationId xmlns:a16="http://schemas.microsoft.com/office/drawing/2014/main" xmlns="" id="{B3471D65-964D-495C-9AD4-C8CD3D4E75FA}"/>
                  </a:ext>
                </a:extLst>
              </p:cNvPr>
              <p:cNvSpPr/>
              <p:nvPr/>
            </p:nvSpPr>
            <p:spPr bwMode="auto">
              <a:xfrm>
                <a:off x="5791198" y="11442240"/>
                <a:ext cx="2980297" cy="1315071"/>
              </a:xfrm>
              <a:prstGeom prst="rightArrow">
                <a:avLst>
                  <a:gd name="adj1" fmla="val 50000"/>
                  <a:gd name="adj2" fmla="val 53476"/>
                </a:avLst>
              </a:prstGeom>
              <a:solidFill>
                <a:schemeClr val="bg2">
                  <a:lumMod val="90000"/>
                </a:schemeClr>
              </a:solidFill>
              <a:ln w="28575" cap="flat" cmpd="sng" algn="ctr">
                <a:noFill/>
                <a:prstDash val="solid"/>
                <a:round/>
                <a:headEnd type="none" w="sm" len="sm"/>
                <a:tailEnd type="none" w="sm" len="sm"/>
              </a:ln>
              <a:effectLst>
                <a:outerShdw blurRad="152400" dist="762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76192">
                  <a:spcBef>
                    <a:spcPct val="20000"/>
                  </a:spcBef>
                  <a:buClr>
                    <a:srgbClr val="FF0000"/>
                  </a:buClr>
                </a:pPr>
                <a:endParaRPr lang="en-IN">
                  <a:latin typeface="Arial" pitchFamily="34" charset="0"/>
                </a:endParaRPr>
              </a:p>
            </p:txBody>
          </p:sp>
          <p:sp>
            <p:nvSpPr>
              <p:cNvPr id="19" name="TextBox 18">
                <a:extLst>
                  <a:ext uri="{FF2B5EF4-FFF2-40B4-BE49-F238E27FC236}">
                    <a16:creationId xmlns:a16="http://schemas.microsoft.com/office/drawing/2014/main" xmlns="" id="{C417F4DB-B064-4C90-A9F2-73BF7DB6963E}"/>
                  </a:ext>
                </a:extLst>
              </p:cNvPr>
              <p:cNvSpPr txBox="1"/>
              <p:nvPr/>
            </p:nvSpPr>
            <p:spPr>
              <a:xfrm>
                <a:off x="1990201" y="13038050"/>
                <a:ext cx="6314045" cy="1107996"/>
              </a:xfrm>
              <a:prstGeom prst="rect">
                <a:avLst/>
              </a:prstGeom>
              <a:noFill/>
            </p:spPr>
            <p:txBody>
              <a:bodyPr wrap="square" rtlCol="0">
                <a:spAutoFit/>
              </a:bodyPr>
              <a:lstStyle/>
              <a:p>
                <a:r>
                  <a:rPr lang="en-IN" dirty="0">
                    <a:solidFill>
                      <a:schemeClr val="bg1"/>
                    </a:solidFill>
                    <a:latin typeface="Lato" panose="020F0502020204030203" pitchFamily="34" charset="0"/>
                  </a:rPr>
                  <a:t>Application</a:t>
                </a:r>
              </a:p>
            </p:txBody>
          </p:sp>
          <p:sp>
            <p:nvSpPr>
              <p:cNvPr id="20" name="TextBox 19">
                <a:extLst>
                  <a:ext uri="{FF2B5EF4-FFF2-40B4-BE49-F238E27FC236}">
                    <a16:creationId xmlns:a16="http://schemas.microsoft.com/office/drawing/2014/main" xmlns="" id="{C53F429F-0641-43EC-BDE5-0412E550BAF9}"/>
                  </a:ext>
                </a:extLst>
              </p:cNvPr>
              <p:cNvSpPr txBox="1"/>
              <p:nvPr/>
            </p:nvSpPr>
            <p:spPr>
              <a:xfrm>
                <a:off x="15359580" y="9927254"/>
                <a:ext cx="6314045" cy="1107996"/>
              </a:xfrm>
              <a:prstGeom prst="rect">
                <a:avLst/>
              </a:prstGeom>
              <a:noFill/>
            </p:spPr>
            <p:txBody>
              <a:bodyPr wrap="square" rtlCol="0">
                <a:spAutoFit/>
              </a:bodyPr>
              <a:lstStyle/>
              <a:p>
                <a:pPr algn="ctr"/>
                <a:r>
                  <a:rPr lang="en-IN" dirty="0">
                    <a:solidFill>
                      <a:srgbClr val="000000"/>
                    </a:solidFill>
                    <a:latin typeface="Lato" panose="020F0502020204030203" pitchFamily="34" charset="0"/>
                  </a:rPr>
                  <a:t>Queue</a:t>
                </a:r>
              </a:p>
            </p:txBody>
          </p:sp>
          <p:sp>
            <p:nvSpPr>
              <p:cNvPr id="21" name="Rectangle: Rounded Corners 20">
                <a:extLst>
                  <a:ext uri="{FF2B5EF4-FFF2-40B4-BE49-F238E27FC236}">
                    <a16:creationId xmlns:a16="http://schemas.microsoft.com/office/drawing/2014/main" xmlns="" id="{98230D9D-6244-4349-84AC-B6F5CE2BE470}"/>
                  </a:ext>
                </a:extLst>
              </p:cNvPr>
              <p:cNvSpPr/>
              <p:nvPr/>
            </p:nvSpPr>
            <p:spPr bwMode="auto">
              <a:xfrm>
                <a:off x="30687491" y="10460268"/>
                <a:ext cx="2667000" cy="1427008"/>
              </a:xfrm>
              <a:prstGeom prst="roundRect">
                <a:avLst/>
              </a:prstGeom>
              <a:solidFill>
                <a:srgbClr val="2CB5B2"/>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76192" fontAlgn="base">
                  <a:spcBef>
                    <a:spcPct val="20000"/>
                  </a:spcBef>
                  <a:spcAft>
                    <a:spcPct val="0"/>
                  </a:spcAft>
                  <a:buClr>
                    <a:srgbClr val="FF0000"/>
                  </a:buClr>
                </a:pPr>
                <a:r>
                  <a:rPr lang="en-IN" sz="1600" b="1" dirty="0">
                    <a:solidFill>
                      <a:schemeClr val="bg1"/>
                    </a:solidFill>
                    <a:latin typeface="Lato" panose="020F0502020204030203" pitchFamily="34" charset="0"/>
                    <a:cs typeface="Aharoni" panose="02010803020104030203" pitchFamily="2" charset="-79"/>
                  </a:rPr>
                  <a:t>Thread</a:t>
                </a:r>
              </a:p>
            </p:txBody>
          </p:sp>
          <p:sp>
            <p:nvSpPr>
              <p:cNvPr id="22" name="Rectangle: Rounded Corners 21">
                <a:extLst>
                  <a:ext uri="{FF2B5EF4-FFF2-40B4-BE49-F238E27FC236}">
                    <a16:creationId xmlns:a16="http://schemas.microsoft.com/office/drawing/2014/main" xmlns="" id="{E59F8660-68EC-4D5E-A3EB-B541FA75D47D}"/>
                  </a:ext>
                </a:extLst>
              </p:cNvPr>
              <p:cNvSpPr/>
              <p:nvPr/>
            </p:nvSpPr>
            <p:spPr bwMode="auto">
              <a:xfrm>
                <a:off x="30687491" y="12159510"/>
                <a:ext cx="2667000" cy="1427008"/>
              </a:xfrm>
              <a:prstGeom prst="roundRect">
                <a:avLst/>
              </a:prstGeom>
              <a:solidFill>
                <a:srgbClr val="2CB5B2"/>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76192" fontAlgn="base">
                  <a:spcBef>
                    <a:spcPct val="20000"/>
                  </a:spcBef>
                  <a:spcAft>
                    <a:spcPct val="0"/>
                  </a:spcAft>
                  <a:buClr>
                    <a:srgbClr val="FF0000"/>
                  </a:buClr>
                </a:pPr>
                <a:r>
                  <a:rPr lang="en-IN" sz="1600" b="1" dirty="0">
                    <a:solidFill>
                      <a:schemeClr val="bg1"/>
                    </a:solidFill>
                    <a:latin typeface="Lato" panose="020F0502020204030203" pitchFamily="34" charset="0"/>
                    <a:cs typeface="Aharoni" panose="02010803020104030203" pitchFamily="2" charset="-79"/>
                  </a:rPr>
                  <a:t>Thread</a:t>
                </a:r>
              </a:p>
            </p:txBody>
          </p:sp>
          <p:sp>
            <p:nvSpPr>
              <p:cNvPr id="23" name="Rectangle: Rounded Corners 22">
                <a:extLst>
                  <a:ext uri="{FF2B5EF4-FFF2-40B4-BE49-F238E27FC236}">
                    <a16:creationId xmlns:a16="http://schemas.microsoft.com/office/drawing/2014/main" xmlns="" id="{53A959A7-B83A-45C2-9FB3-940DE1EE9BBE}"/>
                  </a:ext>
                </a:extLst>
              </p:cNvPr>
              <p:cNvSpPr/>
              <p:nvPr/>
            </p:nvSpPr>
            <p:spPr bwMode="auto">
              <a:xfrm>
                <a:off x="30687491" y="15236648"/>
                <a:ext cx="2667000" cy="1427008"/>
              </a:xfrm>
              <a:prstGeom prst="roundRect">
                <a:avLst/>
              </a:prstGeom>
              <a:solidFill>
                <a:srgbClr val="2CB5B2"/>
              </a:solidFill>
              <a:ln w="28575"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76192" fontAlgn="base">
                  <a:spcBef>
                    <a:spcPct val="20000"/>
                  </a:spcBef>
                  <a:spcAft>
                    <a:spcPct val="0"/>
                  </a:spcAft>
                  <a:buClr>
                    <a:srgbClr val="FF0000"/>
                  </a:buClr>
                </a:pPr>
                <a:r>
                  <a:rPr lang="en-IN" sz="1600" b="1" dirty="0">
                    <a:solidFill>
                      <a:schemeClr val="bg1"/>
                    </a:solidFill>
                    <a:latin typeface="Lato" panose="020F0502020204030203" pitchFamily="34" charset="0"/>
                    <a:cs typeface="Aharoni" panose="02010803020104030203" pitchFamily="2" charset="-79"/>
                  </a:rPr>
                  <a:t>Thread</a:t>
                </a:r>
              </a:p>
            </p:txBody>
          </p:sp>
          <p:sp>
            <p:nvSpPr>
              <p:cNvPr id="24" name="TextBox 23">
                <a:extLst>
                  <a:ext uri="{FF2B5EF4-FFF2-40B4-BE49-F238E27FC236}">
                    <a16:creationId xmlns:a16="http://schemas.microsoft.com/office/drawing/2014/main" xmlns="" id="{00D8956D-FFDC-4461-BFD1-76FDAAD3EAF1}"/>
                  </a:ext>
                </a:extLst>
              </p:cNvPr>
              <p:cNvSpPr txBox="1"/>
              <p:nvPr/>
            </p:nvSpPr>
            <p:spPr>
              <a:xfrm>
                <a:off x="22142844" y="15236647"/>
                <a:ext cx="6314045" cy="1015662"/>
              </a:xfrm>
              <a:prstGeom prst="rect">
                <a:avLst/>
              </a:prstGeom>
              <a:noFill/>
            </p:spPr>
            <p:txBody>
              <a:bodyPr wrap="square" rtlCol="0">
                <a:spAutoFit/>
              </a:bodyPr>
              <a:lstStyle/>
              <a:p>
                <a:pPr algn="ctr"/>
                <a:r>
                  <a:rPr lang="en-IN" sz="1600" dirty="0">
                    <a:solidFill>
                      <a:srgbClr val="000000"/>
                    </a:solidFill>
                    <a:latin typeface="Lato" panose="020F0502020204030203" pitchFamily="34" charset="0"/>
                  </a:rPr>
                  <a:t>Task Finished</a:t>
                </a:r>
              </a:p>
            </p:txBody>
          </p:sp>
          <p:sp>
            <p:nvSpPr>
              <p:cNvPr id="25" name="TextBox 24">
                <a:extLst>
                  <a:ext uri="{FF2B5EF4-FFF2-40B4-BE49-F238E27FC236}">
                    <a16:creationId xmlns:a16="http://schemas.microsoft.com/office/drawing/2014/main" xmlns="" id="{BA653549-F088-4826-9DEA-D4E210C85AE3}"/>
                  </a:ext>
                </a:extLst>
              </p:cNvPr>
              <p:cNvSpPr txBox="1"/>
              <p:nvPr/>
            </p:nvSpPr>
            <p:spPr>
              <a:xfrm>
                <a:off x="25380557" y="11636375"/>
                <a:ext cx="6314045" cy="1107996"/>
              </a:xfrm>
              <a:prstGeom prst="rect">
                <a:avLst/>
              </a:prstGeom>
              <a:noFill/>
            </p:spPr>
            <p:txBody>
              <a:bodyPr wrap="square" rtlCol="0">
                <a:spAutoFit/>
              </a:bodyPr>
              <a:lstStyle/>
              <a:p>
                <a:pPr algn="ctr"/>
                <a:r>
                  <a:rPr lang="en-IN" sz="900" b="1" dirty="0">
                    <a:solidFill>
                      <a:srgbClr val="000000"/>
                    </a:solidFill>
                    <a:latin typeface="Lato" panose="020F0502020204030203" pitchFamily="34" charset="0"/>
                  </a:rPr>
                  <a:t>Thread</a:t>
                </a:r>
              </a:p>
              <a:p>
                <a:pPr algn="ctr"/>
                <a:r>
                  <a:rPr lang="en-IN" sz="900" b="1" dirty="0">
                    <a:solidFill>
                      <a:srgbClr val="000000"/>
                    </a:solidFill>
                    <a:latin typeface="Lato" panose="020F0502020204030203" pitchFamily="34" charset="0"/>
                  </a:rPr>
                  <a:t>Assignment</a:t>
                </a:r>
              </a:p>
            </p:txBody>
          </p:sp>
          <p:sp>
            <p:nvSpPr>
              <p:cNvPr id="26" name="TextBox 25">
                <a:extLst>
                  <a:ext uri="{FF2B5EF4-FFF2-40B4-BE49-F238E27FC236}">
                    <a16:creationId xmlns:a16="http://schemas.microsoft.com/office/drawing/2014/main" xmlns="" id="{8229F9C4-D3DF-4383-9CEB-039576D33E55}"/>
                  </a:ext>
                </a:extLst>
              </p:cNvPr>
              <p:cNvSpPr txBox="1"/>
              <p:nvPr/>
            </p:nvSpPr>
            <p:spPr>
              <a:xfrm>
                <a:off x="4168253" y="11784866"/>
                <a:ext cx="6314045" cy="830997"/>
              </a:xfrm>
              <a:prstGeom prst="rect">
                <a:avLst/>
              </a:prstGeom>
              <a:noFill/>
            </p:spPr>
            <p:txBody>
              <a:bodyPr wrap="square" rtlCol="0">
                <a:spAutoFit/>
              </a:bodyPr>
              <a:lstStyle/>
              <a:p>
                <a:pPr algn="ctr"/>
                <a:r>
                  <a:rPr lang="en-IN" sz="1200" dirty="0">
                    <a:solidFill>
                      <a:srgbClr val="000000"/>
                    </a:solidFill>
                    <a:latin typeface="Lato" panose="020F0502020204030203" pitchFamily="34" charset="0"/>
                  </a:rPr>
                  <a:t>New Task</a:t>
                </a:r>
              </a:p>
            </p:txBody>
          </p:sp>
        </p:grpSp>
      </p:grpSp>
      <p:sp>
        <p:nvSpPr>
          <p:cNvPr id="2" name="Title 1">
            <a:extLst>
              <a:ext uri="{FF2B5EF4-FFF2-40B4-BE49-F238E27FC236}">
                <a16:creationId xmlns:a16="http://schemas.microsoft.com/office/drawing/2014/main" xmlns="" id="{BD9070CB-66AF-4402-B95F-56C1061F055B}"/>
              </a:ext>
            </a:extLst>
          </p:cNvPr>
          <p:cNvSpPr>
            <a:spLocks noGrp="1"/>
          </p:cNvSpPr>
          <p:nvPr>
            <p:ph type="title"/>
          </p:nvPr>
        </p:nvSpPr>
        <p:spPr>
          <a:xfrm>
            <a:off x="1447800" y="838200"/>
            <a:ext cx="3687038" cy="620683"/>
          </a:xfrm>
          <a:noFill/>
          <a:ln w="9525">
            <a:noFill/>
            <a:miter lim="800000"/>
            <a:headEnd/>
            <a:tailEnd/>
          </a:ln>
        </p:spPr>
        <p:txBody>
          <a:bodyPr vert="horz" wrap="square" lIns="30477" tIns="15238" rIns="30477" bIns="15238" numCol="1" anchor="t" anchorCtr="0" compatLnSpc="1">
            <a:prstTxWarp prst="textNoShape">
              <a:avLst/>
            </a:prstTxWarp>
            <a:spAutoFit/>
          </a:bodyPr>
          <a:lstStyle/>
          <a:p>
            <a:r>
              <a:rPr lang="en-IN" sz="3800" dirty="0">
                <a:ln w="0"/>
                <a:solidFill>
                  <a:srgbClr val="E60063"/>
                </a:solidFill>
                <a:latin typeface="Lato" panose="020F0502020204030203" pitchFamily="34" charset="0"/>
                <a:ea typeface="+mn-ea"/>
                <a:cs typeface="Calibri Light" panose="020F0302020204030204" pitchFamily="34" charset="0"/>
              </a:rPr>
              <a:t>Thread Pool</a:t>
            </a:r>
          </a:p>
        </p:txBody>
      </p:sp>
      <p:sp>
        <p:nvSpPr>
          <p:cNvPr id="4" name="Rectangle: Diagonal Corners Snipped 3">
            <a:extLst>
              <a:ext uri="{FF2B5EF4-FFF2-40B4-BE49-F238E27FC236}">
                <a16:creationId xmlns:a16="http://schemas.microsoft.com/office/drawing/2014/main" xmlns="" id="{30D32BA6-4951-461D-BEB2-CA41709F342C}"/>
              </a:ext>
            </a:extLst>
          </p:cNvPr>
          <p:cNvSpPr/>
          <p:nvPr/>
        </p:nvSpPr>
        <p:spPr bwMode="auto">
          <a:xfrm>
            <a:off x="2116843" y="1629600"/>
            <a:ext cx="8120684" cy="697885"/>
          </a:xfrm>
          <a:prstGeom prst="snip2DiagRect">
            <a:avLst/>
          </a:prstGeom>
        </p:spPr>
        <p:txBody>
          <a:bodyPr wrap="square" lIns="30477" tIns="15238" rIns="30477" bIns="15238">
            <a:spAutoFit/>
          </a:bodyPr>
          <a:lstStyle/>
          <a:p>
            <a:r>
              <a:rPr lang="en-IN" dirty="0">
                <a:solidFill>
                  <a:srgbClr val="000000"/>
                </a:solidFill>
                <a:latin typeface="Lato" panose="020F0502020204030203" pitchFamily="34" charset="0"/>
              </a:rPr>
              <a:t>Java thread pool manages the pool of worker threads and contains a queue that keep the tasks waiting to get executed</a:t>
            </a:r>
          </a:p>
        </p:txBody>
      </p:sp>
      <p:sp>
        <p:nvSpPr>
          <p:cNvPr id="30" name="Oval 29">
            <a:extLst>
              <a:ext uri="{FF2B5EF4-FFF2-40B4-BE49-F238E27FC236}">
                <a16:creationId xmlns:a16="http://schemas.microsoft.com/office/drawing/2014/main" xmlns="" id="{996977CA-A6DE-454A-8227-B3FD66638F73}"/>
              </a:ext>
            </a:extLst>
          </p:cNvPr>
          <p:cNvSpPr>
            <a:spLocks noChangeAspect="1"/>
          </p:cNvSpPr>
          <p:nvPr/>
        </p:nvSpPr>
        <p:spPr bwMode="auto">
          <a:xfrm>
            <a:off x="10723204" y="4355744"/>
            <a:ext cx="58756" cy="55708"/>
          </a:xfrm>
          <a:prstGeom prst="ellipse">
            <a:avLst/>
          </a:prstGeom>
          <a:solidFill>
            <a:schemeClr val="bg1"/>
          </a:solidFill>
          <a:ln w="28575" cap="flat" cmpd="sng" algn="ctr">
            <a:solidFill>
              <a:schemeClr val="bg1"/>
            </a:solidFill>
            <a:prstDash val="solid"/>
            <a:round/>
            <a:headEnd type="none" w="sm" len="sm"/>
            <a:tailEnd type="none" w="sm" len="sm"/>
          </a:ln>
          <a:effectLst/>
        </p:spPr>
        <p:txBody>
          <a:bodyPr vert="horz" wrap="square" lIns="30477" tIns="15238" rIns="30477" bIns="15238" numCol="1" rtlCol="0" anchor="t" anchorCtr="0" compatLnSpc="1">
            <a:prstTxWarp prst="textNoShape">
              <a:avLst/>
            </a:prstTxWarp>
          </a:bodyPr>
          <a:lstStyle/>
          <a:p>
            <a:pPr algn="ctr" defTabSz="76192" fontAlgn="base">
              <a:spcBef>
                <a:spcPct val="20000"/>
              </a:spcBef>
              <a:spcAft>
                <a:spcPct val="0"/>
              </a:spcAft>
              <a:buClr>
                <a:srgbClr val="FF0000"/>
              </a:buClr>
            </a:pPr>
            <a:endParaRPr lang="en-IN" sz="600">
              <a:latin typeface="Arial" pitchFamily="34" charset="0"/>
            </a:endParaRPr>
          </a:p>
        </p:txBody>
      </p:sp>
      <p:sp>
        <p:nvSpPr>
          <p:cNvPr id="31" name="Oval 30">
            <a:extLst>
              <a:ext uri="{FF2B5EF4-FFF2-40B4-BE49-F238E27FC236}">
                <a16:creationId xmlns:a16="http://schemas.microsoft.com/office/drawing/2014/main" xmlns="" id="{C2E41DC9-3619-4C9A-AA9F-AA508E7482D4}"/>
              </a:ext>
            </a:extLst>
          </p:cNvPr>
          <p:cNvSpPr>
            <a:spLocks noChangeAspect="1"/>
          </p:cNvSpPr>
          <p:nvPr/>
        </p:nvSpPr>
        <p:spPr bwMode="auto">
          <a:xfrm>
            <a:off x="10723204" y="4509822"/>
            <a:ext cx="58756" cy="55708"/>
          </a:xfrm>
          <a:prstGeom prst="ellipse">
            <a:avLst/>
          </a:prstGeom>
          <a:solidFill>
            <a:schemeClr val="bg1"/>
          </a:solidFill>
          <a:ln w="28575" cap="flat" cmpd="sng" algn="ctr">
            <a:solidFill>
              <a:schemeClr val="bg1"/>
            </a:solidFill>
            <a:prstDash val="solid"/>
            <a:round/>
            <a:headEnd type="none" w="sm" len="sm"/>
            <a:tailEnd type="none" w="sm" len="sm"/>
          </a:ln>
          <a:effectLst/>
        </p:spPr>
        <p:txBody>
          <a:bodyPr vert="horz" wrap="square" lIns="30477" tIns="15238" rIns="30477" bIns="15238" numCol="1" rtlCol="0" anchor="t" anchorCtr="0" compatLnSpc="1">
            <a:prstTxWarp prst="textNoShape">
              <a:avLst/>
            </a:prstTxWarp>
          </a:bodyPr>
          <a:lstStyle/>
          <a:p>
            <a:pPr algn="ctr" defTabSz="76192" fontAlgn="base">
              <a:spcBef>
                <a:spcPct val="20000"/>
              </a:spcBef>
              <a:spcAft>
                <a:spcPct val="0"/>
              </a:spcAft>
              <a:buClr>
                <a:srgbClr val="FF0000"/>
              </a:buClr>
            </a:pPr>
            <a:endParaRPr lang="en-IN" sz="600">
              <a:latin typeface="Arial" pitchFamily="34" charset="0"/>
            </a:endParaRPr>
          </a:p>
        </p:txBody>
      </p:sp>
      <p:sp>
        <p:nvSpPr>
          <p:cNvPr id="32" name="Oval 31">
            <a:extLst>
              <a:ext uri="{FF2B5EF4-FFF2-40B4-BE49-F238E27FC236}">
                <a16:creationId xmlns:a16="http://schemas.microsoft.com/office/drawing/2014/main" xmlns="" id="{0D656BCF-0B46-41EE-BAA2-C254E230CB7B}"/>
              </a:ext>
            </a:extLst>
          </p:cNvPr>
          <p:cNvSpPr>
            <a:spLocks noChangeAspect="1"/>
          </p:cNvSpPr>
          <p:nvPr/>
        </p:nvSpPr>
        <p:spPr bwMode="auto">
          <a:xfrm>
            <a:off x="10723204" y="4650787"/>
            <a:ext cx="58756" cy="55708"/>
          </a:xfrm>
          <a:prstGeom prst="ellipse">
            <a:avLst/>
          </a:prstGeom>
          <a:solidFill>
            <a:schemeClr val="bg1"/>
          </a:solidFill>
          <a:ln w="28575" cap="flat" cmpd="sng" algn="ctr">
            <a:solidFill>
              <a:schemeClr val="bg1"/>
            </a:solidFill>
            <a:prstDash val="solid"/>
            <a:round/>
            <a:headEnd type="none" w="sm" len="sm"/>
            <a:tailEnd type="none" w="sm" len="sm"/>
          </a:ln>
          <a:effectLst/>
        </p:spPr>
        <p:txBody>
          <a:bodyPr vert="horz" wrap="square" lIns="30477" tIns="15238" rIns="30477" bIns="15238" numCol="1" rtlCol="0" anchor="t" anchorCtr="0" compatLnSpc="1">
            <a:prstTxWarp prst="textNoShape">
              <a:avLst/>
            </a:prstTxWarp>
          </a:bodyPr>
          <a:lstStyle/>
          <a:p>
            <a:pPr algn="ctr" defTabSz="76192" fontAlgn="base">
              <a:spcBef>
                <a:spcPct val="20000"/>
              </a:spcBef>
              <a:spcAft>
                <a:spcPct val="0"/>
              </a:spcAft>
              <a:buClr>
                <a:srgbClr val="FF0000"/>
              </a:buClr>
            </a:pPr>
            <a:endParaRPr lang="en-IN" sz="600">
              <a:latin typeface="Arial" pitchFamily="34" charset="0"/>
            </a:endParaRPr>
          </a:p>
        </p:txBody>
      </p:sp>
    </p:spTree>
    <p:extLst>
      <p:ext uri="{BB962C8B-B14F-4D97-AF65-F5344CB8AC3E}">
        <p14:creationId xmlns:p14="http://schemas.microsoft.com/office/powerpoint/2010/main" val="1378333802"/>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2" name="Title 1"/>
          <p:cNvSpPr>
            <a:spLocks noGrp="1"/>
          </p:cNvSpPr>
          <p:nvPr>
            <p:ph type="title"/>
          </p:nvPr>
        </p:nvSpPr>
        <p:spPr>
          <a:xfrm>
            <a:off x="2209800" y="717251"/>
            <a:ext cx="3886200" cy="792162"/>
          </a:xfrm>
          <a:noFill/>
          <a:ln w="9525">
            <a:noFill/>
            <a:miter lim="800000"/>
            <a:headEnd/>
            <a:tailEnd/>
          </a:ln>
        </p:spPr>
        <p:txBody>
          <a:bodyPr vert="horz" wrap="square" lIns="16930" tIns="16930" rIns="16930" bIns="16930" numCol="1" rtlCol="0" anchor="t" anchorCtr="0" compatLnSpc="1">
            <a:prstTxWarp prst="textNoShape">
              <a:avLst/>
            </a:prstTxWarp>
            <a:noAutofit/>
          </a:bodyPr>
          <a:lstStyle/>
          <a:p>
            <a:pPr algn="l" defTabSz="914240" fontAlgn="base">
              <a:spcBef>
                <a:spcPct val="20000"/>
              </a:spcBef>
              <a:spcAft>
                <a:spcPct val="0"/>
              </a:spcAft>
              <a:buClr>
                <a:srgbClr val="000000"/>
              </a:buClr>
              <a:buFont typeface="Arial" charset="0"/>
            </a:pPr>
            <a:r>
              <a:rPr lang="en-US" sz="3600" b="1" dirty="0">
                <a:solidFill>
                  <a:srgbClr val="E61557"/>
                </a:solidFill>
                <a:latin typeface="Lato" panose="020F0502020204030203" pitchFamily="34" charset="0"/>
              </a:rPr>
              <a:t>Synchronization</a:t>
            </a:r>
          </a:p>
        </p:txBody>
      </p:sp>
      <p:sp>
        <p:nvSpPr>
          <p:cNvPr id="3" name="Content Placeholder 2"/>
          <p:cNvSpPr>
            <a:spLocks noGrp="1"/>
          </p:cNvSpPr>
          <p:nvPr>
            <p:ph idx="1"/>
          </p:nvPr>
        </p:nvSpPr>
        <p:spPr>
          <a:xfrm>
            <a:off x="2209800" y="1509413"/>
            <a:ext cx="7502054" cy="707886"/>
          </a:xfrm>
          <a:noFill/>
        </p:spPr>
        <p:txBody>
          <a:bodyPr wrap="none" rtlCol="0">
            <a:spAutoFit/>
          </a:bodyPr>
          <a:lstStyle/>
          <a:p>
            <a:pPr marL="0" indent="0" fontAlgn="base">
              <a:spcBef>
                <a:spcPct val="0"/>
              </a:spcBef>
              <a:spcAft>
                <a:spcPct val="0"/>
              </a:spcAft>
              <a:buClr>
                <a:srgbClr val="EE0060"/>
              </a:buClr>
              <a:buNone/>
            </a:pPr>
            <a:r>
              <a:rPr lang="en-US" sz="2000" dirty="0">
                <a:solidFill>
                  <a:srgbClr val="000000"/>
                </a:solidFill>
                <a:latin typeface="Lato" panose="020F0502020204030203" pitchFamily="34" charset="0"/>
                <a:cs typeface="Aharoni" panose="02010803020104030203" pitchFamily="2" charset="-79"/>
              </a:rPr>
              <a:t>Synchronization is the coordination of events to operate a system </a:t>
            </a:r>
          </a:p>
          <a:p>
            <a:pPr marL="0" indent="0" fontAlgn="base">
              <a:spcBef>
                <a:spcPct val="0"/>
              </a:spcBef>
              <a:spcAft>
                <a:spcPct val="0"/>
              </a:spcAft>
              <a:buClr>
                <a:srgbClr val="EE0060"/>
              </a:buClr>
              <a:buNone/>
            </a:pPr>
            <a:r>
              <a:rPr lang="en-US" sz="2000" dirty="0">
                <a:solidFill>
                  <a:srgbClr val="000000"/>
                </a:solidFill>
                <a:latin typeface="Lato" panose="020F0502020204030203" pitchFamily="34" charset="0"/>
                <a:cs typeface="Aharoni" panose="02010803020104030203" pitchFamily="2" charset="-79"/>
              </a:rPr>
              <a:t>in  unison. Synchronization is achieved by the use of locks in </a:t>
            </a:r>
            <a:r>
              <a:rPr lang="en-US" sz="2000" dirty="0" smtClean="0">
                <a:solidFill>
                  <a:srgbClr val="000000"/>
                </a:solidFill>
                <a:latin typeface="Lato" panose="020F0502020204030203" pitchFamily="34" charset="0"/>
                <a:cs typeface="Aharoni" panose="02010803020104030203" pitchFamily="2" charset="-79"/>
              </a:rPr>
              <a:t>Java</a:t>
            </a:r>
            <a:r>
              <a:rPr lang="en-US" sz="2000" dirty="0">
                <a:solidFill>
                  <a:srgbClr val="000000"/>
                </a:solidFill>
                <a:latin typeface="Lato" panose="020F0502020204030203" pitchFamily="34" charset="0"/>
                <a:cs typeface="Aharoni" panose="02010803020104030203" pitchFamily="2" charset="-79"/>
              </a:rPr>
              <a:t>.</a:t>
            </a:r>
          </a:p>
        </p:txBody>
      </p:sp>
      <p:sp>
        <p:nvSpPr>
          <p:cNvPr id="4" name="Rectangle 3"/>
          <p:cNvSpPr/>
          <p:nvPr/>
        </p:nvSpPr>
        <p:spPr>
          <a:xfrm>
            <a:off x="2590800" y="2743200"/>
            <a:ext cx="2209800" cy="5334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Synchronous</a:t>
            </a:r>
          </a:p>
        </p:txBody>
      </p:sp>
      <p:sp>
        <p:nvSpPr>
          <p:cNvPr id="5" name="Rectangle 4"/>
          <p:cNvSpPr/>
          <p:nvPr/>
        </p:nvSpPr>
        <p:spPr>
          <a:xfrm>
            <a:off x="6705600" y="2743200"/>
            <a:ext cx="2209800" cy="5334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Asynchronous</a:t>
            </a:r>
          </a:p>
        </p:txBody>
      </p:sp>
      <p:sp>
        <p:nvSpPr>
          <p:cNvPr id="6" name="Rectangle 5"/>
          <p:cNvSpPr/>
          <p:nvPr/>
        </p:nvSpPr>
        <p:spPr>
          <a:xfrm>
            <a:off x="2590800" y="4267200"/>
            <a:ext cx="381000" cy="9144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514601" y="3429000"/>
            <a:ext cx="555921" cy="369332"/>
          </a:xfrm>
          <a:prstGeom prst="rect">
            <a:avLst/>
          </a:prstGeom>
          <a:noFill/>
        </p:spPr>
        <p:txBody>
          <a:bodyPr wrap="none" rtlCol="0">
            <a:spAutoFit/>
          </a:bodyPr>
          <a:lstStyle/>
          <a:p>
            <a:r>
              <a:rPr lang="en-US" dirty="0">
                <a:solidFill>
                  <a:schemeClr val="tx2">
                    <a:lumMod val="75000"/>
                  </a:schemeClr>
                </a:solidFill>
              </a:rPr>
              <a:t>Test</a:t>
            </a:r>
          </a:p>
        </p:txBody>
      </p:sp>
      <p:cxnSp>
        <p:nvCxnSpPr>
          <p:cNvPr id="13" name="Straight Connector 12"/>
          <p:cNvCxnSpPr/>
          <p:nvPr/>
        </p:nvCxnSpPr>
        <p:spPr>
          <a:xfrm>
            <a:off x="2743200" y="36576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743200" y="51816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971800" y="4267200"/>
            <a:ext cx="1295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267200" y="4267200"/>
            <a:ext cx="457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267200" y="3429000"/>
            <a:ext cx="851130" cy="369332"/>
          </a:xfrm>
          <a:prstGeom prst="rect">
            <a:avLst/>
          </a:prstGeom>
          <a:noFill/>
        </p:spPr>
        <p:txBody>
          <a:bodyPr wrap="none" rtlCol="0">
            <a:spAutoFit/>
          </a:bodyPr>
          <a:lstStyle/>
          <a:p>
            <a:r>
              <a:rPr lang="en-US" dirty="0">
                <a:solidFill>
                  <a:schemeClr val="tx2">
                    <a:lumMod val="75000"/>
                  </a:schemeClr>
                </a:solidFill>
              </a:rPr>
              <a:t>System</a:t>
            </a:r>
          </a:p>
        </p:txBody>
      </p:sp>
      <p:cxnSp>
        <p:nvCxnSpPr>
          <p:cNvPr id="24" name="Straight Connector 23"/>
          <p:cNvCxnSpPr/>
          <p:nvPr/>
        </p:nvCxnSpPr>
        <p:spPr>
          <a:xfrm>
            <a:off x="4495800" y="36576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2971800" y="5029200"/>
            <a:ext cx="1447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495800" y="5029200"/>
            <a:ext cx="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934200" y="4114800"/>
            <a:ext cx="381000" cy="16764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835480" y="3352800"/>
            <a:ext cx="555921" cy="369332"/>
          </a:xfrm>
          <a:prstGeom prst="rect">
            <a:avLst/>
          </a:prstGeom>
          <a:noFill/>
        </p:spPr>
        <p:txBody>
          <a:bodyPr wrap="none" rtlCol="0">
            <a:spAutoFit/>
          </a:bodyPr>
          <a:lstStyle/>
          <a:p>
            <a:r>
              <a:rPr lang="en-US" dirty="0">
                <a:solidFill>
                  <a:schemeClr val="tx2">
                    <a:lumMod val="75000"/>
                  </a:schemeClr>
                </a:solidFill>
              </a:rPr>
              <a:t>Test</a:t>
            </a:r>
          </a:p>
        </p:txBody>
      </p:sp>
      <p:cxnSp>
        <p:nvCxnSpPr>
          <p:cNvPr id="43" name="Straight Connector 42"/>
          <p:cNvCxnSpPr/>
          <p:nvPr/>
        </p:nvCxnSpPr>
        <p:spPr>
          <a:xfrm>
            <a:off x="7086600" y="36576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086600" y="5791200"/>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8610600" y="4114800"/>
            <a:ext cx="457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p:nvPr/>
        </p:nvCxnSpPr>
        <p:spPr>
          <a:xfrm>
            <a:off x="7315200" y="4114800"/>
            <a:ext cx="1295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7315200" y="4800600"/>
            <a:ext cx="1447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7315200" y="5105400"/>
            <a:ext cx="1295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8610600" y="5029200"/>
            <a:ext cx="457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p:nvPr/>
        </p:nvCxnSpPr>
        <p:spPr>
          <a:xfrm flipH="1">
            <a:off x="7315200" y="5715000"/>
            <a:ext cx="1447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8382000" y="3352800"/>
            <a:ext cx="851130" cy="369332"/>
          </a:xfrm>
          <a:prstGeom prst="rect">
            <a:avLst/>
          </a:prstGeom>
          <a:noFill/>
        </p:spPr>
        <p:txBody>
          <a:bodyPr wrap="none" rtlCol="0">
            <a:spAutoFit/>
          </a:bodyPr>
          <a:lstStyle/>
          <a:p>
            <a:r>
              <a:rPr lang="en-US" dirty="0">
                <a:solidFill>
                  <a:schemeClr val="tx2">
                    <a:lumMod val="75000"/>
                  </a:schemeClr>
                </a:solidFill>
              </a:rPr>
              <a:t>System</a:t>
            </a:r>
          </a:p>
        </p:txBody>
      </p:sp>
      <p:cxnSp>
        <p:nvCxnSpPr>
          <p:cNvPr id="53" name="Straight Connector 52"/>
          <p:cNvCxnSpPr/>
          <p:nvPr/>
        </p:nvCxnSpPr>
        <p:spPr>
          <a:xfrm>
            <a:off x="8763000" y="36576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8839200" y="4800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8839200" y="57150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8915400" y="3810000"/>
            <a:ext cx="0" cy="457200"/>
          </a:xfrm>
          <a:prstGeom prst="line">
            <a:avLst/>
          </a:prstGeom>
        </p:spPr>
        <p:style>
          <a:lnRef idx="1">
            <a:schemeClr val="accent1"/>
          </a:lnRef>
          <a:fillRef idx="0">
            <a:schemeClr val="accent1"/>
          </a:fillRef>
          <a:effectRef idx="0">
            <a:schemeClr val="accent1"/>
          </a:effectRef>
          <a:fontRef idx="minor">
            <a:schemeClr val="tx1"/>
          </a:fontRef>
        </p:style>
      </p:cxnSp>
      <p:pic>
        <p:nvPicPr>
          <p:cNvPr id="4098" name="Picture 2" descr="C:\Users\INTEL\Downloads\clock.jpg"/>
          <p:cNvPicPr>
            <a:picLocks noChangeAspect="1" noChangeArrowheads="1"/>
          </p:cNvPicPr>
          <p:nvPr/>
        </p:nvPicPr>
        <p:blipFill>
          <a:blip r:embed="rId3" cstate="print"/>
          <a:srcRect/>
          <a:stretch>
            <a:fillRect/>
          </a:stretch>
        </p:blipFill>
        <p:spPr bwMode="auto">
          <a:xfrm>
            <a:off x="6026150" y="4267201"/>
            <a:ext cx="831850" cy="777057"/>
          </a:xfrm>
          <a:prstGeom prst="rect">
            <a:avLst/>
          </a:prstGeom>
          <a:noFill/>
        </p:spPr>
      </p:pic>
      <p:cxnSp>
        <p:nvCxnSpPr>
          <p:cNvPr id="66" name="Straight Connector 65"/>
          <p:cNvCxnSpPr/>
          <p:nvPr/>
        </p:nvCxnSpPr>
        <p:spPr>
          <a:xfrm>
            <a:off x="5410200" y="2590800"/>
            <a:ext cx="76200" cy="3429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2" name="Title 1"/>
          <p:cNvSpPr>
            <a:spLocks noGrp="1"/>
          </p:cNvSpPr>
          <p:nvPr>
            <p:ph type="title"/>
          </p:nvPr>
        </p:nvSpPr>
        <p:spPr>
          <a:xfrm>
            <a:off x="2590800" y="990600"/>
            <a:ext cx="3962400" cy="715962"/>
          </a:xfrm>
          <a:noFill/>
          <a:ln w="9525">
            <a:noFill/>
            <a:miter lim="800000"/>
            <a:headEnd/>
            <a:tailEnd/>
          </a:ln>
        </p:spPr>
        <p:txBody>
          <a:bodyPr vert="horz" wrap="square" lIns="16930" tIns="16930" rIns="16930" bIns="16930" numCol="1" rtlCol="0" anchor="t" anchorCtr="0" compatLnSpc="1">
            <a:prstTxWarp prst="textNoShape">
              <a:avLst/>
            </a:prstTxWarp>
            <a:noAutofit/>
          </a:bodyPr>
          <a:lstStyle/>
          <a:p>
            <a:pPr algn="l" defTabSz="914240" fontAlgn="base">
              <a:spcBef>
                <a:spcPct val="20000"/>
              </a:spcBef>
              <a:spcAft>
                <a:spcPct val="0"/>
              </a:spcAft>
              <a:buClr>
                <a:srgbClr val="000000"/>
              </a:buClr>
              <a:buFont typeface="Arial" charset="0"/>
            </a:pPr>
            <a:r>
              <a:rPr lang="en-US" sz="3600" b="1" dirty="0">
                <a:solidFill>
                  <a:srgbClr val="E61557"/>
                </a:solidFill>
                <a:latin typeface="Lato" panose="020F0502020204030203" pitchFamily="34" charset="0"/>
              </a:rPr>
              <a:t>Locks in Java</a:t>
            </a:r>
          </a:p>
        </p:txBody>
      </p:sp>
      <p:pic>
        <p:nvPicPr>
          <p:cNvPr id="5122" name="Picture 2" descr="C:\Users\INTEL\Downloads\Lock Example in Java.gif"/>
          <p:cNvPicPr>
            <a:picLocks noGrp="1" noChangeAspect="1" noChangeArrowheads="1"/>
          </p:cNvPicPr>
          <p:nvPr>
            <p:ph idx="1"/>
          </p:nvPr>
        </p:nvPicPr>
        <p:blipFill>
          <a:blip r:embed="rId3" cstate="print"/>
          <a:srcRect/>
          <a:stretch>
            <a:fillRect/>
          </a:stretch>
        </p:blipFill>
        <p:spPr bwMode="auto">
          <a:xfrm>
            <a:off x="2667000" y="1600200"/>
            <a:ext cx="7391400" cy="46482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3" name="Content Placeholder 2"/>
          <p:cNvSpPr>
            <a:spLocks noGrp="1"/>
          </p:cNvSpPr>
          <p:nvPr>
            <p:ph idx="1"/>
          </p:nvPr>
        </p:nvSpPr>
        <p:spPr>
          <a:xfrm>
            <a:off x="1905000" y="381000"/>
            <a:ext cx="9982200" cy="6781799"/>
          </a:xfrm>
        </p:spPr>
        <p:txBody>
          <a:bodyPr>
            <a:noAutofit/>
          </a:bodyPr>
          <a:lstStyle/>
          <a:p>
            <a:pPr>
              <a:buNone/>
            </a:pPr>
            <a:r>
              <a:rPr lang="en-US" sz="2000" dirty="0">
                <a:latin typeface="Lato" panose="020F0502020204030203" pitchFamily="34" charset="0"/>
                <a:cs typeface="Times New Roman" pitchFamily="18" charset="0"/>
              </a:rPr>
              <a:t>A lock is a tool for controlling access to a shared resource by </a:t>
            </a:r>
            <a:r>
              <a:rPr lang="en-US" sz="2000" dirty="0" smtClean="0">
                <a:latin typeface="Lato" panose="020F0502020204030203" pitchFamily="34" charset="0"/>
                <a:cs typeface="Times New Roman" pitchFamily="18" charset="0"/>
              </a:rPr>
              <a:t>multiple</a:t>
            </a:r>
          </a:p>
          <a:p>
            <a:pPr>
              <a:buNone/>
            </a:pPr>
            <a:r>
              <a:rPr lang="en-US" sz="2000" dirty="0" smtClean="0">
                <a:latin typeface="Lato" panose="020F0502020204030203" pitchFamily="34" charset="0"/>
                <a:cs typeface="Times New Roman" pitchFamily="18" charset="0"/>
              </a:rPr>
              <a:t>threads.</a:t>
            </a:r>
          </a:p>
          <a:p>
            <a:pPr>
              <a:buNone/>
            </a:pPr>
            <a:endParaRPr lang="en-US" sz="2000" dirty="0">
              <a:latin typeface="Lato" panose="020F0502020204030203" pitchFamily="34" charset="0"/>
              <a:cs typeface="Times New Roman" pitchFamily="18" charset="0"/>
            </a:endParaRPr>
          </a:p>
          <a:p>
            <a:pPr>
              <a:buNone/>
            </a:pPr>
            <a:r>
              <a:rPr lang="en-US" sz="2000" b="1" dirty="0">
                <a:latin typeface="Lato" panose="020F0502020204030203" pitchFamily="34" charset="0"/>
                <a:cs typeface="Times New Roman" pitchFamily="18" charset="0"/>
              </a:rPr>
              <a:t>There are four different kinds of locks</a:t>
            </a:r>
            <a:r>
              <a:rPr lang="en-US" sz="2000" b="1" dirty="0" smtClean="0">
                <a:latin typeface="Lato" panose="020F0502020204030203" pitchFamily="34" charset="0"/>
                <a:cs typeface="Times New Roman" pitchFamily="18" charset="0"/>
              </a:rPr>
              <a:t>:</a:t>
            </a:r>
          </a:p>
          <a:p>
            <a:pPr>
              <a:buNone/>
            </a:pPr>
            <a:endParaRPr lang="en-US" sz="2000" b="1" dirty="0">
              <a:latin typeface="Lato" panose="020F0502020204030203" pitchFamily="34" charset="0"/>
              <a:cs typeface="Times New Roman" pitchFamily="18" charset="0"/>
            </a:endParaRPr>
          </a:p>
          <a:p>
            <a:pPr>
              <a:buNone/>
            </a:pPr>
            <a:r>
              <a:rPr lang="en-US" sz="2000" b="1" dirty="0">
                <a:solidFill>
                  <a:srgbClr val="E41657"/>
                </a:solidFill>
                <a:latin typeface="Lato" panose="020F0502020204030203" pitchFamily="34" charset="0"/>
                <a:cs typeface="Times New Roman" pitchFamily="18" charset="0"/>
              </a:rPr>
              <a:t>Fat locks: </a:t>
            </a:r>
            <a:r>
              <a:rPr lang="en-US" sz="2000" dirty="0">
                <a:latin typeface="Lato" panose="020F0502020204030203" pitchFamily="34" charset="0"/>
                <a:cs typeface="Times New Roman" pitchFamily="18" charset="0"/>
              </a:rPr>
              <a:t>A fat lock is a lock with a history of contention (several </a:t>
            </a:r>
            <a:r>
              <a:rPr lang="en-US" sz="2000" dirty="0" smtClean="0">
                <a:latin typeface="Lato" panose="020F0502020204030203" pitchFamily="34" charset="0"/>
                <a:cs typeface="Times New Roman" pitchFamily="18" charset="0"/>
              </a:rPr>
              <a:t>threads </a:t>
            </a:r>
            <a:r>
              <a:rPr lang="en-US" sz="2000" dirty="0">
                <a:latin typeface="Lato" panose="020F0502020204030203" pitchFamily="34" charset="0"/>
                <a:cs typeface="Times New Roman" pitchFamily="18" charset="0"/>
              </a:rPr>
              <a:t>trying </a:t>
            </a:r>
            <a:r>
              <a:rPr lang="en-US" sz="2000" dirty="0" smtClean="0">
                <a:latin typeface="Lato" panose="020F0502020204030203" pitchFamily="34" charset="0"/>
                <a:cs typeface="Times New Roman" pitchFamily="18" charset="0"/>
              </a:rPr>
              <a:t>to</a:t>
            </a:r>
          </a:p>
          <a:p>
            <a:pPr>
              <a:buNone/>
            </a:pPr>
            <a:r>
              <a:rPr lang="en-US" sz="2000" dirty="0" smtClean="0">
                <a:latin typeface="Lato" panose="020F0502020204030203" pitchFamily="34" charset="0"/>
                <a:cs typeface="Times New Roman" pitchFamily="18" charset="0"/>
              </a:rPr>
              <a:t>take </a:t>
            </a:r>
            <a:r>
              <a:rPr lang="en-US" sz="2000" dirty="0">
                <a:latin typeface="Lato" panose="020F0502020204030203" pitchFamily="34" charset="0"/>
                <a:cs typeface="Times New Roman" pitchFamily="18" charset="0"/>
              </a:rPr>
              <a:t>the lock simultaneously) , or a lock that has </a:t>
            </a:r>
            <a:r>
              <a:rPr lang="en-US" sz="2000" dirty="0" smtClean="0">
                <a:latin typeface="Lato" panose="020F0502020204030203" pitchFamily="34" charset="0"/>
                <a:cs typeface="Times New Roman" pitchFamily="18" charset="0"/>
              </a:rPr>
              <a:t>been </a:t>
            </a:r>
            <a:r>
              <a:rPr lang="en-US" sz="2000" dirty="0">
                <a:latin typeface="Lato" panose="020F0502020204030203" pitchFamily="34" charset="0"/>
                <a:cs typeface="Times New Roman" pitchFamily="18" charset="0"/>
              </a:rPr>
              <a:t>waited on (for </a:t>
            </a:r>
            <a:r>
              <a:rPr lang="en-US" sz="2000" dirty="0" smtClean="0">
                <a:latin typeface="Lato" panose="020F0502020204030203" pitchFamily="34" charset="0"/>
                <a:cs typeface="Times New Roman" pitchFamily="18" charset="0"/>
              </a:rPr>
              <a:t>notification).</a:t>
            </a:r>
          </a:p>
          <a:p>
            <a:pPr>
              <a:buNone/>
            </a:pPr>
            <a:endParaRPr lang="en-US" sz="2000" dirty="0">
              <a:latin typeface="Lato" panose="020F0502020204030203" pitchFamily="34" charset="0"/>
              <a:cs typeface="Times New Roman" pitchFamily="18" charset="0"/>
            </a:endParaRPr>
          </a:p>
          <a:p>
            <a:pPr>
              <a:buNone/>
            </a:pPr>
            <a:r>
              <a:rPr lang="en-US" sz="2000" b="1" dirty="0">
                <a:solidFill>
                  <a:srgbClr val="E41657"/>
                </a:solidFill>
                <a:latin typeface="Lato" panose="020F0502020204030203" pitchFamily="34" charset="0"/>
                <a:cs typeface="Times New Roman" pitchFamily="18" charset="0"/>
              </a:rPr>
              <a:t>Thin locks : </a:t>
            </a:r>
            <a:r>
              <a:rPr lang="en-US" sz="2000" dirty="0">
                <a:latin typeface="Lato" panose="020F0502020204030203" pitchFamily="34" charset="0"/>
                <a:cs typeface="Times New Roman" pitchFamily="18" charset="0"/>
              </a:rPr>
              <a:t>A thin lock is a lock that does not have any </a:t>
            </a:r>
            <a:r>
              <a:rPr lang="en-US" sz="2000" dirty="0" smtClean="0">
                <a:latin typeface="Lato" panose="020F0502020204030203" pitchFamily="34" charset="0"/>
                <a:cs typeface="Times New Roman" pitchFamily="18" charset="0"/>
              </a:rPr>
              <a:t>Contention.</a:t>
            </a:r>
          </a:p>
          <a:p>
            <a:pPr>
              <a:buNone/>
            </a:pPr>
            <a:endParaRPr lang="en-US" sz="2000" dirty="0">
              <a:latin typeface="Lato" panose="020F0502020204030203" pitchFamily="34" charset="0"/>
              <a:cs typeface="Times New Roman" pitchFamily="18" charset="0"/>
            </a:endParaRPr>
          </a:p>
          <a:p>
            <a:pPr>
              <a:buNone/>
            </a:pPr>
            <a:r>
              <a:rPr lang="en-US" sz="2000" b="1" dirty="0">
                <a:solidFill>
                  <a:srgbClr val="E41657"/>
                </a:solidFill>
                <a:latin typeface="Lato" panose="020F0502020204030203" pitchFamily="34" charset="0"/>
                <a:cs typeface="Times New Roman" pitchFamily="18" charset="0"/>
              </a:rPr>
              <a:t>Recursive locks : </a:t>
            </a:r>
            <a:r>
              <a:rPr lang="en-US" sz="2000" dirty="0">
                <a:latin typeface="Lato" panose="020F0502020204030203" pitchFamily="34" charset="0"/>
                <a:cs typeface="Times New Roman" pitchFamily="18" charset="0"/>
              </a:rPr>
              <a:t>A  recursive lock is a lock that has been taken </a:t>
            </a:r>
            <a:r>
              <a:rPr lang="en-US" sz="2000" dirty="0" smtClean="0">
                <a:latin typeface="Lato" panose="020F0502020204030203" pitchFamily="34" charset="0"/>
                <a:cs typeface="Times New Roman" pitchFamily="18" charset="0"/>
              </a:rPr>
              <a:t>by </a:t>
            </a:r>
            <a:r>
              <a:rPr lang="en-US" sz="2000" dirty="0">
                <a:latin typeface="Lato" panose="020F0502020204030203" pitchFamily="34" charset="0"/>
                <a:cs typeface="Times New Roman" pitchFamily="18" charset="0"/>
              </a:rPr>
              <a:t>a thread  </a:t>
            </a:r>
            <a:r>
              <a:rPr lang="en-US" sz="2000" dirty="0" smtClean="0">
                <a:latin typeface="Lato" panose="020F0502020204030203" pitchFamily="34" charset="0"/>
                <a:cs typeface="Times New Roman" pitchFamily="18" charset="0"/>
              </a:rPr>
              <a:t>several</a:t>
            </a:r>
          </a:p>
          <a:p>
            <a:pPr>
              <a:buNone/>
            </a:pPr>
            <a:r>
              <a:rPr lang="en-US" sz="2000" dirty="0" smtClean="0">
                <a:latin typeface="Lato" panose="020F0502020204030203" pitchFamily="34" charset="0"/>
                <a:cs typeface="Times New Roman" pitchFamily="18" charset="0"/>
              </a:rPr>
              <a:t>times </a:t>
            </a:r>
            <a:r>
              <a:rPr lang="en-US" sz="2000" dirty="0">
                <a:latin typeface="Lato" panose="020F0502020204030203" pitchFamily="34" charset="0"/>
                <a:cs typeface="Times New Roman" pitchFamily="18" charset="0"/>
              </a:rPr>
              <a:t>without having been released</a:t>
            </a:r>
            <a:r>
              <a:rPr lang="en-US" sz="2000" dirty="0" smtClean="0">
                <a:latin typeface="Lato" panose="020F0502020204030203" pitchFamily="34" charset="0"/>
                <a:cs typeface="Times New Roman" pitchFamily="18" charset="0"/>
              </a:rPr>
              <a:t>.</a:t>
            </a:r>
          </a:p>
          <a:p>
            <a:pPr>
              <a:buNone/>
            </a:pPr>
            <a:endParaRPr lang="en-US" sz="2000" dirty="0">
              <a:latin typeface="Lato" panose="020F0502020204030203" pitchFamily="34" charset="0"/>
              <a:cs typeface="Times New Roman" pitchFamily="18" charset="0"/>
            </a:endParaRPr>
          </a:p>
          <a:p>
            <a:pPr>
              <a:buNone/>
            </a:pPr>
            <a:r>
              <a:rPr lang="en-US" sz="2000" b="1" dirty="0">
                <a:solidFill>
                  <a:srgbClr val="E41657"/>
                </a:solidFill>
                <a:latin typeface="Lato" panose="020F0502020204030203" pitchFamily="34" charset="0"/>
                <a:cs typeface="Times New Roman" pitchFamily="18" charset="0"/>
              </a:rPr>
              <a:t>lazy locks: </a:t>
            </a:r>
            <a:r>
              <a:rPr lang="en-US" sz="2000" dirty="0">
                <a:latin typeface="Lato" panose="020F0502020204030203" pitchFamily="34" charset="0"/>
                <a:cs typeface="Times New Roman" pitchFamily="18" charset="0"/>
              </a:rPr>
              <a:t>A lazy lock is a lock that is not released when </a:t>
            </a:r>
            <a:r>
              <a:rPr lang="en-US" sz="2000" dirty="0" smtClean="0">
                <a:latin typeface="Lato" panose="020F0502020204030203" pitchFamily="34" charset="0"/>
                <a:cs typeface="Times New Roman" pitchFamily="18" charset="0"/>
              </a:rPr>
              <a:t>a critical </a:t>
            </a:r>
            <a:r>
              <a:rPr lang="en-US" sz="2000" dirty="0">
                <a:latin typeface="Lato" panose="020F0502020204030203" pitchFamily="34" charset="0"/>
                <a:cs typeface="Times New Roman" pitchFamily="18" charset="0"/>
              </a:rPr>
              <a:t>section is </a:t>
            </a:r>
            <a:r>
              <a:rPr lang="en-US" sz="2000" dirty="0" smtClean="0">
                <a:latin typeface="Lato" panose="020F0502020204030203" pitchFamily="34" charset="0"/>
                <a:cs typeface="Times New Roman" pitchFamily="18" charset="0"/>
              </a:rPr>
              <a:t>exited.</a:t>
            </a:r>
          </a:p>
          <a:p>
            <a:pPr>
              <a:buNone/>
            </a:pPr>
            <a:r>
              <a:rPr lang="en-US" sz="2000" dirty="0" smtClean="0">
                <a:latin typeface="Lato" panose="020F0502020204030203" pitchFamily="34" charset="0"/>
                <a:cs typeface="Times New Roman" pitchFamily="18" charset="0"/>
              </a:rPr>
              <a:t>Once </a:t>
            </a:r>
            <a:r>
              <a:rPr lang="en-US" sz="2000" dirty="0">
                <a:latin typeface="Lato" panose="020F0502020204030203" pitchFamily="34" charset="0"/>
                <a:cs typeface="Times New Roman" pitchFamily="18" charset="0"/>
              </a:rPr>
              <a:t>a lazy lock is acquired by a thread, </a:t>
            </a:r>
            <a:r>
              <a:rPr lang="en-US" sz="2000" dirty="0" smtClean="0">
                <a:latin typeface="Lato" panose="020F0502020204030203" pitchFamily="34" charset="0"/>
                <a:cs typeface="Times New Roman" pitchFamily="18" charset="0"/>
              </a:rPr>
              <a:t>other </a:t>
            </a:r>
            <a:r>
              <a:rPr lang="en-US" sz="2000" dirty="0">
                <a:latin typeface="Lato" panose="020F0502020204030203" pitchFamily="34" charset="0"/>
                <a:cs typeface="Times New Roman" pitchFamily="18" charset="0"/>
              </a:rPr>
              <a:t>threads that try to acquire the lock </a:t>
            </a:r>
            <a:r>
              <a:rPr lang="en-US" sz="2000" dirty="0" smtClean="0">
                <a:latin typeface="Lato" panose="020F0502020204030203" pitchFamily="34" charset="0"/>
                <a:cs typeface="Times New Roman" pitchFamily="18" charset="0"/>
              </a:rPr>
              <a:t>have</a:t>
            </a:r>
          </a:p>
          <a:p>
            <a:pPr>
              <a:buNone/>
            </a:pPr>
            <a:r>
              <a:rPr lang="en-US" sz="2000" dirty="0" smtClean="0">
                <a:latin typeface="Lato" panose="020F0502020204030203" pitchFamily="34" charset="0"/>
                <a:cs typeface="Times New Roman" pitchFamily="18" charset="0"/>
              </a:rPr>
              <a:t>to </a:t>
            </a:r>
            <a:r>
              <a:rPr lang="en-US" sz="2000" dirty="0">
                <a:latin typeface="Lato" panose="020F0502020204030203" pitchFamily="34" charset="0"/>
                <a:cs typeface="Times New Roman" pitchFamily="18" charset="0"/>
              </a:rPr>
              <a:t>ensure that the </a:t>
            </a:r>
            <a:r>
              <a:rPr lang="en-US" sz="2000" dirty="0" smtClean="0">
                <a:latin typeface="Lato" panose="020F0502020204030203" pitchFamily="34" charset="0"/>
                <a:cs typeface="Times New Roman" pitchFamily="18" charset="0"/>
              </a:rPr>
              <a:t>lock </a:t>
            </a:r>
            <a:r>
              <a:rPr lang="en-US" sz="2000" dirty="0">
                <a:latin typeface="Lato" panose="020F0502020204030203" pitchFamily="34" charset="0"/>
                <a:cs typeface="Times New Roman" pitchFamily="18" charset="0"/>
              </a:rPr>
              <a:t>is , or can be , released.</a:t>
            </a:r>
          </a:p>
        </p:txBody>
      </p:sp>
    </p:spTree>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36043"/>
            <a:ext cx="12222480" cy="6894043"/>
          </a:xfrm>
          <a:prstGeom prst="rect">
            <a:avLst/>
          </a:prstGeom>
          <a:noFill/>
          <a:ln w="9525">
            <a:noFill/>
            <a:miter lim="800000"/>
            <a:headEnd/>
            <a:tailEnd/>
          </a:ln>
        </p:spPr>
      </p:pic>
      <p:sp>
        <p:nvSpPr>
          <p:cNvPr id="2" name="Title 1"/>
          <p:cNvSpPr>
            <a:spLocks noGrp="1"/>
          </p:cNvSpPr>
          <p:nvPr>
            <p:ph type="title"/>
          </p:nvPr>
        </p:nvSpPr>
        <p:spPr>
          <a:xfrm>
            <a:off x="2377440" y="1716558"/>
            <a:ext cx="3581400" cy="792162"/>
          </a:xfrm>
          <a:noFill/>
          <a:ln w="9525">
            <a:noFill/>
            <a:miter lim="800000"/>
            <a:headEnd/>
            <a:tailEnd/>
          </a:ln>
        </p:spPr>
        <p:txBody>
          <a:bodyPr vert="horz" wrap="square" lIns="16930" tIns="16930" rIns="16930" bIns="16930" numCol="1" rtlCol="0" anchor="t" anchorCtr="0" compatLnSpc="1">
            <a:prstTxWarp prst="textNoShape">
              <a:avLst/>
            </a:prstTxWarp>
            <a:noAutofit/>
          </a:bodyPr>
          <a:lstStyle/>
          <a:p>
            <a:pPr algn="l" defTabSz="914240" fontAlgn="base">
              <a:spcBef>
                <a:spcPct val="20000"/>
              </a:spcBef>
              <a:spcAft>
                <a:spcPct val="0"/>
              </a:spcAft>
              <a:buClr>
                <a:srgbClr val="000000"/>
              </a:buClr>
              <a:buFont typeface="Arial" charset="0"/>
            </a:pPr>
            <a:r>
              <a:rPr lang="en-US" sz="3600" b="1" dirty="0">
                <a:solidFill>
                  <a:srgbClr val="E61557"/>
                </a:solidFill>
                <a:latin typeface="Lato" panose="020F0502020204030203" pitchFamily="34" charset="0"/>
              </a:rPr>
              <a:t>Deadlock</a:t>
            </a:r>
          </a:p>
        </p:txBody>
      </p:sp>
      <p:sp>
        <p:nvSpPr>
          <p:cNvPr id="3" name="Content Placeholder 2"/>
          <p:cNvSpPr>
            <a:spLocks noGrp="1"/>
          </p:cNvSpPr>
          <p:nvPr>
            <p:ph idx="1"/>
          </p:nvPr>
        </p:nvSpPr>
        <p:spPr>
          <a:xfrm>
            <a:off x="2362200" y="2544763"/>
            <a:ext cx="8686800" cy="2554545"/>
          </a:xfrm>
          <a:noFill/>
        </p:spPr>
        <p:txBody>
          <a:bodyPr wrap="square" rtlCol="0">
            <a:spAutoFit/>
          </a:bodyPr>
          <a:lstStyle/>
          <a:p>
            <a:pPr fontAlgn="base">
              <a:spcBef>
                <a:spcPct val="0"/>
              </a:spcBef>
              <a:spcAft>
                <a:spcPct val="0"/>
              </a:spcAft>
              <a:buClr>
                <a:srgbClr val="EE0060"/>
              </a:buClr>
            </a:pPr>
            <a:r>
              <a:rPr lang="en-US" sz="2000" dirty="0">
                <a:solidFill>
                  <a:srgbClr val="000000"/>
                </a:solidFill>
                <a:latin typeface="Lato" panose="020F0502020204030203" pitchFamily="34" charset="0"/>
                <a:cs typeface="Aharoni" panose="02010803020104030203" pitchFamily="2" charset="-79"/>
              </a:rPr>
              <a:t>Deadlock describes  a situation where two or more threads are </a:t>
            </a:r>
            <a:r>
              <a:rPr lang="en-US" sz="2000" dirty="0" smtClean="0">
                <a:solidFill>
                  <a:srgbClr val="000000"/>
                </a:solidFill>
                <a:latin typeface="Lato" panose="020F0502020204030203" pitchFamily="34" charset="0"/>
                <a:cs typeface="Aharoni" panose="02010803020104030203" pitchFamily="2" charset="-79"/>
              </a:rPr>
              <a:t>blocked </a:t>
            </a:r>
            <a:r>
              <a:rPr lang="en-US" sz="2000" dirty="0">
                <a:solidFill>
                  <a:srgbClr val="000000"/>
                </a:solidFill>
                <a:latin typeface="Lato" panose="020F0502020204030203" pitchFamily="34" charset="0"/>
                <a:cs typeface="Aharoni" panose="02010803020104030203" pitchFamily="2" charset="-79"/>
              </a:rPr>
              <a:t>forever, waiting for each other</a:t>
            </a:r>
            <a:r>
              <a:rPr lang="en-US" sz="2000" dirty="0" smtClean="0">
                <a:solidFill>
                  <a:srgbClr val="000000"/>
                </a:solidFill>
                <a:latin typeface="Lato" panose="020F0502020204030203" pitchFamily="34" charset="0"/>
                <a:cs typeface="Aharoni" panose="02010803020104030203" pitchFamily="2" charset="-79"/>
              </a:rPr>
              <a:t>.</a:t>
            </a:r>
          </a:p>
          <a:p>
            <a:pPr fontAlgn="base">
              <a:spcBef>
                <a:spcPct val="0"/>
              </a:spcBef>
              <a:spcAft>
                <a:spcPct val="0"/>
              </a:spcAft>
              <a:buClr>
                <a:srgbClr val="EE0060"/>
              </a:buClr>
            </a:pPr>
            <a:endParaRPr lang="en-US" sz="2000" dirty="0">
              <a:solidFill>
                <a:srgbClr val="000000"/>
              </a:solidFill>
              <a:latin typeface="Lato" panose="020F0502020204030203" pitchFamily="34" charset="0"/>
              <a:cs typeface="Aharoni" panose="02010803020104030203" pitchFamily="2" charset="-79"/>
            </a:endParaRPr>
          </a:p>
          <a:p>
            <a:pPr marL="0" indent="0" fontAlgn="base">
              <a:spcBef>
                <a:spcPct val="0"/>
              </a:spcBef>
              <a:spcAft>
                <a:spcPct val="0"/>
              </a:spcAft>
              <a:buClr>
                <a:srgbClr val="EE0060"/>
              </a:buClr>
              <a:buNone/>
            </a:pPr>
            <a:r>
              <a:rPr lang="en-US" sz="2000" dirty="0">
                <a:solidFill>
                  <a:srgbClr val="000000"/>
                </a:solidFill>
                <a:latin typeface="Lato" panose="020F0502020204030203" pitchFamily="34" charset="0"/>
                <a:cs typeface="Aharoni" panose="02010803020104030203" pitchFamily="2" charset="-79"/>
              </a:rPr>
              <a:t>                                              </a:t>
            </a:r>
            <a:r>
              <a:rPr lang="en-US" sz="2000" dirty="0" smtClean="0">
                <a:solidFill>
                  <a:srgbClr val="000000"/>
                </a:solidFill>
                <a:latin typeface="Lato" panose="020F0502020204030203" pitchFamily="34" charset="0"/>
                <a:cs typeface="Aharoni" panose="02010803020104030203" pitchFamily="2" charset="-79"/>
              </a:rPr>
              <a:t>or</a:t>
            </a:r>
          </a:p>
          <a:p>
            <a:pPr marL="0" indent="0" fontAlgn="base">
              <a:spcBef>
                <a:spcPct val="0"/>
              </a:spcBef>
              <a:spcAft>
                <a:spcPct val="0"/>
              </a:spcAft>
              <a:buClr>
                <a:srgbClr val="EE0060"/>
              </a:buClr>
              <a:buNone/>
            </a:pPr>
            <a:endParaRPr lang="en-US" sz="2000" dirty="0">
              <a:solidFill>
                <a:srgbClr val="000000"/>
              </a:solidFill>
              <a:latin typeface="Lato" panose="020F0502020204030203" pitchFamily="34" charset="0"/>
              <a:cs typeface="Aharoni" panose="02010803020104030203" pitchFamily="2" charset="-79"/>
            </a:endParaRPr>
          </a:p>
          <a:p>
            <a:pPr fontAlgn="base">
              <a:spcBef>
                <a:spcPct val="0"/>
              </a:spcBef>
              <a:spcAft>
                <a:spcPct val="0"/>
              </a:spcAft>
              <a:buClr>
                <a:srgbClr val="EE0060"/>
              </a:buClr>
            </a:pPr>
            <a:r>
              <a:rPr lang="en-US" sz="2000" dirty="0">
                <a:solidFill>
                  <a:srgbClr val="000000"/>
                </a:solidFill>
                <a:latin typeface="Lato" panose="020F0502020204030203" pitchFamily="34" charset="0"/>
                <a:cs typeface="Aharoni" panose="02010803020104030203" pitchFamily="2" charset="-79"/>
              </a:rPr>
              <a:t>A deadlock is a </a:t>
            </a:r>
            <a:r>
              <a:rPr lang="en-US" sz="2000" dirty="0" smtClean="0">
                <a:solidFill>
                  <a:srgbClr val="000000"/>
                </a:solidFill>
                <a:latin typeface="Lato" panose="020F0502020204030203" pitchFamily="34" charset="0"/>
                <a:cs typeface="Aharoni" panose="02010803020104030203" pitchFamily="2" charset="-79"/>
              </a:rPr>
              <a:t>situation </a:t>
            </a:r>
            <a:r>
              <a:rPr lang="en-US" sz="2000" dirty="0">
                <a:solidFill>
                  <a:srgbClr val="000000"/>
                </a:solidFill>
                <a:latin typeface="Lato" panose="020F0502020204030203" pitchFamily="34" charset="0"/>
                <a:cs typeface="Aharoni" panose="02010803020104030203" pitchFamily="2" charset="-79"/>
              </a:rPr>
              <a:t>in which two or more competing actions </a:t>
            </a:r>
            <a:endParaRPr lang="en-US" sz="2000" dirty="0" smtClean="0">
              <a:solidFill>
                <a:srgbClr val="000000"/>
              </a:solidFill>
              <a:latin typeface="Lato" panose="020F0502020204030203" pitchFamily="34" charset="0"/>
              <a:cs typeface="Aharoni" panose="02010803020104030203" pitchFamily="2" charset="-79"/>
            </a:endParaRPr>
          </a:p>
          <a:p>
            <a:pPr marL="0" indent="0" fontAlgn="base">
              <a:spcBef>
                <a:spcPct val="0"/>
              </a:spcBef>
              <a:spcAft>
                <a:spcPct val="0"/>
              </a:spcAft>
              <a:buClr>
                <a:srgbClr val="EE0060"/>
              </a:buClr>
              <a:buNone/>
            </a:pPr>
            <a:r>
              <a:rPr lang="en-US" sz="2000" dirty="0" smtClean="0">
                <a:solidFill>
                  <a:srgbClr val="000000"/>
                </a:solidFill>
                <a:latin typeface="Lato" panose="020F0502020204030203" pitchFamily="34" charset="0"/>
                <a:cs typeface="Aharoni" panose="02010803020104030203" pitchFamily="2" charset="-79"/>
              </a:rPr>
              <a:t>      are </a:t>
            </a:r>
            <a:r>
              <a:rPr lang="en-US" sz="2000" dirty="0">
                <a:solidFill>
                  <a:srgbClr val="000000"/>
                </a:solidFill>
                <a:latin typeface="Lato" panose="020F0502020204030203" pitchFamily="34" charset="0"/>
                <a:cs typeface="Aharoni" panose="02010803020104030203" pitchFamily="2" charset="-79"/>
              </a:rPr>
              <a:t>each  waiting for the other to finish, and thus neither ever </a:t>
            </a:r>
            <a:r>
              <a:rPr lang="en-US" sz="2000" dirty="0" smtClean="0">
                <a:solidFill>
                  <a:srgbClr val="000000"/>
                </a:solidFill>
                <a:latin typeface="Lato" panose="020F0502020204030203" pitchFamily="34" charset="0"/>
                <a:cs typeface="Aharoni" panose="02010803020104030203" pitchFamily="2" charset="-79"/>
              </a:rPr>
              <a:t>does</a:t>
            </a:r>
            <a:r>
              <a:rPr lang="en-US" sz="2000" dirty="0">
                <a:solidFill>
                  <a:srgbClr val="000000"/>
                </a:solidFill>
                <a:latin typeface="Lato" panose="020F0502020204030203" pitchFamily="34" charset="0"/>
                <a:cs typeface="Aharoni" panose="02010803020104030203" pitchFamily="2" charset="-79"/>
              </a:rPr>
              <a:t>.</a:t>
            </a:r>
          </a:p>
          <a:p>
            <a:pPr fontAlgn="base">
              <a:spcBef>
                <a:spcPct val="0"/>
              </a:spcBef>
              <a:spcAft>
                <a:spcPct val="0"/>
              </a:spcAft>
              <a:buClr>
                <a:srgbClr val="EE0060"/>
              </a:buClr>
            </a:pPr>
            <a:endParaRPr lang="en-US" sz="2000" dirty="0">
              <a:solidFill>
                <a:srgbClr val="000000"/>
              </a:solidFill>
              <a:latin typeface="Lato" panose="020F0502020204030203" pitchFamily="34" charset="0"/>
              <a:cs typeface="Aharoni" panose="02010803020104030203" pitchFamily="2" charset="-79"/>
            </a:endParaRPr>
          </a:p>
        </p:txBody>
      </p:sp>
    </p:spTree>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3" name="Content Placeholder 2"/>
          <p:cNvSpPr>
            <a:spLocks noGrp="1"/>
          </p:cNvSpPr>
          <p:nvPr>
            <p:ph idx="1"/>
          </p:nvPr>
        </p:nvSpPr>
        <p:spPr>
          <a:xfrm>
            <a:off x="1981200" y="457201"/>
            <a:ext cx="8229600" cy="5668963"/>
          </a:xfrm>
        </p:spPr>
        <p:txBody>
          <a:bodyPr/>
          <a:lstStyle/>
          <a:p>
            <a:pPr>
              <a:buNone/>
            </a:pPr>
            <a:endParaRPr lang="en-US" dirty="0" smtClean="0"/>
          </a:p>
          <a:p>
            <a:pPr>
              <a:buNone/>
            </a:pPr>
            <a:endParaRPr lang="en-US" dirty="0"/>
          </a:p>
        </p:txBody>
      </p:sp>
      <p:sp>
        <p:nvSpPr>
          <p:cNvPr id="5" name="Rounded Rectangle 4"/>
          <p:cNvSpPr/>
          <p:nvPr/>
        </p:nvSpPr>
        <p:spPr>
          <a:xfrm>
            <a:off x="5715000" y="1371600"/>
            <a:ext cx="1295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a:t>
            </a:r>
          </a:p>
        </p:txBody>
      </p:sp>
      <p:cxnSp>
        <p:nvCxnSpPr>
          <p:cNvPr id="7" name="Straight Connector 6"/>
          <p:cNvCxnSpPr/>
          <p:nvPr/>
        </p:nvCxnSpPr>
        <p:spPr>
          <a:xfrm>
            <a:off x="7010400" y="1676400"/>
            <a:ext cx="281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9829800" y="1676400"/>
            <a:ext cx="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590800" y="1676400"/>
            <a:ext cx="3124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590800" y="1676400"/>
            <a:ext cx="0" cy="1371600"/>
          </a:xfrm>
          <a:prstGeom prst="line">
            <a:avLst/>
          </a:prstGeom>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2057400" y="3048000"/>
            <a:ext cx="1295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p>
        </p:txBody>
      </p:sp>
      <p:cxnSp>
        <p:nvCxnSpPr>
          <p:cNvPr id="28" name="Straight Arrow Connector 27"/>
          <p:cNvCxnSpPr/>
          <p:nvPr/>
        </p:nvCxnSpPr>
        <p:spPr>
          <a:xfrm flipV="1">
            <a:off x="2590800" y="3657600"/>
            <a:ext cx="0"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590800" y="5486400"/>
            <a:ext cx="2895600"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5562600" y="5181600"/>
            <a:ext cx="1295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R2</a:t>
            </a:r>
          </a:p>
        </p:txBody>
      </p:sp>
      <p:cxnSp>
        <p:nvCxnSpPr>
          <p:cNvPr id="34" name="Straight Arrow Connector 33"/>
          <p:cNvCxnSpPr/>
          <p:nvPr/>
        </p:nvCxnSpPr>
        <p:spPr>
          <a:xfrm flipH="1">
            <a:off x="6858000" y="5486400"/>
            <a:ext cx="2971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9144000" y="3048000"/>
            <a:ext cx="1295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p>
        </p:txBody>
      </p:sp>
      <p:cxnSp>
        <p:nvCxnSpPr>
          <p:cNvPr id="38" name="Straight Connector 37"/>
          <p:cNvCxnSpPr/>
          <p:nvPr/>
        </p:nvCxnSpPr>
        <p:spPr>
          <a:xfrm>
            <a:off x="9829800" y="3657600"/>
            <a:ext cx="0" cy="18288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itle 1"/>
          <p:cNvSpPr>
            <a:spLocks noGrp="1"/>
          </p:cNvSpPr>
          <p:nvPr>
            <p:ph type="title"/>
          </p:nvPr>
        </p:nvSpPr>
        <p:spPr>
          <a:xfrm>
            <a:off x="2209800" y="457200"/>
            <a:ext cx="3581400" cy="792162"/>
          </a:xfrm>
          <a:noFill/>
          <a:ln w="9525">
            <a:noFill/>
            <a:miter lim="800000"/>
            <a:headEnd/>
            <a:tailEnd/>
          </a:ln>
        </p:spPr>
        <p:txBody>
          <a:bodyPr vert="horz" wrap="square" lIns="16930" tIns="16930" rIns="16930" bIns="16930" numCol="1" rtlCol="0" anchor="t" anchorCtr="0" compatLnSpc="1">
            <a:prstTxWarp prst="textNoShape">
              <a:avLst/>
            </a:prstTxWarp>
            <a:noAutofit/>
          </a:bodyPr>
          <a:lstStyle/>
          <a:p>
            <a:pPr algn="l" defTabSz="914240" fontAlgn="base">
              <a:spcBef>
                <a:spcPct val="20000"/>
              </a:spcBef>
              <a:spcAft>
                <a:spcPct val="0"/>
              </a:spcAft>
              <a:buClr>
                <a:srgbClr val="000000"/>
              </a:buClr>
              <a:buFont typeface="Arial" charset="0"/>
            </a:pPr>
            <a:r>
              <a:rPr lang="en-US" sz="3600" b="1" dirty="0">
                <a:solidFill>
                  <a:srgbClr val="E61557"/>
                </a:solidFill>
                <a:latin typeface="Lato" panose="020F0502020204030203" pitchFamily="34" charset="0"/>
              </a:rPr>
              <a:t>Deadlock</a:t>
            </a:r>
          </a:p>
        </p:txBody>
      </p:sp>
    </p:spTree>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49"/>
            <a:ext cx="12192000" cy="6861649"/>
          </a:xfrm>
          <a:prstGeom prst="rect">
            <a:avLst/>
          </a:prstGeom>
          <a:noFill/>
          <a:ln w="9525">
            <a:noFill/>
            <a:miter lim="800000"/>
            <a:headEnd/>
            <a:tailEnd/>
          </a:ln>
        </p:spPr>
      </p:pic>
      <p:sp>
        <p:nvSpPr>
          <p:cNvPr id="4" name="Title 3">
            <a:extLst>
              <a:ext uri="{FF2B5EF4-FFF2-40B4-BE49-F238E27FC236}">
                <a16:creationId xmlns="" xmlns:a16="http://schemas.microsoft.com/office/drawing/2014/main" id="{A2226222-2FCD-400A-9B10-7A15A6DFF605}"/>
              </a:ext>
            </a:extLst>
          </p:cNvPr>
          <p:cNvSpPr txBox="1">
            <a:spLocks/>
          </p:cNvSpPr>
          <p:nvPr/>
        </p:nvSpPr>
        <p:spPr>
          <a:xfrm>
            <a:off x="2743200" y="3048000"/>
            <a:ext cx="9067800" cy="694944"/>
          </a:xfrm>
          <a:prstGeom prst="rect">
            <a:avLst/>
          </a:prstGeom>
          <a:noFill/>
          <a:ln w="9525">
            <a:noFill/>
            <a:miter lim="800000"/>
            <a:headEnd/>
            <a:tailEnd/>
          </a:ln>
        </p:spPr>
        <p:txBody>
          <a:bodyPr vert="horz" wrap="square" lIns="5643" tIns="5643" rIns="5643" bIns="5643" numCol="1" anchor="t" anchorCtr="0" compatLnSpc="1">
            <a:prstTxWarp prst="textNoShape">
              <a:avLst/>
            </a:prstTxWarp>
          </a:bodyPr>
          <a:lstStyle>
            <a:lvl1pPr defTabSz="914240" eaLnBrk="1" hangingPunct="1">
              <a:spcBef>
                <a:spcPct val="20000"/>
              </a:spcBef>
              <a:buClr>
                <a:srgbClr val="000000"/>
              </a:buClr>
              <a:buFont typeface="Arial" charset="0"/>
              <a:defRPr sz="11500" b="1" baseline="0">
                <a:solidFill>
                  <a:srgbClr val="E61557"/>
                </a:solidFill>
                <a:latin typeface="Lato Black" panose="020F0A02020204030203" pitchFamily="34" charset="0"/>
                <a:ea typeface="+mj-ea"/>
                <a:cs typeface="+mj-cs"/>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sz="5000" dirty="0"/>
              <a:t>Thank You</a:t>
            </a:r>
          </a:p>
        </p:txBody>
      </p:sp>
    </p:spTree>
    <p:extLst>
      <p:ext uri="{BB962C8B-B14F-4D97-AF65-F5344CB8AC3E}">
        <p14:creationId xmlns:p14="http://schemas.microsoft.com/office/powerpoint/2010/main" val="428786060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2" name="Title 1"/>
          <p:cNvSpPr>
            <a:spLocks noGrp="1"/>
          </p:cNvSpPr>
          <p:nvPr>
            <p:ph type="title"/>
          </p:nvPr>
        </p:nvSpPr>
        <p:spPr>
          <a:xfrm>
            <a:off x="2057400" y="685800"/>
            <a:ext cx="8001000" cy="868362"/>
          </a:xfrm>
          <a:noFill/>
          <a:ln w="9525">
            <a:noFill/>
            <a:miter lim="800000"/>
            <a:headEnd/>
            <a:tailEnd/>
          </a:ln>
        </p:spPr>
        <p:txBody>
          <a:bodyPr vert="horz" wrap="square" lIns="16930" tIns="16930" rIns="16930" bIns="16930" numCol="1" rtlCol="0" anchor="t" anchorCtr="0" compatLnSpc="1">
            <a:prstTxWarp prst="textNoShape">
              <a:avLst/>
            </a:prstTxWarp>
            <a:noAutofit/>
          </a:bodyPr>
          <a:lstStyle/>
          <a:p>
            <a:pPr algn="l" defTabSz="914240" fontAlgn="base">
              <a:spcBef>
                <a:spcPct val="20000"/>
              </a:spcBef>
              <a:spcAft>
                <a:spcPct val="0"/>
              </a:spcAft>
              <a:buClr>
                <a:srgbClr val="000000"/>
              </a:buClr>
              <a:buFont typeface="Arial" charset="0"/>
            </a:pPr>
            <a:r>
              <a:rPr lang="en-US" sz="3600" b="1" dirty="0">
                <a:solidFill>
                  <a:srgbClr val="E61557"/>
                </a:solidFill>
                <a:latin typeface="Lato" panose="020F0502020204030203" pitchFamily="34" charset="0"/>
              </a:rPr>
              <a:t>Naming Convention of a Package </a:t>
            </a:r>
          </a:p>
        </p:txBody>
      </p:sp>
      <p:sp>
        <p:nvSpPr>
          <p:cNvPr id="3" name="Content Placeholder 2"/>
          <p:cNvSpPr>
            <a:spLocks noGrp="1"/>
          </p:cNvSpPr>
          <p:nvPr>
            <p:ph idx="1"/>
          </p:nvPr>
        </p:nvSpPr>
        <p:spPr>
          <a:xfrm>
            <a:off x="2057400" y="1447800"/>
            <a:ext cx="8458200" cy="2554545"/>
          </a:xfrm>
          <a:noFill/>
        </p:spPr>
        <p:txBody>
          <a:bodyPr vert="horz" wrap="square" lIns="91440" tIns="45720" rIns="91440" bIns="45720" rtlCol="0">
            <a:spAutoFit/>
          </a:bodyPr>
          <a:lstStyle/>
          <a:p>
            <a:pPr marL="0" indent="0" fontAlgn="base">
              <a:spcBef>
                <a:spcPct val="0"/>
              </a:spcBef>
              <a:spcAft>
                <a:spcPct val="0"/>
              </a:spcAft>
              <a:buClr>
                <a:srgbClr val="EE0060"/>
              </a:buClr>
              <a:buNone/>
            </a:pPr>
            <a:r>
              <a:rPr lang="en-US" sz="2000" b="1" dirty="0">
                <a:solidFill>
                  <a:srgbClr val="000000"/>
                </a:solidFill>
                <a:latin typeface="Lato" panose="020F0502020204030203" pitchFamily="34" charset="0"/>
                <a:cs typeface="Aharoni" panose="02010803020104030203" pitchFamily="2" charset="-79"/>
              </a:rPr>
              <a:t>If the domain name contains :</a:t>
            </a:r>
          </a:p>
          <a:p>
            <a:pPr fontAlgn="base">
              <a:spcBef>
                <a:spcPct val="0"/>
              </a:spcBef>
              <a:spcAft>
                <a:spcPct val="0"/>
              </a:spcAft>
              <a:buClr>
                <a:srgbClr val="EE0060"/>
              </a:buClr>
            </a:pPr>
            <a:r>
              <a:rPr lang="en-US" sz="2000" dirty="0" smtClean="0">
                <a:solidFill>
                  <a:srgbClr val="000000"/>
                </a:solidFill>
                <a:latin typeface="Lato" panose="020F0502020204030203" pitchFamily="34" charset="0"/>
                <a:cs typeface="Aharoni" panose="02010803020104030203" pitchFamily="2" charset="-79"/>
              </a:rPr>
              <a:t>a </a:t>
            </a:r>
            <a:r>
              <a:rPr lang="en-US" sz="2000" dirty="0">
                <a:solidFill>
                  <a:srgbClr val="000000"/>
                </a:solidFill>
                <a:latin typeface="Lato" panose="020F0502020204030203" pitchFamily="34" charset="0"/>
                <a:cs typeface="Aharoni" panose="02010803020104030203" pitchFamily="2" charset="-79"/>
              </a:rPr>
              <a:t>hypen or a special character</a:t>
            </a:r>
            <a:r>
              <a:rPr lang="en-US" sz="2000" dirty="0" smtClean="0">
                <a:solidFill>
                  <a:srgbClr val="000000"/>
                </a:solidFill>
                <a:latin typeface="Lato" panose="020F0502020204030203" pitchFamily="34" charset="0"/>
                <a:cs typeface="Aharoni" panose="02010803020104030203" pitchFamily="2" charset="-79"/>
              </a:rPr>
              <a:t>.</a:t>
            </a:r>
          </a:p>
          <a:p>
            <a:pPr fontAlgn="base">
              <a:spcBef>
                <a:spcPct val="0"/>
              </a:spcBef>
              <a:spcAft>
                <a:spcPct val="0"/>
              </a:spcAft>
              <a:buClr>
                <a:srgbClr val="EE0060"/>
              </a:buClr>
            </a:pPr>
            <a:endParaRPr lang="en-US" sz="2000" dirty="0">
              <a:solidFill>
                <a:srgbClr val="000000"/>
              </a:solidFill>
              <a:latin typeface="Lato" panose="020F0502020204030203" pitchFamily="34" charset="0"/>
              <a:cs typeface="Aharoni" panose="02010803020104030203" pitchFamily="2" charset="-79"/>
            </a:endParaRPr>
          </a:p>
          <a:p>
            <a:pPr fontAlgn="base">
              <a:spcBef>
                <a:spcPct val="0"/>
              </a:spcBef>
              <a:spcAft>
                <a:spcPct val="0"/>
              </a:spcAft>
              <a:buClr>
                <a:srgbClr val="EE0060"/>
              </a:buClr>
            </a:pPr>
            <a:r>
              <a:rPr lang="en-US" sz="2000" dirty="0" smtClean="0">
                <a:solidFill>
                  <a:srgbClr val="000000"/>
                </a:solidFill>
                <a:latin typeface="Lato" panose="020F0502020204030203" pitchFamily="34" charset="0"/>
                <a:cs typeface="Aharoni" panose="02010803020104030203" pitchFamily="2" charset="-79"/>
              </a:rPr>
              <a:t>If </a:t>
            </a:r>
            <a:r>
              <a:rPr lang="en-US" sz="2000" dirty="0">
                <a:solidFill>
                  <a:srgbClr val="000000"/>
                </a:solidFill>
                <a:latin typeface="Lato" panose="020F0502020204030203" pitchFamily="34" charset="0"/>
                <a:cs typeface="Aharoni" panose="02010803020104030203" pitchFamily="2" charset="-79"/>
              </a:rPr>
              <a:t>the package name begins with a digit, illegal character reserved Java keyword such as “</a:t>
            </a:r>
            <a:r>
              <a:rPr lang="en-US" sz="2000" dirty="0" err="1">
                <a:solidFill>
                  <a:srgbClr val="000000"/>
                </a:solidFill>
                <a:latin typeface="Lato" panose="020F0502020204030203" pitchFamily="34" charset="0"/>
                <a:cs typeface="Aharoni" panose="02010803020104030203" pitchFamily="2" charset="-79"/>
              </a:rPr>
              <a:t>int</a:t>
            </a:r>
            <a:r>
              <a:rPr lang="en-US" sz="2000" dirty="0" smtClean="0">
                <a:solidFill>
                  <a:srgbClr val="000000"/>
                </a:solidFill>
                <a:latin typeface="Lato" panose="020F0502020204030203" pitchFamily="34" charset="0"/>
                <a:cs typeface="Aharoni" panose="02010803020104030203" pitchFamily="2" charset="-79"/>
              </a:rPr>
              <a:t>”.</a:t>
            </a:r>
          </a:p>
          <a:p>
            <a:pPr fontAlgn="base">
              <a:spcBef>
                <a:spcPct val="0"/>
              </a:spcBef>
              <a:spcAft>
                <a:spcPct val="0"/>
              </a:spcAft>
              <a:buClr>
                <a:srgbClr val="EE0060"/>
              </a:buClr>
            </a:pPr>
            <a:endParaRPr lang="en-US" sz="2000" dirty="0">
              <a:solidFill>
                <a:srgbClr val="000000"/>
              </a:solidFill>
              <a:latin typeface="Lato" panose="020F0502020204030203" pitchFamily="34" charset="0"/>
              <a:cs typeface="Aharoni" panose="02010803020104030203" pitchFamily="2" charset="-79"/>
            </a:endParaRPr>
          </a:p>
          <a:p>
            <a:pPr fontAlgn="base">
              <a:spcBef>
                <a:spcPct val="0"/>
              </a:spcBef>
              <a:spcAft>
                <a:spcPct val="0"/>
              </a:spcAft>
              <a:buClr>
                <a:srgbClr val="EE0060"/>
              </a:buClr>
            </a:pPr>
            <a:r>
              <a:rPr lang="en-US" sz="2000" dirty="0">
                <a:solidFill>
                  <a:srgbClr val="000000"/>
                </a:solidFill>
                <a:latin typeface="Lato" panose="020F0502020204030203" pitchFamily="34" charset="0"/>
                <a:cs typeface="Aharoni" panose="02010803020104030203" pitchFamily="2" charset="-79"/>
              </a:rPr>
              <a:t>In this event, the suggested convention is to add an underscore as follows:</a:t>
            </a:r>
          </a:p>
        </p:txBody>
      </p:sp>
      <p:graphicFrame>
        <p:nvGraphicFramePr>
          <p:cNvPr id="5" name="Content Placeholder 3"/>
          <p:cNvGraphicFramePr>
            <a:graphicFrameLocks/>
          </p:cNvGraphicFramePr>
          <p:nvPr>
            <p:extLst>
              <p:ext uri="{D42A27DB-BD31-4B8C-83A1-F6EECF244321}">
                <p14:modId xmlns:p14="http://schemas.microsoft.com/office/powerpoint/2010/main" val="1174806752"/>
              </p:ext>
            </p:extLst>
          </p:nvPr>
        </p:nvGraphicFramePr>
        <p:xfrm>
          <a:off x="2438400" y="4191000"/>
          <a:ext cx="8229600" cy="18542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                          Legalizing Package</a:t>
                      </a:r>
                      <a:r>
                        <a:rPr lang="en-US" baseline="0" dirty="0" smtClean="0"/>
                        <a:t> Names</a:t>
                      </a:r>
                      <a:endParaRPr lang="en-US" dirty="0"/>
                    </a:p>
                  </a:txBody>
                  <a:tcPr/>
                </a:tc>
                <a:tc>
                  <a:txBody>
                    <a:bodyPr/>
                    <a:lstStyle/>
                    <a:p>
                      <a:endParaRPr lang="en-US" dirty="0"/>
                    </a:p>
                  </a:txBody>
                  <a:tcPr/>
                </a:tc>
              </a:tr>
              <a:tr h="370840">
                <a:tc>
                  <a:txBody>
                    <a:bodyPr/>
                    <a:lstStyle/>
                    <a:p>
                      <a:r>
                        <a:rPr lang="en-US" dirty="0" smtClean="0"/>
                        <a:t>Domain Name</a:t>
                      </a:r>
                      <a:endParaRPr lang="en-US" dirty="0"/>
                    </a:p>
                  </a:txBody>
                  <a:tcPr/>
                </a:tc>
                <a:tc>
                  <a:txBody>
                    <a:bodyPr/>
                    <a:lstStyle/>
                    <a:p>
                      <a:r>
                        <a:rPr lang="en-US" dirty="0" smtClean="0"/>
                        <a:t>Package</a:t>
                      </a:r>
                      <a:r>
                        <a:rPr lang="en-US" baseline="0" dirty="0" smtClean="0"/>
                        <a:t> Name Prefix</a:t>
                      </a:r>
                      <a:endParaRPr lang="en-US" dirty="0"/>
                    </a:p>
                  </a:txBody>
                  <a:tcPr/>
                </a:tc>
              </a:tr>
              <a:tr h="370840">
                <a:tc>
                  <a:txBody>
                    <a:bodyPr/>
                    <a:lstStyle/>
                    <a:p>
                      <a:r>
                        <a:rPr lang="en-US" dirty="0" smtClean="0"/>
                        <a:t>hyphenated-name.example.org</a:t>
                      </a:r>
                      <a:endParaRPr lang="en-US" dirty="0"/>
                    </a:p>
                  </a:txBody>
                  <a:tcPr/>
                </a:tc>
                <a:tc>
                  <a:txBody>
                    <a:bodyPr/>
                    <a:lstStyle/>
                    <a:p>
                      <a:pPr marL="342900" indent="-342900">
                        <a:buFont typeface="+mj-lt"/>
                        <a:buNone/>
                      </a:pPr>
                      <a:r>
                        <a:rPr lang="en-US" dirty="0" smtClean="0"/>
                        <a:t>Org.example.hyphenated_name</a:t>
                      </a:r>
                      <a:endParaRPr lang="en-US" dirty="0"/>
                    </a:p>
                  </a:txBody>
                  <a:tcPr/>
                </a:tc>
              </a:tr>
              <a:tr h="370840">
                <a:tc>
                  <a:txBody>
                    <a:bodyPr/>
                    <a:lstStyle/>
                    <a:p>
                      <a:r>
                        <a:rPr lang="en-US" dirty="0" smtClean="0"/>
                        <a:t>Example.int</a:t>
                      </a:r>
                      <a:endParaRPr lang="en-US" dirty="0"/>
                    </a:p>
                  </a:txBody>
                  <a:tcPr/>
                </a:tc>
                <a:tc>
                  <a:txBody>
                    <a:bodyPr/>
                    <a:lstStyle/>
                    <a:p>
                      <a:pPr marL="342900" indent="-342900">
                        <a:buFont typeface="+mj-lt"/>
                        <a:buNone/>
                      </a:pPr>
                      <a:r>
                        <a:rPr lang="en-US" dirty="0" smtClean="0"/>
                        <a:t>int_.example</a:t>
                      </a:r>
                      <a:endParaRPr lang="en-US" dirty="0"/>
                    </a:p>
                  </a:txBody>
                  <a:tcPr/>
                </a:tc>
              </a:tr>
              <a:tr h="370840">
                <a:tc>
                  <a:txBody>
                    <a:bodyPr/>
                    <a:lstStyle/>
                    <a:p>
                      <a:r>
                        <a:rPr lang="en-US" dirty="0" smtClean="0"/>
                        <a:t>123name.example.com</a:t>
                      </a:r>
                      <a:endParaRPr lang="en-US" dirty="0"/>
                    </a:p>
                  </a:txBody>
                  <a:tcPr/>
                </a:tc>
                <a:tc>
                  <a:txBody>
                    <a:bodyPr/>
                    <a:lstStyle/>
                    <a:p>
                      <a:r>
                        <a:rPr lang="en-US" dirty="0" smtClean="0"/>
                        <a:t>com.example_123name</a:t>
                      </a:r>
                      <a:endParaRPr lang="en-US"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2" name="Title 1"/>
          <p:cNvSpPr>
            <a:spLocks noGrp="1"/>
          </p:cNvSpPr>
          <p:nvPr>
            <p:ph type="title"/>
          </p:nvPr>
        </p:nvSpPr>
        <p:spPr>
          <a:xfrm>
            <a:off x="2438400" y="555491"/>
            <a:ext cx="2362200" cy="715962"/>
          </a:xfrm>
          <a:noFill/>
          <a:ln w="9525">
            <a:noFill/>
            <a:miter lim="800000"/>
            <a:headEnd/>
            <a:tailEnd/>
          </a:ln>
        </p:spPr>
        <p:txBody>
          <a:bodyPr vert="horz" wrap="square" lIns="16930" tIns="16930" rIns="16930" bIns="16930" numCol="1" rtlCol="0" anchor="t" anchorCtr="0" compatLnSpc="1">
            <a:prstTxWarp prst="textNoShape">
              <a:avLst/>
            </a:prstTxWarp>
            <a:noAutofit/>
          </a:bodyPr>
          <a:lstStyle/>
          <a:p>
            <a:pPr algn="l" defTabSz="914240" fontAlgn="base">
              <a:spcBef>
                <a:spcPct val="20000"/>
              </a:spcBef>
              <a:spcAft>
                <a:spcPct val="0"/>
              </a:spcAft>
              <a:buClr>
                <a:srgbClr val="000000"/>
              </a:buClr>
              <a:buFont typeface="Arial" charset="0"/>
            </a:pPr>
            <a:r>
              <a:rPr lang="en-US" sz="3600" b="1" dirty="0">
                <a:solidFill>
                  <a:srgbClr val="E61557"/>
                </a:solidFill>
                <a:latin typeface="Lato" panose="020F0502020204030203" pitchFamily="34" charset="0"/>
              </a:rPr>
              <a:t>Packages</a:t>
            </a:r>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endParaRPr lang="en-US" dirty="0"/>
          </a:p>
        </p:txBody>
      </p:sp>
      <p:sp>
        <p:nvSpPr>
          <p:cNvPr id="4" name="Rectangle 3"/>
          <p:cNvSpPr/>
          <p:nvPr/>
        </p:nvSpPr>
        <p:spPr>
          <a:xfrm>
            <a:off x="2133600" y="3048000"/>
            <a:ext cx="1600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a:t>
            </a:r>
          </a:p>
        </p:txBody>
      </p:sp>
      <p:cxnSp>
        <p:nvCxnSpPr>
          <p:cNvPr id="6" name="Straight Arrow Connector 5"/>
          <p:cNvCxnSpPr/>
          <p:nvPr/>
        </p:nvCxnSpPr>
        <p:spPr>
          <a:xfrm flipH="1">
            <a:off x="3733800" y="3733800"/>
            <a:ext cx="160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038600" y="2819400"/>
            <a:ext cx="1066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038600" y="2819400"/>
            <a:ext cx="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4572000" y="2590800"/>
            <a:ext cx="914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src</a:t>
            </a:r>
          </a:p>
        </p:txBody>
      </p:sp>
      <p:cxnSp>
        <p:nvCxnSpPr>
          <p:cNvPr id="21" name="Straight Connector 20"/>
          <p:cNvCxnSpPr/>
          <p:nvPr/>
        </p:nvCxnSpPr>
        <p:spPr>
          <a:xfrm>
            <a:off x="4953000" y="2057400"/>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953000" y="20574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5486400" y="1828800"/>
            <a:ext cx="914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a:t>
            </a:r>
          </a:p>
        </p:txBody>
      </p:sp>
      <p:cxnSp>
        <p:nvCxnSpPr>
          <p:cNvPr id="29" name="Straight Connector 28"/>
          <p:cNvCxnSpPr/>
          <p:nvPr/>
        </p:nvCxnSpPr>
        <p:spPr>
          <a:xfrm>
            <a:off x="5943600" y="1371600"/>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943600" y="13716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6781800" y="1219200"/>
            <a:ext cx="1219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Myproject</a:t>
            </a:r>
          </a:p>
        </p:txBody>
      </p:sp>
      <p:cxnSp>
        <p:nvCxnSpPr>
          <p:cNvPr id="37" name="Straight Arrow Connector 36"/>
          <p:cNvCxnSpPr/>
          <p:nvPr/>
        </p:nvCxnSpPr>
        <p:spPr>
          <a:xfrm>
            <a:off x="7239000" y="762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239000" y="762000"/>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7696200" y="457200"/>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Myclass.java</a:t>
            </a:r>
          </a:p>
          <a:p>
            <a:pPr algn="ctr"/>
            <a:endParaRPr lang="en-US" dirty="0"/>
          </a:p>
        </p:txBody>
      </p:sp>
      <p:sp>
        <p:nvSpPr>
          <p:cNvPr id="43" name="Rounded Rectangle 42"/>
          <p:cNvSpPr/>
          <p:nvPr/>
        </p:nvSpPr>
        <p:spPr>
          <a:xfrm>
            <a:off x="4495800" y="3581400"/>
            <a:ext cx="1600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classes</a:t>
            </a:r>
          </a:p>
        </p:txBody>
      </p:sp>
      <p:cxnSp>
        <p:nvCxnSpPr>
          <p:cNvPr id="45" name="Straight Arrow Connector 44"/>
          <p:cNvCxnSpPr/>
          <p:nvPr/>
        </p:nvCxnSpPr>
        <p:spPr>
          <a:xfrm flipV="1">
            <a:off x="5334000" y="4114800"/>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334000" y="4724400"/>
            <a:ext cx="1143000"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6019800" y="4495800"/>
            <a:ext cx="990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a:t>
            </a:r>
          </a:p>
        </p:txBody>
      </p:sp>
      <p:cxnSp>
        <p:nvCxnSpPr>
          <p:cNvPr id="54" name="Straight Arrow Connector 53"/>
          <p:cNvCxnSpPr/>
          <p:nvPr/>
        </p:nvCxnSpPr>
        <p:spPr>
          <a:xfrm flipV="1">
            <a:off x="6400800" y="4953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400800" y="5410200"/>
            <a:ext cx="609600" cy="0"/>
          </a:xfrm>
          <a:prstGeom prst="line">
            <a:avLst/>
          </a:prstGeom>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a:xfrm>
            <a:off x="7010400" y="5181600"/>
            <a:ext cx="1219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Myproject</a:t>
            </a:r>
          </a:p>
        </p:txBody>
      </p:sp>
      <p:cxnSp>
        <p:nvCxnSpPr>
          <p:cNvPr id="64" name="Straight Arrow Connector 63"/>
          <p:cNvCxnSpPr/>
          <p:nvPr/>
        </p:nvCxnSpPr>
        <p:spPr>
          <a:xfrm flipV="1">
            <a:off x="7239000" y="56388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239000" y="6096000"/>
            <a:ext cx="9906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7848600" y="5867400"/>
            <a:ext cx="1447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Myclass.java</a:t>
            </a:r>
          </a:p>
          <a:p>
            <a:pPr algn="ct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222480" cy="6894043"/>
          </a:xfrm>
          <a:prstGeom prst="rect">
            <a:avLst/>
          </a:prstGeom>
          <a:noFill/>
          <a:ln w="9525">
            <a:noFill/>
            <a:miter lim="800000"/>
            <a:headEnd/>
            <a:tailEnd/>
          </a:ln>
        </p:spPr>
      </p:pic>
      <p:sp>
        <p:nvSpPr>
          <p:cNvPr id="2" name="Title 1"/>
          <p:cNvSpPr>
            <a:spLocks noGrp="1"/>
          </p:cNvSpPr>
          <p:nvPr>
            <p:ph type="title"/>
          </p:nvPr>
        </p:nvSpPr>
        <p:spPr>
          <a:xfrm>
            <a:off x="2286000" y="2057400"/>
            <a:ext cx="5105400" cy="715962"/>
          </a:xfrm>
          <a:noFill/>
          <a:ln w="9525">
            <a:noFill/>
            <a:miter lim="800000"/>
            <a:headEnd/>
            <a:tailEnd/>
          </a:ln>
        </p:spPr>
        <p:txBody>
          <a:bodyPr vert="horz" wrap="square" lIns="16930" tIns="16930" rIns="16930" bIns="16930" numCol="1" rtlCol="0" anchor="t" anchorCtr="0" compatLnSpc="1">
            <a:prstTxWarp prst="textNoShape">
              <a:avLst/>
            </a:prstTxWarp>
            <a:noAutofit/>
          </a:bodyPr>
          <a:lstStyle/>
          <a:p>
            <a:pPr algn="l" defTabSz="914240" fontAlgn="base">
              <a:spcBef>
                <a:spcPct val="20000"/>
              </a:spcBef>
              <a:spcAft>
                <a:spcPct val="0"/>
              </a:spcAft>
              <a:buClr>
                <a:srgbClr val="000000"/>
              </a:buClr>
              <a:buFont typeface="Arial" charset="0"/>
            </a:pPr>
            <a:r>
              <a:rPr lang="en-US" sz="3600" b="1" dirty="0">
                <a:solidFill>
                  <a:srgbClr val="E61557"/>
                </a:solidFill>
                <a:latin typeface="Lato" panose="020F0502020204030203" pitchFamily="34" charset="0"/>
              </a:rPr>
              <a:t>Program on Package</a:t>
            </a:r>
          </a:p>
        </p:txBody>
      </p:sp>
      <p:sp>
        <p:nvSpPr>
          <p:cNvPr id="9" name="Content Placeholder 8"/>
          <p:cNvSpPr>
            <a:spLocks noGrp="1"/>
          </p:cNvSpPr>
          <p:nvPr>
            <p:ph idx="1"/>
          </p:nvPr>
        </p:nvSpPr>
        <p:spPr>
          <a:xfrm>
            <a:off x="2286000" y="3382963"/>
            <a:ext cx="4572000" cy="1015663"/>
          </a:xfrm>
          <a:noFill/>
        </p:spPr>
        <p:txBody>
          <a:bodyPr vert="horz" wrap="square" lIns="91440" tIns="45720" rIns="91440" bIns="45720" rtlCol="0">
            <a:spAutoFit/>
          </a:bodyPr>
          <a:lstStyle/>
          <a:p>
            <a:pPr marL="0" indent="0" fontAlgn="base">
              <a:spcBef>
                <a:spcPct val="0"/>
              </a:spcBef>
              <a:spcAft>
                <a:spcPct val="0"/>
              </a:spcAft>
              <a:buClr>
                <a:srgbClr val="EE0060"/>
              </a:buClr>
              <a:buNone/>
            </a:pPr>
            <a:r>
              <a:rPr lang="en-US" sz="2000" dirty="0">
                <a:solidFill>
                  <a:srgbClr val="000000"/>
                </a:solidFill>
                <a:latin typeface="Lato" panose="020F0502020204030203" pitchFamily="34" charset="0"/>
                <a:cs typeface="Aharoni" panose="02010803020104030203" pitchFamily="2" charset="-79"/>
              </a:rPr>
              <a:t>Company URL-&gt; </a:t>
            </a:r>
            <a:r>
              <a:rPr lang="en-US" sz="2000" dirty="0" smtClean="0">
                <a:solidFill>
                  <a:srgbClr val="000000"/>
                </a:solidFill>
                <a:latin typeface="Lato" panose="020F0502020204030203" pitchFamily="34" charset="0"/>
                <a:cs typeface="Aharoni" panose="02010803020104030203" pitchFamily="2" charset="-79"/>
              </a:rPr>
              <a:t>auribises.com</a:t>
            </a:r>
          </a:p>
          <a:p>
            <a:pPr marL="0" indent="0" fontAlgn="base">
              <a:spcBef>
                <a:spcPct val="0"/>
              </a:spcBef>
              <a:spcAft>
                <a:spcPct val="0"/>
              </a:spcAft>
              <a:buClr>
                <a:srgbClr val="EE0060"/>
              </a:buClr>
              <a:buNone/>
            </a:pPr>
            <a:endParaRPr lang="en-US" sz="2000" dirty="0" smtClean="0">
              <a:solidFill>
                <a:srgbClr val="000000"/>
              </a:solidFill>
              <a:latin typeface="Lato" panose="020F0502020204030203" pitchFamily="34" charset="0"/>
              <a:cs typeface="Aharoni" panose="02010803020104030203" pitchFamily="2" charset="-79"/>
            </a:endParaRPr>
          </a:p>
          <a:p>
            <a:pPr marL="0" indent="0" fontAlgn="base">
              <a:spcBef>
                <a:spcPct val="0"/>
              </a:spcBef>
              <a:spcAft>
                <a:spcPct val="0"/>
              </a:spcAft>
              <a:buClr>
                <a:srgbClr val="EE0060"/>
              </a:buClr>
              <a:buNone/>
            </a:pPr>
            <a:r>
              <a:rPr lang="en-US" sz="2000" dirty="0" smtClean="0">
                <a:solidFill>
                  <a:srgbClr val="000000"/>
                </a:solidFill>
                <a:latin typeface="Lato" panose="020F0502020204030203" pitchFamily="34" charset="0"/>
                <a:cs typeface="Aharoni" panose="02010803020104030203" pitchFamily="2" charset="-79"/>
              </a:rPr>
              <a:t>Package name-&gt; </a:t>
            </a:r>
            <a:r>
              <a:rPr lang="en-US" sz="2000" dirty="0" err="1" smtClean="0">
                <a:solidFill>
                  <a:srgbClr val="000000"/>
                </a:solidFill>
                <a:latin typeface="Lato" panose="020F0502020204030203" pitchFamily="34" charset="0"/>
                <a:cs typeface="Aharoni" panose="02010803020104030203" pitchFamily="2" charset="-79"/>
              </a:rPr>
              <a:t>com.auribises.db</a:t>
            </a:r>
            <a:endParaRPr lang="en-US" sz="2000" dirty="0">
              <a:solidFill>
                <a:srgbClr val="000000"/>
              </a:solidFill>
              <a:latin typeface="Lato" panose="020F0502020204030203" pitchFamily="34" charset="0"/>
              <a:cs typeface="Aharoni" panose="02010803020104030203" pitchFamily="2" charset="-79"/>
            </a:endParaRPr>
          </a:p>
        </p:txBody>
      </p:sp>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1269</TotalTime>
  <Words>2795</Words>
  <Application>Microsoft Macintosh PowerPoint</Application>
  <PresentationFormat>Custom</PresentationFormat>
  <Paragraphs>551</Paragraphs>
  <Slides>67</Slides>
  <Notes>0</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Office Theme</vt:lpstr>
      <vt:lpstr>PowerPoint Presentation</vt:lpstr>
      <vt:lpstr>Content</vt:lpstr>
      <vt:lpstr>PACKAGES</vt:lpstr>
      <vt:lpstr>Why Packages?</vt:lpstr>
      <vt:lpstr>What is a Package?</vt:lpstr>
      <vt:lpstr>Naming Convention of a Package.</vt:lpstr>
      <vt:lpstr>Naming Convention of a Package </vt:lpstr>
      <vt:lpstr>Packages</vt:lpstr>
      <vt:lpstr>Program on Package</vt:lpstr>
      <vt:lpstr>Package and Import</vt:lpstr>
      <vt:lpstr>Access Modifiers</vt:lpstr>
      <vt:lpstr>Access Modifier</vt:lpstr>
      <vt:lpstr>Access Modifier – Public </vt:lpstr>
      <vt:lpstr>Access Modifier-Protected</vt:lpstr>
      <vt:lpstr>Access Modifier- Private</vt:lpstr>
      <vt:lpstr>Access Modifier- Default</vt:lpstr>
      <vt:lpstr>Access Modifiers</vt:lpstr>
      <vt:lpstr>Exception</vt:lpstr>
      <vt:lpstr>Types of Exception</vt:lpstr>
      <vt:lpstr>Types of Exception</vt:lpstr>
      <vt:lpstr>Types of Exception</vt:lpstr>
      <vt:lpstr>Exception Class</vt:lpstr>
      <vt:lpstr>Why Exceptional Handling?</vt:lpstr>
      <vt:lpstr>PowerPoint Presentation</vt:lpstr>
      <vt:lpstr>Solution</vt:lpstr>
      <vt:lpstr>Exception Handling</vt:lpstr>
      <vt:lpstr>Exception Handling (contd.)</vt:lpstr>
      <vt:lpstr>Program on Exception Handling</vt:lpstr>
      <vt:lpstr>Exception Handling</vt:lpstr>
      <vt:lpstr>Program on Multiple Catch Blocks</vt:lpstr>
      <vt:lpstr>Nested try catch</vt:lpstr>
      <vt:lpstr>Program on Nested try catch</vt:lpstr>
      <vt:lpstr>Program on Nested try catch </vt:lpstr>
      <vt:lpstr>Why throw?</vt:lpstr>
      <vt:lpstr> Throw </vt:lpstr>
      <vt:lpstr>Why throws?</vt:lpstr>
      <vt:lpstr>Throws</vt:lpstr>
      <vt:lpstr>Program on Throws</vt:lpstr>
      <vt:lpstr>PowerPoint Presentation</vt:lpstr>
      <vt:lpstr>Program Vs Process Vs Thread</vt:lpstr>
      <vt:lpstr>PowerPoint Presentation</vt:lpstr>
      <vt:lpstr>Multi Threading</vt:lpstr>
      <vt:lpstr>Multi Threading (contd.)</vt:lpstr>
      <vt:lpstr>Multi Threading (contd.)</vt:lpstr>
      <vt:lpstr>What is a Java Thread?</vt:lpstr>
      <vt:lpstr>PowerPoint Presentation</vt:lpstr>
      <vt:lpstr>Creating A Thread</vt:lpstr>
      <vt:lpstr>PowerPoint Presentation</vt:lpstr>
      <vt:lpstr>PowerPoint Presentation</vt:lpstr>
      <vt:lpstr>PowerPoint Presentation</vt:lpstr>
      <vt:lpstr>Java Main Thread</vt:lpstr>
      <vt:lpstr>Java Main Thread</vt:lpstr>
      <vt:lpstr>PowerPoint Presentation</vt:lpstr>
      <vt:lpstr>Thread Lifecycle</vt:lpstr>
      <vt:lpstr>Thread Lifecycle</vt:lpstr>
      <vt:lpstr>PowerPoint Presentation</vt:lpstr>
      <vt:lpstr>Multi – Threading </vt:lpstr>
      <vt:lpstr>Thread Methods</vt:lpstr>
      <vt:lpstr>Thread -Methods</vt:lpstr>
      <vt:lpstr>PowerPoint Presentation</vt:lpstr>
      <vt:lpstr>Thread Pool</vt:lpstr>
      <vt:lpstr>Synchronization</vt:lpstr>
      <vt:lpstr>Locks in Java</vt:lpstr>
      <vt:lpstr>PowerPoint Presentation</vt:lpstr>
      <vt:lpstr>Deadlock</vt:lpstr>
      <vt:lpstr>Deadlock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MODULE-4</dc:title>
  <dc:creator>INTEL</dc:creator>
  <cp:lastModifiedBy>Ishant Kumar</cp:lastModifiedBy>
  <cp:revision>497</cp:revision>
  <dcterms:created xsi:type="dcterms:W3CDTF">2017-03-03T11:07:12Z</dcterms:created>
  <dcterms:modified xsi:type="dcterms:W3CDTF">2019-11-16T18:54:45Z</dcterms:modified>
</cp:coreProperties>
</file>