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6"/>
  </p:notesMasterIdLst>
  <p:handoutMasterIdLst>
    <p:handoutMasterId r:id="rId37"/>
  </p:handoutMasterIdLst>
  <p:sldIdLst>
    <p:sldId id="777" r:id="rId2"/>
    <p:sldId id="810" r:id="rId3"/>
    <p:sldId id="811" r:id="rId4"/>
    <p:sldId id="812" r:id="rId5"/>
    <p:sldId id="813" r:id="rId6"/>
    <p:sldId id="814" r:id="rId7"/>
    <p:sldId id="815" r:id="rId8"/>
    <p:sldId id="816" r:id="rId9"/>
    <p:sldId id="817" r:id="rId10"/>
    <p:sldId id="818" r:id="rId11"/>
    <p:sldId id="819" r:id="rId12"/>
    <p:sldId id="820" r:id="rId13"/>
    <p:sldId id="821" r:id="rId14"/>
    <p:sldId id="822" r:id="rId15"/>
    <p:sldId id="823" r:id="rId16"/>
    <p:sldId id="824" r:id="rId17"/>
    <p:sldId id="825" r:id="rId18"/>
    <p:sldId id="826" r:id="rId19"/>
    <p:sldId id="827" r:id="rId20"/>
    <p:sldId id="828" r:id="rId21"/>
    <p:sldId id="829" r:id="rId22"/>
    <p:sldId id="830" r:id="rId23"/>
    <p:sldId id="831" r:id="rId24"/>
    <p:sldId id="832" r:id="rId25"/>
    <p:sldId id="833" r:id="rId26"/>
    <p:sldId id="834" r:id="rId27"/>
    <p:sldId id="835" r:id="rId28"/>
    <p:sldId id="836" r:id="rId29"/>
    <p:sldId id="837" r:id="rId30"/>
    <p:sldId id="838" r:id="rId31"/>
    <p:sldId id="839" r:id="rId32"/>
    <p:sldId id="840" r:id="rId33"/>
    <p:sldId id="841" r:id="rId34"/>
    <p:sldId id="808" r:id="rId35"/>
  </p:sldIdLst>
  <p:sldSz cx="36576000" cy="20574000"/>
  <p:notesSz cx="6991350" cy="9282113"/>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1828724" algn="l" rtl="0" fontAlgn="base">
      <a:spcBef>
        <a:spcPct val="0"/>
      </a:spcBef>
      <a:spcAft>
        <a:spcPct val="0"/>
      </a:spcAft>
      <a:defRPr kern="1200">
        <a:solidFill>
          <a:schemeClr val="tx1"/>
        </a:solidFill>
        <a:latin typeface="Arial" charset="0"/>
        <a:ea typeface="+mn-ea"/>
        <a:cs typeface="Arial" charset="0"/>
      </a:defRPr>
    </a:lvl2pPr>
    <a:lvl3pPr marL="3657448" algn="l" rtl="0" fontAlgn="base">
      <a:spcBef>
        <a:spcPct val="0"/>
      </a:spcBef>
      <a:spcAft>
        <a:spcPct val="0"/>
      </a:spcAft>
      <a:defRPr kern="1200">
        <a:solidFill>
          <a:schemeClr val="tx1"/>
        </a:solidFill>
        <a:latin typeface="Arial" charset="0"/>
        <a:ea typeface="+mn-ea"/>
        <a:cs typeface="Arial" charset="0"/>
      </a:defRPr>
    </a:lvl3pPr>
    <a:lvl4pPr marL="5486172" algn="l" rtl="0" fontAlgn="base">
      <a:spcBef>
        <a:spcPct val="0"/>
      </a:spcBef>
      <a:spcAft>
        <a:spcPct val="0"/>
      </a:spcAft>
      <a:defRPr kern="1200">
        <a:solidFill>
          <a:schemeClr val="tx1"/>
        </a:solidFill>
        <a:latin typeface="Arial" charset="0"/>
        <a:ea typeface="+mn-ea"/>
        <a:cs typeface="Arial" charset="0"/>
      </a:defRPr>
    </a:lvl4pPr>
    <a:lvl5pPr marL="7314896" algn="l" rtl="0" fontAlgn="base">
      <a:spcBef>
        <a:spcPct val="0"/>
      </a:spcBef>
      <a:spcAft>
        <a:spcPct val="0"/>
      </a:spcAft>
      <a:defRPr kern="1200">
        <a:solidFill>
          <a:schemeClr val="tx1"/>
        </a:solidFill>
        <a:latin typeface="Arial" charset="0"/>
        <a:ea typeface="+mn-ea"/>
        <a:cs typeface="Arial" charset="0"/>
      </a:defRPr>
    </a:lvl5pPr>
    <a:lvl6pPr marL="9143620" algn="l" defTabSz="3657448" rtl="0" eaLnBrk="1" latinLnBrk="0" hangingPunct="1">
      <a:defRPr kern="1200">
        <a:solidFill>
          <a:schemeClr val="tx1"/>
        </a:solidFill>
        <a:latin typeface="Arial" charset="0"/>
        <a:ea typeface="+mn-ea"/>
        <a:cs typeface="Arial" charset="0"/>
      </a:defRPr>
    </a:lvl6pPr>
    <a:lvl7pPr marL="10972344" algn="l" defTabSz="3657448" rtl="0" eaLnBrk="1" latinLnBrk="0" hangingPunct="1">
      <a:defRPr kern="1200">
        <a:solidFill>
          <a:schemeClr val="tx1"/>
        </a:solidFill>
        <a:latin typeface="Arial" charset="0"/>
        <a:ea typeface="+mn-ea"/>
        <a:cs typeface="Arial" charset="0"/>
      </a:defRPr>
    </a:lvl7pPr>
    <a:lvl8pPr marL="12801064" algn="l" defTabSz="3657448" rtl="0" eaLnBrk="1" latinLnBrk="0" hangingPunct="1">
      <a:defRPr kern="1200">
        <a:solidFill>
          <a:schemeClr val="tx1"/>
        </a:solidFill>
        <a:latin typeface="Arial" charset="0"/>
        <a:ea typeface="+mn-ea"/>
        <a:cs typeface="Arial" charset="0"/>
      </a:defRPr>
    </a:lvl8pPr>
    <a:lvl9pPr marL="14629792" algn="l" defTabSz="3657448"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CF00D6A-DEE5-4A8A-8EAA-2E953A2ADFC2}">
          <p14:sldIdLst>
            <p14:sldId id="777"/>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 id="808"/>
          </p14:sldIdLst>
        </p14:section>
      </p14:sectionLst>
    </p:ext>
    <p:ext uri="{EFAFB233-063F-42B5-8137-9DF3F51BA10A}">
      <p15:sldGuideLst xmlns:p15="http://schemas.microsoft.com/office/powerpoint/2012/main">
        <p15:guide id="1" orient="horz" pos="768" userDrawn="1">
          <p15:clr>
            <a:srgbClr val="A4A3A4"/>
          </p15:clr>
        </p15:guide>
        <p15:guide id="2" orient="horz" pos="7200" userDrawn="1">
          <p15:clr>
            <a:srgbClr val="A4A3A4"/>
          </p15:clr>
        </p15:guide>
        <p15:guide id="4" pos="11616" userDrawn="1">
          <p15:clr>
            <a:srgbClr val="A4A3A4"/>
          </p15:clr>
        </p15:guide>
        <p15:guide id="6" orient="horz" pos="969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tials="r" lastIdx="22" clrIdx="0">
    <p:extLst>
      <p:ext uri="{19B8F6BF-5375-455C-9EA6-DF929625EA0E}">
        <p15:presenceInfo xmlns:p15="http://schemas.microsoft.com/office/powerpoint/2012/main" userId="raj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919"/>
    <a:srgbClr val="E41657"/>
    <a:srgbClr val="28BDBA"/>
    <a:srgbClr val="009DBE"/>
    <a:srgbClr val="35D4D4"/>
    <a:srgbClr val="FF9999"/>
    <a:srgbClr val="FF7C80"/>
    <a:srgbClr val="6C6C6C"/>
    <a:srgbClr val="CCCCCC"/>
    <a:srgbClr val="BF3C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6" autoAdjust="0"/>
    <p:restoredTop sz="76937" autoAdjust="0"/>
  </p:normalViewPr>
  <p:slideViewPr>
    <p:cSldViewPr showGuides="1">
      <p:cViewPr varScale="1">
        <p:scale>
          <a:sx n="29" d="100"/>
          <a:sy n="29" d="100"/>
        </p:scale>
        <p:origin x="456" y="82"/>
      </p:cViewPr>
      <p:guideLst>
        <p:guide orient="horz" pos="768"/>
        <p:guide orient="horz" pos="7200"/>
        <p:guide pos="11616"/>
        <p:guide orient="horz" pos="9696"/>
      </p:guideLst>
    </p:cSldViewPr>
  </p:slideViewPr>
  <p:notesTextViewPr>
    <p:cViewPr>
      <p:scale>
        <a:sx n="100" d="100"/>
        <a:sy n="100" d="100"/>
      </p:scale>
      <p:origin x="0" y="0"/>
    </p:cViewPr>
  </p:notesTextViewPr>
  <p:sorterViewPr>
    <p:cViewPr>
      <p:scale>
        <a:sx n="66" d="100"/>
        <a:sy n="66" d="100"/>
      </p:scale>
      <p:origin x="0" y="-4380"/>
    </p:cViewPr>
  </p:sorterViewPr>
  <p:notesViewPr>
    <p:cSldViewPr showGuides="1">
      <p:cViewPr varScale="1">
        <p:scale>
          <a:sx n="86" d="100"/>
          <a:sy n="86" d="100"/>
        </p:scale>
        <p:origin x="2976" y="84"/>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ta Santwani" userId="8e96a9c69984abc6" providerId="LiveId" clId="{78D15ACD-7297-43ED-B1DD-1439A44B936E}"/>
    <pc:docChg chg="custSel modSld">
      <pc:chgData name="Namita Santwani" userId="8e96a9c69984abc6" providerId="LiveId" clId="{78D15ACD-7297-43ED-B1DD-1439A44B936E}" dt="2019-11-20T07:40:22.292" v="19" actId="1076"/>
      <pc:docMkLst>
        <pc:docMk/>
      </pc:docMkLst>
      <pc:sldChg chg="modSp">
        <pc:chgData name="Namita Santwani" userId="8e96a9c69984abc6" providerId="LiveId" clId="{78D15ACD-7297-43ED-B1DD-1439A44B936E}" dt="2019-11-20T07:38:16.181" v="18" actId="1076"/>
        <pc:sldMkLst>
          <pc:docMk/>
          <pc:sldMk cId="1939269450" sldId="777"/>
        </pc:sldMkLst>
        <pc:spChg chg="mod">
          <ac:chgData name="Namita Santwani" userId="8e96a9c69984abc6" providerId="LiveId" clId="{78D15ACD-7297-43ED-B1DD-1439A44B936E}" dt="2019-11-20T07:36:10.312" v="12" actId="14100"/>
          <ac:spMkLst>
            <pc:docMk/>
            <pc:sldMk cId="1939269450" sldId="777"/>
            <ac:spMk id="52" creationId="{69BF8E01-DB04-4463-B590-EB6AEDB0D50C}"/>
          </ac:spMkLst>
        </pc:spChg>
        <pc:picChg chg="mod">
          <ac:chgData name="Namita Santwani" userId="8e96a9c69984abc6" providerId="LiveId" clId="{78D15ACD-7297-43ED-B1DD-1439A44B936E}" dt="2019-11-20T07:38:16.181" v="18" actId="1076"/>
          <ac:picMkLst>
            <pc:docMk/>
            <pc:sldMk cId="1939269450" sldId="777"/>
            <ac:picMk id="53" creationId="{00000000-0000-0000-0000-000000000000}"/>
          </ac:picMkLst>
        </pc:picChg>
      </pc:sldChg>
      <pc:sldChg chg="modSp">
        <pc:chgData name="Namita Santwani" userId="8e96a9c69984abc6" providerId="LiveId" clId="{78D15ACD-7297-43ED-B1DD-1439A44B936E}" dt="2019-11-20T07:36:49.467" v="17" actId="1076"/>
        <pc:sldMkLst>
          <pc:docMk/>
          <pc:sldMk cId="3253297368" sldId="808"/>
        </pc:sldMkLst>
        <pc:spChg chg="mod">
          <ac:chgData name="Namita Santwani" userId="8e96a9c69984abc6" providerId="LiveId" clId="{78D15ACD-7297-43ED-B1DD-1439A44B936E}" dt="2019-11-20T07:36:47.054" v="16" actId="20577"/>
          <ac:spMkLst>
            <pc:docMk/>
            <pc:sldMk cId="3253297368" sldId="808"/>
            <ac:spMk id="4" creationId="{A2226222-2FCD-400A-9B10-7A15A6DFF605}"/>
          </ac:spMkLst>
        </pc:spChg>
        <pc:picChg chg="mod">
          <ac:chgData name="Namita Santwani" userId="8e96a9c69984abc6" providerId="LiveId" clId="{78D15ACD-7297-43ED-B1DD-1439A44B936E}" dt="2019-11-20T07:36:49.467" v="17" actId="1076"/>
          <ac:picMkLst>
            <pc:docMk/>
            <pc:sldMk cId="3253297368" sldId="808"/>
            <ac:picMk id="3" creationId="{00000000-0000-0000-0000-000000000000}"/>
          </ac:picMkLst>
        </pc:picChg>
      </pc:sldChg>
      <pc:sldChg chg="modSp">
        <pc:chgData name="Namita Santwani" userId="8e96a9c69984abc6" providerId="LiveId" clId="{78D15ACD-7297-43ED-B1DD-1439A44B936E}" dt="2019-11-20T07:40:22.292" v="19" actId="1076"/>
        <pc:sldMkLst>
          <pc:docMk/>
          <pc:sldMk cId="1604095948" sldId="811"/>
        </pc:sldMkLst>
        <pc:spChg chg="mod">
          <ac:chgData name="Namita Santwani" userId="8e96a9c69984abc6" providerId="LiveId" clId="{78D15ACD-7297-43ED-B1DD-1439A44B936E}" dt="2019-11-20T07:40:22.292" v="19" actId="1076"/>
          <ac:spMkLst>
            <pc:docMk/>
            <pc:sldMk cId="1604095948" sldId="811"/>
            <ac:spMk id="2" creationId="{AB0121BC-E3CB-446C-AFB0-0D427F5A548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B73E28-29BA-6C46-BD8B-ECCDC6A8C825}" type="doc">
      <dgm:prSet loTypeId="urn:microsoft.com/office/officeart/2008/layout/PictureStrips" loCatId="" qsTypeId="urn:microsoft.com/office/officeart/2005/8/quickstyle/simple4" qsCatId="simple" csTypeId="urn:microsoft.com/office/officeart/2005/8/colors/colorful1" csCatId="colorful" phldr="1"/>
      <dgm:spPr/>
      <dgm:t>
        <a:bodyPr/>
        <a:lstStyle/>
        <a:p>
          <a:endParaRPr lang="en-US"/>
        </a:p>
      </dgm:t>
    </dgm:pt>
    <dgm:pt modelId="{615D70F8-0DD7-B547-A738-AED556FB8418}">
      <dgm:prSet phldrT="[Text]" custT="1"/>
      <dgm:spPr/>
      <dgm:t>
        <a:bodyPr/>
        <a:lstStyle/>
        <a:p>
          <a:r>
            <a:rPr lang="en-US" sz="5400" dirty="0" err="1">
              <a:solidFill>
                <a:srgbClr val="000000"/>
              </a:solidFill>
              <a:latin typeface="Lato" panose="020F0502020204030203" pitchFamily="34" charset="0"/>
            </a:rPr>
            <a:t>Foreach</a:t>
          </a:r>
          <a:endParaRPr lang="en-US" sz="6500" dirty="0">
            <a:solidFill>
              <a:srgbClr val="000000"/>
            </a:solidFill>
            <a:latin typeface="Lato" panose="020F0502020204030203" pitchFamily="34" charset="0"/>
          </a:endParaRPr>
        </a:p>
      </dgm:t>
    </dgm:pt>
    <dgm:pt modelId="{CFDE299C-FE11-904A-887D-1FFC3BA9F3F3}" type="parTrans" cxnId="{F833BEB4-4BCD-D147-B254-4BE3233F0C4C}">
      <dgm:prSet/>
      <dgm:spPr/>
      <dgm:t>
        <a:bodyPr/>
        <a:lstStyle/>
        <a:p>
          <a:endParaRPr lang="en-US"/>
        </a:p>
      </dgm:t>
    </dgm:pt>
    <dgm:pt modelId="{0D5A4102-DB7F-1046-9C00-BBB312F84B82}" type="sibTrans" cxnId="{F833BEB4-4BCD-D147-B254-4BE3233F0C4C}">
      <dgm:prSet/>
      <dgm:spPr/>
      <dgm:t>
        <a:bodyPr/>
        <a:lstStyle/>
        <a:p>
          <a:endParaRPr lang="en-US"/>
        </a:p>
      </dgm:t>
    </dgm:pt>
    <dgm:pt modelId="{F52F39A5-CC00-DD4C-AF9C-062DE39AA6BB}">
      <dgm:prSet phldrT="[Text]" custT="1"/>
      <dgm:spPr/>
      <dgm:t>
        <a:bodyPr/>
        <a:lstStyle/>
        <a:p>
          <a:r>
            <a:rPr lang="en-US" sz="5400" dirty="0">
              <a:solidFill>
                <a:srgbClr val="000000"/>
              </a:solidFill>
              <a:latin typeface="Lato" panose="020F0502020204030203" pitchFamily="34" charset="0"/>
            </a:rPr>
            <a:t>Map</a:t>
          </a:r>
        </a:p>
      </dgm:t>
    </dgm:pt>
    <dgm:pt modelId="{A050B2C4-A460-9141-B4C0-5AB12487DB30}" type="parTrans" cxnId="{5296E071-2B5F-1045-86C1-178F880617C6}">
      <dgm:prSet/>
      <dgm:spPr/>
      <dgm:t>
        <a:bodyPr/>
        <a:lstStyle/>
        <a:p>
          <a:endParaRPr lang="en-US"/>
        </a:p>
      </dgm:t>
    </dgm:pt>
    <dgm:pt modelId="{F8BAD44A-09FA-2847-9B21-4F0B8F4962AA}" type="sibTrans" cxnId="{5296E071-2B5F-1045-86C1-178F880617C6}">
      <dgm:prSet/>
      <dgm:spPr/>
      <dgm:t>
        <a:bodyPr/>
        <a:lstStyle/>
        <a:p>
          <a:endParaRPr lang="en-US"/>
        </a:p>
      </dgm:t>
    </dgm:pt>
    <dgm:pt modelId="{4B066753-2CC1-C146-B932-A10F3365CC8A}">
      <dgm:prSet phldrT="[Text]" custT="1"/>
      <dgm:spPr/>
      <dgm:t>
        <a:bodyPr/>
        <a:lstStyle/>
        <a:p>
          <a:r>
            <a:rPr lang="en-US" sz="5400" dirty="0">
              <a:solidFill>
                <a:srgbClr val="000000"/>
              </a:solidFill>
              <a:latin typeface="Lato" panose="020F0502020204030203" pitchFamily="34" charset="0"/>
            </a:rPr>
            <a:t>Filter</a:t>
          </a:r>
        </a:p>
      </dgm:t>
    </dgm:pt>
    <dgm:pt modelId="{74BEE45C-A5C5-1647-878C-FF432731A0B6}" type="parTrans" cxnId="{562A83DA-0394-534C-A45F-FA430C10540A}">
      <dgm:prSet/>
      <dgm:spPr/>
      <dgm:t>
        <a:bodyPr/>
        <a:lstStyle/>
        <a:p>
          <a:endParaRPr lang="en-US"/>
        </a:p>
      </dgm:t>
    </dgm:pt>
    <dgm:pt modelId="{735FD7ED-A64E-BB42-A9DD-2D6C356F836D}" type="sibTrans" cxnId="{562A83DA-0394-534C-A45F-FA430C10540A}">
      <dgm:prSet/>
      <dgm:spPr/>
      <dgm:t>
        <a:bodyPr/>
        <a:lstStyle/>
        <a:p>
          <a:endParaRPr lang="en-US"/>
        </a:p>
      </dgm:t>
    </dgm:pt>
    <dgm:pt modelId="{D91E237C-C85B-7349-A7A7-17A7FFC7823B}">
      <dgm:prSet phldrT="[Text]" custT="1"/>
      <dgm:spPr/>
      <dgm:t>
        <a:bodyPr/>
        <a:lstStyle/>
        <a:p>
          <a:r>
            <a:rPr lang="en-US" sz="5400" dirty="0">
              <a:solidFill>
                <a:srgbClr val="000000"/>
              </a:solidFill>
              <a:latin typeface="Lato" panose="020F0502020204030203" pitchFamily="34" charset="0"/>
            </a:rPr>
            <a:t>Limit</a:t>
          </a:r>
        </a:p>
      </dgm:t>
    </dgm:pt>
    <dgm:pt modelId="{8EAE644F-90C0-B647-BDC3-DE7310CE181A}" type="parTrans" cxnId="{9F69535A-0A36-0F41-8C90-B5FC5B00C2FE}">
      <dgm:prSet/>
      <dgm:spPr/>
      <dgm:t>
        <a:bodyPr/>
        <a:lstStyle/>
        <a:p>
          <a:endParaRPr lang="en-US"/>
        </a:p>
      </dgm:t>
    </dgm:pt>
    <dgm:pt modelId="{C1CCB9FA-3517-AC45-8EE3-6D752FD52367}" type="sibTrans" cxnId="{9F69535A-0A36-0F41-8C90-B5FC5B00C2FE}">
      <dgm:prSet/>
      <dgm:spPr/>
      <dgm:t>
        <a:bodyPr/>
        <a:lstStyle/>
        <a:p>
          <a:endParaRPr lang="en-US"/>
        </a:p>
      </dgm:t>
    </dgm:pt>
    <dgm:pt modelId="{342AD80D-8252-2549-A9AD-ADEAF9373FD7}">
      <dgm:prSet phldrT="[Text]" custT="1"/>
      <dgm:spPr/>
      <dgm:t>
        <a:bodyPr/>
        <a:lstStyle/>
        <a:p>
          <a:r>
            <a:rPr lang="en-US" sz="5400" dirty="0">
              <a:solidFill>
                <a:srgbClr val="000000"/>
              </a:solidFill>
              <a:latin typeface="Lato" panose="020F0502020204030203" pitchFamily="34" charset="0"/>
            </a:rPr>
            <a:t>Sorted</a:t>
          </a:r>
        </a:p>
      </dgm:t>
    </dgm:pt>
    <dgm:pt modelId="{E7AAD656-5310-4444-9B96-D9FF8018231E}" type="parTrans" cxnId="{253A2FFC-C85D-1E4A-9F11-3B977A59C4B3}">
      <dgm:prSet/>
      <dgm:spPr/>
      <dgm:t>
        <a:bodyPr/>
        <a:lstStyle/>
        <a:p>
          <a:endParaRPr lang="en-US"/>
        </a:p>
      </dgm:t>
    </dgm:pt>
    <dgm:pt modelId="{71F1AFC4-C692-9D45-9CB6-A5C951797FBB}" type="sibTrans" cxnId="{253A2FFC-C85D-1E4A-9F11-3B977A59C4B3}">
      <dgm:prSet/>
      <dgm:spPr/>
      <dgm:t>
        <a:bodyPr/>
        <a:lstStyle/>
        <a:p>
          <a:endParaRPr lang="en-US"/>
        </a:p>
      </dgm:t>
    </dgm:pt>
    <dgm:pt modelId="{E99BA747-6A9F-4E48-A455-E619BB971D43}">
      <dgm:prSet phldrT="[Text]" custT="1"/>
      <dgm:spPr/>
      <dgm:t>
        <a:bodyPr/>
        <a:lstStyle/>
        <a:p>
          <a:r>
            <a:rPr lang="en-US" sz="5400" dirty="0">
              <a:solidFill>
                <a:srgbClr val="000000"/>
              </a:solidFill>
              <a:latin typeface="Lato" panose="020F0502020204030203" pitchFamily="34" charset="0"/>
            </a:rPr>
            <a:t>Parallel</a:t>
          </a:r>
          <a:r>
            <a:rPr lang="en-US" sz="6500" dirty="0"/>
            <a:t> </a:t>
          </a:r>
          <a:r>
            <a:rPr lang="en-US" sz="5400" dirty="0">
              <a:solidFill>
                <a:srgbClr val="000000"/>
              </a:solidFill>
              <a:latin typeface="Lato" panose="020F0502020204030203" pitchFamily="34" charset="0"/>
            </a:rPr>
            <a:t>processing</a:t>
          </a:r>
        </a:p>
      </dgm:t>
    </dgm:pt>
    <dgm:pt modelId="{2AC00BBA-810E-9E4D-9C6D-FEA943415F85}" type="parTrans" cxnId="{64FE7CE1-EA47-D249-BA8E-B77ED4B7F401}">
      <dgm:prSet/>
      <dgm:spPr/>
      <dgm:t>
        <a:bodyPr/>
        <a:lstStyle/>
        <a:p>
          <a:endParaRPr lang="en-US"/>
        </a:p>
      </dgm:t>
    </dgm:pt>
    <dgm:pt modelId="{69C32EB0-E1AA-C840-8D04-C2577D25AA6D}" type="sibTrans" cxnId="{64FE7CE1-EA47-D249-BA8E-B77ED4B7F401}">
      <dgm:prSet/>
      <dgm:spPr/>
      <dgm:t>
        <a:bodyPr/>
        <a:lstStyle/>
        <a:p>
          <a:endParaRPr lang="en-US"/>
        </a:p>
      </dgm:t>
    </dgm:pt>
    <dgm:pt modelId="{077DC7A4-7395-374A-B42C-F16DBF579EDC}">
      <dgm:prSet phldrT="[Text]" custT="1"/>
      <dgm:spPr/>
      <dgm:t>
        <a:bodyPr/>
        <a:lstStyle/>
        <a:p>
          <a:r>
            <a:rPr lang="en-US" sz="5400" dirty="0">
              <a:solidFill>
                <a:srgbClr val="000000"/>
              </a:solidFill>
              <a:latin typeface="Lato" panose="020F0502020204030203" pitchFamily="34" charset="0"/>
            </a:rPr>
            <a:t>Collectors</a:t>
          </a:r>
        </a:p>
      </dgm:t>
    </dgm:pt>
    <dgm:pt modelId="{E0FADD77-0A70-7943-B062-7BE272B009B1}" type="parTrans" cxnId="{FF1AD043-E719-5D46-A7D1-B21D228DDAB9}">
      <dgm:prSet/>
      <dgm:spPr/>
      <dgm:t>
        <a:bodyPr/>
        <a:lstStyle/>
        <a:p>
          <a:endParaRPr lang="en-US"/>
        </a:p>
      </dgm:t>
    </dgm:pt>
    <dgm:pt modelId="{3DFA8202-A5DB-A04F-A7FD-2643E2D33299}" type="sibTrans" cxnId="{FF1AD043-E719-5D46-A7D1-B21D228DDAB9}">
      <dgm:prSet/>
      <dgm:spPr/>
      <dgm:t>
        <a:bodyPr/>
        <a:lstStyle/>
        <a:p>
          <a:endParaRPr lang="en-US"/>
        </a:p>
      </dgm:t>
    </dgm:pt>
    <dgm:pt modelId="{5F05D75C-55CB-C746-9C0B-5B676E41178E}">
      <dgm:prSet phldrT="[Text]" custT="1"/>
      <dgm:spPr/>
      <dgm:t>
        <a:bodyPr/>
        <a:lstStyle/>
        <a:p>
          <a:r>
            <a:rPr lang="en-US" sz="5400" dirty="0">
              <a:solidFill>
                <a:srgbClr val="000000"/>
              </a:solidFill>
              <a:latin typeface="Lato" panose="020F0502020204030203" pitchFamily="34" charset="0"/>
            </a:rPr>
            <a:t>statistics</a:t>
          </a:r>
        </a:p>
      </dgm:t>
    </dgm:pt>
    <dgm:pt modelId="{08789A82-8824-0546-A415-429D83C68BFF}" type="parTrans" cxnId="{C9366A3A-C6BC-A144-9585-71E4CC33DE38}">
      <dgm:prSet/>
      <dgm:spPr/>
      <dgm:t>
        <a:bodyPr/>
        <a:lstStyle/>
        <a:p>
          <a:endParaRPr lang="en-US"/>
        </a:p>
      </dgm:t>
    </dgm:pt>
    <dgm:pt modelId="{818CB532-8C2C-334F-871E-A045887DDECE}" type="sibTrans" cxnId="{C9366A3A-C6BC-A144-9585-71E4CC33DE38}">
      <dgm:prSet/>
      <dgm:spPr/>
      <dgm:t>
        <a:bodyPr/>
        <a:lstStyle/>
        <a:p>
          <a:endParaRPr lang="en-US"/>
        </a:p>
      </dgm:t>
    </dgm:pt>
    <dgm:pt modelId="{AB7718AA-65DB-1245-924B-DE07591464EB}" type="pres">
      <dgm:prSet presAssocID="{B5B73E28-29BA-6C46-BD8B-ECCDC6A8C825}" presName="Name0" presStyleCnt="0">
        <dgm:presLayoutVars>
          <dgm:dir/>
          <dgm:resizeHandles val="exact"/>
        </dgm:presLayoutVars>
      </dgm:prSet>
      <dgm:spPr/>
    </dgm:pt>
    <dgm:pt modelId="{EB27160B-8CD8-534C-AD9B-4F8F00FAF499}" type="pres">
      <dgm:prSet presAssocID="{615D70F8-0DD7-B547-A738-AED556FB8418}" presName="composite" presStyleCnt="0"/>
      <dgm:spPr/>
    </dgm:pt>
    <dgm:pt modelId="{5BBD448C-0643-E243-966B-03CA7D830973}" type="pres">
      <dgm:prSet presAssocID="{615D70F8-0DD7-B547-A738-AED556FB8418}" presName="rect1" presStyleLbl="trAlignAcc1" presStyleIdx="0" presStyleCnt="8">
        <dgm:presLayoutVars>
          <dgm:bulletEnabled val="1"/>
        </dgm:presLayoutVars>
      </dgm:prSet>
      <dgm:spPr/>
    </dgm:pt>
    <dgm:pt modelId="{B8944414-0182-864A-BC96-0DFB04624BEB}" type="pres">
      <dgm:prSet presAssocID="{615D70F8-0DD7-B547-A738-AED556FB8418}" presName="rect2" presStyleLbl="fgImgPlace1" presStyleIdx="0" presStyleCnt="8"/>
      <dgm:spPr/>
    </dgm:pt>
    <dgm:pt modelId="{B0FA9182-3D4F-944E-968A-5004C8D95ACF}" type="pres">
      <dgm:prSet presAssocID="{0D5A4102-DB7F-1046-9C00-BBB312F84B82}" presName="sibTrans" presStyleCnt="0"/>
      <dgm:spPr/>
    </dgm:pt>
    <dgm:pt modelId="{E8F96DE0-1BBC-774E-A5D2-89CDC80A29A0}" type="pres">
      <dgm:prSet presAssocID="{F52F39A5-CC00-DD4C-AF9C-062DE39AA6BB}" presName="composite" presStyleCnt="0"/>
      <dgm:spPr/>
    </dgm:pt>
    <dgm:pt modelId="{B8A266FB-377B-EB4E-B236-78266BD8F0C5}" type="pres">
      <dgm:prSet presAssocID="{F52F39A5-CC00-DD4C-AF9C-062DE39AA6BB}" presName="rect1" presStyleLbl="trAlignAcc1" presStyleIdx="1" presStyleCnt="8">
        <dgm:presLayoutVars>
          <dgm:bulletEnabled val="1"/>
        </dgm:presLayoutVars>
      </dgm:prSet>
      <dgm:spPr/>
    </dgm:pt>
    <dgm:pt modelId="{3E78EED6-C773-2443-8596-604EB5D5AD9D}" type="pres">
      <dgm:prSet presAssocID="{F52F39A5-CC00-DD4C-AF9C-062DE39AA6BB}" presName="rect2" presStyleLbl="fgImgPlace1" presStyleIdx="1" presStyleCnt="8"/>
      <dgm:spPr/>
    </dgm:pt>
    <dgm:pt modelId="{B5A3AE3A-4B28-C44C-AE99-3ECB771BDFAD}" type="pres">
      <dgm:prSet presAssocID="{F8BAD44A-09FA-2847-9B21-4F0B8F4962AA}" presName="sibTrans" presStyleCnt="0"/>
      <dgm:spPr/>
    </dgm:pt>
    <dgm:pt modelId="{525ADCC7-F87A-DD4F-91FF-CAF79FE61706}" type="pres">
      <dgm:prSet presAssocID="{4B066753-2CC1-C146-B932-A10F3365CC8A}" presName="composite" presStyleCnt="0"/>
      <dgm:spPr/>
    </dgm:pt>
    <dgm:pt modelId="{71605313-B0C3-2C4E-8BCF-EAD34342FD2A}" type="pres">
      <dgm:prSet presAssocID="{4B066753-2CC1-C146-B932-A10F3365CC8A}" presName="rect1" presStyleLbl="trAlignAcc1" presStyleIdx="2" presStyleCnt="8">
        <dgm:presLayoutVars>
          <dgm:bulletEnabled val="1"/>
        </dgm:presLayoutVars>
      </dgm:prSet>
      <dgm:spPr/>
    </dgm:pt>
    <dgm:pt modelId="{304F0644-B230-EA4F-B7DE-54ACD930566A}" type="pres">
      <dgm:prSet presAssocID="{4B066753-2CC1-C146-B932-A10F3365CC8A}" presName="rect2" presStyleLbl="fgImgPlace1" presStyleIdx="2" presStyleCnt="8"/>
      <dgm:spPr/>
    </dgm:pt>
    <dgm:pt modelId="{6D94522D-4F7C-4846-AD73-0E6056532332}" type="pres">
      <dgm:prSet presAssocID="{735FD7ED-A64E-BB42-A9DD-2D6C356F836D}" presName="sibTrans" presStyleCnt="0"/>
      <dgm:spPr/>
    </dgm:pt>
    <dgm:pt modelId="{C7B6BB3F-937D-EF41-A39D-AA30FC9BDD3D}" type="pres">
      <dgm:prSet presAssocID="{D91E237C-C85B-7349-A7A7-17A7FFC7823B}" presName="composite" presStyleCnt="0"/>
      <dgm:spPr/>
    </dgm:pt>
    <dgm:pt modelId="{9BD73C8C-CB93-6D47-9B37-FD02A2B7BAE9}" type="pres">
      <dgm:prSet presAssocID="{D91E237C-C85B-7349-A7A7-17A7FFC7823B}" presName="rect1" presStyleLbl="trAlignAcc1" presStyleIdx="3" presStyleCnt="8">
        <dgm:presLayoutVars>
          <dgm:bulletEnabled val="1"/>
        </dgm:presLayoutVars>
      </dgm:prSet>
      <dgm:spPr/>
    </dgm:pt>
    <dgm:pt modelId="{7C2AADF7-FED7-674D-8F05-03EE0DF03FD3}" type="pres">
      <dgm:prSet presAssocID="{D91E237C-C85B-7349-A7A7-17A7FFC7823B}" presName="rect2" presStyleLbl="fgImgPlace1" presStyleIdx="3" presStyleCnt="8"/>
      <dgm:spPr/>
    </dgm:pt>
    <dgm:pt modelId="{ECFD75E0-F33F-784C-9F9E-4BF8D6358D8A}" type="pres">
      <dgm:prSet presAssocID="{C1CCB9FA-3517-AC45-8EE3-6D752FD52367}" presName="sibTrans" presStyleCnt="0"/>
      <dgm:spPr/>
    </dgm:pt>
    <dgm:pt modelId="{CA6EA13B-807D-F54D-B315-BE0E75447E11}" type="pres">
      <dgm:prSet presAssocID="{342AD80D-8252-2549-A9AD-ADEAF9373FD7}" presName="composite" presStyleCnt="0"/>
      <dgm:spPr/>
    </dgm:pt>
    <dgm:pt modelId="{556A1609-6DC2-2648-98D9-F25F52658631}" type="pres">
      <dgm:prSet presAssocID="{342AD80D-8252-2549-A9AD-ADEAF9373FD7}" presName="rect1" presStyleLbl="trAlignAcc1" presStyleIdx="4" presStyleCnt="8">
        <dgm:presLayoutVars>
          <dgm:bulletEnabled val="1"/>
        </dgm:presLayoutVars>
      </dgm:prSet>
      <dgm:spPr/>
    </dgm:pt>
    <dgm:pt modelId="{1C2FC85F-160B-EA44-AEB8-00BA43422139}" type="pres">
      <dgm:prSet presAssocID="{342AD80D-8252-2549-A9AD-ADEAF9373FD7}" presName="rect2" presStyleLbl="fgImgPlace1" presStyleIdx="4" presStyleCnt="8"/>
      <dgm:spPr/>
    </dgm:pt>
    <dgm:pt modelId="{2B4972D4-57BD-0C4D-BA62-AD7F9C73761D}" type="pres">
      <dgm:prSet presAssocID="{71F1AFC4-C692-9D45-9CB6-A5C951797FBB}" presName="sibTrans" presStyleCnt="0"/>
      <dgm:spPr/>
    </dgm:pt>
    <dgm:pt modelId="{BEA68C5E-D4F9-394D-B95C-3D6099070A5C}" type="pres">
      <dgm:prSet presAssocID="{E99BA747-6A9F-4E48-A455-E619BB971D43}" presName="composite" presStyleCnt="0"/>
      <dgm:spPr/>
    </dgm:pt>
    <dgm:pt modelId="{8A06B51C-DFA9-1B4A-AB59-C01C69FDC00D}" type="pres">
      <dgm:prSet presAssocID="{E99BA747-6A9F-4E48-A455-E619BB971D43}" presName="rect1" presStyleLbl="trAlignAcc1" presStyleIdx="5" presStyleCnt="8">
        <dgm:presLayoutVars>
          <dgm:bulletEnabled val="1"/>
        </dgm:presLayoutVars>
      </dgm:prSet>
      <dgm:spPr/>
    </dgm:pt>
    <dgm:pt modelId="{62091A93-6092-774E-AAD8-6C1470243132}" type="pres">
      <dgm:prSet presAssocID="{E99BA747-6A9F-4E48-A455-E619BB971D43}" presName="rect2" presStyleLbl="fgImgPlace1" presStyleIdx="5" presStyleCnt="8"/>
      <dgm:spPr/>
    </dgm:pt>
    <dgm:pt modelId="{B0FC4454-9A29-4943-BE5F-21FACC2666CD}" type="pres">
      <dgm:prSet presAssocID="{69C32EB0-E1AA-C840-8D04-C2577D25AA6D}" presName="sibTrans" presStyleCnt="0"/>
      <dgm:spPr/>
    </dgm:pt>
    <dgm:pt modelId="{F25E7995-925E-1548-B8B9-B9095F63A432}" type="pres">
      <dgm:prSet presAssocID="{077DC7A4-7395-374A-B42C-F16DBF579EDC}" presName="composite" presStyleCnt="0"/>
      <dgm:spPr/>
    </dgm:pt>
    <dgm:pt modelId="{651C8E67-F6C4-7744-8D4F-DF164C57BFC5}" type="pres">
      <dgm:prSet presAssocID="{077DC7A4-7395-374A-B42C-F16DBF579EDC}" presName="rect1" presStyleLbl="trAlignAcc1" presStyleIdx="6" presStyleCnt="8">
        <dgm:presLayoutVars>
          <dgm:bulletEnabled val="1"/>
        </dgm:presLayoutVars>
      </dgm:prSet>
      <dgm:spPr/>
    </dgm:pt>
    <dgm:pt modelId="{2AFA3097-4AFA-F74B-94FC-18CB0B4A71BD}" type="pres">
      <dgm:prSet presAssocID="{077DC7A4-7395-374A-B42C-F16DBF579EDC}" presName="rect2" presStyleLbl="fgImgPlace1" presStyleIdx="6" presStyleCnt="8"/>
      <dgm:spPr/>
    </dgm:pt>
    <dgm:pt modelId="{ABFB9A5A-229E-AC46-9DC3-7A2B2C00E4FE}" type="pres">
      <dgm:prSet presAssocID="{3DFA8202-A5DB-A04F-A7FD-2643E2D33299}" presName="sibTrans" presStyleCnt="0"/>
      <dgm:spPr/>
    </dgm:pt>
    <dgm:pt modelId="{14F1FC5C-E2BD-F04B-8A0B-BEA206199FC0}" type="pres">
      <dgm:prSet presAssocID="{5F05D75C-55CB-C746-9C0B-5B676E41178E}" presName="composite" presStyleCnt="0"/>
      <dgm:spPr/>
    </dgm:pt>
    <dgm:pt modelId="{50CDDD18-94FB-3A48-A6B6-F89D30E26882}" type="pres">
      <dgm:prSet presAssocID="{5F05D75C-55CB-C746-9C0B-5B676E41178E}" presName="rect1" presStyleLbl="trAlignAcc1" presStyleIdx="7" presStyleCnt="8">
        <dgm:presLayoutVars>
          <dgm:bulletEnabled val="1"/>
        </dgm:presLayoutVars>
      </dgm:prSet>
      <dgm:spPr/>
    </dgm:pt>
    <dgm:pt modelId="{BC23F71D-CC4A-6E4B-B4C8-0A843363C0DC}" type="pres">
      <dgm:prSet presAssocID="{5F05D75C-55CB-C746-9C0B-5B676E41178E}" presName="rect2" presStyleLbl="fgImgPlace1" presStyleIdx="7" presStyleCnt="8"/>
      <dgm:spPr/>
    </dgm:pt>
  </dgm:ptLst>
  <dgm:cxnLst>
    <dgm:cxn modelId="{C9366A3A-C6BC-A144-9585-71E4CC33DE38}" srcId="{B5B73E28-29BA-6C46-BD8B-ECCDC6A8C825}" destId="{5F05D75C-55CB-C746-9C0B-5B676E41178E}" srcOrd="7" destOrd="0" parTransId="{08789A82-8824-0546-A415-429D83C68BFF}" sibTransId="{818CB532-8C2C-334F-871E-A045887DDECE}"/>
    <dgm:cxn modelId="{3C8A8560-71ED-8046-AA43-C8826D9A4601}" type="presOf" srcId="{F52F39A5-CC00-DD4C-AF9C-062DE39AA6BB}" destId="{B8A266FB-377B-EB4E-B236-78266BD8F0C5}" srcOrd="0" destOrd="0" presId="urn:microsoft.com/office/officeart/2008/layout/PictureStrips"/>
    <dgm:cxn modelId="{FF1AD043-E719-5D46-A7D1-B21D228DDAB9}" srcId="{B5B73E28-29BA-6C46-BD8B-ECCDC6A8C825}" destId="{077DC7A4-7395-374A-B42C-F16DBF579EDC}" srcOrd="6" destOrd="0" parTransId="{E0FADD77-0A70-7943-B062-7BE272B009B1}" sibTransId="{3DFA8202-A5DB-A04F-A7FD-2643E2D33299}"/>
    <dgm:cxn modelId="{85E29D68-33EE-E44E-9047-5A50C3F79811}" type="presOf" srcId="{615D70F8-0DD7-B547-A738-AED556FB8418}" destId="{5BBD448C-0643-E243-966B-03CA7D830973}" srcOrd="0" destOrd="0" presId="urn:microsoft.com/office/officeart/2008/layout/PictureStrips"/>
    <dgm:cxn modelId="{66DE5A50-9668-884E-B5B2-383A92C251F0}" type="presOf" srcId="{5F05D75C-55CB-C746-9C0B-5B676E41178E}" destId="{50CDDD18-94FB-3A48-A6B6-F89D30E26882}" srcOrd="0" destOrd="0" presId="urn:microsoft.com/office/officeart/2008/layout/PictureStrips"/>
    <dgm:cxn modelId="{5296E071-2B5F-1045-86C1-178F880617C6}" srcId="{B5B73E28-29BA-6C46-BD8B-ECCDC6A8C825}" destId="{F52F39A5-CC00-DD4C-AF9C-062DE39AA6BB}" srcOrd="1" destOrd="0" parTransId="{A050B2C4-A460-9141-B4C0-5AB12487DB30}" sibTransId="{F8BAD44A-09FA-2847-9B21-4F0B8F4962AA}"/>
    <dgm:cxn modelId="{9F69535A-0A36-0F41-8C90-B5FC5B00C2FE}" srcId="{B5B73E28-29BA-6C46-BD8B-ECCDC6A8C825}" destId="{D91E237C-C85B-7349-A7A7-17A7FFC7823B}" srcOrd="3" destOrd="0" parTransId="{8EAE644F-90C0-B647-BDC3-DE7310CE181A}" sibTransId="{C1CCB9FA-3517-AC45-8EE3-6D752FD52367}"/>
    <dgm:cxn modelId="{BCC3B09A-D184-0C43-8818-B998539C9A23}" type="presOf" srcId="{4B066753-2CC1-C146-B932-A10F3365CC8A}" destId="{71605313-B0C3-2C4E-8BCF-EAD34342FD2A}" srcOrd="0" destOrd="0" presId="urn:microsoft.com/office/officeart/2008/layout/PictureStrips"/>
    <dgm:cxn modelId="{D2A189B4-A24F-E348-923D-4329E82C8DAD}" type="presOf" srcId="{B5B73E28-29BA-6C46-BD8B-ECCDC6A8C825}" destId="{AB7718AA-65DB-1245-924B-DE07591464EB}" srcOrd="0" destOrd="0" presId="urn:microsoft.com/office/officeart/2008/layout/PictureStrips"/>
    <dgm:cxn modelId="{F833BEB4-4BCD-D147-B254-4BE3233F0C4C}" srcId="{B5B73E28-29BA-6C46-BD8B-ECCDC6A8C825}" destId="{615D70F8-0DD7-B547-A738-AED556FB8418}" srcOrd="0" destOrd="0" parTransId="{CFDE299C-FE11-904A-887D-1FFC3BA9F3F3}" sibTransId="{0D5A4102-DB7F-1046-9C00-BBB312F84B82}"/>
    <dgm:cxn modelId="{562A83DA-0394-534C-A45F-FA430C10540A}" srcId="{B5B73E28-29BA-6C46-BD8B-ECCDC6A8C825}" destId="{4B066753-2CC1-C146-B932-A10F3365CC8A}" srcOrd="2" destOrd="0" parTransId="{74BEE45C-A5C5-1647-878C-FF432731A0B6}" sibTransId="{735FD7ED-A64E-BB42-A9DD-2D6C356F836D}"/>
    <dgm:cxn modelId="{217FA8DC-CBA5-CB40-898D-E19A7566CB2D}" type="presOf" srcId="{D91E237C-C85B-7349-A7A7-17A7FFC7823B}" destId="{9BD73C8C-CB93-6D47-9B37-FD02A2B7BAE9}" srcOrd="0" destOrd="0" presId="urn:microsoft.com/office/officeart/2008/layout/PictureStrips"/>
    <dgm:cxn modelId="{BF1953DD-9143-7A47-961A-2B81C706C8D5}" type="presOf" srcId="{342AD80D-8252-2549-A9AD-ADEAF9373FD7}" destId="{556A1609-6DC2-2648-98D9-F25F52658631}" srcOrd="0" destOrd="0" presId="urn:microsoft.com/office/officeart/2008/layout/PictureStrips"/>
    <dgm:cxn modelId="{B568EEE0-DF2A-E048-900D-C1642EB4E5D5}" type="presOf" srcId="{E99BA747-6A9F-4E48-A455-E619BB971D43}" destId="{8A06B51C-DFA9-1B4A-AB59-C01C69FDC00D}" srcOrd="0" destOrd="0" presId="urn:microsoft.com/office/officeart/2008/layout/PictureStrips"/>
    <dgm:cxn modelId="{64FE7CE1-EA47-D249-BA8E-B77ED4B7F401}" srcId="{B5B73E28-29BA-6C46-BD8B-ECCDC6A8C825}" destId="{E99BA747-6A9F-4E48-A455-E619BB971D43}" srcOrd="5" destOrd="0" parTransId="{2AC00BBA-810E-9E4D-9C6D-FEA943415F85}" sibTransId="{69C32EB0-E1AA-C840-8D04-C2577D25AA6D}"/>
    <dgm:cxn modelId="{BE427FF8-A6CB-9147-B04F-CB2730FE8BA4}" type="presOf" srcId="{077DC7A4-7395-374A-B42C-F16DBF579EDC}" destId="{651C8E67-F6C4-7744-8D4F-DF164C57BFC5}" srcOrd="0" destOrd="0" presId="urn:microsoft.com/office/officeart/2008/layout/PictureStrips"/>
    <dgm:cxn modelId="{253A2FFC-C85D-1E4A-9F11-3B977A59C4B3}" srcId="{B5B73E28-29BA-6C46-BD8B-ECCDC6A8C825}" destId="{342AD80D-8252-2549-A9AD-ADEAF9373FD7}" srcOrd="4" destOrd="0" parTransId="{E7AAD656-5310-4444-9B96-D9FF8018231E}" sibTransId="{71F1AFC4-C692-9D45-9CB6-A5C951797FBB}"/>
    <dgm:cxn modelId="{58818423-CC7A-F34D-A2EA-293FFFA95063}" type="presParOf" srcId="{AB7718AA-65DB-1245-924B-DE07591464EB}" destId="{EB27160B-8CD8-534C-AD9B-4F8F00FAF499}" srcOrd="0" destOrd="0" presId="urn:microsoft.com/office/officeart/2008/layout/PictureStrips"/>
    <dgm:cxn modelId="{0BB7069F-25D4-474F-8145-88EAEE2D8716}" type="presParOf" srcId="{EB27160B-8CD8-534C-AD9B-4F8F00FAF499}" destId="{5BBD448C-0643-E243-966B-03CA7D830973}" srcOrd="0" destOrd="0" presId="urn:microsoft.com/office/officeart/2008/layout/PictureStrips"/>
    <dgm:cxn modelId="{FC6C4B3E-C16F-F746-9B23-8539C0FC10C3}" type="presParOf" srcId="{EB27160B-8CD8-534C-AD9B-4F8F00FAF499}" destId="{B8944414-0182-864A-BC96-0DFB04624BEB}" srcOrd="1" destOrd="0" presId="urn:microsoft.com/office/officeart/2008/layout/PictureStrips"/>
    <dgm:cxn modelId="{F4A174A6-AA93-DB4A-ADA1-2889E070EA53}" type="presParOf" srcId="{AB7718AA-65DB-1245-924B-DE07591464EB}" destId="{B0FA9182-3D4F-944E-968A-5004C8D95ACF}" srcOrd="1" destOrd="0" presId="urn:microsoft.com/office/officeart/2008/layout/PictureStrips"/>
    <dgm:cxn modelId="{7BE94569-F9B1-D14B-8D03-AF16150F9592}" type="presParOf" srcId="{AB7718AA-65DB-1245-924B-DE07591464EB}" destId="{E8F96DE0-1BBC-774E-A5D2-89CDC80A29A0}" srcOrd="2" destOrd="0" presId="urn:microsoft.com/office/officeart/2008/layout/PictureStrips"/>
    <dgm:cxn modelId="{490C0404-01D6-E94A-9116-B8428CFACCEC}" type="presParOf" srcId="{E8F96DE0-1BBC-774E-A5D2-89CDC80A29A0}" destId="{B8A266FB-377B-EB4E-B236-78266BD8F0C5}" srcOrd="0" destOrd="0" presId="urn:microsoft.com/office/officeart/2008/layout/PictureStrips"/>
    <dgm:cxn modelId="{1A5F0E3E-C508-5A48-B83E-B637B8544409}" type="presParOf" srcId="{E8F96DE0-1BBC-774E-A5D2-89CDC80A29A0}" destId="{3E78EED6-C773-2443-8596-604EB5D5AD9D}" srcOrd="1" destOrd="0" presId="urn:microsoft.com/office/officeart/2008/layout/PictureStrips"/>
    <dgm:cxn modelId="{859D38B6-359B-0B46-8609-6821C84B1B61}" type="presParOf" srcId="{AB7718AA-65DB-1245-924B-DE07591464EB}" destId="{B5A3AE3A-4B28-C44C-AE99-3ECB771BDFAD}" srcOrd="3" destOrd="0" presId="urn:microsoft.com/office/officeart/2008/layout/PictureStrips"/>
    <dgm:cxn modelId="{A27B7500-E1FB-8D41-BC74-83449ECF10CA}" type="presParOf" srcId="{AB7718AA-65DB-1245-924B-DE07591464EB}" destId="{525ADCC7-F87A-DD4F-91FF-CAF79FE61706}" srcOrd="4" destOrd="0" presId="urn:microsoft.com/office/officeart/2008/layout/PictureStrips"/>
    <dgm:cxn modelId="{3FACACE8-72C6-6140-9E01-4F05FFEC874C}" type="presParOf" srcId="{525ADCC7-F87A-DD4F-91FF-CAF79FE61706}" destId="{71605313-B0C3-2C4E-8BCF-EAD34342FD2A}" srcOrd="0" destOrd="0" presId="urn:microsoft.com/office/officeart/2008/layout/PictureStrips"/>
    <dgm:cxn modelId="{9BF72389-2D61-CC48-A5C3-BDC576D7B6C4}" type="presParOf" srcId="{525ADCC7-F87A-DD4F-91FF-CAF79FE61706}" destId="{304F0644-B230-EA4F-B7DE-54ACD930566A}" srcOrd="1" destOrd="0" presId="urn:microsoft.com/office/officeart/2008/layout/PictureStrips"/>
    <dgm:cxn modelId="{A8209EE2-23FD-0B4A-BF2B-9C7DC33DD1FC}" type="presParOf" srcId="{AB7718AA-65DB-1245-924B-DE07591464EB}" destId="{6D94522D-4F7C-4846-AD73-0E6056532332}" srcOrd="5" destOrd="0" presId="urn:microsoft.com/office/officeart/2008/layout/PictureStrips"/>
    <dgm:cxn modelId="{7D0CA4D9-E1C6-C148-8D89-0A4FDAA7899D}" type="presParOf" srcId="{AB7718AA-65DB-1245-924B-DE07591464EB}" destId="{C7B6BB3F-937D-EF41-A39D-AA30FC9BDD3D}" srcOrd="6" destOrd="0" presId="urn:microsoft.com/office/officeart/2008/layout/PictureStrips"/>
    <dgm:cxn modelId="{862B5D79-CBF9-6C4C-8219-953012A702EB}" type="presParOf" srcId="{C7B6BB3F-937D-EF41-A39D-AA30FC9BDD3D}" destId="{9BD73C8C-CB93-6D47-9B37-FD02A2B7BAE9}" srcOrd="0" destOrd="0" presId="urn:microsoft.com/office/officeart/2008/layout/PictureStrips"/>
    <dgm:cxn modelId="{E85D1241-57A2-CB4A-9B4D-F8A247045AEC}" type="presParOf" srcId="{C7B6BB3F-937D-EF41-A39D-AA30FC9BDD3D}" destId="{7C2AADF7-FED7-674D-8F05-03EE0DF03FD3}" srcOrd="1" destOrd="0" presId="urn:microsoft.com/office/officeart/2008/layout/PictureStrips"/>
    <dgm:cxn modelId="{7BE64CB5-5327-E946-86E7-77D32CCED8E8}" type="presParOf" srcId="{AB7718AA-65DB-1245-924B-DE07591464EB}" destId="{ECFD75E0-F33F-784C-9F9E-4BF8D6358D8A}" srcOrd="7" destOrd="0" presId="urn:microsoft.com/office/officeart/2008/layout/PictureStrips"/>
    <dgm:cxn modelId="{393A1EC7-37E2-6D41-BAF7-8C3688EB216B}" type="presParOf" srcId="{AB7718AA-65DB-1245-924B-DE07591464EB}" destId="{CA6EA13B-807D-F54D-B315-BE0E75447E11}" srcOrd="8" destOrd="0" presId="urn:microsoft.com/office/officeart/2008/layout/PictureStrips"/>
    <dgm:cxn modelId="{ED729381-CF6E-2E4D-AF65-5A2EB9E82127}" type="presParOf" srcId="{CA6EA13B-807D-F54D-B315-BE0E75447E11}" destId="{556A1609-6DC2-2648-98D9-F25F52658631}" srcOrd="0" destOrd="0" presId="urn:microsoft.com/office/officeart/2008/layout/PictureStrips"/>
    <dgm:cxn modelId="{58428300-D917-2744-AAA8-34F14ABA4342}" type="presParOf" srcId="{CA6EA13B-807D-F54D-B315-BE0E75447E11}" destId="{1C2FC85F-160B-EA44-AEB8-00BA43422139}" srcOrd="1" destOrd="0" presId="urn:microsoft.com/office/officeart/2008/layout/PictureStrips"/>
    <dgm:cxn modelId="{98BD9844-36A9-A44E-89FF-D9B431E5CA63}" type="presParOf" srcId="{AB7718AA-65DB-1245-924B-DE07591464EB}" destId="{2B4972D4-57BD-0C4D-BA62-AD7F9C73761D}" srcOrd="9" destOrd="0" presId="urn:microsoft.com/office/officeart/2008/layout/PictureStrips"/>
    <dgm:cxn modelId="{A0154F11-23D6-884D-A1C6-E8FE15C56C8E}" type="presParOf" srcId="{AB7718AA-65DB-1245-924B-DE07591464EB}" destId="{BEA68C5E-D4F9-394D-B95C-3D6099070A5C}" srcOrd="10" destOrd="0" presId="urn:microsoft.com/office/officeart/2008/layout/PictureStrips"/>
    <dgm:cxn modelId="{312D7F2C-10E1-2E40-843A-C5B5477DFEFA}" type="presParOf" srcId="{BEA68C5E-D4F9-394D-B95C-3D6099070A5C}" destId="{8A06B51C-DFA9-1B4A-AB59-C01C69FDC00D}" srcOrd="0" destOrd="0" presId="urn:microsoft.com/office/officeart/2008/layout/PictureStrips"/>
    <dgm:cxn modelId="{6040372C-9627-B142-8F99-944DCC7BD5AB}" type="presParOf" srcId="{BEA68C5E-D4F9-394D-B95C-3D6099070A5C}" destId="{62091A93-6092-774E-AAD8-6C1470243132}" srcOrd="1" destOrd="0" presId="urn:microsoft.com/office/officeart/2008/layout/PictureStrips"/>
    <dgm:cxn modelId="{EA8A7EF6-BA0D-EA46-8CD8-476FEF0AE1FF}" type="presParOf" srcId="{AB7718AA-65DB-1245-924B-DE07591464EB}" destId="{B0FC4454-9A29-4943-BE5F-21FACC2666CD}" srcOrd="11" destOrd="0" presId="urn:microsoft.com/office/officeart/2008/layout/PictureStrips"/>
    <dgm:cxn modelId="{1D40A12D-5FBC-174F-AE3A-332A046E818D}" type="presParOf" srcId="{AB7718AA-65DB-1245-924B-DE07591464EB}" destId="{F25E7995-925E-1548-B8B9-B9095F63A432}" srcOrd="12" destOrd="0" presId="urn:microsoft.com/office/officeart/2008/layout/PictureStrips"/>
    <dgm:cxn modelId="{049847C2-5342-1747-8261-60056B5EECBE}" type="presParOf" srcId="{F25E7995-925E-1548-B8B9-B9095F63A432}" destId="{651C8E67-F6C4-7744-8D4F-DF164C57BFC5}" srcOrd="0" destOrd="0" presId="urn:microsoft.com/office/officeart/2008/layout/PictureStrips"/>
    <dgm:cxn modelId="{CE68831D-B204-7F48-8677-522D6C143A13}" type="presParOf" srcId="{F25E7995-925E-1548-B8B9-B9095F63A432}" destId="{2AFA3097-4AFA-F74B-94FC-18CB0B4A71BD}" srcOrd="1" destOrd="0" presId="urn:microsoft.com/office/officeart/2008/layout/PictureStrips"/>
    <dgm:cxn modelId="{F7C78C56-E17B-5B43-904B-64E78B30FADA}" type="presParOf" srcId="{AB7718AA-65DB-1245-924B-DE07591464EB}" destId="{ABFB9A5A-229E-AC46-9DC3-7A2B2C00E4FE}" srcOrd="13" destOrd="0" presId="urn:microsoft.com/office/officeart/2008/layout/PictureStrips"/>
    <dgm:cxn modelId="{B5873D12-882F-D64B-8BD4-5058D1D4A83E}" type="presParOf" srcId="{AB7718AA-65DB-1245-924B-DE07591464EB}" destId="{14F1FC5C-E2BD-F04B-8A0B-BEA206199FC0}" srcOrd="14" destOrd="0" presId="urn:microsoft.com/office/officeart/2008/layout/PictureStrips"/>
    <dgm:cxn modelId="{611B2F42-EFC5-A248-B8F9-1413A51C54DB}" type="presParOf" srcId="{14F1FC5C-E2BD-F04B-8A0B-BEA206199FC0}" destId="{50CDDD18-94FB-3A48-A6B6-F89D30E26882}" srcOrd="0" destOrd="0" presId="urn:microsoft.com/office/officeart/2008/layout/PictureStrips"/>
    <dgm:cxn modelId="{BCBD4BE6-B74E-9F41-BE8F-DD679A8B0D16}" type="presParOf" srcId="{14F1FC5C-E2BD-F04B-8A0B-BEA206199FC0}" destId="{BC23F71D-CC4A-6E4B-B4C8-0A843363C0DC}"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D448C-0643-E243-966B-03CA7D830973}">
      <dsp:nvSpPr>
        <dsp:cNvPr id="0" name=""/>
        <dsp:cNvSpPr/>
      </dsp:nvSpPr>
      <dsp:spPr>
        <a:xfrm>
          <a:off x="1938099" y="955430"/>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err="1">
              <a:solidFill>
                <a:srgbClr val="000000"/>
              </a:solidFill>
              <a:latin typeface="Lato" panose="020F0502020204030203" pitchFamily="34" charset="0"/>
            </a:rPr>
            <a:t>Foreach</a:t>
          </a:r>
          <a:endParaRPr lang="en-US" sz="6500" kern="1200" dirty="0">
            <a:solidFill>
              <a:srgbClr val="000000"/>
            </a:solidFill>
            <a:latin typeface="Lato" panose="020F0502020204030203" pitchFamily="34" charset="0"/>
          </a:endParaRPr>
        </a:p>
      </dsp:txBody>
      <dsp:txXfrm>
        <a:off x="1938099" y="955430"/>
        <a:ext cx="9909810" cy="3096815"/>
      </dsp:txXfrm>
    </dsp:sp>
    <dsp:sp modelId="{B8944414-0182-864A-BC96-0DFB04624BEB}">
      <dsp:nvSpPr>
        <dsp:cNvPr id="0" name=""/>
        <dsp:cNvSpPr/>
      </dsp:nvSpPr>
      <dsp:spPr>
        <a:xfrm>
          <a:off x="1525190" y="508113"/>
          <a:ext cx="2167770" cy="3251656"/>
        </a:xfrm>
        <a:prstGeom prst="rect">
          <a:avLst/>
        </a:prstGeom>
        <a:solidFill>
          <a:schemeClr val="accent2">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8A266FB-377B-EB4E-B236-78266BD8F0C5}">
      <dsp:nvSpPr>
        <dsp:cNvPr id="0" name=""/>
        <dsp:cNvSpPr/>
      </dsp:nvSpPr>
      <dsp:spPr>
        <a:xfrm>
          <a:off x="12948999" y="955430"/>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solidFill>
                <a:srgbClr val="000000"/>
              </a:solidFill>
              <a:latin typeface="Lato" panose="020F0502020204030203" pitchFamily="34" charset="0"/>
            </a:rPr>
            <a:t>Map</a:t>
          </a:r>
        </a:p>
      </dsp:txBody>
      <dsp:txXfrm>
        <a:off x="12948999" y="955430"/>
        <a:ext cx="9909810" cy="3096815"/>
      </dsp:txXfrm>
    </dsp:sp>
    <dsp:sp modelId="{3E78EED6-C773-2443-8596-604EB5D5AD9D}">
      <dsp:nvSpPr>
        <dsp:cNvPr id="0" name=""/>
        <dsp:cNvSpPr/>
      </dsp:nvSpPr>
      <dsp:spPr>
        <a:xfrm>
          <a:off x="12536090" y="508113"/>
          <a:ext cx="2167770" cy="3251656"/>
        </a:xfrm>
        <a:prstGeom prst="rect">
          <a:avLst/>
        </a:prstGeom>
        <a:solidFill>
          <a:schemeClr val="accent3">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1605313-B0C3-2C4E-8BCF-EAD34342FD2A}">
      <dsp:nvSpPr>
        <dsp:cNvPr id="0" name=""/>
        <dsp:cNvSpPr/>
      </dsp:nvSpPr>
      <dsp:spPr>
        <a:xfrm>
          <a:off x="1938099" y="4853977"/>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solidFill>
                <a:srgbClr val="000000"/>
              </a:solidFill>
              <a:latin typeface="Lato" panose="020F0502020204030203" pitchFamily="34" charset="0"/>
            </a:rPr>
            <a:t>Filter</a:t>
          </a:r>
        </a:p>
      </dsp:txBody>
      <dsp:txXfrm>
        <a:off x="1938099" y="4853977"/>
        <a:ext cx="9909810" cy="3096815"/>
      </dsp:txXfrm>
    </dsp:sp>
    <dsp:sp modelId="{304F0644-B230-EA4F-B7DE-54ACD930566A}">
      <dsp:nvSpPr>
        <dsp:cNvPr id="0" name=""/>
        <dsp:cNvSpPr/>
      </dsp:nvSpPr>
      <dsp:spPr>
        <a:xfrm>
          <a:off x="1525190" y="4406659"/>
          <a:ext cx="2167770" cy="3251656"/>
        </a:xfrm>
        <a:prstGeom prst="rect">
          <a:avLst/>
        </a:prstGeom>
        <a:solidFill>
          <a:schemeClr val="accent4">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D73C8C-CB93-6D47-9B37-FD02A2B7BAE9}">
      <dsp:nvSpPr>
        <dsp:cNvPr id="0" name=""/>
        <dsp:cNvSpPr/>
      </dsp:nvSpPr>
      <dsp:spPr>
        <a:xfrm>
          <a:off x="12948999" y="4853977"/>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solidFill>
                <a:srgbClr val="000000"/>
              </a:solidFill>
              <a:latin typeface="Lato" panose="020F0502020204030203" pitchFamily="34" charset="0"/>
            </a:rPr>
            <a:t>Limit</a:t>
          </a:r>
        </a:p>
      </dsp:txBody>
      <dsp:txXfrm>
        <a:off x="12948999" y="4853977"/>
        <a:ext cx="9909810" cy="3096815"/>
      </dsp:txXfrm>
    </dsp:sp>
    <dsp:sp modelId="{7C2AADF7-FED7-674D-8F05-03EE0DF03FD3}">
      <dsp:nvSpPr>
        <dsp:cNvPr id="0" name=""/>
        <dsp:cNvSpPr/>
      </dsp:nvSpPr>
      <dsp:spPr>
        <a:xfrm>
          <a:off x="12536090" y="4406659"/>
          <a:ext cx="2167770" cy="3251656"/>
        </a:xfrm>
        <a:prstGeom prst="rect">
          <a:avLst/>
        </a:prstGeom>
        <a:solidFill>
          <a:schemeClr val="accent5">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56A1609-6DC2-2648-98D9-F25F52658631}">
      <dsp:nvSpPr>
        <dsp:cNvPr id="0" name=""/>
        <dsp:cNvSpPr/>
      </dsp:nvSpPr>
      <dsp:spPr>
        <a:xfrm>
          <a:off x="1938099" y="8752524"/>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solidFill>
                <a:srgbClr val="000000"/>
              </a:solidFill>
              <a:latin typeface="Lato" panose="020F0502020204030203" pitchFamily="34" charset="0"/>
            </a:rPr>
            <a:t>Sorted</a:t>
          </a:r>
        </a:p>
      </dsp:txBody>
      <dsp:txXfrm>
        <a:off x="1938099" y="8752524"/>
        <a:ext cx="9909810" cy="3096815"/>
      </dsp:txXfrm>
    </dsp:sp>
    <dsp:sp modelId="{1C2FC85F-160B-EA44-AEB8-00BA43422139}">
      <dsp:nvSpPr>
        <dsp:cNvPr id="0" name=""/>
        <dsp:cNvSpPr/>
      </dsp:nvSpPr>
      <dsp:spPr>
        <a:xfrm>
          <a:off x="1525190" y="8305206"/>
          <a:ext cx="2167770" cy="3251656"/>
        </a:xfrm>
        <a:prstGeom prst="rect">
          <a:avLst/>
        </a:prstGeom>
        <a:solidFill>
          <a:schemeClr val="accent6">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A06B51C-DFA9-1B4A-AB59-C01C69FDC00D}">
      <dsp:nvSpPr>
        <dsp:cNvPr id="0" name=""/>
        <dsp:cNvSpPr/>
      </dsp:nvSpPr>
      <dsp:spPr>
        <a:xfrm>
          <a:off x="12948999" y="8752524"/>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solidFill>
                <a:srgbClr val="000000"/>
              </a:solidFill>
              <a:latin typeface="Lato" panose="020F0502020204030203" pitchFamily="34" charset="0"/>
            </a:rPr>
            <a:t>Parallel</a:t>
          </a:r>
          <a:r>
            <a:rPr lang="en-US" sz="6500" kern="1200" dirty="0"/>
            <a:t> </a:t>
          </a:r>
          <a:r>
            <a:rPr lang="en-US" sz="5400" kern="1200" dirty="0">
              <a:solidFill>
                <a:srgbClr val="000000"/>
              </a:solidFill>
              <a:latin typeface="Lato" panose="020F0502020204030203" pitchFamily="34" charset="0"/>
            </a:rPr>
            <a:t>processing</a:t>
          </a:r>
        </a:p>
      </dsp:txBody>
      <dsp:txXfrm>
        <a:off x="12948999" y="8752524"/>
        <a:ext cx="9909810" cy="3096815"/>
      </dsp:txXfrm>
    </dsp:sp>
    <dsp:sp modelId="{62091A93-6092-774E-AAD8-6C1470243132}">
      <dsp:nvSpPr>
        <dsp:cNvPr id="0" name=""/>
        <dsp:cNvSpPr/>
      </dsp:nvSpPr>
      <dsp:spPr>
        <a:xfrm>
          <a:off x="12536090" y="8305206"/>
          <a:ext cx="2167770" cy="3251656"/>
        </a:xfrm>
        <a:prstGeom prst="rect">
          <a:avLst/>
        </a:prstGeom>
        <a:solidFill>
          <a:schemeClr val="accent2">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51C8E67-F6C4-7744-8D4F-DF164C57BFC5}">
      <dsp:nvSpPr>
        <dsp:cNvPr id="0" name=""/>
        <dsp:cNvSpPr/>
      </dsp:nvSpPr>
      <dsp:spPr>
        <a:xfrm>
          <a:off x="1938099" y="12651071"/>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solidFill>
                <a:srgbClr val="000000"/>
              </a:solidFill>
              <a:latin typeface="Lato" panose="020F0502020204030203" pitchFamily="34" charset="0"/>
            </a:rPr>
            <a:t>Collectors</a:t>
          </a:r>
        </a:p>
      </dsp:txBody>
      <dsp:txXfrm>
        <a:off x="1938099" y="12651071"/>
        <a:ext cx="9909810" cy="3096815"/>
      </dsp:txXfrm>
    </dsp:sp>
    <dsp:sp modelId="{2AFA3097-4AFA-F74B-94FC-18CB0B4A71BD}">
      <dsp:nvSpPr>
        <dsp:cNvPr id="0" name=""/>
        <dsp:cNvSpPr/>
      </dsp:nvSpPr>
      <dsp:spPr>
        <a:xfrm>
          <a:off x="1525190" y="12203753"/>
          <a:ext cx="2167770" cy="3251656"/>
        </a:xfrm>
        <a:prstGeom prst="rect">
          <a:avLst/>
        </a:prstGeom>
        <a:solidFill>
          <a:schemeClr val="accent3">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0CDDD18-94FB-3A48-A6B6-F89D30E26882}">
      <dsp:nvSpPr>
        <dsp:cNvPr id="0" name=""/>
        <dsp:cNvSpPr/>
      </dsp:nvSpPr>
      <dsp:spPr>
        <a:xfrm>
          <a:off x="12948999" y="12651071"/>
          <a:ext cx="9909810" cy="309681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7576"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solidFill>
                <a:srgbClr val="000000"/>
              </a:solidFill>
              <a:latin typeface="Lato" panose="020F0502020204030203" pitchFamily="34" charset="0"/>
            </a:rPr>
            <a:t>statistics</a:t>
          </a:r>
        </a:p>
      </dsp:txBody>
      <dsp:txXfrm>
        <a:off x="12948999" y="12651071"/>
        <a:ext cx="9909810" cy="3096815"/>
      </dsp:txXfrm>
    </dsp:sp>
    <dsp:sp modelId="{BC23F71D-CC4A-6E4B-B4C8-0A843363C0DC}">
      <dsp:nvSpPr>
        <dsp:cNvPr id="0" name=""/>
        <dsp:cNvSpPr/>
      </dsp:nvSpPr>
      <dsp:spPr>
        <a:xfrm>
          <a:off x="12536090" y="12203753"/>
          <a:ext cx="2167770" cy="3251656"/>
        </a:xfrm>
        <a:prstGeom prst="rect">
          <a:avLst/>
        </a:prstGeom>
        <a:solidFill>
          <a:schemeClr val="accent4">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Gill Sans" panose="020B0702020104020203" pitchFamily="34" charset="0"/>
              </a:rPr>
              <a:pPr>
                <a:defRPr/>
              </a:pPr>
              <a:t>‹#›</a:t>
            </a:fld>
            <a:endParaRPr lang="en-US" dirty="0">
              <a:latin typeface="Gill Sans" panose="020B0702020104020203"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19075" y="441325"/>
            <a:ext cx="6553200"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latin typeface="Gill Sans" panose="020B0702020104020203" pitchFamily="34" charset="0"/>
              </a:rPr>
              <a:t>&lt;Course name&gt;   1 - </a:t>
            </a:r>
            <a:fld id="{7C951E65-0BAA-4B24-AD87-683F8269D8DB}" type="slidenum">
              <a:rPr lang="en-US" smtClean="0">
                <a:latin typeface="Gill Sans" panose="020B0702020104020203" pitchFamily="34" charset="0"/>
              </a:rPr>
              <a:pPr>
                <a:defRPr/>
              </a:pPr>
              <a:t>‹#›</a:t>
            </a:fld>
            <a:endParaRPr lang="en-US" dirty="0">
              <a:latin typeface="Gill Sans" panose="020B0702020104020203" pitchFamily="34" charset="0"/>
            </a:endParaRP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1828724" rtl="0" eaLnBrk="0" fontAlgn="base" hangingPunct="0">
      <a:spcBef>
        <a:spcPts val="1600"/>
      </a:spcBef>
      <a:spcAft>
        <a:spcPct val="0"/>
      </a:spcAft>
      <a:buSzPct val="100000"/>
      <a:buFont typeface="Arial" charset="0"/>
      <a:defRPr sz="3600" b="1" kern="1200">
        <a:solidFill>
          <a:schemeClr val="tx1"/>
        </a:solidFill>
        <a:latin typeface="Gill Sans" panose="020B0702020104020203" pitchFamily="34" charset="0"/>
        <a:ea typeface="+mn-ea"/>
        <a:cs typeface="+mn-cs"/>
      </a:defRPr>
    </a:lvl1pPr>
    <a:lvl2pPr marL="457180" algn="l" defTabSz="1828724" rtl="0" eaLnBrk="0" fontAlgn="base" hangingPunct="0">
      <a:spcBef>
        <a:spcPts val="1600"/>
      </a:spcBef>
      <a:spcAft>
        <a:spcPct val="0"/>
      </a:spcAft>
      <a:buSzPct val="100000"/>
      <a:buFont typeface="Times New Roman" pitchFamily="18" charset="0"/>
      <a:defRPr sz="3300" kern="1200">
        <a:solidFill>
          <a:srgbClr val="000000"/>
        </a:solidFill>
        <a:latin typeface="Gill Sans" panose="020B0702020104020203" pitchFamily="34" charset="0"/>
        <a:ea typeface="+mn-ea"/>
        <a:cs typeface="+mn-cs"/>
      </a:defRPr>
    </a:lvl2pPr>
    <a:lvl3pPr marL="182872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3pPr>
    <a:lvl4pPr marL="320026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4pPr>
    <a:lvl5pPr marL="457180" algn="l" defTabSz="1828724" rtl="0" eaLnBrk="0" fontAlgn="base" hangingPunct="0">
      <a:spcBef>
        <a:spcPts val="1200"/>
      </a:spcBef>
      <a:spcAft>
        <a:spcPct val="0"/>
      </a:spcAft>
      <a:buSzPct val="100000"/>
      <a:buFont typeface="Times New Roman" pitchFamily="18" charset="0"/>
      <a:defRPr sz="3300" kern="1200">
        <a:solidFill>
          <a:srgbClr val="000000"/>
        </a:solidFill>
        <a:latin typeface="Courier New" pitchFamily="49" charset="0"/>
        <a:ea typeface="+mn-ea"/>
        <a:cs typeface="+mn-cs"/>
      </a:defRPr>
    </a:lvl5pPr>
    <a:lvl6pPr marL="9143620" algn="l" defTabSz="3657448" rtl="0" eaLnBrk="1" latinLnBrk="0" hangingPunct="1">
      <a:defRPr sz="4800" kern="1200">
        <a:solidFill>
          <a:schemeClr val="tx1"/>
        </a:solidFill>
        <a:latin typeface="+mn-lt"/>
        <a:ea typeface="+mn-ea"/>
        <a:cs typeface="+mn-cs"/>
      </a:defRPr>
    </a:lvl6pPr>
    <a:lvl7pPr marL="10972344" algn="l" defTabSz="3657448" rtl="0" eaLnBrk="1" latinLnBrk="0" hangingPunct="1">
      <a:defRPr sz="4800" kern="1200">
        <a:solidFill>
          <a:schemeClr val="tx1"/>
        </a:solidFill>
        <a:latin typeface="+mn-lt"/>
        <a:ea typeface="+mn-ea"/>
        <a:cs typeface="+mn-cs"/>
      </a:defRPr>
    </a:lvl7pPr>
    <a:lvl8pPr marL="12801064" algn="l" defTabSz="3657448" rtl="0" eaLnBrk="1" latinLnBrk="0" hangingPunct="1">
      <a:defRPr sz="4800" kern="1200">
        <a:solidFill>
          <a:schemeClr val="tx1"/>
        </a:solidFill>
        <a:latin typeface="+mn-lt"/>
        <a:ea typeface="+mn-ea"/>
        <a:cs typeface="+mn-cs"/>
      </a:defRPr>
    </a:lvl8pPr>
    <a:lvl9pPr marL="14629792" algn="l" defTabSz="365744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dureka2">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spTree>
    <p:extLst>
      <p:ext uri="{BB962C8B-B14F-4D97-AF65-F5344CB8AC3E}">
        <p14:creationId xmlns:p14="http://schemas.microsoft.com/office/powerpoint/2010/main" val="69040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1866900" y="4876800"/>
            <a:ext cx="3284220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04002" y="450278"/>
            <a:ext cx="4038596" cy="2548492"/>
          </a:xfrm>
          <a:prstGeom prst="rect">
            <a:avLst/>
          </a:prstGeom>
        </p:spPr>
      </p:pic>
    </p:spTree>
    <p:custDataLst>
      <p:tags r:id="rId1"/>
    </p:custDataLst>
    <p:extLst>
      <p:ext uri="{BB962C8B-B14F-4D97-AF65-F5344CB8AC3E}">
        <p14:creationId xmlns:p14="http://schemas.microsoft.com/office/powerpoint/2010/main" val="191449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hank You 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8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Edureka1">
    <p:bg>
      <p:bgPr>
        <a:solidFill>
          <a:srgbClr val="095A82"/>
        </a:solidFill>
        <a:effectLst/>
      </p:bgPr>
    </p:bg>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0744" y="9415204"/>
            <a:ext cx="6894512" cy="1743592"/>
          </a:xfrm>
          <a:prstGeom prst="rect">
            <a:avLst/>
          </a:prstGeom>
        </p:spPr>
      </p:pic>
      <p:sp>
        <p:nvSpPr>
          <p:cNvPr id="2" name="Rectangle 1">
            <a:extLst>
              <a:ext uri="{FF2B5EF4-FFF2-40B4-BE49-F238E27FC236}">
                <a16:creationId xmlns:a16="http://schemas.microsoft.com/office/drawing/2014/main" id="{B2650434-4362-4B3F-B559-7853E1791E8B}"/>
              </a:ext>
            </a:extLst>
          </p:cNvPr>
          <p:cNvSpPr/>
          <p:nvPr userDrawn="1"/>
        </p:nvSpPr>
        <p:spPr bwMode="auto">
          <a:xfrm>
            <a:off x="14249400" y="8534400"/>
            <a:ext cx="9067800" cy="4114800"/>
          </a:xfrm>
          <a:prstGeom prst="rect">
            <a:avLst/>
          </a:prstGeom>
          <a:solidFill>
            <a:srgbClr val="095A82"/>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097896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552452" y="908058"/>
            <a:ext cx="35477448" cy="18014948"/>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grpSp>
      <p:sp>
        <p:nvSpPr>
          <p:cNvPr id="16" name="Rectangle 15"/>
          <p:cNvSpPr/>
          <p:nvPr/>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1866900" y="3501126"/>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a:t>Click to edit Master title style</a:t>
            </a:r>
            <a:endParaRPr lang="en-US" dirty="0"/>
          </a:p>
        </p:txBody>
      </p:sp>
      <p:cxnSp>
        <p:nvCxnSpPr>
          <p:cNvPr id="5" name="Straight Connector 4"/>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Tree>
    <p:custDataLst>
      <p:tags r:id="rId6"/>
    </p:custDataLst>
  </p:cSld>
  <p:clrMap bg1="lt1" tx1="dk1" bg2="lt2" tx2="dk2" accent1="accent1" accent2="accent2" accent3="accent3" accent4="accent4" accent5="accent5" accent6="accent6" hlink="hlink" folHlink="folHlink"/>
  <p:sldLayoutIdLst>
    <p:sldLayoutId id="2147484119" r:id="rId1"/>
    <p:sldLayoutId id="2147484116" r:id="rId2"/>
    <p:sldLayoutId id="2147484173" r:id="rId3"/>
    <p:sldLayoutId id="2147484174" r:id="rId4"/>
  </p:sldLayoutIdLst>
  <p:txStyles>
    <p:titleStyle>
      <a:lvl1pPr algn="l" defTabSz="914240" rtl="0" eaLnBrk="1" fontAlgn="base" hangingPunct="1">
        <a:spcBef>
          <a:spcPct val="20000"/>
        </a:spcBef>
        <a:spcAft>
          <a:spcPct val="0"/>
        </a:spcAft>
        <a:buClr>
          <a:srgbClr val="000000"/>
        </a:buClr>
        <a:buFont typeface="Arial" charset="0"/>
        <a:defRPr sz="11200" b="1">
          <a:solidFill>
            <a:srgbClr val="095A82"/>
          </a:solidFill>
          <a:latin typeface="Gill Sans" panose="020B0702020104020203" pitchFamily="34" charset="0"/>
          <a:ea typeface="+mj-ea"/>
          <a:cs typeface="+mj-cs"/>
        </a:defRPr>
      </a:lvl1pPr>
      <a:lvl2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2pPr>
      <a:lvl3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3pPr>
      <a:lvl4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4pPr>
      <a:lvl5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5pPr>
      <a:lvl6pPr marL="182848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6pPr>
      <a:lvl7pPr marL="365696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7pPr>
      <a:lvl8pPr marL="548544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8pPr>
      <a:lvl9pPr marL="731392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9pPr>
    </p:titleStyle>
    <p:bodyStyle>
      <a:lvl1pPr marL="0" indent="31748" algn="l" defTabSz="914240" rtl="0" eaLnBrk="1" fontAlgn="base" hangingPunct="1">
        <a:lnSpc>
          <a:spcPct val="150000"/>
        </a:lnSpc>
        <a:spcBef>
          <a:spcPts val="2700"/>
        </a:spcBef>
        <a:spcAft>
          <a:spcPct val="0"/>
        </a:spcAft>
        <a:buClr>
          <a:srgbClr val="000000"/>
        </a:buClr>
        <a:buFont typeface="Arial" charset="0"/>
        <a:defRPr sz="5600">
          <a:solidFill>
            <a:srgbClr val="5F5F5F"/>
          </a:solidFill>
          <a:latin typeface="Gill Sans" panose="020B0702020104020203" pitchFamily="34" charset="0"/>
          <a:ea typeface="+mn-ea"/>
          <a:cs typeface="+mn-cs"/>
        </a:defRPr>
      </a:lvl1pPr>
      <a:lvl2pPr marL="1371600" indent="-1097280" algn="l" defTabSz="914240" rtl="0" eaLnBrk="1" fontAlgn="base" hangingPunct="1">
        <a:spcBef>
          <a:spcPts val="2700"/>
        </a:spcBef>
        <a:spcAft>
          <a:spcPct val="0"/>
        </a:spcAft>
        <a:buClr>
          <a:srgbClr val="095A82"/>
        </a:buClr>
        <a:buFont typeface="Arial" charset="0"/>
        <a:buChar char="•"/>
        <a:defRPr sz="5600">
          <a:solidFill>
            <a:srgbClr val="5F5F5F"/>
          </a:solidFill>
          <a:latin typeface="Gill Sans" panose="020B0702020104020203" pitchFamily="34" charset="0"/>
        </a:defRPr>
      </a:lvl2pPr>
      <a:lvl3pPr marL="3840480" indent="-1097280" algn="l" defTabSz="914240" rtl="0" eaLnBrk="1" fontAlgn="base" hangingPunct="1">
        <a:spcBef>
          <a:spcPts val="1352"/>
        </a:spcBef>
        <a:spcAft>
          <a:spcPct val="0"/>
        </a:spcAft>
        <a:buClr>
          <a:schemeClr val="bg1">
            <a:lumMod val="65000"/>
          </a:schemeClr>
        </a:buClr>
        <a:buFont typeface="Arial" charset="0"/>
        <a:buChar char="–"/>
        <a:defRPr sz="5600">
          <a:solidFill>
            <a:srgbClr val="5F5F5F"/>
          </a:solidFill>
          <a:latin typeface="Gill Sans" panose="020B0702020104020203" pitchFamily="34" charset="0"/>
        </a:defRPr>
      </a:lvl3pPr>
      <a:lvl4pPr marL="5466396" indent="-926936" algn="l" defTabSz="914240" rtl="0" eaLnBrk="1" fontAlgn="base" hangingPunct="1">
        <a:spcBef>
          <a:spcPct val="20000"/>
        </a:spcBef>
        <a:spcAft>
          <a:spcPct val="0"/>
        </a:spcAft>
        <a:buClr>
          <a:schemeClr val="bg1">
            <a:lumMod val="65000"/>
          </a:schemeClr>
        </a:buClr>
        <a:buSzPct val="45000"/>
        <a:buFont typeface="Arial" charset="0"/>
        <a:buChar char="—"/>
        <a:defRPr sz="4800">
          <a:solidFill>
            <a:srgbClr val="5F5F5F"/>
          </a:solidFill>
          <a:latin typeface="Gill Sans" panose="020B0702020104020203" pitchFamily="34" charset="0"/>
        </a:defRPr>
      </a:lvl4pPr>
      <a:lvl5pPr marL="6844100" indent="-920592" algn="l" defTabSz="914240" rtl="0" eaLnBrk="1" fontAlgn="base" hangingPunct="1">
        <a:spcBef>
          <a:spcPct val="20000"/>
        </a:spcBef>
        <a:spcAft>
          <a:spcPct val="0"/>
        </a:spcAft>
        <a:buClr>
          <a:schemeClr val="bg1">
            <a:lumMod val="65000"/>
          </a:schemeClr>
        </a:buClr>
        <a:buSzPct val="55000"/>
        <a:buFont typeface="Arial" charset="0"/>
        <a:buChar char="—"/>
        <a:defRPr sz="4400">
          <a:solidFill>
            <a:srgbClr val="5F5F5F"/>
          </a:solidFill>
          <a:latin typeface="Gill Sans" panose="020B0702020104020203" pitchFamily="34" charset="0"/>
        </a:defRPr>
      </a:lvl5pPr>
      <a:lvl6pPr marL="867258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6pPr>
      <a:lvl7pPr marL="1050106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7pPr>
      <a:lvl8pPr marL="12329540"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8pPr>
      <a:lvl9pPr marL="1415802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9pPr>
    </p:bodyStyle>
    <p:otherStyle>
      <a:defPPr>
        <a:defRPr lang="en-US"/>
      </a:defPPr>
      <a:lvl1pPr marL="0" algn="l" defTabSz="3656960" rtl="0" eaLnBrk="1" latinLnBrk="0" hangingPunct="1">
        <a:defRPr sz="7200" kern="1200">
          <a:solidFill>
            <a:schemeClr val="tx1"/>
          </a:solidFill>
          <a:latin typeface="+mn-lt"/>
          <a:ea typeface="+mn-ea"/>
          <a:cs typeface="+mn-cs"/>
        </a:defRPr>
      </a:lvl1pPr>
      <a:lvl2pPr marL="1828480" algn="l" defTabSz="3656960" rtl="0" eaLnBrk="1" latinLnBrk="0" hangingPunct="1">
        <a:defRPr sz="7200" kern="1200">
          <a:solidFill>
            <a:schemeClr val="tx1"/>
          </a:solidFill>
          <a:latin typeface="+mn-lt"/>
          <a:ea typeface="+mn-ea"/>
          <a:cs typeface="+mn-cs"/>
        </a:defRPr>
      </a:lvl2pPr>
      <a:lvl3pPr marL="3656960" algn="l" defTabSz="3656960" rtl="0" eaLnBrk="1" latinLnBrk="0" hangingPunct="1">
        <a:defRPr sz="7200" kern="1200">
          <a:solidFill>
            <a:schemeClr val="tx1"/>
          </a:solidFill>
          <a:latin typeface="+mn-lt"/>
          <a:ea typeface="+mn-ea"/>
          <a:cs typeface="+mn-cs"/>
        </a:defRPr>
      </a:lvl3pPr>
      <a:lvl4pPr marL="5485440" algn="l" defTabSz="3656960" rtl="0" eaLnBrk="1" latinLnBrk="0" hangingPunct="1">
        <a:defRPr sz="7200" kern="1200">
          <a:solidFill>
            <a:schemeClr val="tx1"/>
          </a:solidFill>
          <a:latin typeface="+mn-lt"/>
          <a:ea typeface="+mn-ea"/>
          <a:cs typeface="+mn-cs"/>
        </a:defRPr>
      </a:lvl4pPr>
      <a:lvl5pPr marL="7313920" algn="l" defTabSz="3656960" rtl="0" eaLnBrk="1" latinLnBrk="0" hangingPunct="1">
        <a:defRPr sz="7200" kern="1200">
          <a:solidFill>
            <a:schemeClr val="tx1"/>
          </a:solidFill>
          <a:latin typeface="+mn-lt"/>
          <a:ea typeface="+mn-ea"/>
          <a:cs typeface="+mn-cs"/>
        </a:defRPr>
      </a:lvl5pPr>
      <a:lvl6pPr marL="9142400" algn="l" defTabSz="3656960" rtl="0" eaLnBrk="1" latinLnBrk="0" hangingPunct="1">
        <a:defRPr sz="7200" kern="1200">
          <a:solidFill>
            <a:schemeClr val="tx1"/>
          </a:solidFill>
          <a:latin typeface="+mn-lt"/>
          <a:ea typeface="+mn-ea"/>
          <a:cs typeface="+mn-cs"/>
        </a:defRPr>
      </a:lvl6pPr>
      <a:lvl7pPr marL="10970880" algn="l" defTabSz="3656960" rtl="0" eaLnBrk="1" latinLnBrk="0" hangingPunct="1">
        <a:defRPr sz="7200" kern="1200">
          <a:solidFill>
            <a:schemeClr val="tx1"/>
          </a:solidFill>
          <a:latin typeface="+mn-lt"/>
          <a:ea typeface="+mn-ea"/>
          <a:cs typeface="+mn-cs"/>
        </a:defRPr>
      </a:lvl7pPr>
      <a:lvl8pPr marL="12799360" algn="l" defTabSz="3656960" rtl="0" eaLnBrk="1" latinLnBrk="0" hangingPunct="1">
        <a:defRPr sz="7200" kern="1200">
          <a:solidFill>
            <a:schemeClr val="tx1"/>
          </a:solidFill>
          <a:latin typeface="+mn-lt"/>
          <a:ea typeface="+mn-ea"/>
          <a:cs typeface="+mn-cs"/>
        </a:defRPr>
      </a:lvl8pPr>
      <a:lvl9pPr marL="14627840" algn="l" defTabSz="365696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671"/>
            <a:ext cx="36576000" cy="20650200"/>
          </a:xfrm>
          <a:prstGeom prst="rect">
            <a:avLst/>
          </a:prstGeom>
          <a:noFill/>
          <a:ln w="9525">
            <a:noFill/>
            <a:miter lim="800000"/>
            <a:headEnd/>
            <a:tailEnd/>
          </a:ln>
        </p:spPr>
      </p:pic>
      <p:sp>
        <p:nvSpPr>
          <p:cNvPr id="52" name="Title 1">
            <a:extLst>
              <a:ext uri="{FF2B5EF4-FFF2-40B4-BE49-F238E27FC236}">
                <a16:creationId xmlns:a16="http://schemas.microsoft.com/office/drawing/2014/main" id="{69BF8E01-DB04-4463-B590-EB6AEDB0D50C}"/>
              </a:ext>
            </a:extLst>
          </p:cNvPr>
          <p:cNvSpPr txBox="1">
            <a:spLocks/>
          </p:cNvSpPr>
          <p:nvPr/>
        </p:nvSpPr>
        <p:spPr>
          <a:xfrm>
            <a:off x="6629400" y="9067800"/>
            <a:ext cx="21336000" cy="2215991"/>
          </a:xfrm>
          <a:prstGeom prst="rect">
            <a:avLst/>
          </a:prstGeom>
          <a:noFill/>
        </p:spPr>
        <p:txBody>
          <a:bodyPr wrap="square" lIns="91440" tIns="45720" rIns="91440" bIns="45720">
            <a:spAutoFit/>
          </a:bodyPr>
          <a:lstStyle>
            <a:defPPr>
              <a:defRPr lang="en-US"/>
            </a:defPPr>
            <a:lvl1pPr>
              <a:defRPr sz="9600" b="0" cap="none" spc="0">
                <a:ln w="0"/>
                <a:solidFill>
                  <a:schemeClr val="accent1">
                    <a:lumMod val="50000"/>
                  </a:schemeClr>
                </a:solidFill>
                <a:latin typeface="Lato" panose="020F0502020204030203" pitchFamily="34" charset="0"/>
                <a:cs typeface="Calibri Light" panose="020F0302020204030204" pitchFamily="34" charset="0"/>
              </a:defRPr>
            </a:lvl1pPr>
          </a:lstStyle>
          <a:p>
            <a:r>
              <a:rPr lang="en-IN" sz="13800" dirty="0">
                <a:solidFill>
                  <a:srgbClr val="E41657"/>
                </a:solidFill>
                <a:latin typeface="Lato Black" panose="020F0A02020204030203" pitchFamily="34" charset="0"/>
              </a:rPr>
              <a:t>Java – Advanced Features</a:t>
            </a:r>
          </a:p>
        </p:txBody>
      </p:sp>
    </p:spTree>
    <p:extLst>
      <p:ext uri="{BB962C8B-B14F-4D97-AF65-F5344CB8AC3E}">
        <p14:creationId xmlns:p14="http://schemas.microsoft.com/office/powerpoint/2010/main" val="1939269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6934200" y="3304387"/>
            <a:ext cx="142113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p:nvPr/>
        </p:nvCxnSpPr>
        <p:spPr bwMode="auto">
          <a:xfrm flipV="1">
            <a:off x="6457950" y="10788260"/>
            <a:ext cx="28784550" cy="3735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a:off x="7248525" y="9889296"/>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a:off x="17726025" y="9889296"/>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a:off x="28203525" y="9889296"/>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a:off x="7636996" y="9992371"/>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a:off x="18114496" y="9992371"/>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a:off x="28591996" y="9992371"/>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3" name="TextBox 12">
            <a:extLst>
              <a:ext uri="{FF2B5EF4-FFF2-40B4-BE49-F238E27FC236}">
                <a16:creationId xmlns:a16="http://schemas.microsoft.com/office/drawing/2014/main" id="{B3AD4E4C-608B-4C5F-8DCA-F3A06EEE61F9}"/>
              </a:ext>
            </a:extLst>
          </p:cNvPr>
          <p:cNvSpPr txBox="1"/>
          <p:nvPr/>
        </p:nvSpPr>
        <p:spPr>
          <a:xfrm>
            <a:off x="5709730" y="13804971"/>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Zero Parameters</a:t>
            </a:r>
          </a:p>
        </p:txBody>
      </p:sp>
      <p:sp>
        <p:nvSpPr>
          <p:cNvPr id="14" name="TextBox 13">
            <a:extLst>
              <a:ext uri="{FF2B5EF4-FFF2-40B4-BE49-F238E27FC236}">
                <a16:creationId xmlns:a16="http://schemas.microsoft.com/office/drawing/2014/main" id="{FD1C1B75-0615-4C99-8C71-1A5CFC9AD74F}"/>
              </a:ext>
            </a:extLst>
          </p:cNvPr>
          <p:cNvSpPr txBox="1"/>
          <p:nvPr/>
        </p:nvSpPr>
        <p:spPr>
          <a:xfrm>
            <a:off x="15897225" y="13862069"/>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One Parameter</a:t>
            </a:r>
          </a:p>
        </p:txBody>
      </p:sp>
      <p:sp>
        <p:nvSpPr>
          <p:cNvPr id="15" name="TextBox 14">
            <a:extLst>
              <a:ext uri="{FF2B5EF4-FFF2-40B4-BE49-F238E27FC236}">
                <a16:creationId xmlns:a16="http://schemas.microsoft.com/office/drawing/2014/main" id="{8BEC607F-E14F-4327-A553-CFAFEF3E8F45}"/>
              </a:ext>
            </a:extLst>
          </p:cNvPr>
          <p:cNvSpPr txBox="1"/>
          <p:nvPr/>
        </p:nvSpPr>
        <p:spPr>
          <a:xfrm>
            <a:off x="26374725" y="13862069"/>
            <a:ext cx="70104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Multiple Parameters</a:t>
            </a:r>
          </a:p>
        </p:txBody>
      </p:sp>
      <p:sp>
        <p:nvSpPr>
          <p:cNvPr id="16" name="Rectangle: Rounded Corners 15">
            <a:extLst>
              <a:ext uri="{FF2B5EF4-FFF2-40B4-BE49-F238E27FC236}">
                <a16:creationId xmlns:a16="http://schemas.microsoft.com/office/drawing/2014/main" id="{834017A4-088E-4DBF-92C1-024E7BEEAAD1}"/>
              </a:ext>
            </a:extLst>
          </p:cNvPr>
          <p:cNvSpPr/>
          <p:nvPr/>
        </p:nvSpPr>
        <p:spPr bwMode="auto">
          <a:xfrm>
            <a:off x="5356513" y="13339397"/>
            <a:ext cx="7689273" cy="2061005"/>
          </a:xfrm>
          <a:prstGeom prst="roundRect">
            <a:avLst/>
          </a:prstGeom>
          <a:noFill/>
          <a:ln w="76200" cap="flat" cmpd="sng" algn="ctr">
            <a:solidFill>
              <a:srgbClr val="FF7C8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7" name="Rectangle: Rounded Corners 16">
            <a:extLst>
              <a:ext uri="{FF2B5EF4-FFF2-40B4-BE49-F238E27FC236}">
                <a16:creationId xmlns:a16="http://schemas.microsoft.com/office/drawing/2014/main" id="{1F71FC9F-008B-42F1-A990-BC08F1D3EEAE}"/>
              </a:ext>
            </a:extLst>
          </p:cNvPr>
          <p:cNvSpPr/>
          <p:nvPr/>
        </p:nvSpPr>
        <p:spPr bwMode="auto">
          <a:xfrm>
            <a:off x="15367288" y="13369832"/>
            <a:ext cx="7689273" cy="2061005"/>
          </a:xfrm>
          <a:prstGeom prst="roundRect">
            <a:avLst/>
          </a:prstGeom>
          <a:noFill/>
          <a:ln w="76200" cap="flat" cmpd="sng" algn="ctr">
            <a:solidFill>
              <a:srgbClr val="33CCC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8" name="Rectangle: Rounded Corners 17">
            <a:extLst>
              <a:ext uri="{FF2B5EF4-FFF2-40B4-BE49-F238E27FC236}">
                <a16:creationId xmlns:a16="http://schemas.microsoft.com/office/drawing/2014/main" id="{D49FD97F-B573-4E20-B022-E6E528CB04B9}"/>
              </a:ext>
            </a:extLst>
          </p:cNvPr>
          <p:cNvSpPr/>
          <p:nvPr/>
        </p:nvSpPr>
        <p:spPr bwMode="auto">
          <a:xfrm>
            <a:off x="26035288" y="13339397"/>
            <a:ext cx="7689273" cy="2061005"/>
          </a:xfrm>
          <a:prstGeom prst="roundRect">
            <a:avLst/>
          </a:prstGeom>
          <a:noFill/>
          <a:ln w="76200" cap="flat" cmpd="sng" algn="ctr">
            <a:solidFill>
              <a:schemeClr val="accent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1" name="Rectangle 20"/>
          <p:cNvSpPr/>
          <p:nvPr/>
        </p:nvSpPr>
        <p:spPr>
          <a:xfrm>
            <a:off x="6934200" y="5798796"/>
            <a:ext cx="17944144" cy="923330"/>
          </a:xfrm>
          <a:prstGeom prst="rect">
            <a:avLst/>
          </a:prstGeom>
        </p:spPr>
        <p:txBody>
          <a:bodyPr wrap="none">
            <a:spAutoFit/>
          </a:bodyPr>
          <a:lstStyle/>
          <a:p>
            <a:pPr algn="ctr" defTabSz="228600">
              <a:spcBef>
                <a:spcPct val="20000"/>
              </a:spcBef>
              <a:buClr>
                <a:srgbClr val="FF0000"/>
              </a:buClr>
            </a:pPr>
            <a:r>
              <a:rPr lang="en-IN" sz="5400" b="1" dirty="0">
                <a:solidFill>
                  <a:schemeClr val="bg2">
                    <a:lumMod val="10000"/>
                  </a:schemeClr>
                </a:solidFill>
                <a:latin typeface="Lato" panose="020F0502020204030203" pitchFamily="34" charset="0"/>
              </a:rPr>
              <a:t>Lambda Expressions </a:t>
            </a:r>
            <a:r>
              <a:rPr lang="en-IN" sz="5400" dirty="0">
                <a:solidFill>
                  <a:schemeClr val="bg2">
                    <a:lumMod val="10000"/>
                  </a:schemeClr>
                </a:solidFill>
                <a:latin typeface="Lato" panose="020F0502020204030203" pitchFamily="34" charset="0"/>
              </a:rPr>
              <a:t>can take parameters just like methods</a:t>
            </a:r>
          </a:p>
        </p:txBody>
      </p:sp>
    </p:spTree>
    <p:extLst>
      <p:ext uri="{BB962C8B-B14F-4D97-AF65-F5344CB8AC3E}">
        <p14:creationId xmlns:p14="http://schemas.microsoft.com/office/powerpoint/2010/main" val="232690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7248946" y="1578564"/>
            <a:ext cx="145923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12626340" y="3862856"/>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a:off x="11064240" y="5033267"/>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a:off x="11064240" y="9527268"/>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a:off x="11132820" y="13645139"/>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a:off x="11452711" y="5136342"/>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a:off x="11452711" y="9630343"/>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a:off x="11521291" y="13748214"/>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9" name="TextBox 18">
            <a:extLst>
              <a:ext uri="{FF2B5EF4-FFF2-40B4-BE49-F238E27FC236}">
                <a16:creationId xmlns:a16="http://schemas.microsoft.com/office/drawing/2014/main" id="{ECC427E5-79C1-4217-90F1-3020680F250F}"/>
              </a:ext>
            </a:extLst>
          </p:cNvPr>
          <p:cNvSpPr txBox="1"/>
          <p:nvPr/>
        </p:nvSpPr>
        <p:spPr>
          <a:xfrm>
            <a:off x="14325600" y="5791200"/>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Zero Parameters</a:t>
            </a:r>
          </a:p>
        </p:txBody>
      </p:sp>
      <p:sp>
        <p:nvSpPr>
          <p:cNvPr id="20" name="TextBox 19">
            <a:extLst>
              <a:ext uri="{FF2B5EF4-FFF2-40B4-BE49-F238E27FC236}">
                <a16:creationId xmlns:a16="http://schemas.microsoft.com/office/drawing/2014/main" id="{0588475D-6086-4424-AB52-35190F27E2FF}"/>
              </a:ext>
            </a:extLst>
          </p:cNvPr>
          <p:cNvSpPr txBox="1"/>
          <p:nvPr/>
        </p:nvSpPr>
        <p:spPr>
          <a:xfrm>
            <a:off x="14188440" y="10551013"/>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One Parameter</a:t>
            </a:r>
          </a:p>
        </p:txBody>
      </p:sp>
      <p:sp>
        <p:nvSpPr>
          <p:cNvPr id="21" name="TextBox 20">
            <a:extLst>
              <a:ext uri="{FF2B5EF4-FFF2-40B4-BE49-F238E27FC236}">
                <a16:creationId xmlns:a16="http://schemas.microsoft.com/office/drawing/2014/main" id="{9831A498-01F6-40E0-A950-548EC31741DE}"/>
              </a:ext>
            </a:extLst>
          </p:cNvPr>
          <p:cNvSpPr txBox="1"/>
          <p:nvPr/>
        </p:nvSpPr>
        <p:spPr>
          <a:xfrm>
            <a:off x="15059446" y="14451524"/>
            <a:ext cx="6781800" cy="1938992"/>
          </a:xfrm>
          <a:prstGeom prst="rect">
            <a:avLst/>
          </a:prstGeom>
          <a:noFill/>
        </p:spPr>
        <p:txBody>
          <a:bodyPr wrap="square" rtlCol="0">
            <a:spAutoFit/>
          </a:bodyPr>
          <a:lstStyle/>
          <a:p>
            <a:r>
              <a:rPr lang="en-IN" sz="6000" dirty="0">
                <a:solidFill>
                  <a:schemeClr val="bg2">
                    <a:lumMod val="10000"/>
                  </a:schemeClr>
                </a:solidFill>
                <a:latin typeface="Lato" panose="020F0502020204030203" pitchFamily="34" charset="0"/>
              </a:rPr>
              <a:t>Multiple Parameters</a:t>
            </a:r>
          </a:p>
        </p:txBody>
      </p:sp>
    </p:spTree>
    <p:extLst>
      <p:ext uri="{BB962C8B-B14F-4D97-AF65-F5344CB8AC3E}">
        <p14:creationId xmlns:p14="http://schemas.microsoft.com/office/powerpoint/2010/main" val="226046818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6001293" y="975446"/>
            <a:ext cx="145923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8207283" y="3177056"/>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rot="16200000">
            <a:off x="6645183" y="4347467"/>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a:off x="6645183" y="8841468"/>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a:off x="6713763" y="12959339"/>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rot="16200000">
            <a:off x="7025827" y="4807922"/>
            <a:ext cx="2187110" cy="2049237"/>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vert"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a:off x="7033654" y="8944543"/>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a:off x="7102234" y="13062414"/>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3" name="TextBox 12">
            <a:extLst>
              <a:ext uri="{FF2B5EF4-FFF2-40B4-BE49-F238E27FC236}">
                <a16:creationId xmlns:a16="http://schemas.microsoft.com/office/drawing/2014/main" id="{B3AD4E4C-608B-4C5F-8DCA-F3A06EEE61F9}"/>
              </a:ext>
            </a:extLst>
          </p:cNvPr>
          <p:cNvSpPr txBox="1"/>
          <p:nvPr/>
        </p:nvSpPr>
        <p:spPr>
          <a:xfrm>
            <a:off x="9906543" y="5105400"/>
            <a:ext cx="6781800" cy="1015663"/>
          </a:xfrm>
          <a:prstGeom prst="rect">
            <a:avLst/>
          </a:prstGeom>
          <a:noFill/>
        </p:spPr>
        <p:txBody>
          <a:bodyPr wrap="square" rtlCol="0">
            <a:spAutoFit/>
          </a:bodyPr>
          <a:lstStyle/>
          <a:p>
            <a:pPr algn="ctr"/>
            <a:r>
              <a:rPr lang="en-IN" sz="6000" b="1" dirty="0">
                <a:solidFill>
                  <a:srgbClr val="E41657"/>
                </a:solidFill>
                <a:latin typeface="Lato" panose="020F0502020204030203" pitchFamily="34" charset="0"/>
              </a:rPr>
              <a:t>Zero Parameters</a:t>
            </a:r>
          </a:p>
        </p:txBody>
      </p:sp>
      <p:sp>
        <p:nvSpPr>
          <p:cNvPr id="14" name="TextBox 13">
            <a:extLst>
              <a:ext uri="{FF2B5EF4-FFF2-40B4-BE49-F238E27FC236}">
                <a16:creationId xmlns:a16="http://schemas.microsoft.com/office/drawing/2014/main" id="{FD1C1B75-0615-4C99-8C71-1A5CFC9AD74F}"/>
              </a:ext>
            </a:extLst>
          </p:cNvPr>
          <p:cNvSpPr txBox="1"/>
          <p:nvPr/>
        </p:nvSpPr>
        <p:spPr>
          <a:xfrm>
            <a:off x="9518072" y="9865213"/>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One Parameter</a:t>
            </a:r>
          </a:p>
        </p:txBody>
      </p:sp>
      <p:sp>
        <p:nvSpPr>
          <p:cNvPr id="15" name="TextBox 14">
            <a:extLst>
              <a:ext uri="{FF2B5EF4-FFF2-40B4-BE49-F238E27FC236}">
                <a16:creationId xmlns:a16="http://schemas.microsoft.com/office/drawing/2014/main" id="{8BEC607F-E14F-4327-A553-CFAFEF3E8F45}"/>
              </a:ext>
            </a:extLst>
          </p:cNvPr>
          <p:cNvSpPr txBox="1"/>
          <p:nvPr/>
        </p:nvSpPr>
        <p:spPr>
          <a:xfrm>
            <a:off x="10226434" y="14012989"/>
            <a:ext cx="6781800" cy="1938992"/>
          </a:xfrm>
          <a:prstGeom prst="rect">
            <a:avLst/>
          </a:prstGeom>
          <a:noFill/>
        </p:spPr>
        <p:txBody>
          <a:bodyPr wrap="square" rtlCol="0">
            <a:spAutoFit/>
          </a:bodyPr>
          <a:lstStyle/>
          <a:p>
            <a:r>
              <a:rPr lang="en-IN" sz="6000" dirty="0">
                <a:solidFill>
                  <a:schemeClr val="bg2">
                    <a:lumMod val="10000"/>
                  </a:schemeClr>
                </a:solidFill>
                <a:latin typeface="Lato" panose="020F0502020204030203" pitchFamily="34" charset="0"/>
              </a:rPr>
              <a:t>Multiple Parameters</a:t>
            </a:r>
          </a:p>
        </p:txBody>
      </p:sp>
      <p:sp>
        <p:nvSpPr>
          <p:cNvPr id="17" name="Rectangle: Rounded Corners 16">
            <a:extLst>
              <a:ext uri="{FF2B5EF4-FFF2-40B4-BE49-F238E27FC236}">
                <a16:creationId xmlns:a16="http://schemas.microsoft.com/office/drawing/2014/main" id="{4E672C48-4971-4078-B6D7-CDDA57388AEC}"/>
              </a:ext>
            </a:extLst>
          </p:cNvPr>
          <p:cNvSpPr/>
          <p:nvPr/>
        </p:nvSpPr>
        <p:spPr bwMode="auto">
          <a:xfrm>
            <a:off x="15165977" y="6640344"/>
            <a:ext cx="21412200" cy="2739680"/>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235075" indent="-685800">
              <a:tabLst>
                <a:tab pos="1143000" algn="l"/>
              </a:tabLst>
            </a:pPr>
            <a:r>
              <a:rPr lang="en-IN" sz="5400" dirty="0">
                <a:solidFill>
                  <a:srgbClr val="F9FAF4"/>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E6E6FA"/>
                </a:solidFill>
                <a:latin typeface="Consolas" panose="020B0609020204030204" pitchFamily="49" charset="0"/>
              </a:rPr>
              <a:t>-&gt;</a:t>
            </a:r>
            <a:r>
              <a:rPr lang="en-IN" sz="5400" dirty="0">
                <a:solidFill>
                  <a:srgbClr val="D9E8F7"/>
                </a:solidFill>
                <a:latin typeface="Consolas" panose="020B0609020204030204" pitchFamily="49" charset="0"/>
              </a:rPr>
              <a:t> </a:t>
            </a:r>
            <a:r>
              <a:rPr lang="en-IN" sz="5400" dirty="0" err="1">
                <a:solidFill>
                  <a:srgbClr val="D9E8F7"/>
                </a:solidFill>
                <a:latin typeface="Consolas" panose="020B0609020204030204" pitchFamily="49" charset="0"/>
              </a:rPr>
              <a:t>System</a:t>
            </a:r>
            <a:r>
              <a:rPr lang="en-IN" sz="5400" dirty="0" err="1">
                <a:solidFill>
                  <a:srgbClr val="E6E6FA"/>
                </a:solidFill>
                <a:latin typeface="Consolas" panose="020B0609020204030204" pitchFamily="49" charset="0"/>
              </a:rPr>
              <a:t>.</a:t>
            </a:r>
            <a:r>
              <a:rPr lang="en-IN" sz="5400" dirty="0" err="1">
                <a:solidFill>
                  <a:srgbClr val="D9E8F7"/>
                </a:solidFill>
                <a:latin typeface="Consolas" panose="020B0609020204030204" pitchFamily="49" charset="0"/>
              </a:rPr>
              <a:t>out</a:t>
            </a:r>
            <a:r>
              <a:rPr lang="en-IN" sz="5400" dirty="0" err="1">
                <a:solidFill>
                  <a:srgbClr val="E6E6FA"/>
                </a:solidFill>
                <a:latin typeface="Consolas" panose="020B0609020204030204" pitchFamily="49" charset="0"/>
              </a:rPr>
              <a:t>.</a:t>
            </a:r>
            <a:r>
              <a:rPr lang="en-IN" sz="5400" dirty="0" err="1">
                <a:solidFill>
                  <a:srgbClr val="D9E8F7"/>
                </a:solidFill>
                <a:latin typeface="Consolas" panose="020B0609020204030204" pitchFamily="49" charset="0"/>
              </a:rPr>
              <a:t>println</a:t>
            </a:r>
            <a:r>
              <a:rPr lang="en-IN" sz="5400" dirty="0">
                <a:solidFill>
                  <a:srgbClr val="F9FAF4"/>
                </a:solidFill>
                <a:latin typeface="Consolas" panose="020B0609020204030204" pitchFamily="49" charset="0"/>
              </a:rPr>
              <a:t>(</a:t>
            </a:r>
            <a:r>
              <a:rPr lang="en-IN" sz="5400" dirty="0">
                <a:solidFill>
                  <a:srgbClr val="17C6A3"/>
                </a:solidFill>
                <a:latin typeface="Consolas" panose="020B0609020204030204" pitchFamily="49" charset="0"/>
              </a:rPr>
              <a:t>"Zero parameter lambda"</a:t>
            </a:r>
            <a:r>
              <a:rPr lang="en-IN" sz="5400" dirty="0">
                <a:solidFill>
                  <a:srgbClr val="F9FAF4"/>
                </a:solidFill>
                <a:latin typeface="Consolas" panose="020B0609020204030204" pitchFamily="49" charset="0"/>
              </a:rPr>
              <a:t>)</a:t>
            </a:r>
            <a:r>
              <a:rPr lang="en-IN" sz="5400" dirty="0">
                <a:solidFill>
                  <a:srgbClr val="E6E6FA"/>
                </a:solidFill>
                <a:latin typeface="Consolas" panose="020B0609020204030204" pitchFamily="49" charset="0"/>
              </a:rPr>
              <a:t>;</a:t>
            </a:r>
            <a:endParaRPr kumimoji="0" lang="en-IN" sz="54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177119069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6827371" y="1087115"/>
            <a:ext cx="164592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7932420" y="3489954"/>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a:off x="6370320" y="4660365"/>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rot="16200000">
            <a:off x="6370320" y="9154366"/>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a:off x="6438900" y="13272237"/>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a:off x="6758791" y="4763440"/>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rot="16200000">
            <a:off x="6615665" y="9495463"/>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a:off x="6827371" y="13375312"/>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9" name="TextBox 18">
            <a:extLst>
              <a:ext uri="{FF2B5EF4-FFF2-40B4-BE49-F238E27FC236}">
                <a16:creationId xmlns:a16="http://schemas.microsoft.com/office/drawing/2014/main" id="{ECC427E5-79C1-4217-90F1-3020680F250F}"/>
              </a:ext>
            </a:extLst>
          </p:cNvPr>
          <p:cNvSpPr txBox="1"/>
          <p:nvPr/>
        </p:nvSpPr>
        <p:spPr>
          <a:xfrm>
            <a:off x="9304020" y="5690844"/>
            <a:ext cx="6781800" cy="1015663"/>
          </a:xfrm>
          <a:prstGeom prst="rect">
            <a:avLst/>
          </a:prstGeom>
          <a:noFill/>
        </p:spPr>
        <p:txBody>
          <a:bodyPr wrap="square" rtlCol="0">
            <a:spAutoFit/>
          </a:bodyPr>
          <a:lstStyle>
            <a:defPPr>
              <a:defRPr lang="en-US"/>
            </a:defPPr>
            <a:lvl1pPr algn="ctr">
              <a:defRPr sz="6000">
                <a:solidFill>
                  <a:schemeClr val="bg2">
                    <a:lumMod val="10000"/>
                  </a:schemeClr>
                </a:solidFill>
                <a:latin typeface="Lato" panose="020F0502020204030203" pitchFamily="34" charset="0"/>
              </a:defRPr>
            </a:lvl1pPr>
          </a:lstStyle>
          <a:p>
            <a:r>
              <a:rPr lang="en-IN" dirty="0"/>
              <a:t>Zero Parameters</a:t>
            </a:r>
          </a:p>
        </p:txBody>
      </p:sp>
      <p:sp>
        <p:nvSpPr>
          <p:cNvPr id="20" name="TextBox 19">
            <a:extLst>
              <a:ext uri="{FF2B5EF4-FFF2-40B4-BE49-F238E27FC236}">
                <a16:creationId xmlns:a16="http://schemas.microsoft.com/office/drawing/2014/main" id="{0588475D-6086-4424-AB52-35190F27E2FF}"/>
              </a:ext>
            </a:extLst>
          </p:cNvPr>
          <p:cNvSpPr txBox="1"/>
          <p:nvPr/>
        </p:nvSpPr>
        <p:spPr>
          <a:xfrm>
            <a:off x="9304020" y="10018133"/>
            <a:ext cx="6781800" cy="1015663"/>
          </a:xfrm>
          <a:prstGeom prst="rect">
            <a:avLst/>
          </a:prstGeom>
          <a:noFill/>
        </p:spPr>
        <p:txBody>
          <a:bodyPr wrap="square" rtlCol="0">
            <a:spAutoFit/>
          </a:bodyPr>
          <a:lstStyle>
            <a:defPPr>
              <a:defRPr lang="en-US"/>
            </a:defPPr>
            <a:lvl1pPr algn="ctr">
              <a:defRPr sz="6000">
                <a:solidFill>
                  <a:schemeClr val="bg2">
                    <a:lumMod val="10000"/>
                  </a:schemeClr>
                </a:solidFill>
                <a:latin typeface="Lato" panose="020F0502020204030203" pitchFamily="34" charset="0"/>
              </a:defRPr>
            </a:lvl1pPr>
          </a:lstStyle>
          <a:p>
            <a:r>
              <a:rPr lang="en-IN" b="1" dirty="0">
                <a:solidFill>
                  <a:srgbClr val="E41657"/>
                </a:solidFill>
              </a:rPr>
              <a:t>One Parameter</a:t>
            </a:r>
          </a:p>
        </p:txBody>
      </p:sp>
      <p:sp>
        <p:nvSpPr>
          <p:cNvPr id="21" name="TextBox 20">
            <a:extLst>
              <a:ext uri="{FF2B5EF4-FFF2-40B4-BE49-F238E27FC236}">
                <a16:creationId xmlns:a16="http://schemas.microsoft.com/office/drawing/2014/main" id="{9831A498-01F6-40E0-A950-548EC31741DE}"/>
              </a:ext>
            </a:extLst>
          </p:cNvPr>
          <p:cNvSpPr txBox="1"/>
          <p:nvPr/>
        </p:nvSpPr>
        <p:spPr>
          <a:xfrm>
            <a:off x="9631680" y="14292428"/>
            <a:ext cx="7383780" cy="1015663"/>
          </a:xfrm>
          <a:prstGeom prst="rect">
            <a:avLst/>
          </a:prstGeom>
          <a:noFill/>
        </p:spPr>
        <p:txBody>
          <a:bodyPr wrap="square" rtlCol="0">
            <a:spAutoFit/>
          </a:bodyPr>
          <a:lstStyle>
            <a:defPPr>
              <a:defRPr lang="en-US"/>
            </a:defPPr>
            <a:lvl1pPr algn="ctr">
              <a:defRPr sz="6000">
                <a:solidFill>
                  <a:schemeClr val="bg2">
                    <a:lumMod val="10000"/>
                  </a:schemeClr>
                </a:solidFill>
                <a:latin typeface="Lato" panose="020F0502020204030203" pitchFamily="34" charset="0"/>
              </a:defRPr>
            </a:lvl1pPr>
          </a:lstStyle>
          <a:p>
            <a:pPr algn="l"/>
            <a:r>
              <a:rPr lang="en-IN" dirty="0"/>
              <a:t>Multiple Parameters</a:t>
            </a:r>
          </a:p>
        </p:txBody>
      </p:sp>
      <p:sp>
        <p:nvSpPr>
          <p:cNvPr id="15" name="Rectangle: Rounded Corners 14">
            <a:extLst>
              <a:ext uri="{FF2B5EF4-FFF2-40B4-BE49-F238E27FC236}">
                <a16:creationId xmlns:a16="http://schemas.microsoft.com/office/drawing/2014/main" id="{CBB75D57-7949-41C0-A1BF-A6CA2947EC75}"/>
              </a:ext>
            </a:extLst>
          </p:cNvPr>
          <p:cNvSpPr/>
          <p:nvPr/>
        </p:nvSpPr>
        <p:spPr bwMode="auto">
          <a:xfrm>
            <a:off x="16090174" y="5302361"/>
            <a:ext cx="18199826" cy="2101204"/>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235075" indent="-685800">
              <a:tabLst>
                <a:tab pos="1143000" algn="l"/>
              </a:tabLst>
            </a:pP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-&gt;</a:t>
            </a:r>
            <a:r>
              <a:rPr lang="en-IN" sz="4400" dirty="0">
                <a:solidFill>
                  <a:srgbClr val="D9E8F7"/>
                </a:solidFill>
                <a:latin typeface="Consolas" panose="020B0609020204030204" pitchFamily="49" charset="0"/>
              </a:rPr>
              <a:t> </a:t>
            </a:r>
            <a:r>
              <a:rPr lang="en-IN" sz="4400" dirty="0" err="1">
                <a:solidFill>
                  <a:srgbClr val="D9E8F7"/>
                </a:solidFill>
                <a:latin typeface="Consolas" panose="020B0609020204030204" pitchFamily="49" charset="0"/>
              </a:rPr>
              <a:t>System</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out</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println</a:t>
            </a:r>
            <a:r>
              <a:rPr lang="en-IN" sz="4400" dirty="0">
                <a:solidFill>
                  <a:srgbClr val="F9FAF4"/>
                </a:solidFill>
                <a:latin typeface="Consolas" panose="020B0609020204030204" pitchFamily="49" charset="0"/>
              </a:rPr>
              <a:t>(</a:t>
            </a:r>
            <a:r>
              <a:rPr lang="en-IN" sz="4400" dirty="0">
                <a:solidFill>
                  <a:srgbClr val="17C6A3"/>
                </a:solidFill>
                <a:latin typeface="Consolas" panose="020B0609020204030204" pitchFamily="49" charset="0"/>
              </a:rPr>
              <a:t>"Zero parameter lambda"</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endParaRPr kumimoji="0" lang="en-IN" sz="4400" i="0" strike="noStrike" cap="none" normalizeH="0" baseline="0" dirty="0">
              <a:ln>
                <a:noFill/>
              </a:ln>
              <a:solidFill>
                <a:schemeClr val="bg1">
                  <a:lumMod val="95000"/>
                </a:schemeClr>
              </a:solidFill>
              <a:effectLst/>
              <a:latin typeface="Consolas" panose="020B0609020204030204" pitchFamily="49" charset="0"/>
            </a:endParaRPr>
          </a:p>
        </p:txBody>
      </p:sp>
      <p:sp>
        <p:nvSpPr>
          <p:cNvPr id="16" name="Rectangle: Rounded Corners 15">
            <a:extLst>
              <a:ext uri="{FF2B5EF4-FFF2-40B4-BE49-F238E27FC236}">
                <a16:creationId xmlns:a16="http://schemas.microsoft.com/office/drawing/2014/main" id="{27AC7FA9-A655-4C98-ACAF-47193334FFF5}"/>
              </a:ext>
            </a:extLst>
          </p:cNvPr>
          <p:cNvSpPr/>
          <p:nvPr/>
        </p:nvSpPr>
        <p:spPr bwMode="auto">
          <a:xfrm>
            <a:off x="16090174" y="9959174"/>
            <a:ext cx="19342826" cy="2101204"/>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235075" indent="-685800">
              <a:tabLst>
                <a:tab pos="1143000" algn="l"/>
              </a:tabLst>
            </a:pP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param</a:t>
            </a: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-&gt;</a:t>
            </a:r>
            <a:r>
              <a:rPr lang="en-IN" sz="4400" dirty="0">
                <a:solidFill>
                  <a:srgbClr val="D9E8F7"/>
                </a:solidFill>
                <a:latin typeface="Consolas" panose="020B0609020204030204" pitchFamily="49" charset="0"/>
              </a:rPr>
              <a:t> </a:t>
            </a:r>
            <a:r>
              <a:rPr lang="en-IN" sz="4400" dirty="0" err="1">
                <a:solidFill>
                  <a:srgbClr val="D9E8F7"/>
                </a:solidFill>
                <a:latin typeface="Consolas" panose="020B0609020204030204" pitchFamily="49" charset="0"/>
              </a:rPr>
              <a:t>System</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out</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println</a:t>
            </a:r>
            <a:r>
              <a:rPr lang="en-IN" sz="4400" dirty="0">
                <a:solidFill>
                  <a:srgbClr val="F9FAF4"/>
                </a:solidFill>
                <a:latin typeface="Consolas" panose="020B0609020204030204" pitchFamily="49" charset="0"/>
              </a:rPr>
              <a:t>(</a:t>
            </a:r>
            <a:r>
              <a:rPr lang="en-IN" sz="4400" dirty="0">
                <a:solidFill>
                  <a:srgbClr val="17C6A3"/>
                </a:solidFill>
                <a:latin typeface="Consolas" panose="020B0609020204030204" pitchFamily="49" charset="0"/>
              </a:rPr>
              <a:t>"One parameter: "</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a:t>
            </a:r>
            <a:r>
              <a:rPr lang="en-IN" sz="4400" dirty="0">
                <a:solidFill>
                  <a:srgbClr val="D9E8F7"/>
                </a:solidFill>
                <a:latin typeface="Consolas" panose="020B0609020204030204" pitchFamily="49" charset="0"/>
              </a:rPr>
              <a:t> param</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endParaRPr kumimoji="0" lang="en-IN" sz="44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221877474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7014604" y="800104"/>
            <a:ext cx="18893395"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8214360" y="3196219"/>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a:off x="6652260" y="4366630"/>
            <a:ext cx="3000781"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a:off x="6652260" y="8860631"/>
            <a:ext cx="3000781"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rot="16200000">
            <a:off x="6666656" y="13032686"/>
            <a:ext cx="3124200" cy="2634832"/>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a:off x="7040731" y="4469705"/>
            <a:ext cx="2254531"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a:off x="7040731" y="8963706"/>
            <a:ext cx="2254531"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rot="16200000">
            <a:off x="7000022" y="13360308"/>
            <a:ext cx="2347258" cy="1979587"/>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9" name="TextBox 18">
            <a:extLst>
              <a:ext uri="{FF2B5EF4-FFF2-40B4-BE49-F238E27FC236}">
                <a16:creationId xmlns:a16="http://schemas.microsoft.com/office/drawing/2014/main" id="{ECC427E5-79C1-4217-90F1-3020680F250F}"/>
              </a:ext>
            </a:extLst>
          </p:cNvPr>
          <p:cNvSpPr txBox="1"/>
          <p:nvPr/>
        </p:nvSpPr>
        <p:spPr>
          <a:xfrm>
            <a:off x="9913620" y="5124563"/>
            <a:ext cx="651389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Zero Parameters</a:t>
            </a:r>
          </a:p>
        </p:txBody>
      </p:sp>
      <p:sp>
        <p:nvSpPr>
          <p:cNvPr id="20" name="TextBox 19">
            <a:extLst>
              <a:ext uri="{FF2B5EF4-FFF2-40B4-BE49-F238E27FC236}">
                <a16:creationId xmlns:a16="http://schemas.microsoft.com/office/drawing/2014/main" id="{0588475D-6086-4424-AB52-35190F27E2FF}"/>
              </a:ext>
            </a:extLst>
          </p:cNvPr>
          <p:cNvSpPr txBox="1"/>
          <p:nvPr/>
        </p:nvSpPr>
        <p:spPr>
          <a:xfrm>
            <a:off x="9525149" y="9884376"/>
            <a:ext cx="651389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One Parameter</a:t>
            </a:r>
          </a:p>
        </p:txBody>
      </p:sp>
      <p:sp>
        <p:nvSpPr>
          <p:cNvPr id="21" name="TextBox 20">
            <a:extLst>
              <a:ext uri="{FF2B5EF4-FFF2-40B4-BE49-F238E27FC236}">
                <a16:creationId xmlns:a16="http://schemas.microsoft.com/office/drawing/2014/main" id="{9831A498-01F6-40E0-A950-548EC31741DE}"/>
              </a:ext>
            </a:extLst>
          </p:cNvPr>
          <p:cNvSpPr txBox="1"/>
          <p:nvPr/>
        </p:nvSpPr>
        <p:spPr>
          <a:xfrm>
            <a:off x="9913620" y="13998693"/>
            <a:ext cx="7025002" cy="1938992"/>
          </a:xfrm>
          <a:prstGeom prst="rect">
            <a:avLst/>
          </a:prstGeom>
          <a:noFill/>
        </p:spPr>
        <p:txBody>
          <a:bodyPr wrap="square" rtlCol="0">
            <a:spAutoFit/>
          </a:bodyPr>
          <a:lstStyle/>
          <a:p>
            <a:r>
              <a:rPr lang="en-IN" sz="6000" b="1" dirty="0">
                <a:solidFill>
                  <a:srgbClr val="E41657"/>
                </a:solidFill>
                <a:latin typeface="Lato" panose="020F0502020204030203" pitchFamily="34" charset="0"/>
              </a:rPr>
              <a:t>Multiple Parameters</a:t>
            </a:r>
          </a:p>
        </p:txBody>
      </p:sp>
      <p:sp>
        <p:nvSpPr>
          <p:cNvPr id="14" name="Rectangle: Rounded Corners 13">
            <a:extLst>
              <a:ext uri="{FF2B5EF4-FFF2-40B4-BE49-F238E27FC236}">
                <a16:creationId xmlns:a16="http://schemas.microsoft.com/office/drawing/2014/main" id="{886FF104-7C3B-4F68-B824-E321795A3B73}"/>
              </a:ext>
            </a:extLst>
          </p:cNvPr>
          <p:cNvSpPr/>
          <p:nvPr/>
        </p:nvSpPr>
        <p:spPr bwMode="auto">
          <a:xfrm>
            <a:off x="17316956" y="4435747"/>
            <a:ext cx="16482337" cy="2128922"/>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235075" indent="-685800">
              <a:tabLst>
                <a:tab pos="1143000" algn="l"/>
              </a:tabLst>
            </a:pP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-&gt;</a:t>
            </a:r>
            <a:r>
              <a:rPr lang="en-IN" sz="4400" dirty="0">
                <a:solidFill>
                  <a:srgbClr val="D9E8F7"/>
                </a:solidFill>
                <a:latin typeface="Consolas" panose="020B0609020204030204" pitchFamily="49" charset="0"/>
              </a:rPr>
              <a:t> </a:t>
            </a:r>
            <a:r>
              <a:rPr lang="en-IN" sz="4400" dirty="0" err="1">
                <a:solidFill>
                  <a:srgbClr val="D9E8F7"/>
                </a:solidFill>
                <a:latin typeface="Consolas" panose="020B0609020204030204" pitchFamily="49" charset="0"/>
              </a:rPr>
              <a:t>System</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out</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println</a:t>
            </a:r>
            <a:r>
              <a:rPr lang="en-IN" sz="4400" dirty="0">
                <a:solidFill>
                  <a:srgbClr val="F9FAF4"/>
                </a:solidFill>
                <a:latin typeface="Consolas" panose="020B0609020204030204" pitchFamily="49" charset="0"/>
              </a:rPr>
              <a:t>(</a:t>
            </a:r>
            <a:r>
              <a:rPr lang="en-IN" sz="4400" dirty="0">
                <a:solidFill>
                  <a:srgbClr val="17C6A3"/>
                </a:solidFill>
                <a:latin typeface="Consolas" panose="020B0609020204030204" pitchFamily="49" charset="0"/>
              </a:rPr>
              <a:t>"Zero parameter lambda"</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endParaRPr kumimoji="0" lang="en-IN" sz="4400" i="0" strike="noStrike" cap="none" normalizeH="0" baseline="0" dirty="0">
              <a:ln>
                <a:noFill/>
              </a:ln>
              <a:solidFill>
                <a:schemeClr val="bg1">
                  <a:lumMod val="95000"/>
                </a:schemeClr>
              </a:solidFill>
              <a:effectLst/>
              <a:latin typeface="Consolas" panose="020B0609020204030204" pitchFamily="49" charset="0"/>
            </a:endParaRPr>
          </a:p>
        </p:txBody>
      </p:sp>
      <p:sp>
        <p:nvSpPr>
          <p:cNvPr id="15" name="Rectangle: Rounded Corners 14">
            <a:extLst>
              <a:ext uri="{FF2B5EF4-FFF2-40B4-BE49-F238E27FC236}">
                <a16:creationId xmlns:a16="http://schemas.microsoft.com/office/drawing/2014/main" id="{F3DBFBD2-B0B6-41E9-9017-4E7229A491B2}"/>
              </a:ext>
            </a:extLst>
          </p:cNvPr>
          <p:cNvSpPr/>
          <p:nvPr/>
        </p:nvSpPr>
        <p:spPr bwMode="auto">
          <a:xfrm>
            <a:off x="17316956" y="9381640"/>
            <a:ext cx="18897600" cy="1966110"/>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235075" indent="-685800">
              <a:tabLst>
                <a:tab pos="1143000" algn="l"/>
              </a:tabLst>
            </a:pP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param</a:t>
            </a: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-&gt;</a:t>
            </a:r>
            <a:r>
              <a:rPr lang="en-IN" sz="4400" dirty="0">
                <a:solidFill>
                  <a:srgbClr val="D9E8F7"/>
                </a:solidFill>
                <a:latin typeface="Consolas" panose="020B0609020204030204" pitchFamily="49" charset="0"/>
              </a:rPr>
              <a:t> </a:t>
            </a:r>
            <a:r>
              <a:rPr lang="en-IN" sz="4400" dirty="0" err="1">
                <a:solidFill>
                  <a:srgbClr val="D9E8F7"/>
                </a:solidFill>
                <a:latin typeface="Consolas" panose="020B0609020204030204" pitchFamily="49" charset="0"/>
              </a:rPr>
              <a:t>System</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out</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println</a:t>
            </a:r>
            <a:r>
              <a:rPr lang="en-IN" sz="4400" dirty="0">
                <a:solidFill>
                  <a:srgbClr val="F9FAF4"/>
                </a:solidFill>
                <a:latin typeface="Consolas" panose="020B0609020204030204" pitchFamily="49" charset="0"/>
              </a:rPr>
              <a:t>(</a:t>
            </a:r>
            <a:r>
              <a:rPr lang="en-IN" sz="4400" dirty="0">
                <a:solidFill>
                  <a:srgbClr val="17C6A3"/>
                </a:solidFill>
                <a:latin typeface="Consolas" panose="020B0609020204030204" pitchFamily="49" charset="0"/>
              </a:rPr>
              <a:t>"One parameter: "</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a:t>
            </a:r>
            <a:r>
              <a:rPr lang="en-IN" sz="4400" dirty="0">
                <a:solidFill>
                  <a:srgbClr val="D9E8F7"/>
                </a:solidFill>
                <a:latin typeface="Consolas" panose="020B0609020204030204" pitchFamily="49" charset="0"/>
              </a:rPr>
              <a:t> param</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endParaRPr kumimoji="0" lang="en-IN" sz="4400" i="0" strike="noStrike" cap="none" normalizeH="0" baseline="0" dirty="0">
              <a:ln>
                <a:noFill/>
              </a:ln>
              <a:solidFill>
                <a:schemeClr val="bg1">
                  <a:lumMod val="95000"/>
                </a:schemeClr>
              </a:solidFill>
              <a:effectLst/>
              <a:latin typeface="Consolas" panose="020B0609020204030204" pitchFamily="49" charset="0"/>
            </a:endParaRPr>
          </a:p>
        </p:txBody>
      </p:sp>
      <p:sp>
        <p:nvSpPr>
          <p:cNvPr id="16" name="Rectangle: Rounded Corners 15">
            <a:extLst>
              <a:ext uri="{FF2B5EF4-FFF2-40B4-BE49-F238E27FC236}">
                <a16:creationId xmlns:a16="http://schemas.microsoft.com/office/drawing/2014/main" id="{0D7B42F8-9EF1-4BBB-8237-997EDA89D2CD}"/>
              </a:ext>
            </a:extLst>
          </p:cNvPr>
          <p:cNvSpPr/>
          <p:nvPr/>
        </p:nvSpPr>
        <p:spPr bwMode="auto">
          <a:xfrm>
            <a:off x="17340905" y="13775499"/>
            <a:ext cx="18111651" cy="2258505"/>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235075" indent="-685800">
              <a:tabLst>
                <a:tab pos="1143000" algn="l"/>
              </a:tabLst>
            </a:pP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p1</a:t>
            </a:r>
            <a:r>
              <a:rPr lang="en-IN" sz="4400" dirty="0">
                <a:solidFill>
                  <a:srgbClr val="E6E6FA"/>
                </a:solidFill>
                <a:latin typeface="Consolas" panose="020B0609020204030204" pitchFamily="49" charset="0"/>
              </a:rPr>
              <a:t>,</a:t>
            </a:r>
            <a:r>
              <a:rPr lang="en-IN" sz="4400" dirty="0">
                <a:solidFill>
                  <a:srgbClr val="D9E8F7"/>
                </a:solidFill>
                <a:latin typeface="Consolas" panose="020B0609020204030204" pitchFamily="49" charset="0"/>
              </a:rPr>
              <a:t> p2</a:t>
            </a:r>
            <a:r>
              <a:rPr lang="en-IN" sz="4400" dirty="0">
                <a:solidFill>
                  <a:srgbClr val="F9FAF4"/>
                </a:solidFill>
                <a:latin typeface="Consolas" panose="020B0609020204030204" pitchFamily="49" charset="0"/>
              </a:rPr>
              <a:t>)</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-&gt;</a:t>
            </a:r>
            <a:r>
              <a:rPr lang="en-IN" sz="4400" dirty="0">
                <a:solidFill>
                  <a:srgbClr val="D9E8F7"/>
                </a:solidFill>
                <a:latin typeface="Consolas" panose="020B0609020204030204" pitchFamily="49" charset="0"/>
              </a:rPr>
              <a:t> </a:t>
            </a:r>
            <a:r>
              <a:rPr lang="en-IN" sz="4400" dirty="0" err="1">
                <a:solidFill>
                  <a:srgbClr val="D9E8F7"/>
                </a:solidFill>
                <a:latin typeface="Consolas" panose="020B0609020204030204" pitchFamily="49" charset="0"/>
              </a:rPr>
              <a:t>System</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out</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println</a:t>
            </a:r>
            <a:r>
              <a:rPr lang="en-IN" sz="4400" dirty="0">
                <a:solidFill>
                  <a:srgbClr val="F9FAF4"/>
                </a:solidFill>
                <a:latin typeface="Consolas" panose="020B0609020204030204" pitchFamily="49" charset="0"/>
              </a:rPr>
              <a:t>(</a:t>
            </a:r>
            <a:r>
              <a:rPr lang="en-IN" sz="4400" dirty="0">
                <a:solidFill>
                  <a:srgbClr val="17C6A3"/>
                </a:solidFill>
                <a:latin typeface="Consolas" panose="020B0609020204030204" pitchFamily="49" charset="0"/>
              </a:rPr>
              <a:t>"Multiple parameters: "</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a:t>
            </a:r>
            <a:r>
              <a:rPr lang="en-IN" sz="4400" dirty="0">
                <a:solidFill>
                  <a:srgbClr val="D9E8F7"/>
                </a:solidFill>
                <a:latin typeface="Consolas" panose="020B0609020204030204" pitchFamily="49" charset="0"/>
              </a:rPr>
              <a:t> p1 </a:t>
            </a:r>
            <a:r>
              <a:rPr lang="en-IN" sz="4400" dirty="0">
                <a:solidFill>
                  <a:srgbClr val="E6E6FA"/>
                </a:solidFill>
                <a:latin typeface="Consolas" panose="020B0609020204030204" pitchFamily="49" charset="0"/>
              </a:rPr>
              <a:t>+</a:t>
            </a:r>
            <a:r>
              <a:rPr lang="en-IN" sz="4400" dirty="0">
                <a:solidFill>
                  <a:srgbClr val="D9E8F7"/>
                </a:solidFill>
                <a:latin typeface="Consolas" panose="020B0609020204030204" pitchFamily="49" charset="0"/>
              </a:rPr>
              <a:t> </a:t>
            </a:r>
            <a:r>
              <a:rPr lang="en-IN" sz="4400" dirty="0">
                <a:solidFill>
                  <a:srgbClr val="17C6A3"/>
                </a:solidFill>
                <a:latin typeface="Consolas" panose="020B0609020204030204" pitchFamily="49" charset="0"/>
              </a:rPr>
              <a:t>", "</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a:t>
            </a:r>
            <a:r>
              <a:rPr lang="en-IN" sz="4400" dirty="0">
                <a:solidFill>
                  <a:srgbClr val="D9E8F7"/>
                </a:solidFill>
                <a:latin typeface="Consolas" panose="020B0609020204030204" pitchFamily="49" charset="0"/>
              </a:rPr>
              <a:t> p2</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endParaRPr kumimoji="0" lang="en-IN" sz="44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210348695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extBox 1">
            <a:extLst>
              <a:ext uri="{FF2B5EF4-FFF2-40B4-BE49-F238E27FC236}">
                <a16:creationId xmlns:a16="http://schemas.microsoft.com/office/drawing/2014/main" id="{AB0121BC-E3CB-446C-AFB0-0D427F5A5481}"/>
              </a:ext>
            </a:extLst>
          </p:cNvPr>
          <p:cNvSpPr txBox="1"/>
          <p:nvPr/>
        </p:nvSpPr>
        <p:spPr>
          <a:xfrm>
            <a:off x="6477000" y="8102982"/>
            <a:ext cx="18549061"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Lambda As An object</a:t>
            </a:r>
          </a:p>
        </p:txBody>
      </p:sp>
    </p:spTree>
    <p:extLst>
      <p:ext uri="{BB962C8B-B14F-4D97-AF65-F5344CB8AC3E}">
        <p14:creationId xmlns:p14="http://schemas.microsoft.com/office/powerpoint/2010/main" val="4031924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F0A91540-6FE2-4831-AE89-3CF6D4ED7315}"/>
              </a:ext>
            </a:extLst>
          </p:cNvPr>
          <p:cNvSpPr>
            <a:spLocks noGrp="1"/>
          </p:cNvSpPr>
          <p:nvPr>
            <p:ph type="title"/>
          </p:nvPr>
        </p:nvSpPr>
        <p:spPr>
          <a:xfrm>
            <a:off x="6248400" y="1547478"/>
            <a:ext cx="193548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as an Object</a:t>
            </a:r>
          </a:p>
        </p:txBody>
      </p:sp>
      <p:sp>
        <p:nvSpPr>
          <p:cNvPr id="5" name="Rectangle: Rounded Corners 4">
            <a:extLst>
              <a:ext uri="{FF2B5EF4-FFF2-40B4-BE49-F238E27FC236}">
                <a16:creationId xmlns:a16="http://schemas.microsoft.com/office/drawing/2014/main" id="{254D5561-7930-443C-BFD1-DE5CD6EB1130}"/>
              </a:ext>
            </a:extLst>
          </p:cNvPr>
          <p:cNvSpPr/>
          <p:nvPr/>
        </p:nvSpPr>
        <p:spPr bwMode="auto">
          <a:xfrm>
            <a:off x="12591505" y="6819936"/>
            <a:ext cx="22372320" cy="3013648"/>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143000"/>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interface</a:t>
            </a:r>
            <a:r>
              <a:rPr lang="en-IN" sz="4800" dirty="0">
                <a:solidFill>
                  <a:srgbClr val="D9E8F7"/>
                </a:solidFill>
                <a:latin typeface="Consolas" panose="020B0609020204030204" pitchFamily="49" charset="0"/>
              </a:rPr>
              <a:t> </a:t>
            </a:r>
            <a:r>
              <a:rPr lang="en-IN" sz="4800" dirty="0" err="1">
                <a:solidFill>
                  <a:srgbClr val="80F2F6"/>
                </a:solidFill>
                <a:latin typeface="Consolas" panose="020B0609020204030204" pitchFamily="49" charset="0"/>
              </a:rPr>
              <a:t>LambdaComparator</a:t>
            </a:r>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p>
          <a:p>
            <a:pPr marL="1143000"/>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err="1">
                <a:solidFill>
                  <a:srgbClr val="CC7832"/>
                </a:solidFill>
                <a:latin typeface="Consolas" panose="020B0609020204030204" pitchFamily="49" charset="0"/>
              </a:rPr>
              <a:t>boolean</a:t>
            </a:r>
            <a:r>
              <a:rPr lang="en-IN" sz="4800" dirty="0">
                <a:solidFill>
                  <a:srgbClr val="D9E8F7"/>
                </a:solidFill>
                <a:latin typeface="Consolas" panose="020B0609020204030204" pitchFamily="49" charset="0"/>
              </a:rPr>
              <a:t> </a:t>
            </a:r>
            <a:r>
              <a:rPr lang="en-IN" sz="4800" dirty="0">
                <a:solidFill>
                  <a:srgbClr val="1EB540"/>
                </a:solidFill>
                <a:latin typeface="Consolas" panose="020B0609020204030204" pitchFamily="49" charset="0"/>
              </a:rPr>
              <a:t>compare</a:t>
            </a:r>
            <a:r>
              <a:rPr lang="en-IN" sz="4800" dirty="0">
                <a:solidFill>
                  <a:srgbClr val="F9FAF4"/>
                </a:solidFill>
                <a:latin typeface="Consolas" panose="020B0609020204030204" pitchFamily="49" charset="0"/>
              </a:rPr>
              <a:t>(</a:t>
            </a:r>
            <a:r>
              <a:rPr lang="en-IN" sz="4800" dirty="0">
                <a:solidFill>
                  <a:srgbClr val="CC7832"/>
                </a:solidFill>
                <a:latin typeface="Consolas" panose="020B0609020204030204" pitchFamily="49" charset="0"/>
              </a:rPr>
              <a:t>int</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a1</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a2</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p>
          <a:p>
            <a:pPr marL="1143000"/>
            <a:r>
              <a:rPr lang="en-IN" sz="4800" dirty="0">
                <a:solidFill>
                  <a:srgbClr val="F9FAF4"/>
                </a:solidFill>
                <a:latin typeface="Consolas" panose="020B0609020204030204" pitchFamily="49" charset="0"/>
              </a:rPr>
              <a:t>}</a:t>
            </a:r>
          </a:p>
        </p:txBody>
      </p:sp>
      <p:sp>
        <p:nvSpPr>
          <p:cNvPr id="6" name="Rectangle: Rounded Corners 5">
            <a:extLst>
              <a:ext uri="{FF2B5EF4-FFF2-40B4-BE49-F238E27FC236}">
                <a16:creationId xmlns:a16="http://schemas.microsoft.com/office/drawing/2014/main" id="{2A6982F7-6A7A-4584-BF6C-1A484CAAFDD0}"/>
              </a:ext>
            </a:extLst>
          </p:cNvPr>
          <p:cNvSpPr/>
          <p:nvPr/>
        </p:nvSpPr>
        <p:spPr bwMode="auto">
          <a:xfrm>
            <a:off x="12591505" y="11506200"/>
            <a:ext cx="22372320" cy="5917080"/>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006475"/>
            <a:r>
              <a:rPr lang="en-IN" sz="4800" dirty="0" err="1">
                <a:solidFill>
                  <a:srgbClr val="80F2F6"/>
                </a:solidFill>
                <a:latin typeface="Consolas" panose="020B0609020204030204" pitchFamily="49" charset="0"/>
              </a:rPr>
              <a:t>LambdaComparator</a:t>
            </a:r>
            <a:r>
              <a:rPr lang="en-IN" sz="4800" dirty="0">
                <a:solidFill>
                  <a:srgbClr val="D9E8F7"/>
                </a:solidFill>
                <a:latin typeface="Consolas" panose="020B0609020204030204" pitchFamily="49" charset="0"/>
              </a:rPr>
              <a:t> </a:t>
            </a:r>
            <a:r>
              <a:rPr lang="en-IN" sz="4800" dirty="0" err="1">
                <a:solidFill>
                  <a:srgbClr val="D9E8F7"/>
                </a:solidFill>
                <a:latin typeface="Consolas" panose="020B0609020204030204" pitchFamily="49" charset="0"/>
              </a:rPr>
              <a:t>myComparator</a:t>
            </a:r>
            <a:r>
              <a:rPr lang="en-IN" sz="4800" dirty="0">
                <a:solidFill>
                  <a:srgbClr val="D9E8F7"/>
                </a:solidFill>
                <a:latin typeface="Consolas" panose="020B0609020204030204" pitchFamily="49" charset="0"/>
              </a:rPr>
              <a:t> </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r>
              <a:rPr lang="en-IN" sz="4800" dirty="0">
                <a:solidFill>
                  <a:srgbClr val="D9E8F7"/>
                </a:solidFill>
                <a:latin typeface="Consolas" panose="020B0609020204030204" pitchFamily="49" charset="0"/>
              </a:rPr>
              <a:t>a1</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a2</a:t>
            </a:r>
            <a:r>
              <a:rPr lang="en-IN" sz="4800" dirty="0">
                <a:solidFill>
                  <a:srgbClr val="F9FAF4"/>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a:solidFill>
                  <a:srgbClr val="E6E6FA"/>
                </a:solidFill>
                <a:latin typeface="Consolas" panose="020B0609020204030204" pitchFamily="49" charset="0"/>
              </a:rPr>
              <a:t>-&gt;</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return</a:t>
            </a:r>
            <a:r>
              <a:rPr lang="en-IN" sz="4800" dirty="0">
                <a:solidFill>
                  <a:srgbClr val="D9E8F7"/>
                </a:solidFill>
                <a:latin typeface="Consolas" panose="020B0609020204030204" pitchFamily="49" charset="0"/>
              </a:rPr>
              <a:t> a1 </a:t>
            </a:r>
            <a:r>
              <a:rPr lang="en-IN" sz="4800" dirty="0">
                <a:solidFill>
                  <a:srgbClr val="E6E6FA"/>
                </a:solidFill>
                <a:latin typeface="Consolas" panose="020B0609020204030204" pitchFamily="49" charset="0"/>
              </a:rPr>
              <a:t>&gt;</a:t>
            </a:r>
            <a:r>
              <a:rPr lang="en-IN" sz="4800" dirty="0">
                <a:solidFill>
                  <a:srgbClr val="D9E8F7"/>
                </a:solidFill>
                <a:latin typeface="Consolas" panose="020B0609020204030204" pitchFamily="49" charset="0"/>
              </a:rPr>
              <a:t> a2</a:t>
            </a:r>
            <a:r>
              <a:rPr lang="en-IN" sz="4800" dirty="0">
                <a:solidFill>
                  <a:srgbClr val="E6E6FA"/>
                </a:solidFill>
                <a:latin typeface="Consolas" panose="020B0609020204030204" pitchFamily="49" charset="0"/>
              </a:rPr>
              <a:t>;</a:t>
            </a:r>
          </a:p>
          <a:p>
            <a:pPr marL="1006475"/>
            <a:endParaRPr lang="en-IN" sz="4800" dirty="0">
              <a:latin typeface="Consolas" panose="020B0609020204030204" pitchFamily="49" charset="0"/>
            </a:endParaRPr>
          </a:p>
          <a:p>
            <a:pPr marL="1006475"/>
            <a:r>
              <a:rPr lang="en-IN" sz="4800" dirty="0" err="1">
                <a:solidFill>
                  <a:srgbClr val="CC7832"/>
                </a:solidFill>
                <a:latin typeface="Consolas" panose="020B0609020204030204" pitchFamily="49" charset="0"/>
              </a:rPr>
              <a:t>boolean</a:t>
            </a:r>
            <a:r>
              <a:rPr lang="en-IN" sz="4800" dirty="0">
                <a:solidFill>
                  <a:srgbClr val="D9E8F7"/>
                </a:solidFill>
                <a:latin typeface="Consolas" panose="020B0609020204030204" pitchFamily="49" charset="0"/>
              </a:rPr>
              <a:t> result </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err="1">
                <a:solidFill>
                  <a:srgbClr val="D9E8F7"/>
                </a:solidFill>
                <a:latin typeface="Consolas" panose="020B0609020204030204" pitchFamily="49" charset="0"/>
              </a:rPr>
              <a:t>myComparator</a:t>
            </a:r>
            <a:r>
              <a:rPr lang="en-IN" sz="4800" dirty="0" err="1">
                <a:solidFill>
                  <a:srgbClr val="E6E6FA"/>
                </a:solidFill>
                <a:latin typeface="Consolas" panose="020B0609020204030204" pitchFamily="49" charset="0"/>
              </a:rPr>
              <a:t>.</a:t>
            </a:r>
            <a:r>
              <a:rPr lang="en-IN" sz="4800" dirty="0" err="1">
                <a:solidFill>
                  <a:srgbClr val="D9E8F7"/>
                </a:solidFill>
                <a:latin typeface="Consolas" panose="020B0609020204030204" pitchFamily="49" charset="0"/>
              </a:rPr>
              <a:t>compare</a:t>
            </a:r>
            <a:r>
              <a:rPr lang="en-IN" sz="4800" dirty="0">
                <a:solidFill>
                  <a:srgbClr val="F9FAF4"/>
                </a:solidFill>
                <a:latin typeface="Consolas" panose="020B0609020204030204" pitchFamily="49" charset="0"/>
              </a:rPr>
              <a:t>(</a:t>
            </a:r>
            <a:r>
              <a:rPr lang="en-IN" sz="4800" dirty="0">
                <a:solidFill>
                  <a:srgbClr val="D9E8F7"/>
                </a:solidFill>
                <a:latin typeface="Consolas" panose="020B0609020204030204" pitchFamily="49" charset="0"/>
              </a:rPr>
              <a:t>2</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5</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5017A10-5874-4409-A89F-1D2E4757A843}"/>
              </a:ext>
            </a:extLst>
          </p:cNvPr>
          <p:cNvSpPr txBox="1"/>
          <p:nvPr/>
        </p:nvSpPr>
        <p:spPr>
          <a:xfrm>
            <a:off x="5791200" y="7592326"/>
            <a:ext cx="5638800" cy="1323439"/>
          </a:xfrm>
          <a:prstGeom prst="rect">
            <a:avLst/>
          </a:prstGeom>
          <a:noFill/>
        </p:spPr>
        <p:txBody>
          <a:bodyPr wrap="square" rtlCol="0">
            <a:spAutoFit/>
          </a:bodyPr>
          <a:lstStyle/>
          <a:p>
            <a:pPr algn="ctr"/>
            <a:r>
              <a:rPr lang="en-IN" sz="8000" b="1" spc="300" dirty="0">
                <a:solidFill>
                  <a:schemeClr val="bg2">
                    <a:lumMod val="10000"/>
                  </a:schemeClr>
                </a:solidFill>
                <a:latin typeface="Lato" panose="020F0502020204030203" pitchFamily="34" charset="0"/>
              </a:rPr>
              <a:t>Interface</a:t>
            </a:r>
            <a:endParaRPr lang="en-IN" sz="6000" b="1" spc="300" dirty="0">
              <a:solidFill>
                <a:schemeClr val="bg2">
                  <a:lumMod val="10000"/>
                </a:schemeClr>
              </a:solidFill>
              <a:latin typeface="Lato" panose="020F0502020204030203" pitchFamily="34" charset="0"/>
            </a:endParaRPr>
          </a:p>
        </p:txBody>
      </p:sp>
      <p:sp>
        <p:nvSpPr>
          <p:cNvPr id="8" name="TextBox 7">
            <a:extLst>
              <a:ext uri="{FF2B5EF4-FFF2-40B4-BE49-F238E27FC236}">
                <a16:creationId xmlns:a16="http://schemas.microsoft.com/office/drawing/2014/main" id="{03ECD458-6B1F-42B2-BB5C-D165A18D69CE}"/>
              </a:ext>
            </a:extLst>
          </p:cNvPr>
          <p:cNvSpPr txBox="1"/>
          <p:nvPr/>
        </p:nvSpPr>
        <p:spPr>
          <a:xfrm>
            <a:off x="4930139" y="13758945"/>
            <a:ext cx="7661366" cy="2554545"/>
          </a:xfrm>
          <a:prstGeom prst="rect">
            <a:avLst/>
          </a:prstGeom>
          <a:noFill/>
        </p:spPr>
        <p:txBody>
          <a:bodyPr wrap="square" rtlCol="0">
            <a:spAutoFit/>
          </a:bodyPr>
          <a:lstStyle/>
          <a:p>
            <a:pPr algn="ctr"/>
            <a:r>
              <a:rPr lang="en-IN" sz="8000" b="1" spc="300" dirty="0">
                <a:solidFill>
                  <a:schemeClr val="bg2">
                    <a:lumMod val="10000"/>
                  </a:schemeClr>
                </a:solidFill>
                <a:latin typeface="Lato" panose="020F0502020204030203" pitchFamily="34" charset="0"/>
              </a:rPr>
              <a:t>Implementing class</a:t>
            </a:r>
          </a:p>
        </p:txBody>
      </p:sp>
      <p:sp>
        <p:nvSpPr>
          <p:cNvPr id="3" name="Rectangle 2"/>
          <p:cNvSpPr/>
          <p:nvPr/>
        </p:nvSpPr>
        <p:spPr>
          <a:xfrm>
            <a:off x="6248400" y="3669515"/>
            <a:ext cx="22368957" cy="1754326"/>
          </a:xfrm>
          <a:prstGeom prst="rect">
            <a:avLst/>
          </a:prstGeom>
        </p:spPr>
        <p:txBody>
          <a:bodyPr wrap="square">
            <a:spAutoFit/>
          </a:bodyPr>
          <a:lstStyle/>
          <a:p>
            <a:pPr defTabSz="228600">
              <a:spcBef>
                <a:spcPct val="20000"/>
              </a:spcBef>
              <a:buClr>
                <a:srgbClr val="FF0000"/>
              </a:buClr>
            </a:pPr>
            <a:r>
              <a:rPr lang="en-IN" sz="5400" dirty="0">
                <a:solidFill>
                  <a:schemeClr val="bg2">
                    <a:lumMod val="10000"/>
                  </a:schemeClr>
                </a:solidFill>
                <a:latin typeface="Lato" panose="020F0502020204030203" pitchFamily="34" charset="0"/>
              </a:rPr>
              <a:t>A Java lambda expression is essentially an object that can be assigned to a variable and passed around</a:t>
            </a:r>
          </a:p>
        </p:txBody>
      </p:sp>
    </p:spTree>
    <p:extLst>
      <p:ext uri="{BB962C8B-B14F-4D97-AF65-F5344CB8AC3E}">
        <p14:creationId xmlns:p14="http://schemas.microsoft.com/office/powerpoint/2010/main" val="102009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extBox 1">
            <a:extLst>
              <a:ext uri="{FF2B5EF4-FFF2-40B4-BE49-F238E27FC236}">
                <a16:creationId xmlns:a16="http://schemas.microsoft.com/office/drawing/2014/main" id="{AB0121BC-E3CB-446C-AFB0-0D427F5A5481}"/>
              </a:ext>
            </a:extLst>
          </p:cNvPr>
          <p:cNvSpPr txBox="1"/>
          <p:nvPr/>
        </p:nvSpPr>
        <p:spPr>
          <a:xfrm>
            <a:off x="6400800" y="8458200"/>
            <a:ext cx="20933130"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Lambda Variable Capture</a:t>
            </a:r>
          </a:p>
        </p:txBody>
      </p:sp>
    </p:spTree>
    <p:extLst>
      <p:ext uri="{BB962C8B-B14F-4D97-AF65-F5344CB8AC3E}">
        <p14:creationId xmlns:p14="http://schemas.microsoft.com/office/powerpoint/2010/main" val="25059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 y="-10946"/>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6BBE4C63-D57B-4DC1-9F5D-6A768F00F7A7}"/>
              </a:ext>
            </a:extLst>
          </p:cNvPr>
          <p:cNvSpPr>
            <a:spLocks noGrp="1"/>
          </p:cNvSpPr>
          <p:nvPr>
            <p:ph type="title"/>
          </p:nvPr>
        </p:nvSpPr>
        <p:spPr>
          <a:xfrm>
            <a:off x="7016930" y="2312765"/>
            <a:ext cx="120777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Variable Capture</a:t>
            </a:r>
          </a:p>
        </p:txBody>
      </p:sp>
      <p:sp>
        <p:nvSpPr>
          <p:cNvPr id="4" name="Rectangle 3">
            <a:extLst>
              <a:ext uri="{FF2B5EF4-FFF2-40B4-BE49-F238E27FC236}">
                <a16:creationId xmlns:a16="http://schemas.microsoft.com/office/drawing/2014/main" id="{8C070E2D-2E39-4224-B0A7-5E788CE8B33B}"/>
              </a:ext>
            </a:extLst>
          </p:cNvPr>
          <p:cNvSpPr/>
          <p:nvPr/>
        </p:nvSpPr>
        <p:spPr bwMode="auto">
          <a:xfrm>
            <a:off x="7040879" y="4550947"/>
            <a:ext cx="22707600" cy="1754326"/>
          </a:xfrm>
          <a:prstGeom prst="rect">
            <a:avLst/>
          </a:prstGeom>
        </p:spPr>
        <p:txBody>
          <a:bodyPr wrap="square">
            <a:spAutoFit/>
          </a:bodyPr>
          <a:lstStyle/>
          <a:p>
            <a:pPr defTabSz="228600">
              <a:spcBef>
                <a:spcPct val="20000"/>
              </a:spcBef>
              <a:buClr>
                <a:srgbClr val="FF0000"/>
              </a:buClr>
            </a:pPr>
            <a:r>
              <a:rPr lang="en-IN" sz="5400" dirty="0">
                <a:solidFill>
                  <a:schemeClr val="bg2">
                    <a:lumMod val="10000"/>
                  </a:schemeClr>
                </a:solidFill>
                <a:latin typeface="Lato" panose="020F0502020204030203" pitchFamily="34" charset="0"/>
              </a:rPr>
              <a:t>Java lambda expression can access variables that are declared outside the lambda function body under certain circumstances</a:t>
            </a:r>
          </a:p>
        </p:txBody>
      </p:sp>
      <p:cxnSp>
        <p:nvCxnSpPr>
          <p:cNvPr id="5" name="Straight Connector 4">
            <a:extLst>
              <a:ext uri="{FF2B5EF4-FFF2-40B4-BE49-F238E27FC236}">
                <a16:creationId xmlns:a16="http://schemas.microsoft.com/office/drawing/2014/main" id="{0A80ADEA-0CDB-43EA-B823-755AF8EFCD63}"/>
              </a:ext>
            </a:extLst>
          </p:cNvPr>
          <p:cNvCxnSpPr/>
          <p:nvPr/>
        </p:nvCxnSpPr>
        <p:spPr bwMode="auto">
          <a:xfrm flipV="1">
            <a:off x="5638800" y="9326247"/>
            <a:ext cx="29546550" cy="6096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6" name="Flowchart: Merge 5">
            <a:extLst>
              <a:ext uri="{FF2B5EF4-FFF2-40B4-BE49-F238E27FC236}">
                <a16:creationId xmlns:a16="http://schemas.microsoft.com/office/drawing/2014/main" id="{8E46C14C-4AF9-4F39-93AE-09F098CDD0D5}"/>
              </a:ext>
            </a:extLst>
          </p:cNvPr>
          <p:cNvSpPr/>
          <p:nvPr/>
        </p:nvSpPr>
        <p:spPr bwMode="auto">
          <a:xfrm>
            <a:off x="7715250" y="8458200"/>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7" name="Flowchart: Merge 6">
            <a:extLst>
              <a:ext uri="{FF2B5EF4-FFF2-40B4-BE49-F238E27FC236}">
                <a16:creationId xmlns:a16="http://schemas.microsoft.com/office/drawing/2014/main" id="{20C676E6-85EC-4A84-B3BB-0D3361D91901}"/>
              </a:ext>
            </a:extLst>
          </p:cNvPr>
          <p:cNvSpPr/>
          <p:nvPr/>
        </p:nvSpPr>
        <p:spPr bwMode="auto">
          <a:xfrm>
            <a:off x="18192750" y="8458200"/>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4C8E5537-F29D-4525-A708-B382BDC5C991}"/>
              </a:ext>
            </a:extLst>
          </p:cNvPr>
          <p:cNvSpPr/>
          <p:nvPr/>
        </p:nvSpPr>
        <p:spPr bwMode="auto">
          <a:xfrm>
            <a:off x="28670250" y="8458200"/>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EF982423-CCC7-44DF-AC73-4C157B65572D}"/>
              </a:ext>
            </a:extLst>
          </p:cNvPr>
          <p:cNvSpPr/>
          <p:nvPr/>
        </p:nvSpPr>
        <p:spPr bwMode="auto">
          <a:xfrm>
            <a:off x="8103721" y="8561275"/>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0" name="Flowchart: Merge 9">
            <a:extLst>
              <a:ext uri="{FF2B5EF4-FFF2-40B4-BE49-F238E27FC236}">
                <a16:creationId xmlns:a16="http://schemas.microsoft.com/office/drawing/2014/main" id="{FD00A027-A521-477A-9669-9855813525DB}"/>
              </a:ext>
            </a:extLst>
          </p:cNvPr>
          <p:cNvSpPr/>
          <p:nvPr/>
        </p:nvSpPr>
        <p:spPr bwMode="auto">
          <a:xfrm>
            <a:off x="18581221" y="8561275"/>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1" name="Flowchart: Merge 10">
            <a:extLst>
              <a:ext uri="{FF2B5EF4-FFF2-40B4-BE49-F238E27FC236}">
                <a16:creationId xmlns:a16="http://schemas.microsoft.com/office/drawing/2014/main" id="{BB1F880E-8EDC-466C-BD4A-B73AE02ADED2}"/>
              </a:ext>
            </a:extLst>
          </p:cNvPr>
          <p:cNvSpPr/>
          <p:nvPr/>
        </p:nvSpPr>
        <p:spPr bwMode="auto">
          <a:xfrm>
            <a:off x="29058721" y="8561275"/>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2" name="TextBox 11">
            <a:extLst>
              <a:ext uri="{FF2B5EF4-FFF2-40B4-BE49-F238E27FC236}">
                <a16:creationId xmlns:a16="http://schemas.microsoft.com/office/drawing/2014/main" id="{FA3CD9DC-5E3D-4373-9A34-E1C0DEC8507A}"/>
              </a:ext>
            </a:extLst>
          </p:cNvPr>
          <p:cNvSpPr txBox="1"/>
          <p:nvPr/>
        </p:nvSpPr>
        <p:spPr>
          <a:xfrm>
            <a:off x="6177793" y="12430973"/>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Local Variable</a:t>
            </a:r>
          </a:p>
        </p:txBody>
      </p:sp>
      <p:sp>
        <p:nvSpPr>
          <p:cNvPr id="13" name="TextBox 12">
            <a:extLst>
              <a:ext uri="{FF2B5EF4-FFF2-40B4-BE49-F238E27FC236}">
                <a16:creationId xmlns:a16="http://schemas.microsoft.com/office/drawing/2014/main" id="{086BA8B0-EA9E-4442-9EAE-C6004C5E630E}"/>
              </a:ext>
            </a:extLst>
          </p:cNvPr>
          <p:cNvSpPr txBox="1"/>
          <p:nvPr/>
        </p:nvSpPr>
        <p:spPr>
          <a:xfrm>
            <a:off x="16363950" y="12430973"/>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Instance Variables</a:t>
            </a:r>
          </a:p>
        </p:txBody>
      </p:sp>
      <p:sp>
        <p:nvSpPr>
          <p:cNvPr id="14" name="TextBox 13">
            <a:extLst>
              <a:ext uri="{FF2B5EF4-FFF2-40B4-BE49-F238E27FC236}">
                <a16:creationId xmlns:a16="http://schemas.microsoft.com/office/drawing/2014/main" id="{029EAD2B-923F-4359-A4A3-528B0621CA47}"/>
              </a:ext>
            </a:extLst>
          </p:cNvPr>
          <p:cNvSpPr txBox="1"/>
          <p:nvPr/>
        </p:nvSpPr>
        <p:spPr>
          <a:xfrm>
            <a:off x="26841450" y="12430973"/>
            <a:ext cx="6781800" cy="1015663"/>
          </a:xfrm>
          <a:prstGeom prst="rect">
            <a:avLst/>
          </a:prstGeom>
          <a:noFill/>
        </p:spPr>
        <p:txBody>
          <a:bodyPr wrap="square" rtlCol="0">
            <a:spAutoFit/>
          </a:bodyPr>
          <a:lstStyle/>
          <a:p>
            <a:pPr algn="ctr"/>
            <a:r>
              <a:rPr lang="en-IN" sz="6000" dirty="0">
                <a:solidFill>
                  <a:schemeClr val="bg2">
                    <a:lumMod val="10000"/>
                  </a:schemeClr>
                </a:solidFill>
                <a:latin typeface="Lato" panose="020F0502020204030203" pitchFamily="34" charset="0"/>
              </a:rPr>
              <a:t>Static Variables</a:t>
            </a:r>
          </a:p>
        </p:txBody>
      </p:sp>
      <p:sp>
        <p:nvSpPr>
          <p:cNvPr id="15" name="Rectangle: Rounded Corners 14">
            <a:extLst>
              <a:ext uri="{FF2B5EF4-FFF2-40B4-BE49-F238E27FC236}">
                <a16:creationId xmlns:a16="http://schemas.microsoft.com/office/drawing/2014/main" id="{39A8074F-1A2F-484F-9CB3-70B9CD5B2103}"/>
              </a:ext>
            </a:extLst>
          </p:cNvPr>
          <p:cNvSpPr/>
          <p:nvPr/>
        </p:nvSpPr>
        <p:spPr bwMode="auto">
          <a:xfrm>
            <a:off x="5663292" y="11938736"/>
            <a:ext cx="7689273" cy="2061005"/>
          </a:xfrm>
          <a:prstGeom prst="roundRect">
            <a:avLst/>
          </a:prstGeom>
          <a:noFill/>
          <a:ln w="76200" cap="flat" cmpd="sng" algn="ctr">
            <a:solidFill>
              <a:srgbClr val="FF7C8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6" name="Rectangle: Rounded Corners 15">
            <a:extLst>
              <a:ext uri="{FF2B5EF4-FFF2-40B4-BE49-F238E27FC236}">
                <a16:creationId xmlns:a16="http://schemas.microsoft.com/office/drawing/2014/main" id="{177F1983-2C10-4A26-BEE1-540F400484B6}"/>
              </a:ext>
            </a:extLst>
          </p:cNvPr>
          <p:cNvSpPr/>
          <p:nvPr/>
        </p:nvSpPr>
        <p:spPr bwMode="auto">
          <a:xfrm>
            <a:off x="15834013" y="11938736"/>
            <a:ext cx="7689273" cy="2061005"/>
          </a:xfrm>
          <a:prstGeom prst="roundRect">
            <a:avLst/>
          </a:prstGeom>
          <a:noFill/>
          <a:ln w="76200" cap="flat" cmpd="sng" algn="ctr">
            <a:solidFill>
              <a:srgbClr val="33CCC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7" name="Rectangle: Rounded Corners 16">
            <a:extLst>
              <a:ext uri="{FF2B5EF4-FFF2-40B4-BE49-F238E27FC236}">
                <a16:creationId xmlns:a16="http://schemas.microsoft.com/office/drawing/2014/main" id="{871FF27D-5A8E-4C91-83C8-1F1B28052E57}"/>
              </a:ext>
            </a:extLst>
          </p:cNvPr>
          <p:cNvSpPr/>
          <p:nvPr/>
        </p:nvSpPr>
        <p:spPr bwMode="auto">
          <a:xfrm>
            <a:off x="26372472" y="11938736"/>
            <a:ext cx="7689273" cy="2061005"/>
          </a:xfrm>
          <a:prstGeom prst="roundRect">
            <a:avLst/>
          </a:prstGeom>
          <a:noFill/>
          <a:ln w="76200" cap="flat" cmpd="sng" algn="ctr">
            <a:solidFill>
              <a:schemeClr val="accent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86247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 y="-10946"/>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6176652" y="1441655"/>
            <a:ext cx="19578948"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14311151" y="3413760"/>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a:off x="12749051" y="4584171"/>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a:off x="12749051" y="9078172"/>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a:off x="12817631" y="13196043"/>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a:off x="13137522" y="4687246"/>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a:off x="13137522" y="9181247"/>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a:off x="13206102" y="13299118"/>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9" name="TextBox 18">
            <a:extLst>
              <a:ext uri="{FF2B5EF4-FFF2-40B4-BE49-F238E27FC236}">
                <a16:creationId xmlns:a16="http://schemas.microsoft.com/office/drawing/2014/main" id="{ECC427E5-79C1-4217-90F1-3020680F250F}"/>
              </a:ext>
            </a:extLst>
          </p:cNvPr>
          <p:cNvSpPr txBox="1"/>
          <p:nvPr/>
        </p:nvSpPr>
        <p:spPr>
          <a:xfrm>
            <a:off x="15621940" y="5327798"/>
            <a:ext cx="6781800" cy="923330"/>
          </a:xfrm>
          <a:prstGeom prst="rect">
            <a:avLst/>
          </a:prstGeom>
          <a:noFill/>
        </p:spPr>
        <p:txBody>
          <a:bodyPr wrap="square" rtlCol="0">
            <a:spAutoFit/>
          </a:bodyPr>
          <a:lstStyle/>
          <a:p>
            <a:pPr lvl="0" algn="ctr"/>
            <a:r>
              <a:rPr lang="en-IN" sz="5400" dirty="0">
                <a:solidFill>
                  <a:schemeClr val="bg2">
                    <a:lumMod val="10000"/>
                  </a:schemeClr>
                </a:solidFill>
                <a:latin typeface="Lato" panose="020F0502020204030203" pitchFamily="34" charset="0"/>
              </a:rPr>
              <a:t>Local Variable</a:t>
            </a:r>
          </a:p>
        </p:txBody>
      </p:sp>
      <p:sp>
        <p:nvSpPr>
          <p:cNvPr id="20" name="TextBox 19">
            <a:extLst>
              <a:ext uri="{FF2B5EF4-FFF2-40B4-BE49-F238E27FC236}">
                <a16:creationId xmlns:a16="http://schemas.microsoft.com/office/drawing/2014/main" id="{0588475D-6086-4424-AB52-35190F27E2FF}"/>
              </a:ext>
            </a:extLst>
          </p:cNvPr>
          <p:cNvSpPr txBox="1"/>
          <p:nvPr/>
        </p:nvSpPr>
        <p:spPr>
          <a:xfrm>
            <a:off x="16658409" y="9750085"/>
            <a:ext cx="6781800" cy="923330"/>
          </a:xfrm>
          <a:prstGeom prst="rect">
            <a:avLst/>
          </a:prstGeom>
          <a:noFill/>
        </p:spPr>
        <p:txBody>
          <a:bodyPr wrap="square" rtlCol="0">
            <a:spAutoFit/>
          </a:bodyPr>
          <a:lstStyle/>
          <a:p>
            <a:pPr lvl="0"/>
            <a:r>
              <a:rPr lang="en-IN" sz="5400" dirty="0">
                <a:solidFill>
                  <a:schemeClr val="bg2">
                    <a:lumMod val="10000"/>
                  </a:schemeClr>
                </a:solidFill>
                <a:latin typeface="Lato" panose="020F0502020204030203" pitchFamily="34" charset="0"/>
              </a:rPr>
              <a:t>Instance Variables</a:t>
            </a:r>
          </a:p>
        </p:txBody>
      </p:sp>
      <p:sp>
        <p:nvSpPr>
          <p:cNvPr id="21" name="TextBox 20">
            <a:extLst>
              <a:ext uri="{FF2B5EF4-FFF2-40B4-BE49-F238E27FC236}">
                <a16:creationId xmlns:a16="http://schemas.microsoft.com/office/drawing/2014/main" id="{9831A498-01F6-40E0-A950-548EC31741DE}"/>
              </a:ext>
            </a:extLst>
          </p:cNvPr>
          <p:cNvSpPr txBox="1"/>
          <p:nvPr/>
        </p:nvSpPr>
        <p:spPr>
          <a:xfrm>
            <a:off x="16764000" y="14322295"/>
            <a:ext cx="6781800" cy="923330"/>
          </a:xfrm>
          <a:prstGeom prst="rect">
            <a:avLst/>
          </a:prstGeom>
          <a:noFill/>
        </p:spPr>
        <p:txBody>
          <a:bodyPr wrap="square" rtlCol="0">
            <a:spAutoFit/>
          </a:bodyPr>
          <a:lstStyle/>
          <a:p>
            <a:pPr lvl="0"/>
            <a:r>
              <a:rPr lang="en-IN" sz="5400" dirty="0">
                <a:solidFill>
                  <a:schemeClr val="bg2">
                    <a:lumMod val="10000"/>
                  </a:schemeClr>
                </a:solidFill>
                <a:latin typeface="Lato" panose="020F0502020204030203" pitchFamily="34" charset="0"/>
              </a:rPr>
              <a:t>Static Variables</a:t>
            </a:r>
          </a:p>
        </p:txBody>
      </p:sp>
    </p:spTree>
    <p:extLst>
      <p:ext uri="{BB962C8B-B14F-4D97-AF65-F5344CB8AC3E}">
        <p14:creationId xmlns:p14="http://schemas.microsoft.com/office/powerpoint/2010/main" val="396441796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 y="5523"/>
            <a:ext cx="36576000" cy="20584946"/>
          </a:xfrm>
          <a:prstGeom prst="rect">
            <a:avLst/>
          </a:prstGeom>
          <a:noFill/>
          <a:ln w="9525">
            <a:noFill/>
            <a:miter lim="800000"/>
            <a:headEnd/>
            <a:tailEnd/>
          </a:ln>
        </p:spPr>
      </p:pic>
      <p:sp>
        <p:nvSpPr>
          <p:cNvPr id="34" name="TextBox 33">
            <a:extLst>
              <a:ext uri="{FF2B5EF4-FFF2-40B4-BE49-F238E27FC236}">
                <a16:creationId xmlns:a16="http://schemas.microsoft.com/office/drawing/2014/main" id="{5445B869-EA3A-421B-808B-2ECCC18AEA12}"/>
              </a:ext>
            </a:extLst>
          </p:cNvPr>
          <p:cNvSpPr txBox="1"/>
          <p:nvPr/>
        </p:nvSpPr>
        <p:spPr>
          <a:xfrm>
            <a:off x="7848600" y="5399513"/>
            <a:ext cx="10744200" cy="923330"/>
          </a:xfrm>
          <a:prstGeom prst="rect">
            <a:avLst/>
          </a:prstGeom>
          <a:noFill/>
        </p:spPr>
        <p:txBody>
          <a:bodyPr wrap="square" rtlCol="0">
            <a:spAutoFit/>
          </a:bodyPr>
          <a:lstStyle/>
          <a:p>
            <a:r>
              <a:rPr lang="en-IN" sz="5400" dirty="0">
                <a:solidFill>
                  <a:schemeClr val="bg2">
                    <a:lumMod val="10000"/>
                  </a:schemeClr>
                </a:solidFill>
                <a:latin typeface="Lato" panose="020F0502020204030203" pitchFamily="34" charset="0"/>
                <a:cs typeface="Aharoni" panose="02010803020104030203" pitchFamily="2" charset="-79"/>
              </a:rPr>
              <a:t>Java Lambda Expressions</a:t>
            </a:r>
          </a:p>
        </p:txBody>
      </p:sp>
      <p:sp>
        <p:nvSpPr>
          <p:cNvPr id="35" name="TextBox 34">
            <a:extLst>
              <a:ext uri="{FF2B5EF4-FFF2-40B4-BE49-F238E27FC236}">
                <a16:creationId xmlns:a16="http://schemas.microsoft.com/office/drawing/2014/main" id="{33E39F2E-9191-45B5-9E2F-59741ABB8E76}"/>
              </a:ext>
            </a:extLst>
          </p:cNvPr>
          <p:cNvSpPr txBox="1"/>
          <p:nvPr/>
        </p:nvSpPr>
        <p:spPr>
          <a:xfrm>
            <a:off x="7848600" y="9547459"/>
            <a:ext cx="10744200" cy="923330"/>
          </a:xfrm>
          <a:prstGeom prst="rect">
            <a:avLst/>
          </a:prstGeom>
          <a:noFill/>
        </p:spPr>
        <p:txBody>
          <a:bodyPr wrap="square" rtlCol="0">
            <a:spAutoFit/>
          </a:bodyPr>
          <a:lstStyle/>
          <a:p>
            <a:r>
              <a:rPr lang="en-IN" sz="5400" dirty="0">
                <a:solidFill>
                  <a:schemeClr val="bg2">
                    <a:lumMod val="10000"/>
                  </a:schemeClr>
                </a:solidFill>
                <a:latin typeface="Lato" panose="020F0502020204030203" pitchFamily="34" charset="0"/>
                <a:cs typeface="Aharoni" panose="02010803020104030203" pitchFamily="2" charset="-79"/>
              </a:rPr>
              <a:t>Functional Interface</a:t>
            </a:r>
          </a:p>
        </p:txBody>
      </p:sp>
      <p:sp>
        <p:nvSpPr>
          <p:cNvPr id="36" name="TextBox 35">
            <a:extLst>
              <a:ext uri="{FF2B5EF4-FFF2-40B4-BE49-F238E27FC236}">
                <a16:creationId xmlns:a16="http://schemas.microsoft.com/office/drawing/2014/main" id="{F069B7BA-724A-4640-8279-664F5893B426}"/>
              </a:ext>
            </a:extLst>
          </p:cNvPr>
          <p:cNvSpPr txBox="1"/>
          <p:nvPr/>
        </p:nvSpPr>
        <p:spPr>
          <a:xfrm>
            <a:off x="7848600" y="13681923"/>
            <a:ext cx="10744200" cy="923330"/>
          </a:xfrm>
          <a:prstGeom prst="rect">
            <a:avLst/>
          </a:prstGeom>
          <a:noFill/>
        </p:spPr>
        <p:txBody>
          <a:bodyPr wrap="square" rtlCol="0">
            <a:spAutoFit/>
          </a:bodyPr>
          <a:lstStyle/>
          <a:p>
            <a:r>
              <a:rPr lang="en-IN" sz="5400" dirty="0">
                <a:solidFill>
                  <a:schemeClr val="bg2">
                    <a:lumMod val="10000"/>
                  </a:schemeClr>
                </a:solidFill>
                <a:latin typeface="Lato" panose="020F0502020204030203" pitchFamily="34" charset="0"/>
                <a:cs typeface="Aharoni" panose="02010803020104030203" pitchFamily="2" charset="-79"/>
              </a:rPr>
              <a:t>Lambda Parameters</a:t>
            </a:r>
          </a:p>
        </p:txBody>
      </p:sp>
      <p:sp>
        <p:nvSpPr>
          <p:cNvPr id="37" name="TextBox 36">
            <a:extLst>
              <a:ext uri="{FF2B5EF4-FFF2-40B4-BE49-F238E27FC236}">
                <a16:creationId xmlns:a16="http://schemas.microsoft.com/office/drawing/2014/main" id="{1CEDDD16-07D2-4742-AF77-308EFB5A58EC}"/>
              </a:ext>
            </a:extLst>
          </p:cNvPr>
          <p:cNvSpPr txBox="1"/>
          <p:nvPr/>
        </p:nvSpPr>
        <p:spPr>
          <a:xfrm>
            <a:off x="7848600" y="7445967"/>
            <a:ext cx="10744200" cy="923330"/>
          </a:xfrm>
          <a:prstGeom prst="rect">
            <a:avLst/>
          </a:prstGeom>
          <a:noFill/>
        </p:spPr>
        <p:txBody>
          <a:bodyPr wrap="square" rtlCol="0">
            <a:spAutoFit/>
          </a:bodyPr>
          <a:lstStyle/>
          <a:p>
            <a:r>
              <a:rPr lang="en-IN" sz="5400" dirty="0">
                <a:solidFill>
                  <a:schemeClr val="bg2">
                    <a:lumMod val="10000"/>
                  </a:schemeClr>
                </a:solidFill>
                <a:latin typeface="Lato" panose="020F0502020204030203" pitchFamily="34" charset="0"/>
                <a:cs typeface="Aharoni" panose="02010803020104030203" pitchFamily="2" charset="-79"/>
              </a:rPr>
              <a:t>Lambda as an Object </a:t>
            </a:r>
          </a:p>
        </p:txBody>
      </p:sp>
      <p:sp>
        <p:nvSpPr>
          <p:cNvPr id="38" name="TextBox 37">
            <a:extLst>
              <a:ext uri="{FF2B5EF4-FFF2-40B4-BE49-F238E27FC236}">
                <a16:creationId xmlns:a16="http://schemas.microsoft.com/office/drawing/2014/main" id="{7BEBDC88-3171-4CD9-878C-C2E15005E907}"/>
              </a:ext>
            </a:extLst>
          </p:cNvPr>
          <p:cNvSpPr txBox="1"/>
          <p:nvPr/>
        </p:nvSpPr>
        <p:spPr>
          <a:xfrm>
            <a:off x="7842069" y="11580431"/>
            <a:ext cx="10744200" cy="923330"/>
          </a:xfrm>
          <a:prstGeom prst="rect">
            <a:avLst/>
          </a:prstGeom>
          <a:noFill/>
        </p:spPr>
        <p:txBody>
          <a:bodyPr wrap="square" rtlCol="0">
            <a:spAutoFit/>
          </a:bodyPr>
          <a:lstStyle/>
          <a:p>
            <a:r>
              <a:rPr lang="en-IN" sz="5400" dirty="0">
                <a:solidFill>
                  <a:schemeClr val="bg2">
                    <a:lumMod val="10000"/>
                  </a:schemeClr>
                </a:solidFill>
                <a:latin typeface="Lato" panose="020F0502020204030203" pitchFamily="34" charset="0"/>
                <a:cs typeface="Aharoni" panose="02010803020104030203" pitchFamily="2" charset="-79"/>
              </a:rPr>
              <a:t>Lambda Value Capture</a:t>
            </a:r>
          </a:p>
        </p:txBody>
      </p:sp>
      <p:sp>
        <p:nvSpPr>
          <p:cNvPr id="39" name="TextBox 38">
            <a:extLst>
              <a:ext uri="{FF2B5EF4-FFF2-40B4-BE49-F238E27FC236}">
                <a16:creationId xmlns:a16="http://schemas.microsoft.com/office/drawing/2014/main" id="{0647831D-8810-4808-872D-8D34F03E397F}"/>
              </a:ext>
            </a:extLst>
          </p:cNvPr>
          <p:cNvSpPr txBox="1"/>
          <p:nvPr/>
        </p:nvSpPr>
        <p:spPr>
          <a:xfrm>
            <a:off x="7848600" y="15764470"/>
            <a:ext cx="14644255" cy="923330"/>
          </a:xfrm>
          <a:prstGeom prst="rect">
            <a:avLst/>
          </a:prstGeom>
          <a:noFill/>
        </p:spPr>
        <p:txBody>
          <a:bodyPr wrap="square" rtlCol="0">
            <a:spAutoFit/>
          </a:bodyPr>
          <a:lstStyle/>
          <a:p>
            <a:r>
              <a:rPr lang="en-IN" sz="5400" dirty="0">
                <a:solidFill>
                  <a:schemeClr val="bg2">
                    <a:lumMod val="10000"/>
                  </a:schemeClr>
                </a:solidFill>
                <a:latin typeface="Lato" panose="020F0502020204030203" pitchFamily="34" charset="0"/>
                <a:cs typeface="Aharoni" panose="02010803020104030203" pitchFamily="2" charset="-79"/>
              </a:rPr>
              <a:t>Method References as Lambdas  </a:t>
            </a:r>
          </a:p>
        </p:txBody>
      </p:sp>
      <p:sp>
        <p:nvSpPr>
          <p:cNvPr id="42" name="Title 1">
            <a:extLst>
              <a:ext uri="{FF2B5EF4-FFF2-40B4-BE49-F238E27FC236}">
                <a16:creationId xmlns:a16="http://schemas.microsoft.com/office/drawing/2014/main" id="{D6B7FC32-8B1E-4B98-873A-397021143384}"/>
              </a:ext>
            </a:extLst>
          </p:cNvPr>
          <p:cNvSpPr txBox="1">
            <a:spLocks/>
          </p:cNvSpPr>
          <p:nvPr/>
        </p:nvSpPr>
        <p:spPr bwMode="auto">
          <a:xfrm>
            <a:off x="7010400" y="2735100"/>
            <a:ext cx="292608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Features</a:t>
            </a:r>
          </a:p>
        </p:txBody>
      </p:sp>
    </p:spTree>
    <p:extLst>
      <p:ext uri="{BB962C8B-B14F-4D97-AF65-F5344CB8AC3E}">
        <p14:creationId xmlns:p14="http://schemas.microsoft.com/office/powerpoint/2010/main" val="5960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2059"/>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6637020" y="762491"/>
            <a:ext cx="2277618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8130540" y="3075931"/>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rot="16200000">
            <a:off x="6568440" y="4246342"/>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a:off x="6568440" y="8740343"/>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a:off x="6637020" y="12858214"/>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rot="16200000">
            <a:off x="6874894" y="4620839"/>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vert"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a:off x="6956911" y="8843418"/>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a:off x="7025491" y="12961289"/>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3" name="TextBox 12">
            <a:extLst>
              <a:ext uri="{FF2B5EF4-FFF2-40B4-BE49-F238E27FC236}">
                <a16:creationId xmlns:a16="http://schemas.microsoft.com/office/drawing/2014/main" id="{B3AD4E4C-608B-4C5F-8DCA-F3A06EEE61F9}"/>
              </a:ext>
            </a:extLst>
          </p:cNvPr>
          <p:cNvSpPr txBox="1"/>
          <p:nvPr/>
        </p:nvSpPr>
        <p:spPr>
          <a:xfrm>
            <a:off x="9829800" y="5004275"/>
            <a:ext cx="6781800" cy="923330"/>
          </a:xfrm>
          <a:prstGeom prst="rect">
            <a:avLst/>
          </a:prstGeom>
          <a:noFill/>
        </p:spPr>
        <p:txBody>
          <a:bodyPr wrap="square" rtlCol="0">
            <a:spAutoFit/>
          </a:bodyPr>
          <a:lstStyle/>
          <a:p>
            <a:pPr lvl="0"/>
            <a:r>
              <a:rPr lang="en-IN" sz="5400" b="1" dirty="0">
                <a:solidFill>
                  <a:srgbClr val="E41657"/>
                </a:solidFill>
                <a:latin typeface="Lato" panose="020F0502020204030203" pitchFamily="34" charset="0"/>
              </a:rPr>
              <a:t>Local Variable</a:t>
            </a:r>
          </a:p>
        </p:txBody>
      </p:sp>
      <p:sp>
        <p:nvSpPr>
          <p:cNvPr id="17" name="Rectangle: Rounded Corners 16">
            <a:extLst>
              <a:ext uri="{FF2B5EF4-FFF2-40B4-BE49-F238E27FC236}">
                <a16:creationId xmlns:a16="http://schemas.microsoft.com/office/drawing/2014/main" id="{4E672C48-4971-4078-B6D7-CDDA57388AEC}"/>
              </a:ext>
            </a:extLst>
          </p:cNvPr>
          <p:cNvSpPr/>
          <p:nvPr/>
        </p:nvSpPr>
        <p:spPr bwMode="auto">
          <a:xfrm>
            <a:off x="16992600" y="6100272"/>
            <a:ext cx="19583400" cy="8268553"/>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indent="2514600"/>
            <a:r>
              <a:rPr lang="en-IN" sz="5400" dirty="0">
                <a:solidFill>
                  <a:srgbClr val="D9E8F7"/>
                </a:solidFill>
                <a:latin typeface="Consolas" panose="020B0609020204030204" pitchFamily="49" charset="0"/>
              </a:rPr>
              <a:t>String </a:t>
            </a:r>
            <a:r>
              <a:rPr lang="en-IN" sz="5400" dirty="0" err="1">
                <a:solidFill>
                  <a:srgbClr val="D9E8F7"/>
                </a:solidFill>
                <a:latin typeface="Consolas" panose="020B0609020204030204" pitchFamily="49" charset="0"/>
              </a:rPr>
              <a:t>myStr</a:t>
            </a:r>
            <a:r>
              <a:rPr lang="en-IN" sz="5400" dirty="0">
                <a:solidFill>
                  <a:srgbClr val="D9E8F7"/>
                </a:solidFill>
                <a:latin typeface="Consolas" panose="020B0609020204030204" pitchFamily="49" charset="0"/>
              </a:rPr>
              <a:t> </a:t>
            </a:r>
            <a:r>
              <a:rPr lang="en-IN" sz="5400" dirty="0">
                <a:solidFill>
                  <a:srgbClr val="E6E6FA"/>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17C6A3"/>
                </a:solidFill>
                <a:latin typeface="Consolas" panose="020B0609020204030204" pitchFamily="49" charset="0"/>
              </a:rPr>
              <a:t>"Welcome to </a:t>
            </a:r>
            <a:r>
              <a:rPr lang="en-IN" sz="5400" dirty="0" err="1">
                <a:solidFill>
                  <a:srgbClr val="17C6A3"/>
                </a:solidFill>
                <a:latin typeface="Consolas" panose="020B0609020204030204" pitchFamily="49" charset="0"/>
              </a:rPr>
              <a:t>Edureka</a:t>
            </a:r>
            <a:r>
              <a:rPr lang="en-IN" sz="5400" dirty="0">
                <a:solidFill>
                  <a:srgbClr val="17C6A3"/>
                </a:solidFill>
                <a:latin typeface="Consolas" panose="020B0609020204030204" pitchFamily="49" charset="0"/>
              </a:rPr>
              <a:t>!"</a:t>
            </a:r>
            <a:r>
              <a:rPr lang="en-IN" sz="5400" dirty="0">
                <a:solidFill>
                  <a:srgbClr val="E6E6FA"/>
                </a:solidFill>
                <a:latin typeface="Consolas" panose="020B0609020204030204" pitchFamily="49" charset="0"/>
              </a:rPr>
              <a:t>;</a:t>
            </a:r>
          </a:p>
          <a:p>
            <a:pPr indent="2514600"/>
            <a:endParaRPr lang="en-IN" sz="5400" dirty="0">
              <a:latin typeface="Consolas" panose="020B0609020204030204" pitchFamily="49" charset="0"/>
            </a:endParaRPr>
          </a:p>
          <a:p>
            <a:pPr indent="2514600"/>
            <a:r>
              <a:rPr lang="en-IN" sz="5400" dirty="0" err="1">
                <a:solidFill>
                  <a:srgbClr val="D9E8F7"/>
                </a:solidFill>
                <a:latin typeface="Consolas" panose="020B0609020204030204" pitchFamily="49" charset="0"/>
              </a:rPr>
              <a:t>MyLambda</a:t>
            </a:r>
            <a:r>
              <a:rPr lang="en-IN" sz="5400" dirty="0">
                <a:solidFill>
                  <a:srgbClr val="D9E8F7"/>
                </a:solidFill>
                <a:latin typeface="Consolas" panose="020B0609020204030204" pitchFamily="49" charset="0"/>
              </a:rPr>
              <a:t> dis </a:t>
            </a:r>
            <a:r>
              <a:rPr lang="en-IN" sz="5400" dirty="0">
                <a:solidFill>
                  <a:srgbClr val="E6E6FA"/>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F9FAF4"/>
                </a:solidFill>
                <a:latin typeface="Consolas" panose="020B0609020204030204" pitchFamily="49" charset="0"/>
              </a:rPr>
              <a:t>(</a:t>
            </a:r>
            <a:r>
              <a:rPr lang="en-IN" sz="5400" dirty="0">
                <a:solidFill>
                  <a:srgbClr val="D9E8F7"/>
                </a:solidFill>
                <a:latin typeface="Consolas" panose="020B0609020204030204" pitchFamily="49" charset="0"/>
              </a:rPr>
              <a:t>chars</a:t>
            </a:r>
            <a:r>
              <a:rPr lang="en-IN" sz="5400" dirty="0">
                <a:solidFill>
                  <a:srgbClr val="F9FAF4"/>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E6E6FA"/>
                </a:solidFill>
                <a:latin typeface="Consolas" panose="020B0609020204030204" pitchFamily="49" charset="0"/>
              </a:rPr>
              <a:t>-&gt;</a:t>
            </a:r>
            <a:r>
              <a:rPr lang="en-IN" sz="5400" dirty="0">
                <a:solidFill>
                  <a:srgbClr val="D9E8F7"/>
                </a:solidFill>
                <a:latin typeface="Consolas" panose="020B0609020204030204" pitchFamily="49" charset="0"/>
              </a:rPr>
              <a:t> </a:t>
            </a:r>
            <a:r>
              <a:rPr lang="en-IN" sz="5400" dirty="0">
                <a:solidFill>
                  <a:srgbClr val="F9FAF4"/>
                </a:solidFill>
                <a:latin typeface="Consolas" panose="020B0609020204030204" pitchFamily="49" charset="0"/>
              </a:rPr>
              <a:t>{</a:t>
            </a:r>
          </a:p>
          <a:p>
            <a:pPr indent="2514600"/>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return</a:t>
            </a:r>
            <a:r>
              <a:rPr lang="en-IN" sz="5400" dirty="0">
                <a:solidFill>
                  <a:srgbClr val="D9E8F7"/>
                </a:solidFill>
                <a:latin typeface="Consolas" panose="020B0609020204030204" pitchFamily="49" charset="0"/>
              </a:rPr>
              <a:t> </a:t>
            </a:r>
            <a:r>
              <a:rPr lang="en-IN" sz="5400" dirty="0" err="1">
                <a:solidFill>
                  <a:srgbClr val="D9E8F7"/>
                </a:solidFill>
                <a:latin typeface="Consolas" panose="020B0609020204030204" pitchFamily="49" charset="0"/>
              </a:rPr>
              <a:t>myStr</a:t>
            </a:r>
            <a:r>
              <a:rPr lang="en-IN" sz="5400" dirty="0">
                <a:solidFill>
                  <a:srgbClr val="D9E8F7"/>
                </a:solidFill>
                <a:latin typeface="Consolas" panose="020B0609020204030204" pitchFamily="49" charset="0"/>
              </a:rPr>
              <a:t> </a:t>
            </a:r>
            <a:r>
              <a:rPr lang="en-IN" sz="5400" dirty="0">
                <a:solidFill>
                  <a:srgbClr val="E6E6FA"/>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17C6A3"/>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E6E6FA"/>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new</a:t>
            </a:r>
            <a:r>
              <a:rPr lang="en-IN" sz="5400" dirty="0">
                <a:solidFill>
                  <a:srgbClr val="D9E8F7"/>
                </a:solidFill>
                <a:latin typeface="Consolas" panose="020B0609020204030204" pitchFamily="49" charset="0"/>
              </a:rPr>
              <a:t> String</a:t>
            </a:r>
            <a:r>
              <a:rPr lang="en-IN" sz="5400" dirty="0">
                <a:solidFill>
                  <a:srgbClr val="F9FAF4"/>
                </a:solidFill>
                <a:latin typeface="Consolas" panose="020B0609020204030204" pitchFamily="49" charset="0"/>
              </a:rPr>
              <a:t>(</a:t>
            </a:r>
            <a:r>
              <a:rPr lang="en-IN" sz="5400" dirty="0">
                <a:solidFill>
                  <a:srgbClr val="D9E8F7"/>
                </a:solidFill>
                <a:latin typeface="Consolas" panose="020B0609020204030204" pitchFamily="49" charset="0"/>
              </a:rPr>
              <a:t>chars</a:t>
            </a:r>
            <a:r>
              <a:rPr lang="en-IN" sz="5400" dirty="0">
                <a:solidFill>
                  <a:srgbClr val="F9FAF4"/>
                </a:solidFill>
                <a:latin typeface="Consolas" panose="020B0609020204030204" pitchFamily="49" charset="0"/>
              </a:rPr>
              <a:t>)</a:t>
            </a:r>
            <a:r>
              <a:rPr lang="en-IN" sz="5400" dirty="0">
                <a:solidFill>
                  <a:srgbClr val="E6E6FA"/>
                </a:solidFill>
                <a:latin typeface="Consolas" panose="020B0609020204030204" pitchFamily="49" charset="0"/>
              </a:rPr>
              <a:t>;</a:t>
            </a:r>
          </a:p>
          <a:p>
            <a:pPr indent="2514600"/>
            <a:r>
              <a:rPr lang="en-IN" sz="5400" dirty="0">
                <a:solidFill>
                  <a:srgbClr val="F9FAF4"/>
                </a:solidFill>
                <a:latin typeface="Consolas" panose="020B0609020204030204" pitchFamily="49" charset="0"/>
              </a:rPr>
              <a:t>}</a:t>
            </a:r>
            <a:r>
              <a:rPr lang="en-IN" sz="5400" dirty="0">
                <a:solidFill>
                  <a:srgbClr val="E6E6FA"/>
                </a:solidFill>
                <a:latin typeface="Consolas" panose="020B0609020204030204" pitchFamily="49" charset="0"/>
              </a:rPr>
              <a:t>;</a:t>
            </a:r>
            <a:endParaRPr kumimoji="0" lang="en-IN" sz="5400" strike="noStrike" cap="none" normalizeH="0" baseline="0" dirty="0">
              <a:ln>
                <a:noFill/>
              </a:ln>
              <a:solidFill>
                <a:schemeClr val="bg1">
                  <a:lumMod val="95000"/>
                </a:schemeClr>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52A6E3F3-ABC1-4020-8F80-1AF393C4C797}"/>
              </a:ext>
            </a:extLst>
          </p:cNvPr>
          <p:cNvSpPr txBox="1"/>
          <p:nvPr/>
        </p:nvSpPr>
        <p:spPr>
          <a:xfrm>
            <a:off x="9665405" y="9650278"/>
            <a:ext cx="6781800" cy="923330"/>
          </a:xfrm>
          <a:prstGeom prst="rect">
            <a:avLst/>
          </a:prstGeom>
          <a:noFill/>
        </p:spPr>
        <p:txBody>
          <a:bodyPr wrap="square" rtlCol="0">
            <a:spAutoFit/>
          </a:bodyPr>
          <a:lstStyle/>
          <a:p>
            <a:pPr lvl="0"/>
            <a:r>
              <a:rPr lang="en-IN" sz="5400" dirty="0">
                <a:solidFill>
                  <a:schemeClr val="tx1">
                    <a:lumMod val="50000"/>
                  </a:schemeClr>
                </a:solidFill>
                <a:latin typeface="Lato" panose="020F0502020204030203" pitchFamily="34" charset="0"/>
              </a:rPr>
              <a:t>Instance Variables</a:t>
            </a:r>
          </a:p>
        </p:txBody>
      </p:sp>
      <p:sp>
        <p:nvSpPr>
          <p:cNvPr id="19" name="TextBox 18">
            <a:extLst>
              <a:ext uri="{FF2B5EF4-FFF2-40B4-BE49-F238E27FC236}">
                <a16:creationId xmlns:a16="http://schemas.microsoft.com/office/drawing/2014/main" id="{932493F7-5F24-4785-AF57-E0EE501FC956}"/>
              </a:ext>
            </a:extLst>
          </p:cNvPr>
          <p:cNvSpPr txBox="1"/>
          <p:nvPr/>
        </p:nvSpPr>
        <p:spPr>
          <a:xfrm>
            <a:off x="9829800" y="13878405"/>
            <a:ext cx="6781800" cy="923330"/>
          </a:xfrm>
          <a:prstGeom prst="rect">
            <a:avLst/>
          </a:prstGeom>
          <a:noFill/>
        </p:spPr>
        <p:txBody>
          <a:bodyPr wrap="square" rtlCol="0">
            <a:spAutoFit/>
          </a:bodyPr>
          <a:lstStyle/>
          <a:p>
            <a:pPr lvl="0"/>
            <a:r>
              <a:rPr lang="en-IN" sz="5400" dirty="0">
                <a:solidFill>
                  <a:schemeClr val="tx1">
                    <a:lumMod val="50000"/>
                  </a:schemeClr>
                </a:solidFill>
                <a:latin typeface="Lato" panose="020F0502020204030203" pitchFamily="34" charset="0"/>
              </a:rPr>
              <a:t>Static Variables</a:t>
            </a:r>
          </a:p>
        </p:txBody>
      </p:sp>
    </p:spTree>
    <p:extLst>
      <p:ext uri="{BB962C8B-B14F-4D97-AF65-F5344CB8AC3E}">
        <p14:creationId xmlns:p14="http://schemas.microsoft.com/office/powerpoint/2010/main" val="1157029341"/>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2059"/>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6858000" y="1019844"/>
            <a:ext cx="158496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8732521" y="3413760"/>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a:off x="7170421" y="4584171"/>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rot="16200000">
            <a:off x="7170421" y="9078172"/>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a:off x="7239001" y="13196043"/>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a:off x="7558892" y="4687246"/>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rot="16200000">
            <a:off x="7415766" y="9419269"/>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a:off x="7627472" y="13299118"/>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7" name="TextBox 16">
            <a:extLst>
              <a:ext uri="{FF2B5EF4-FFF2-40B4-BE49-F238E27FC236}">
                <a16:creationId xmlns:a16="http://schemas.microsoft.com/office/drawing/2014/main" id="{B6F1F46C-CA74-4407-8007-D33EF5579C82}"/>
              </a:ext>
            </a:extLst>
          </p:cNvPr>
          <p:cNvSpPr txBox="1"/>
          <p:nvPr/>
        </p:nvSpPr>
        <p:spPr>
          <a:xfrm>
            <a:off x="10431781" y="5342104"/>
            <a:ext cx="6781800" cy="923330"/>
          </a:xfrm>
          <a:prstGeom prst="rect">
            <a:avLst/>
          </a:prstGeom>
          <a:noFill/>
        </p:spPr>
        <p:txBody>
          <a:bodyPr wrap="square" rtlCol="0">
            <a:spAutoFit/>
          </a:bodyPr>
          <a:lstStyle/>
          <a:p>
            <a:pPr lvl="0"/>
            <a:r>
              <a:rPr lang="en-IN" sz="5400" dirty="0">
                <a:solidFill>
                  <a:schemeClr val="tx1">
                    <a:lumMod val="50000"/>
                  </a:schemeClr>
                </a:solidFill>
                <a:latin typeface="Lato" panose="020F0502020204030203" pitchFamily="34" charset="0"/>
              </a:rPr>
              <a:t>Local Variable</a:t>
            </a:r>
          </a:p>
        </p:txBody>
      </p:sp>
      <p:sp>
        <p:nvSpPr>
          <p:cNvPr id="18" name="TextBox 17">
            <a:extLst>
              <a:ext uri="{FF2B5EF4-FFF2-40B4-BE49-F238E27FC236}">
                <a16:creationId xmlns:a16="http://schemas.microsoft.com/office/drawing/2014/main" id="{34D9CAF8-AA83-4AB9-99FA-095B861D5338}"/>
              </a:ext>
            </a:extLst>
          </p:cNvPr>
          <p:cNvSpPr txBox="1"/>
          <p:nvPr/>
        </p:nvSpPr>
        <p:spPr>
          <a:xfrm>
            <a:off x="10375558" y="9988106"/>
            <a:ext cx="7711291" cy="923330"/>
          </a:xfrm>
          <a:prstGeom prst="rect">
            <a:avLst/>
          </a:prstGeom>
          <a:noFill/>
        </p:spPr>
        <p:txBody>
          <a:bodyPr wrap="square" rtlCol="0">
            <a:spAutoFit/>
          </a:bodyPr>
          <a:lstStyle/>
          <a:p>
            <a:pPr lvl="0"/>
            <a:r>
              <a:rPr lang="en-IN" sz="5400" b="1" dirty="0">
                <a:solidFill>
                  <a:srgbClr val="E41657"/>
                </a:solidFill>
                <a:latin typeface="Lato" panose="020F0502020204030203" pitchFamily="34" charset="0"/>
              </a:rPr>
              <a:t>Instance Variables</a:t>
            </a:r>
          </a:p>
        </p:txBody>
      </p:sp>
      <p:sp>
        <p:nvSpPr>
          <p:cNvPr id="22" name="TextBox 21">
            <a:extLst>
              <a:ext uri="{FF2B5EF4-FFF2-40B4-BE49-F238E27FC236}">
                <a16:creationId xmlns:a16="http://schemas.microsoft.com/office/drawing/2014/main" id="{F96506ED-3688-4D19-8B77-760478B452C5}"/>
              </a:ext>
            </a:extLst>
          </p:cNvPr>
          <p:cNvSpPr txBox="1"/>
          <p:nvPr/>
        </p:nvSpPr>
        <p:spPr>
          <a:xfrm>
            <a:off x="10431781" y="14216234"/>
            <a:ext cx="6781800" cy="923330"/>
          </a:xfrm>
          <a:prstGeom prst="rect">
            <a:avLst/>
          </a:prstGeom>
          <a:noFill/>
        </p:spPr>
        <p:txBody>
          <a:bodyPr wrap="square" rtlCol="0">
            <a:spAutoFit/>
          </a:bodyPr>
          <a:lstStyle/>
          <a:p>
            <a:pPr lvl="0"/>
            <a:r>
              <a:rPr lang="en-IN" sz="5400" dirty="0">
                <a:solidFill>
                  <a:schemeClr val="tx1">
                    <a:lumMod val="50000"/>
                  </a:schemeClr>
                </a:solidFill>
                <a:latin typeface="Lato" panose="020F0502020204030203" pitchFamily="34" charset="0"/>
              </a:rPr>
              <a:t>Static Variables</a:t>
            </a:r>
          </a:p>
        </p:txBody>
      </p:sp>
      <p:sp>
        <p:nvSpPr>
          <p:cNvPr id="23" name="Rectangle: Rounded Corners 22">
            <a:extLst>
              <a:ext uri="{FF2B5EF4-FFF2-40B4-BE49-F238E27FC236}">
                <a16:creationId xmlns:a16="http://schemas.microsoft.com/office/drawing/2014/main" id="{3936B82C-0516-43F2-AA44-4DCC687D1CA5}"/>
              </a:ext>
            </a:extLst>
          </p:cNvPr>
          <p:cNvSpPr/>
          <p:nvPr/>
        </p:nvSpPr>
        <p:spPr bwMode="auto">
          <a:xfrm>
            <a:off x="16460854" y="4827552"/>
            <a:ext cx="20196083" cy="9885358"/>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965325" indent="-457200"/>
            <a:r>
              <a:rPr lang="en-IN" sz="4400" dirty="0">
                <a:solidFill>
                  <a:srgbClr val="CC7832"/>
                </a:solidFill>
                <a:latin typeface="Consolas" panose="020B0609020204030204" pitchFamily="49" charset="0"/>
              </a:rPr>
              <a:t>public</a:t>
            </a:r>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class</a:t>
            </a:r>
            <a:r>
              <a:rPr lang="en-IN" sz="4400" dirty="0">
                <a:solidFill>
                  <a:srgbClr val="D9E8F7"/>
                </a:solidFill>
                <a:latin typeface="Consolas" panose="020B0609020204030204" pitchFamily="49" charset="0"/>
              </a:rPr>
              <a:t> </a:t>
            </a:r>
            <a:r>
              <a:rPr lang="en-IN" sz="4400" dirty="0" err="1">
                <a:solidFill>
                  <a:srgbClr val="1290C3"/>
                </a:solidFill>
                <a:latin typeface="Consolas" panose="020B0609020204030204" pitchFamily="49" charset="0"/>
              </a:rPr>
              <a:t>LambdaStaticConsumerDemo</a:t>
            </a:r>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p>
          <a:p>
            <a:pPr marL="1965325" indent="-457200"/>
            <a:endParaRPr lang="en-IN" sz="4400" dirty="0">
              <a:latin typeface="Consolas" panose="020B0609020204030204" pitchFamily="49" charset="0"/>
            </a:endParaRPr>
          </a:p>
          <a:p>
            <a:pPr marL="1965325" indent="-457200"/>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private</a:t>
            </a:r>
            <a:r>
              <a:rPr lang="en-IN" sz="4400" dirty="0">
                <a:solidFill>
                  <a:srgbClr val="D9E8F7"/>
                </a:solidFill>
                <a:latin typeface="Consolas" panose="020B0609020204030204" pitchFamily="49" charset="0"/>
              </a:rPr>
              <a:t> </a:t>
            </a:r>
            <a:r>
              <a:rPr lang="en-IN" sz="4400" dirty="0">
                <a:solidFill>
                  <a:srgbClr val="1290C3"/>
                </a:solidFill>
                <a:latin typeface="Consolas" panose="020B0609020204030204" pitchFamily="49" charset="0"/>
              </a:rPr>
              <a:t>String</a:t>
            </a:r>
            <a:r>
              <a:rPr lang="en-IN" sz="4400" dirty="0">
                <a:solidFill>
                  <a:srgbClr val="D9E8F7"/>
                </a:solidFill>
                <a:latin typeface="Consolas" panose="020B0609020204030204" pitchFamily="49" charset="0"/>
              </a:rPr>
              <a:t> </a:t>
            </a:r>
            <a:r>
              <a:rPr lang="en-IN" sz="4400" dirty="0">
                <a:solidFill>
                  <a:srgbClr val="66E1F8"/>
                </a:solidFill>
                <a:latin typeface="Consolas" panose="020B0609020204030204" pitchFamily="49" charset="0"/>
              </a:rPr>
              <a:t>str</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a:t>
            </a:r>
            <a:r>
              <a:rPr lang="en-IN" sz="4400" dirty="0">
                <a:solidFill>
                  <a:srgbClr val="D9E8F7"/>
                </a:solidFill>
                <a:latin typeface="Consolas" panose="020B0609020204030204" pitchFamily="49" charset="0"/>
              </a:rPr>
              <a:t> </a:t>
            </a:r>
            <a:r>
              <a:rPr lang="en-IN" sz="4400" dirty="0">
                <a:solidFill>
                  <a:srgbClr val="17C6A3"/>
                </a:solidFill>
                <a:latin typeface="Consolas" panose="020B0609020204030204" pitchFamily="49" charset="0"/>
              </a:rPr>
              <a:t>"Lambda Consumer"</a:t>
            </a:r>
            <a:r>
              <a:rPr lang="en-IN" sz="4400" dirty="0">
                <a:solidFill>
                  <a:srgbClr val="E6E6FA"/>
                </a:solidFill>
                <a:latin typeface="Consolas" panose="020B0609020204030204" pitchFamily="49" charset="0"/>
              </a:rPr>
              <a:t>;</a:t>
            </a:r>
          </a:p>
          <a:p>
            <a:pPr marL="1965325" indent="-457200"/>
            <a:endParaRPr lang="en-IN" sz="4400" dirty="0">
              <a:latin typeface="Consolas" panose="020B0609020204030204" pitchFamily="49" charset="0"/>
            </a:endParaRPr>
          </a:p>
          <a:p>
            <a:pPr marL="1965325" indent="-457200"/>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public</a:t>
            </a:r>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void</a:t>
            </a:r>
            <a:r>
              <a:rPr lang="en-IN" sz="4400" dirty="0">
                <a:solidFill>
                  <a:srgbClr val="D9E8F7"/>
                </a:solidFill>
                <a:latin typeface="Consolas" panose="020B0609020204030204" pitchFamily="49" charset="0"/>
              </a:rPr>
              <a:t> </a:t>
            </a:r>
            <a:r>
              <a:rPr lang="en-IN" sz="4400" dirty="0">
                <a:solidFill>
                  <a:srgbClr val="1EB540"/>
                </a:solidFill>
                <a:latin typeface="Consolas" panose="020B0609020204030204" pitchFamily="49" charset="0"/>
              </a:rPr>
              <a:t>attach</a:t>
            </a:r>
            <a:r>
              <a:rPr lang="en-IN" sz="4400" dirty="0">
                <a:solidFill>
                  <a:srgbClr val="F9FAF4"/>
                </a:solidFill>
                <a:latin typeface="Consolas" panose="020B0609020204030204" pitchFamily="49" charset="0"/>
              </a:rPr>
              <a:t>(</a:t>
            </a:r>
            <a:r>
              <a:rPr lang="en-IN" sz="4400" dirty="0" err="1">
                <a:solidFill>
                  <a:srgbClr val="1290C3"/>
                </a:solidFill>
                <a:latin typeface="Consolas" panose="020B0609020204030204" pitchFamily="49" charset="0"/>
              </a:rPr>
              <a:t>LambdaStaticProducerDemo</a:t>
            </a:r>
            <a:r>
              <a:rPr lang="en-IN" sz="4400" dirty="0">
                <a:solidFill>
                  <a:srgbClr val="D9E8F7"/>
                </a:solidFill>
                <a:latin typeface="Consolas" panose="020B0609020204030204" pitchFamily="49" charset="0"/>
              </a:rPr>
              <a:t> </a:t>
            </a:r>
            <a:r>
              <a:rPr lang="en-IN" sz="4400" dirty="0" err="1">
                <a:solidFill>
                  <a:srgbClr val="79ABFF"/>
                </a:solidFill>
                <a:latin typeface="Consolas" panose="020B0609020204030204" pitchFamily="49" charset="0"/>
              </a:rPr>
              <a:t>eventProd</a:t>
            </a:r>
            <a:r>
              <a:rPr lang="en-IN" sz="4400" dirty="0">
                <a:solidFill>
                  <a:srgbClr val="F9FAF4"/>
                </a:solidFill>
                <a:latin typeface="Consolas" panose="020B0609020204030204" pitchFamily="49" charset="0"/>
              </a:rPr>
              <a:t>){</a:t>
            </a:r>
          </a:p>
          <a:p>
            <a:pPr marL="1965325" indent="-457200"/>
            <a:r>
              <a:rPr lang="en-IN" sz="4400" dirty="0">
                <a:solidFill>
                  <a:srgbClr val="D9E8F7"/>
                </a:solidFill>
                <a:latin typeface="Consolas" panose="020B0609020204030204" pitchFamily="49" charset="0"/>
              </a:rPr>
              <a:t>        </a:t>
            </a:r>
            <a:r>
              <a:rPr lang="en-IN" sz="4400" dirty="0" err="1">
                <a:solidFill>
                  <a:srgbClr val="79ABFF"/>
                </a:solidFill>
                <a:latin typeface="Consolas" panose="020B0609020204030204" pitchFamily="49" charset="0"/>
              </a:rPr>
              <a:t>eventProd</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listen</a:t>
            </a:r>
            <a:r>
              <a:rPr lang="en-IN" sz="4400" dirty="0">
                <a:solidFill>
                  <a:srgbClr val="F9FAF4"/>
                </a:solidFill>
                <a:latin typeface="Consolas" panose="020B0609020204030204" pitchFamily="49" charset="0"/>
              </a:rPr>
              <a:t>(</a:t>
            </a:r>
            <a:r>
              <a:rPr lang="en-IN" sz="4400" dirty="0">
                <a:solidFill>
                  <a:srgbClr val="ED7F48"/>
                </a:solidFill>
                <a:latin typeface="Consolas" panose="020B0609020204030204" pitchFamily="49" charset="0"/>
              </a:rPr>
              <a:t>e</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-&gt;</a:t>
            </a:r>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p>
          <a:p>
            <a:pPr marL="1965325" indent="-457200"/>
            <a:r>
              <a:rPr lang="en-IN" sz="4400" dirty="0">
                <a:solidFill>
                  <a:srgbClr val="D9E8F7"/>
                </a:solidFill>
                <a:latin typeface="Consolas" panose="020B0609020204030204" pitchFamily="49" charset="0"/>
              </a:rPr>
              <a:t>            </a:t>
            </a:r>
            <a:r>
              <a:rPr lang="en-IN" sz="4400" dirty="0" err="1">
                <a:solidFill>
                  <a:srgbClr val="D9E8F7"/>
                </a:solidFill>
                <a:latin typeface="Consolas" panose="020B0609020204030204" pitchFamily="49" charset="0"/>
              </a:rPr>
              <a:t>System</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out</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println</a:t>
            </a:r>
            <a:r>
              <a:rPr lang="en-IN" sz="4400" dirty="0">
                <a:solidFill>
                  <a:srgbClr val="F9FAF4"/>
                </a:solidFill>
                <a:latin typeface="Consolas" panose="020B0609020204030204" pitchFamily="49" charset="0"/>
              </a:rPr>
              <a:t>(</a:t>
            </a:r>
            <a:r>
              <a:rPr lang="en-IN" sz="4400" dirty="0" err="1">
                <a:solidFill>
                  <a:srgbClr val="CC7832"/>
                </a:solidFill>
                <a:latin typeface="Consolas" panose="020B0609020204030204" pitchFamily="49" charset="0"/>
              </a:rPr>
              <a:t>this</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str</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p>
          <a:p>
            <a:pPr marL="1965325" indent="-457200"/>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p>
          <a:p>
            <a:pPr marL="1965325" indent="-457200"/>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p>
          <a:p>
            <a:pPr marL="1965325" indent="-457200"/>
            <a:r>
              <a:rPr lang="en-IN" sz="4400" dirty="0">
                <a:solidFill>
                  <a:srgbClr val="F9FAF4"/>
                </a:solidFill>
                <a:latin typeface="Consolas" panose="020B0609020204030204" pitchFamily="49" charset="0"/>
              </a:rPr>
              <a:t>}</a:t>
            </a:r>
            <a:endParaRPr kumimoji="0" lang="en-IN" sz="44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337771537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2059"/>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10D3737E-0F3E-48EB-8BB7-77578E1B9DE5}"/>
              </a:ext>
            </a:extLst>
          </p:cNvPr>
          <p:cNvSpPr>
            <a:spLocks noGrp="1"/>
          </p:cNvSpPr>
          <p:nvPr>
            <p:ph type="title"/>
          </p:nvPr>
        </p:nvSpPr>
        <p:spPr>
          <a:xfrm>
            <a:off x="7100037" y="1183949"/>
            <a:ext cx="139827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Lambda Parameters</a:t>
            </a:r>
          </a:p>
        </p:txBody>
      </p:sp>
      <p:cxnSp>
        <p:nvCxnSpPr>
          <p:cNvPr id="6" name="Straight Connector 5">
            <a:extLst>
              <a:ext uri="{FF2B5EF4-FFF2-40B4-BE49-F238E27FC236}">
                <a16:creationId xmlns:a16="http://schemas.microsoft.com/office/drawing/2014/main" id="{D7FFD0D0-F1F5-43A4-B461-4E5231C6B736}"/>
              </a:ext>
            </a:extLst>
          </p:cNvPr>
          <p:cNvCxnSpPr>
            <a:cxnSpLocks/>
          </p:cNvCxnSpPr>
          <p:nvPr/>
        </p:nvCxnSpPr>
        <p:spPr bwMode="auto">
          <a:xfrm flipH="1" flipV="1">
            <a:off x="8130540" y="3413760"/>
            <a:ext cx="137160" cy="15407640"/>
          </a:xfrm>
          <a:prstGeom prst="line">
            <a:avLst/>
          </a:prstGeom>
          <a:noFill/>
          <a:ln w="165100" cap="flat" cmpd="sng" algn="ctr">
            <a:solidFill>
              <a:schemeClr val="bg2">
                <a:lumMod val="50000"/>
              </a:schemeClr>
            </a:solidFill>
            <a:prstDash val="lgDashDot"/>
            <a:round/>
            <a:headEnd type="none" w="sm" len="sm"/>
            <a:tailEnd type="none" w="sm" len="sm"/>
          </a:ln>
          <a:effectLst>
            <a:outerShdw blurRad="241300" dist="304800" dir="5220000" algn="tl" rotWithShape="0">
              <a:prstClr val="black">
                <a:alpha val="40000"/>
              </a:prstClr>
            </a:outerShdw>
          </a:effectLst>
        </p:spPr>
      </p:cxnSp>
      <p:sp>
        <p:nvSpPr>
          <p:cNvPr id="7" name="Flowchart: Merge 6">
            <a:extLst>
              <a:ext uri="{FF2B5EF4-FFF2-40B4-BE49-F238E27FC236}">
                <a16:creationId xmlns:a16="http://schemas.microsoft.com/office/drawing/2014/main" id="{491FB15D-E68B-43C8-80AE-A3EECAC49BE3}"/>
              </a:ext>
            </a:extLst>
          </p:cNvPr>
          <p:cNvSpPr/>
          <p:nvPr/>
        </p:nvSpPr>
        <p:spPr bwMode="auto">
          <a:xfrm>
            <a:off x="6568440" y="4584171"/>
            <a:ext cx="3124200" cy="2743200"/>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2761387C-71CF-4CD6-8ADD-04D957ABAC9E}"/>
              </a:ext>
            </a:extLst>
          </p:cNvPr>
          <p:cNvSpPr/>
          <p:nvPr/>
        </p:nvSpPr>
        <p:spPr bwMode="auto">
          <a:xfrm>
            <a:off x="6568440" y="9078172"/>
            <a:ext cx="3124200" cy="2743200"/>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2B1CFCD1-68D9-419C-AF31-01E1D1E8689F}"/>
              </a:ext>
            </a:extLst>
          </p:cNvPr>
          <p:cNvSpPr/>
          <p:nvPr/>
        </p:nvSpPr>
        <p:spPr bwMode="auto">
          <a:xfrm rot="16200000">
            <a:off x="6637020" y="13196043"/>
            <a:ext cx="3124200" cy="2743200"/>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0" name="Flowchart: Merge 9">
            <a:extLst>
              <a:ext uri="{FF2B5EF4-FFF2-40B4-BE49-F238E27FC236}">
                <a16:creationId xmlns:a16="http://schemas.microsoft.com/office/drawing/2014/main" id="{2037F2F4-02D8-4333-BF46-4A15DE3ACFBE}"/>
              </a:ext>
            </a:extLst>
          </p:cNvPr>
          <p:cNvSpPr/>
          <p:nvPr/>
        </p:nvSpPr>
        <p:spPr bwMode="auto">
          <a:xfrm>
            <a:off x="6956911" y="4687246"/>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1" name="Flowchart: Merge 10">
            <a:extLst>
              <a:ext uri="{FF2B5EF4-FFF2-40B4-BE49-F238E27FC236}">
                <a16:creationId xmlns:a16="http://schemas.microsoft.com/office/drawing/2014/main" id="{42338C30-EC4D-47D1-884B-588C329E7B98}"/>
              </a:ext>
            </a:extLst>
          </p:cNvPr>
          <p:cNvSpPr/>
          <p:nvPr/>
        </p:nvSpPr>
        <p:spPr bwMode="auto">
          <a:xfrm>
            <a:off x="6956911" y="9181247"/>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2" name="Flowchart: Merge 11">
            <a:extLst>
              <a:ext uri="{FF2B5EF4-FFF2-40B4-BE49-F238E27FC236}">
                <a16:creationId xmlns:a16="http://schemas.microsoft.com/office/drawing/2014/main" id="{B1EA9D55-7706-4371-9007-D0D76F87C7CC}"/>
              </a:ext>
            </a:extLst>
          </p:cNvPr>
          <p:cNvSpPr/>
          <p:nvPr/>
        </p:nvSpPr>
        <p:spPr bwMode="auto">
          <a:xfrm rot="16200000">
            <a:off x="6956911" y="13537140"/>
            <a:ext cx="2347258" cy="206100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7" name="TextBox 16">
            <a:extLst>
              <a:ext uri="{FF2B5EF4-FFF2-40B4-BE49-F238E27FC236}">
                <a16:creationId xmlns:a16="http://schemas.microsoft.com/office/drawing/2014/main" id="{30128831-2632-4BE5-8E99-E3A35932D12E}"/>
              </a:ext>
            </a:extLst>
          </p:cNvPr>
          <p:cNvSpPr txBox="1"/>
          <p:nvPr/>
        </p:nvSpPr>
        <p:spPr>
          <a:xfrm>
            <a:off x="10191546" y="5256084"/>
            <a:ext cx="6781800" cy="923330"/>
          </a:xfrm>
          <a:prstGeom prst="rect">
            <a:avLst/>
          </a:prstGeom>
          <a:noFill/>
        </p:spPr>
        <p:txBody>
          <a:bodyPr wrap="square" rtlCol="0">
            <a:spAutoFit/>
          </a:bodyPr>
          <a:lstStyle/>
          <a:p>
            <a:pPr lvl="0"/>
            <a:r>
              <a:rPr lang="en-IN" sz="5400" dirty="0">
                <a:solidFill>
                  <a:schemeClr val="tx1">
                    <a:lumMod val="50000"/>
                  </a:schemeClr>
                </a:solidFill>
                <a:latin typeface="Lato" panose="020F0502020204030203" pitchFamily="34" charset="0"/>
              </a:rPr>
              <a:t>Local Variable</a:t>
            </a:r>
          </a:p>
        </p:txBody>
      </p:sp>
      <p:sp>
        <p:nvSpPr>
          <p:cNvPr id="18" name="TextBox 17">
            <a:extLst>
              <a:ext uri="{FF2B5EF4-FFF2-40B4-BE49-F238E27FC236}">
                <a16:creationId xmlns:a16="http://schemas.microsoft.com/office/drawing/2014/main" id="{2C91360F-1ED1-4A30-91F8-1E4DEE0934A0}"/>
              </a:ext>
            </a:extLst>
          </p:cNvPr>
          <p:cNvSpPr txBox="1"/>
          <p:nvPr/>
        </p:nvSpPr>
        <p:spPr>
          <a:xfrm>
            <a:off x="10191546" y="9681031"/>
            <a:ext cx="6781800" cy="923330"/>
          </a:xfrm>
          <a:prstGeom prst="rect">
            <a:avLst/>
          </a:prstGeom>
          <a:noFill/>
        </p:spPr>
        <p:txBody>
          <a:bodyPr wrap="square" rtlCol="0">
            <a:spAutoFit/>
          </a:bodyPr>
          <a:lstStyle/>
          <a:p>
            <a:pPr lvl="0"/>
            <a:r>
              <a:rPr lang="en-IN" sz="5400" dirty="0">
                <a:solidFill>
                  <a:schemeClr val="tx1">
                    <a:lumMod val="50000"/>
                  </a:schemeClr>
                </a:solidFill>
                <a:latin typeface="Lato" panose="020F0502020204030203" pitchFamily="34" charset="0"/>
              </a:rPr>
              <a:t>Instance Variables</a:t>
            </a:r>
          </a:p>
        </p:txBody>
      </p:sp>
      <p:sp>
        <p:nvSpPr>
          <p:cNvPr id="22" name="TextBox 21">
            <a:extLst>
              <a:ext uri="{FF2B5EF4-FFF2-40B4-BE49-F238E27FC236}">
                <a16:creationId xmlns:a16="http://schemas.microsoft.com/office/drawing/2014/main" id="{53BD8A3A-5902-4861-9C63-10FB3CDBBBC6}"/>
              </a:ext>
            </a:extLst>
          </p:cNvPr>
          <p:cNvSpPr txBox="1"/>
          <p:nvPr/>
        </p:nvSpPr>
        <p:spPr>
          <a:xfrm>
            <a:off x="10191546" y="14105978"/>
            <a:ext cx="6781800" cy="923330"/>
          </a:xfrm>
          <a:prstGeom prst="rect">
            <a:avLst/>
          </a:prstGeom>
          <a:noFill/>
        </p:spPr>
        <p:txBody>
          <a:bodyPr wrap="square" rtlCol="0">
            <a:spAutoFit/>
          </a:bodyPr>
          <a:lstStyle/>
          <a:p>
            <a:pPr lvl="0"/>
            <a:r>
              <a:rPr lang="en-IN" sz="5400" b="1" dirty="0">
                <a:solidFill>
                  <a:srgbClr val="E41657"/>
                </a:solidFill>
                <a:latin typeface="Lato" panose="020F0502020204030203" pitchFamily="34" charset="0"/>
              </a:rPr>
              <a:t>Static Variables</a:t>
            </a:r>
          </a:p>
        </p:txBody>
      </p:sp>
      <p:sp>
        <p:nvSpPr>
          <p:cNvPr id="23" name="Rectangle: Rounded Corners 22">
            <a:extLst>
              <a:ext uri="{FF2B5EF4-FFF2-40B4-BE49-F238E27FC236}">
                <a16:creationId xmlns:a16="http://schemas.microsoft.com/office/drawing/2014/main" id="{0EFA67D3-3B01-490E-BDCA-5C110706D317}"/>
              </a:ext>
            </a:extLst>
          </p:cNvPr>
          <p:cNvSpPr/>
          <p:nvPr/>
        </p:nvSpPr>
        <p:spPr bwMode="auto">
          <a:xfrm>
            <a:off x="16692537" y="4901713"/>
            <a:ext cx="19964400" cy="11096118"/>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096963"/>
            <a:r>
              <a:rPr lang="en-IN" sz="4400" dirty="0">
                <a:solidFill>
                  <a:srgbClr val="CC7832"/>
                </a:solidFill>
                <a:latin typeface="Consolas" panose="020B0609020204030204" pitchFamily="49" charset="0"/>
              </a:rPr>
              <a:t>public</a:t>
            </a:r>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class</a:t>
            </a:r>
            <a:r>
              <a:rPr lang="en-IN" sz="4400" dirty="0">
                <a:solidFill>
                  <a:srgbClr val="D9E8F7"/>
                </a:solidFill>
                <a:latin typeface="Consolas" panose="020B0609020204030204" pitchFamily="49" charset="0"/>
              </a:rPr>
              <a:t> </a:t>
            </a:r>
            <a:r>
              <a:rPr lang="en-IN" sz="4400" dirty="0" err="1">
                <a:solidFill>
                  <a:srgbClr val="1290C3"/>
                </a:solidFill>
                <a:latin typeface="Consolas" panose="020B0609020204030204" pitchFamily="49" charset="0"/>
              </a:rPr>
              <a:t>LambdaStaticConsumerDemo</a:t>
            </a:r>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p>
          <a:p>
            <a:pPr marL="1096963"/>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private</a:t>
            </a:r>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static</a:t>
            </a:r>
            <a:r>
              <a:rPr lang="en-IN" sz="4400" dirty="0">
                <a:solidFill>
                  <a:srgbClr val="D9E8F7"/>
                </a:solidFill>
                <a:latin typeface="Consolas" panose="020B0609020204030204" pitchFamily="49" charset="0"/>
              </a:rPr>
              <a:t> </a:t>
            </a:r>
            <a:r>
              <a:rPr lang="en-IN" sz="4400" dirty="0">
                <a:solidFill>
                  <a:srgbClr val="1290C3"/>
                </a:solidFill>
                <a:latin typeface="Consolas" panose="020B0609020204030204" pitchFamily="49" charset="0"/>
              </a:rPr>
              <a:t>String</a:t>
            </a:r>
            <a:r>
              <a:rPr lang="en-IN" sz="4400" dirty="0">
                <a:solidFill>
                  <a:srgbClr val="D9E8F7"/>
                </a:solidFill>
                <a:latin typeface="Consolas" panose="020B0609020204030204" pitchFamily="49" charset="0"/>
              </a:rPr>
              <a:t> </a:t>
            </a:r>
            <a:r>
              <a:rPr lang="en-IN" sz="4400" i="1" dirty="0" err="1">
                <a:solidFill>
                  <a:srgbClr val="8DDAF8"/>
                </a:solidFill>
                <a:latin typeface="Consolas" panose="020B0609020204030204" pitchFamily="49" charset="0"/>
              </a:rPr>
              <a:t>myStaticVar</a:t>
            </a:r>
            <a:r>
              <a:rPr lang="en-IN" sz="4400" i="1" dirty="0">
                <a:solidFill>
                  <a:srgbClr val="D9E8F7"/>
                </a:solidFill>
                <a:latin typeface="Consolas" panose="020B0609020204030204" pitchFamily="49" charset="0"/>
              </a:rPr>
              <a:t> </a:t>
            </a:r>
            <a:r>
              <a:rPr lang="en-IN" sz="4400" i="1" dirty="0">
                <a:solidFill>
                  <a:srgbClr val="E6E6FA"/>
                </a:solidFill>
                <a:latin typeface="Consolas" panose="020B0609020204030204" pitchFamily="49" charset="0"/>
              </a:rPr>
              <a:t>=</a:t>
            </a:r>
            <a:r>
              <a:rPr lang="en-IN" sz="4400" i="1" dirty="0">
                <a:solidFill>
                  <a:srgbClr val="D9E8F7"/>
                </a:solidFill>
                <a:latin typeface="Consolas" panose="020B0609020204030204" pitchFamily="49" charset="0"/>
              </a:rPr>
              <a:t> </a:t>
            </a:r>
            <a:r>
              <a:rPr lang="en-IN" sz="4400" i="1" dirty="0">
                <a:solidFill>
                  <a:srgbClr val="17C6A3"/>
                </a:solidFill>
                <a:latin typeface="Consolas" panose="020B0609020204030204" pitchFamily="49" charset="0"/>
              </a:rPr>
              <a:t>"</a:t>
            </a:r>
            <a:r>
              <a:rPr lang="en-IN" sz="4400" i="1" dirty="0" err="1">
                <a:solidFill>
                  <a:srgbClr val="17C6A3"/>
                </a:solidFill>
                <a:latin typeface="Consolas" panose="020B0609020204030204" pitchFamily="49" charset="0"/>
              </a:rPr>
              <a:t>Edureka</a:t>
            </a:r>
            <a:r>
              <a:rPr lang="en-IN" sz="4400" i="1" dirty="0">
                <a:solidFill>
                  <a:srgbClr val="17C6A3"/>
                </a:solidFill>
                <a:latin typeface="Consolas" panose="020B0609020204030204" pitchFamily="49" charset="0"/>
              </a:rPr>
              <a:t>!"</a:t>
            </a:r>
            <a:r>
              <a:rPr lang="en-IN" sz="4400" i="1" dirty="0">
                <a:solidFill>
                  <a:srgbClr val="E6E6FA"/>
                </a:solidFill>
                <a:latin typeface="Consolas" panose="020B0609020204030204" pitchFamily="49" charset="0"/>
              </a:rPr>
              <a:t>;</a:t>
            </a:r>
          </a:p>
          <a:p>
            <a:pPr marL="1096963"/>
            <a:endParaRPr lang="en-IN" sz="4400" dirty="0">
              <a:latin typeface="Consolas" panose="020B0609020204030204" pitchFamily="49" charset="0"/>
            </a:endParaRPr>
          </a:p>
          <a:p>
            <a:pPr marL="1096963"/>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public</a:t>
            </a:r>
            <a:r>
              <a:rPr lang="en-IN" sz="4400" dirty="0">
                <a:solidFill>
                  <a:srgbClr val="D9E8F7"/>
                </a:solidFill>
                <a:latin typeface="Consolas" panose="020B0609020204030204" pitchFamily="49" charset="0"/>
              </a:rPr>
              <a:t> </a:t>
            </a:r>
            <a:r>
              <a:rPr lang="en-IN" sz="4400" dirty="0">
                <a:solidFill>
                  <a:srgbClr val="CC7832"/>
                </a:solidFill>
                <a:latin typeface="Consolas" panose="020B0609020204030204" pitchFamily="49" charset="0"/>
              </a:rPr>
              <a:t>void</a:t>
            </a:r>
            <a:r>
              <a:rPr lang="en-IN" sz="4400" dirty="0">
                <a:solidFill>
                  <a:srgbClr val="D9E8F7"/>
                </a:solidFill>
                <a:latin typeface="Consolas" panose="020B0609020204030204" pitchFamily="49" charset="0"/>
              </a:rPr>
              <a:t> </a:t>
            </a:r>
            <a:r>
              <a:rPr lang="en-IN" sz="4400" dirty="0">
                <a:solidFill>
                  <a:srgbClr val="1EB540"/>
                </a:solidFill>
                <a:latin typeface="Consolas" panose="020B0609020204030204" pitchFamily="49" charset="0"/>
              </a:rPr>
              <a:t>attach</a:t>
            </a:r>
            <a:r>
              <a:rPr lang="en-IN" sz="4400" dirty="0">
                <a:solidFill>
                  <a:srgbClr val="F9FAF4"/>
                </a:solidFill>
                <a:latin typeface="Consolas" panose="020B0609020204030204" pitchFamily="49" charset="0"/>
              </a:rPr>
              <a:t>(</a:t>
            </a:r>
            <a:r>
              <a:rPr lang="en-IN" sz="4400" dirty="0" err="1">
                <a:solidFill>
                  <a:srgbClr val="1290C3"/>
                </a:solidFill>
                <a:latin typeface="Consolas" panose="020B0609020204030204" pitchFamily="49" charset="0"/>
              </a:rPr>
              <a:t>LambdaStaticProducerDemo</a:t>
            </a:r>
            <a:r>
              <a:rPr lang="en-IN" sz="4400" dirty="0">
                <a:solidFill>
                  <a:srgbClr val="D9E8F7"/>
                </a:solidFill>
                <a:latin typeface="Consolas" panose="020B0609020204030204" pitchFamily="49" charset="0"/>
              </a:rPr>
              <a:t> </a:t>
            </a:r>
            <a:r>
              <a:rPr lang="en-IN" sz="4400" dirty="0" err="1">
                <a:solidFill>
                  <a:srgbClr val="79ABFF"/>
                </a:solidFill>
                <a:latin typeface="Consolas" panose="020B0609020204030204" pitchFamily="49" charset="0"/>
              </a:rPr>
              <a:t>eventProd</a:t>
            </a:r>
            <a:r>
              <a:rPr lang="en-IN" sz="4400" dirty="0">
                <a:solidFill>
                  <a:srgbClr val="F9FAF4"/>
                </a:solidFill>
                <a:latin typeface="Consolas" panose="020B0609020204030204" pitchFamily="49" charset="0"/>
              </a:rPr>
              <a:t>){</a:t>
            </a:r>
          </a:p>
          <a:p>
            <a:pPr marL="1096963"/>
            <a:r>
              <a:rPr lang="en-IN" sz="4400" dirty="0">
                <a:solidFill>
                  <a:srgbClr val="D9E8F7"/>
                </a:solidFill>
                <a:latin typeface="Consolas" panose="020B0609020204030204" pitchFamily="49" charset="0"/>
              </a:rPr>
              <a:t>        </a:t>
            </a:r>
            <a:r>
              <a:rPr lang="en-IN" sz="4400" dirty="0" err="1">
                <a:solidFill>
                  <a:srgbClr val="79ABFF"/>
                </a:solidFill>
                <a:latin typeface="Consolas" panose="020B0609020204030204" pitchFamily="49" charset="0"/>
              </a:rPr>
              <a:t>eventProd</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listen</a:t>
            </a:r>
            <a:r>
              <a:rPr lang="en-IN" sz="4400" dirty="0">
                <a:solidFill>
                  <a:srgbClr val="F9FAF4"/>
                </a:solidFill>
                <a:latin typeface="Consolas" panose="020B0609020204030204" pitchFamily="49" charset="0"/>
              </a:rPr>
              <a:t>(</a:t>
            </a:r>
            <a:r>
              <a:rPr lang="en-IN" sz="4400" dirty="0">
                <a:solidFill>
                  <a:srgbClr val="ED7F48"/>
                </a:solidFill>
                <a:latin typeface="Consolas" panose="020B0609020204030204" pitchFamily="49" charset="0"/>
              </a:rPr>
              <a:t>e</a:t>
            </a:r>
            <a:r>
              <a:rPr lang="en-IN" sz="4400" dirty="0">
                <a:solidFill>
                  <a:srgbClr val="D9E8F7"/>
                </a:solidFill>
                <a:latin typeface="Consolas" panose="020B0609020204030204" pitchFamily="49" charset="0"/>
              </a:rPr>
              <a:t> </a:t>
            </a:r>
            <a:r>
              <a:rPr lang="en-IN" sz="4400" dirty="0">
                <a:solidFill>
                  <a:srgbClr val="E6E6FA"/>
                </a:solidFill>
                <a:latin typeface="Consolas" panose="020B0609020204030204" pitchFamily="49" charset="0"/>
              </a:rPr>
              <a:t>-&gt;</a:t>
            </a:r>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p>
          <a:p>
            <a:pPr marL="1096963"/>
            <a:r>
              <a:rPr lang="en-IN" sz="4400" dirty="0">
                <a:solidFill>
                  <a:srgbClr val="D9E8F7"/>
                </a:solidFill>
                <a:latin typeface="Consolas" panose="020B0609020204030204" pitchFamily="49" charset="0"/>
              </a:rPr>
              <a:t>            </a:t>
            </a:r>
            <a:r>
              <a:rPr lang="en-IN" sz="4400" dirty="0" err="1">
                <a:solidFill>
                  <a:srgbClr val="D9E8F7"/>
                </a:solidFill>
                <a:latin typeface="Consolas" panose="020B0609020204030204" pitchFamily="49" charset="0"/>
              </a:rPr>
              <a:t>System</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out</a:t>
            </a:r>
            <a:r>
              <a:rPr lang="en-IN" sz="4400" dirty="0" err="1">
                <a:solidFill>
                  <a:srgbClr val="E6E6FA"/>
                </a:solidFill>
                <a:latin typeface="Consolas" panose="020B0609020204030204" pitchFamily="49" charset="0"/>
              </a:rPr>
              <a:t>.</a:t>
            </a:r>
            <a:r>
              <a:rPr lang="en-IN" sz="4400" dirty="0" err="1">
                <a:solidFill>
                  <a:srgbClr val="D9E8F7"/>
                </a:solidFill>
                <a:latin typeface="Consolas" panose="020B0609020204030204" pitchFamily="49" charset="0"/>
              </a:rPr>
              <a:t>println</a:t>
            </a:r>
            <a:r>
              <a:rPr lang="en-IN" sz="4400" dirty="0">
                <a:solidFill>
                  <a:srgbClr val="F9FAF4"/>
                </a:solidFill>
                <a:latin typeface="Consolas" panose="020B0609020204030204" pitchFamily="49" charset="0"/>
              </a:rPr>
              <a:t>(</a:t>
            </a:r>
            <a:r>
              <a:rPr lang="en-IN" sz="4400" dirty="0" err="1">
                <a:solidFill>
                  <a:srgbClr val="D9E8F7"/>
                </a:solidFill>
                <a:latin typeface="Consolas" panose="020B0609020204030204" pitchFamily="49" charset="0"/>
              </a:rPr>
              <a:t>myStaticVar</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p>
          <a:p>
            <a:pPr marL="1096963"/>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r>
              <a:rPr lang="en-IN" sz="4400" dirty="0">
                <a:solidFill>
                  <a:srgbClr val="E6E6FA"/>
                </a:solidFill>
                <a:latin typeface="Consolas" panose="020B0609020204030204" pitchFamily="49" charset="0"/>
              </a:rPr>
              <a:t>;</a:t>
            </a:r>
          </a:p>
          <a:p>
            <a:pPr marL="1096963"/>
            <a:r>
              <a:rPr lang="en-IN" sz="4400" dirty="0">
                <a:solidFill>
                  <a:srgbClr val="D9E8F7"/>
                </a:solidFill>
                <a:latin typeface="Consolas" panose="020B0609020204030204" pitchFamily="49" charset="0"/>
              </a:rPr>
              <a:t>    </a:t>
            </a:r>
            <a:r>
              <a:rPr lang="en-IN" sz="4400" dirty="0">
                <a:solidFill>
                  <a:srgbClr val="F9FAF4"/>
                </a:solidFill>
                <a:latin typeface="Consolas" panose="020B0609020204030204" pitchFamily="49" charset="0"/>
              </a:rPr>
              <a:t>}</a:t>
            </a:r>
          </a:p>
          <a:p>
            <a:pPr marL="1096963"/>
            <a:r>
              <a:rPr lang="en-IN" sz="4400" dirty="0">
                <a:solidFill>
                  <a:srgbClr val="F9FAF4"/>
                </a:solidFill>
                <a:latin typeface="Consolas" panose="020B0609020204030204" pitchFamily="49" charset="0"/>
              </a:rPr>
              <a:t>}</a:t>
            </a:r>
            <a:endParaRPr kumimoji="0" lang="en-IN" sz="44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673922348"/>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2059"/>
            <a:ext cx="36804600" cy="20584946"/>
          </a:xfrm>
          <a:prstGeom prst="rect">
            <a:avLst/>
          </a:prstGeom>
          <a:noFill/>
          <a:ln w="9525">
            <a:noFill/>
            <a:miter lim="800000"/>
            <a:headEnd/>
            <a:tailEnd/>
          </a:ln>
        </p:spPr>
      </p:pic>
      <p:sp>
        <p:nvSpPr>
          <p:cNvPr id="2" name="TextBox 1">
            <a:extLst>
              <a:ext uri="{FF2B5EF4-FFF2-40B4-BE49-F238E27FC236}">
                <a16:creationId xmlns:a16="http://schemas.microsoft.com/office/drawing/2014/main" id="{AB0121BC-E3CB-446C-AFB0-0D427F5A5481}"/>
              </a:ext>
            </a:extLst>
          </p:cNvPr>
          <p:cNvSpPr txBox="1"/>
          <p:nvPr/>
        </p:nvSpPr>
        <p:spPr>
          <a:xfrm>
            <a:off x="6477000" y="7162800"/>
            <a:ext cx="18549061" cy="433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Method References As Lambdas</a:t>
            </a:r>
          </a:p>
        </p:txBody>
      </p:sp>
    </p:spTree>
    <p:extLst>
      <p:ext uri="{BB962C8B-B14F-4D97-AF65-F5344CB8AC3E}">
        <p14:creationId xmlns:p14="http://schemas.microsoft.com/office/powerpoint/2010/main" val="35255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6BBE4C63-D57B-4DC1-9F5D-6A768F00F7A7}"/>
              </a:ext>
            </a:extLst>
          </p:cNvPr>
          <p:cNvSpPr>
            <a:spLocks noGrp="1"/>
          </p:cNvSpPr>
          <p:nvPr>
            <p:ph type="title"/>
          </p:nvPr>
        </p:nvSpPr>
        <p:spPr>
          <a:xfrm>
            <a:off x="6811111" y="2725394"/>
            <a:ext cx="139827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Method References</a:t>
            </a:r>
          </a:p>
        </p:txBody>
      </p:sp>
      <p:sp>
        <p:nvSpPr>
          <p:cNvPr id="4" name="Rectangle 3">
            <a:extLst>
              <a:ext uri="{FF2B5EF4-FFF2-40B4-BE49-F238E27FC236}">
                <a16:creationId xmlns:a16="http://schemas.microsoft.com/office/drawing/2014/main" id="{8C070E2D-2E39-4224-B0A7-5E788CE8B33B}"/>
              </a:ext>
            </a:extLst>
          </p:cNvPr>
          <p:cNvSpPr/>
          <p:nvPr/>
        </p:nvSpPr>
        <p:spPr bwMode="auto">
          <a:xfrm>
            <a:off x="6811111" y="5393445"/>
            <a:ext cx="22479000" cy="1754326"/>
          </a:xfrm>
          <a:prstGeom prst="rect">
            <a:avLst/>
          </a:prstGeom>
        </p:spPr>
        <p:txBody>
          <a:bodyPr wrap="square">
            <a:spAutoFit/>
          </a:bodyPr>
          <a:lstStyle/>
          <a:p>
            <a:pPr defTabSz="228600">
              <a:spcBef>
                <a:spcPct val="20000"/>
              </a:spcBef>
              <a:buClr>
                <a:srgbClr val="FF0000"/>
              </a:buClr>
            </a:pPr>
            <a:r>
              <a:rPr lang="en-IN" sz="5400" dirty="0">
                <a:solidFill>
                  <a:schemeClr val="bg2">
                    <a:lumMod val="10000"/>
                  </a:schemeClr>
                </a:solidFill>
                <a:latin typeface="Lato" panose="020F0502020204030203" pitchFamily="34" charset="0"/>
              </a:rPr>
              <a:t>Java lambda expression can access variables that are declared outside the lambda function body under certain circumstances</a:t>
            </a:r>
          </a:p>
        </p:txBody>
      </p:sp>
      <p:cxnSp>
        <p:nvCxnSpPr>
          <p:cNvPr id="5" name="Straight Connector 4">
            <a:extLst>
              <a:ext uri="{FF2B5EF4-FFF2-40B4-BE49-F238E27FC236}">
                <a16:creationId xmlns:a16="http://schemas.microsoft.com/office/drawing/2014/main" id="{0A80ADEA-0CDB-43EA-B823-755AF8EFCD63}"/>
              </a:ext>
            </a:extLst>
          </p:cNvPr>
          <p:cNvCxnSpPr/>
          <p:nvPr/>
        </p:nvCxnSpPr>
        <p:spPr bwMode="auto">
          <a:xfrm flipV="1">
            <a:off x="7428770" y="9873165"/>
            <a:ext cx="27565350" cy="200891"/>
          </a:xfrm>
          <a:prstGeom prst="line">
            <a:avLst/>
          </a:prstGeom>
          <a:noFill/>
          <a:ln w="165100" cap="flat" cmpd="sng" algn="ctr">
            <a:solidFill>
              <a:schemeClr val="bg2">
                <a:lumMod val="50000"/>
              </a:schemeClr>
            </a:solidFill>
            <a:prstDash val="sysDot"/>
            <a:round/>
            <a:headEnd type="none" w="sm" len="sm"/>
            <a:tailEnd type="none" w="sm" len="sm"/>
          </a:ln>
          <a:effectLst>
            <a:outerShdw blurRad="241300" dist="304800" dir="5220000" algn="tl" rotWithShape="0">
              <a:prstClr val="black">
                <a:alpha val="40000"/>
              </a:prstClr>
            </a:outerShdw>
          </a:effectLst>
        </p:spPr>
      </p:cxnSp>
      <p:sp>
        <p:nvSpPr>
          <p:cNvPr id="12" name="TextBox 11">
            <a:extLst>
              <a:ext uri="{FF2B5EF4-FFF2-40B4-BE49-F238E27FC236}">
                <a16:creationId xmlns:a16="http://schemas.microsoft.com/office/drawing/2014/main" id="{FA3CD9DC-5E3D-4373-9A34-E1C0DEC8507A}"/>
              </a:ext>
            </a:extLst>
          </p:cNvPr>
          <p:cNvSpPr txBox="1"/>
          <p:nvPr/>
        </p:nvSpPr>
        <p:spPr>
          <a:xfrm>
            <a:off x="6473140" y="12601126"/>
            <a:ext cx="5929876" cy="1569660"/>
          </a:xfrm>
          <a:prstGeom prst="rect">
            <a:avLst/>
          </a:prstGeom>
          <a:noFill/>
        </p:spPr>
        <p:txBody>
          <a:bodyPr wrap="square" rtlCol="0">
            <a:spAutoFit/>
          </a:bodyPr>
          <a:lstStyle/>
          <a:p>
            <a:pPr algn="ctr"/>
            <a:r>
              <a:rPr lang="en-IN" sz="4800" dirty="0">
                <a:solidFill>
                  <a:schemeClr val="tx2">
                    <a:lumMod val="75000"/>
                  </a:schemeClr>
                </a:solidFill>
                <a:latin typeface="Lato" panose="020F0502020204030203" pitchFamily="34" charset="0"/>
              </a:rPr>
              <a:t>Static Method Reference</a:t>
            </a:r>
          </a:p>
        </p:txBody>
      </p:sp>
      <p:sp>
        <p:nvSpPr>
          <p:cNvPr id="15" name="Rectangle: Rounded Corners 14">
            <a:extLst>
              <a:ext uri="{FF2B5EF4-FFF2-40B4-BE49-F238E27FC236}">
                <a16:creationId xmlns:a16="http://schemas.microsoft.com/office/drawing/2014/main" id="{39A8074F-1A2F-484F-9CB3-70B9CD5B2103}"/>
              </a:ext>
            </a:extLst>
          </p:cNvPr>
          <p:cNvSpPr/>
          <p:nvPr/>
        </p:nvSpPr>
        <p:spPr bwMode="auto">
          <a:xfrm>
            <a:off x="7020394" y="12486312"/>
            <a:ext cx="5263597" cy="1802103"/>
          </a:xfrm>
          <a:prstGeom prst="roundRect">
            <a:avLst/>
          </a:prstGeom>
          <a:noFill/>
          <a:ln w="76200" cap="flat" cmpd="sng" algn="ctr">
            <a:solidFill>
              <a:srgbClr val="FF7C8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6" name="Rectangle: Rounded Corners 15">
            <a:extLst>
              <a:ext uri="{FF2B5EF4-FFF2-40B4-BE49-F238E27FC236}">
                <a16:creationId xmlns:a16="http://schemas.microsoft.com/office/drawing/2014/main" id="{177F1983-2C10-4A26-BEE1-540F400484B6}"/>
              </a:ext>
            </a:extLst>
          </p:cNvPr>
          <p:cNvSpPr/>
          <p:nvPr/>
        </p:nvSpPr>
        <p:spPr bwMode="auto">
          <a:xfrm>
            <a:off x="13802461" y="12561573"/>
            <a:ext cx="6112138" cy="1802103"/>
          </a:xfrm>
          <a:prstGeom prst="roundRect">
            <a:avLst/>
          </a:prstGeom>
          <a:noFill/>
          <a:ln w="76200" cap="flat" cmpd="sng" algn="ctr">
            <a:solidFill>
              <a:srgbClr val="33CCC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7" name="Rectangle: Rounded Corners 16">
            <a:extLst>
              <a:ext uri="{FF2B5EF4-FFF2-40B4-BE49-F238E27FC236}">
                <a16:creationId xmlns:a16="http://schemas.microsoft.com/office/drawing/2014/main" id="{871FF27D-5A8E-4C91-83C8-1F1B28052E57}"/>
              </a:ext>
            </a:extLst>
          </p:cNvPr>
          <p:cNvSpPr/>
          <p:nvPr/>
        </p:nvSpPr>
        <p:spPr bwMode="auto">
          <a:xfrm>
            <a:off x="21596459" y="12561573"/>
            <a:ext cx="6112138" cy="1802103"/>
          </a:xfrm>
          <a:prstGeom prst="roundRect">
            <a:avLst/>
          </a:prstGeom>
          <a:noFill/>
          <a:ln w="76200" cap="flat" cmpd="sng" algn="ctr">
            <a:solidFill>
              <a:schemeClr val="accent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6" name="Flowchart: Merge 5">
            <a:extLst>
              <a:ext uri="{FF2B5EF4-FFF2-40B4-BE49-F238E27FC236}">
                <a16:creationId xmlns:a16="http://schemas.microsoft.com/office/drawing/2014/main" id="{8E46C14C-4AF9-4F39-93AE-09F098CDD0D5}"/>
              </a:ext>
            </a:extLst>
          </p:cNvPr>
          <p:cNvSpPr/>
          <p:nvPr/>
        </p:nvSpPr>
        <p:spPr bwMode="auto">
          <a:xfrm>
            <a:off x="8610204" y="9260098"/>
            <a:ext cx="2483400" cy="2180546"/>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7" name="Flowchart: Merge 6">
            <a:extLst>
              <a:ext uri="{FF2B5EF4-FFF2-40B4-BE49-F238E27FC236}">
                <a16:creationId xmlns:a16="http://schemas.microsoft.com/office/drawing/2014/main" id="{20C676E6-85EC-4A84-B3BB-0D3361D91901}"/>
              </a:ext>
            </a:extLst>
          </p:cNvPr>
          <p:cNvSpPr/>
          <p:nvPr/>
        </p:nvSpPr>
        <p:spPr bwMode="auto">
          <a:xfrm>
            <a:off x="15859861" y="9260098"/>
            <a:ext cx="2483400" cy="2180546"/>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4C8E5537-F29D-4525-A708-B382BDC5C991}"/>
              </a:ext>
            </a:extLst>
          </p:cNvPr>
          <p:cNvSpPr/>
          <p:nvPr/>
        </p:nvSpPr>
        <p:spPr bwMode="auto">
          <a:xfrm>
            <a:off x="23612925" y="9260098"/>
            <a:ext cx="2483400" cy="2180546"/>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EF982423-CCC7-44DF-AC73-4C157B65572D}"/>
              </a:ext>
            </a:extLst>
          </p:cNvPr>
          <p:cNvSpPr/>
          <p:nvPr/>
        </p:nvSpPr>
        <p:spPr bwMode="auto">
          <a:xfrm>
            <a:off x="8963359" y="9372600"/>
            <a:ext cx="1865815" cy="163827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0" name="Flowchart: Merge 9">
            <a:extLst>
              <a:ext uri="{FF2B5EF4-FFF2-40B4-BE49-F238E27FC236}">
                <a16:creationId xmlns:a16="http://schemas.microsoft.com/office/drawing/2014/main" id="{FD00A027-A521-477A-9669-9855813525DB}"/>
              </a:ext>
            </a:extLst>
          </p:cNvPr>
          <p:cNvSpPr/>
          <p:nvPr/>
        </p:nvSpPr>
        <p:spPr bwMode="auto">
          <a:xfrm>
            <a:off x="16213017" y="9372600"/>
            <a:ext cx="1865815" cy="163827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1" name="Flowchart: Merge 10">
            <a:extLst>
              <a:ext uri="{FF2B5EF4-FFF2-40B4-BE49-F238E27FC236}">
                <a16:creationId xmlns:a16="http://schemas.microsoft.com/office/drawing/2014/main" id="{BB1F880E-8EDC-466C-BD4A-B73AE02ADED2}"/>
              </a:ext>
            </a:extLst>
          </p:cNvPr>
          <p:cNvSpPr/>
          <p:nvPr/>
        </p:nvSpPr>
        <p:spPr bwMode="auto">
          <a:xfrm>
            <a:off x="23966080" y="9372600"/>
            <a:ext cx="1865815" cy="163827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8" name="Flowchart: Merge 17">
            <a:extLst>
              <a:ext uri="{FF2B5EF4-FFF2-40B4-BE49-F238E27FC236}">
                <a16:creationId xmlns:a16="http://schemas.microsoft.com/office/drawing/2014/main" id="{B420E640-BF4B-40C5-B981-5BE1F705A380}"/>
              </a:ext>
            </a:extLst>
          </p:cNvPr>
          <p:cNvSpPr/>
          <p:nvPr/>
        </p:nvSpPr>
        <p:spPr bwMode="auto">
          <a:xfrm>
            <a:off x="31551354" y="9260098"/>
            <a:ext cx="2483400" cy="2180546"/>
          </a:xfrm>
          <a:prstGeom prst="flowChartMerge">
            <a:avLst/>
          </a:prstGeom>
          <a:solidFill>
            <a:srgbClr val="92D050"/>
          </a:solidFill>
          <a:ln w="133350" cap="flat" cmpd="sng" algn="ctr">
            <a:solidFill>
              <a:srgbClr val="92D05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9" name="Flowchart: Merge 18">
            <a:extLst>
              <a:ext uri="{FF2B5EF4-FFF2-40B4-BE49-F238E27FC236}">
                <a16:creationId xmlns:a16="http://schemas.microsoft.com/office/drawing/2014/main" id="{95FEE957-E702-437E-8A01-2F46E2352557}"/>
              </a:ext>
            </a:extLst>
          </p:cNvPr>
          <p:cNvSpPr/>
          <p:nvPr/>
        </p:nvSpPr>
        <p:spPr bwMode="auto">
          <a:xfrm>
            <a:off x="31904510" y="9372600"/>
            <a:ext cx="1865815" cy="1638276"/>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4</a:t>
            </a:r>
          </a:p>
        </p:txBody>
      </p:sp>
      <p:sp>
        <p:nvSpPr>
          <p:cNvPr id="21" name="Rectangle: Rounded Corners 20">
            <a:extLst>
              <a:ext uri="{FF2B5EF4-FFF2-40B4-BE49-F238E27FC236}">
                <a16:creationId xmlns:a16="http://schemas.microsoft.com/office/drawing/2014/main" id="{E6FB0ADB-6ABA-4BDC-9763-35239E765C69}"/>
              </a:ext>
            </a:extLst>
          </p:cNvPr>
          <p:cNvSpPr/>
          <p:nvPr/>
        </p:nvSpPr>
        <p:spPr bwMode="auto">
          <a:xfrm>
            <a:off x="29473262" y="12400505"/>
            <a:ext cx="6112138" cy="1802103"/>
          </a:xfrm>
          <a:prstGeom prst="roundRect">
            <a:avLst/>
          </a:prstGeom>
          <a:noFill/>
          <a:ln w="76200" cap="flat" cmpd="sng" algn="ctr">
            <a:solidFill>
              <a:srgbClr val="92D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2" name="TextBox 21">
            <a:extLst>
              <a:ext uri="{FF2B5EF4-FFF2-40B4-BE49-F238E27FC236}">
                <a16:creationId xmlns:a16="http://schemas.microsoft.com/office/drawing/2014/main" id="{30C6161B-72B7-4030-ACAE-D9F19FCDC344}"/>
              </a:ext>
            </a:extLst>
          </p:cNvPr>
          <p:cNvSpPr txBox="1"/>
          <p:nvPr/>
        </p:nvSpPr>
        <p:spPr>
          <a:xfrm>
            <a:off x="14034524" y="12601126"/>
            <a:ext cx="5929876" cy="1569660"/>
          </a:xfrm>
          <a:prstGeom prst="rect">
            <a:avLst/>
          </a:prstGeom>
          <a:noFill/>
        </p:spPr>
        <p:txBody>
          <a:bodyPr wrap="square" rtlCol="0">
            <a:spAutoFit/>
          </a:bodyPr>
          <a:lstStyle/>
          <a:p>
            <a:pPr algn="ctr"/>
            <a:r>
              <a:rPr lang="en-IN" sz="4800" dirty="0">
                <a:solidFill>
                  <a:schemeClr val="tx2">
                    <a:lumMod val="75000"/>
                  </a:schemeClr>
                </a:solidFill>
                <a:latin typeface="Lato" panose="020F0502020204030203" pitchFamily="34" charset="0"/>
              </a:rPr>
              <a:t>Parameter Method Reference</a:t>
            </a:r>
          </a:p>
        </p:txBody>
      </p:sp>
      <p:sp>
        <p:nvSpPr>
          <p:cNvPr id="23" name="TextBox 22">
            <a:extLst>
              <a:ext uri="{FF2B5EF4-FFF2-40B4-BE49-F238E27FC236}">
                <a16:creationId xmlns:a16="http://schemas.microsoft.com/office/drawing/2014/main" id="{99E1B2FF-B5C8-4C65-B925-8DFC2A697798}"/>
              </a:ext>
            </a:extLst>
          </p:cNvPr>
          <p:cNvSpPr txBox="1"/>
          <p:nvPr/>
        </p:nvSpPr>
        <p:spPr>
          <a:xfrm>
            <a:off x="21715925" y="12601126"/>
            <a:ext cx="5929876" cy="1569660"/>
          </a:xfrm>
          <a:prstGeom prst="rect">
            <a:avLst/>
          </a:prstGeom>
          <a:noFill/>
        </p:spPr>
        <p:txBody>
          <a:bodyPr wrap="square" rtlCol="0">
            <a:spAutoFit/>
          </a:bodyPr>
          <a:lstStyle/>
          <a:p>
            <a:pPr algn="ctr"/>
            <a:r>
              <a:rPr lang="en-IN" sz="4800" dirty="0">
                <a:solidFill>
                  <a:schemeClr val="tx2">
                    <a:lumMod val="75000"/>
                  </a:schemeClr>
                </a:solidFill>
                <a:latin typeface="Lato" panose="020F0502020204030203" pitchFamily="34" charset="0"/>
              </a:rPr>
              <a:t>Instance Method Reference</a:t>
            </a:r>
          </a:p>
        </p:txBody>
      </p:sp>
      <p:sp>
        <p:nvSpPr>
          <p:cNvPr id="24" name="TextBox 23">
            <a:extLst>
              <a:ext uri="{FF2B5EF4-FFF2-40B4-BE49-F238E27FC236}">
                <a16:creationId xmlns:a16="http://schemas.microsoft.com/office/drawing/2014/main" id="{28BC9171-F8BE-4C1C-9660-966323858401}"/>
              </a:ext>
            </a:extLst>
          </p:cNvPr>
          <p:cNvSpPr txBox="1"/>
          <p:nvPr/>
        </p:nvSpPr>
        <p:spPr>
          <a:xfrm>
            <a:off x="29554084" y="12440058"/>
            <a:ext cx="5929876" cy="1569660"/>
          </a:xfrm>
          <a:prstGeom prst="rect">
            <a:avLst/>
          </a:prstGeom>
          <a:noFill/>
        </p:spPr>
        <p:txBody>
          <a:bodyPr wrap="square" rtlCol="0">
            <a:spAutoFit/>
          </a:bodyPr>
          <a:lstStyle/>
          <a:p>
            <a:pPr algn="ctr"/>
            <a:r>
              <a:rPr lang="en-IN" sz="4800" dirty="0">
                <a:solidFill>
                  <a:schemeClr val="tx2">
                    <a:lumMod val="75000"/>
                  </a:schemeClr>
                </a:solidFill>
                <a:latin typeface="Lato" panose="020F0502020204030203" pitchFamily="34" charset="0"/>
              </a:rPr>
              <a:t>Constructor Method Reference</a:t>
            </a:r>
          </a:p>
        </p:txBody>
      </p:sp>
    </p:spTree>
    <p:extLst>
      <p:ext uri="{BB962C8B-B14F-4D97-AF65-F5344CB8AC3E}">
        <p14:creationId xmlns:p14="http://schemas.microsoft.com/office/powerpoint/2010/main" val="387648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6BBE4C63-D57B-4DC1-9F5D-6A768F00F7A7}"/>
              </a:ext>
            </a:extLst>
          </p:cNvPr>
          <p:cNvSpPr>
            <a:spLocks noGrp="1"/>
          </p:cNvSpPr>
          <p:nvPr>
            <p:ph type="title"/>
          </p:nvPr>
        </p:nvSpPr>
        <p:spPr>
          <a:xfrm>
            <a:off x="7757258" y="1738185"/>
            <a:ext cx="141351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Method References</a:t>
            </a:r>
          </a:p>
        </p:txBody>
      </p:sp>
      <p:sp>
        <p:nvSpPr>
          <p:cNvPr id="12" name="TextBox 11">
            <a:extLst>
              <a:ext uri="{FF2B5EF4-FFF2-40B4-BE49-F238E27FC236}">
                <a16:creationId xmlns:a16="http://schemas.microsoft.com/office/drawing/2014/main" id="{FA3CD9DC-5E3D-4373-9A34-E1C0DEC8507A}"/>
              </a:ext>
            </a:extLst>
          </p:cNvPr>
          <p:cNvSpPr txBox="1"/>
          <p:nvPr/>
        </p:nvSpPr>
        <p:spPr>
          <a:xfrm>
            <a:off x="12039600" y="5136733"/>
            <a:ext cx="6165273" cy="1754326"/>
          </a:xfrm>
          <a:prstGeom prst="rect">
            <a:avLst/>
          </a:prstGeom>
          <a:noFill/>
        </p:spPr>
        <p:txBody>
          <a:bodyPr wrap="square" rtlCol="0">
            <a:spAutoFit/>
          </a:bodyPr>
          <a:lstStyle/>
          <a:p>
            <a:pPr algn="ctr"/>
            <a:r>
              <a:rPr lang="en-IN" sz="5400" dirty="0">
                <a:solidFill>
                  <a:schemeClr val="tx1">
                    <a:lumMod val="50000"/>
                  </a:schemeClr>
                </a:solidFill>
                <a:latin typeface="Lato" panose="020F0502020204030203" pitchFamily="34" charset="0"/>
              </a:rPr>
              <a:t>Static Method Reference</a:t>
            </a:r>
          </a:p>
        </p:txBody>
      </p:sp>
      <p:cxnSp>
        <p:nvCxnSpPr>
          <p:cNvPr id="5" name="Straight Connector 4">
            <a:extLst>
              <a:ext uri="{FF2B5EF4-FFF2-40B4-BE49-F238E27FC236}">
                <a16:creationId xmlns:a16="http://schemas.microsoft.com/office/drawing/2014/main" id="{0A80ADEA-0CDB-43EA-B823-755AF8EFCD63}"/>
              </a:ext>
            </a:extLst>
          </p:cNvPr>
          <p:cNvCxnSpPr>
            <a:cxnSpLocks/>
          </p:cNvCxnSpPr>
          <p:nvPr/>
        </p:nvCxnSpPr>
        <p:spPr bwMode="auto">
          <a:xfrm flipV="1">
            <a:off x="11054480" y="4114051"/>
            <a:ext cx="0" cy="15240000"/>
          </a:xfrm>
          <a:prstGeom prst="line">
            <a:avLst/>
          </a:prstGeom>
          <a:noFill/>
          <a:ln w="165100" cap="flat" cmpd="sng" algn="ctr">
            <a:solidFill>
              <a:schemeClr val="bg2">
                <a:lumMod val="50000"/>
              </a:schemeClr>
            </a:solidFill>
            <a:prstDash val="sysDot"/>
            <a:round/>
            <a:headEnd type="none" w="sm" len="sm"/>
            <a:tailEnd type="none" w="sm" len="sm"/>
          </a:ln>
          <a:effectLst>
            <a:outerShdw blurRad="241300" dist="304800" dir="5220000" algn="tl" rotWithShape="0">
              <a:prstClr val="black">
                <a:alpha val="40000"/>
              </a:prstClr>
            </a:outerShdw>
          </a:effectLst>
        </p:spPr>
      </p:cxnSp>
      <p:sp>
        <p:nvSpPr>
          <p:cNvPr id="6" name="Flowchart: Merge 5">
            <a:extLst>
              <a:ext uri="{FF2B5EF4-FFF2-40B4-BE49-F238E27FC236}">
                <a16:creationId xmlns:a16="http://schemas.microsoft.com/office/drawing/2014/main" id="{8E46C14C-4AF9-4F39-93AE-09F098CDD0D5}"/>
              </a:ext>
            </a:extLst>
          </p:cNvPr>
          <p:cNvSpPr/>
          <p:nvPr/>
        </p:nvSpPr>
        <p:spPr bwMode="auto">
          <a:xfrm>
            <a:off x="9763488" y="4905260"/>
            <a:ext cx="2581984" cy="2267107"/>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7" name="Flowchart: Merge 6">
            <a:extLst>
              <a:ext uri="{FF2B5EF4-FFF2-40B4-BE49-F238E27FC236}">
                <a16:creationId xmlns:a16="http://schemas.microsoft.com/office/drawing/2014/main" id="{20C676E6-85EC-4A84-B3BB-0D3361D91901}"/>
              </a:ext>
            </a:extLst>
          </p:cNvPr>
          <p:cNvSpPr/>
          <p:nvPr/>
        </p:nvSpPr>
        <p:spPr bwMode="auto">
          <a:xfrm>
            <a:off x="9763488" y="8658389"/>
            <a:ext cx="2581984" cy="2267107"/>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4C8E5537-F29D-4525-A708-B382BDC5C991}"/>
              </a:ext>
            </a:extLst>
          </p:cNvPr>
          <p:cNvSpPr/>
          <p:nvPr/>
        </p:nvSpPr>
        <p:spPr bwMode="auto">
          <a:xfrm>
            <a:off x="9777342" y="12439227"/>
            <a:ext cx="2581984" cy="2267107"/>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EF982423-CCC7-44DF-AC73-4C157B65572D}"/>
              </a:ext>
            </a:extLst>
          </p:cNvPr>
          <p:cNvSpPr/>
          <p:nvPr/>
        </p:nvSpPr>
        <p:spPr bwMode="auto">
          <a:xfrm>
            <a:off x="10084538" y="4990446"/>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0" name="Flowchart: Merge 9">
            <a:extLst>
              <a:ext uri="{FF2B5EF4-FFF2-40B4-BE49-F238E27FC236}">
                <a16:creationId xmlns:a16="http://schemas.microsoft.com/office/drawing/2014/main" id="{FD00A027-A521-477A-9669-9855813525DB}"/>
              </a:ext>
            </a:extLst>
          </p:cNvPr>
          <p:cNvSpPr/>
          <p:nvPr/>
        </p:nvSpPr>
        <p:spPr bwMode="auto">
          <a:xfrm>
            <a:off x="10084538" y="8743575"/>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1" name="Flowchart: Merge 10">
            <a:extLst>
              <a:ext uri="{FF2B5EF4-FFF2-40B4-BE49-F238E27FC236}">
                <a16:creationId xmlns:a16="http://schemas.microsoft.com/office/drawing/2014/main" id="{BB1F880E-8EDC-466C-BD4A-B73AE02ADED2}"/>
              </a:ext>
            </a:extLst>
          </p:cNvPr>
          <p:cNvSpPr/>
          <p:nvPr/>
        </p:nvSpPr>
        <p:spPr bwMode="auto">
          <a:xfrm>
            <a:off x="10098393" y="12524414"/>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8" name="Flowchart: Merge 17">
            <a:extLst>
              <a:ext uri="{FF2B5EF4-FFF2-40B4-BE49-F238E27FC236}">
                <a16:creationId xmlns:a16="http://schemas.microsoft.com/office/drawing/2014/main" id="{B420E640-BF4B-40C5-B981-5BE1F705A380}"/>
              </a:ext>
            </a:extLst>
          </p:cNvPr>
          <p:cNvSpPr/>
          <p:nvPr/>
        </p:nvSpPr>
        <p:spPr bwMode="auto">
          <a:xfrm>
            <a:off x="9711793" y="16329975"/>
            <a:ext cx="2581984" cy="2267107"/>
          </a:xfrm>
          <a:prstGeom prst="flowChartMerge">
            <a:avLst/>
          </a:prstGeom>
          <a:solidFill>
            <a:srgbClr val="92D050"/>
          </a:solidFill>
          <a:ln w="133350" cap="flat" cmpd="sng" algn="ctr">
            <a:solidFill>
              <a:srgbClr val="92D05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9" name="Flowchart: Merge 18">
            <a:extLst>
              <a:ext uri="{FF2B5EF4-FFF2-40B4-BE49-F238E27FC236}">
                <a16:creationId xmlns:a16="http://schemas.microsoft.com/office/drawing/2014/main" id="{95FEE957-E702-437E-8A01-2F46E2352557}"/>
              </a:ext>
            </a:extLst>
          </p:cNvPr>
          <p:cNvSpPr/>
          <p:nvPr/>
        </p:nvSpPr>
        <p:spPr bwMode="auto">
          <a:xfrm>
            <a:off x="10032843" y="16415161"/>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4</a:t>
            </a:r>
          </a:p>
        </p:txBody>
      </p:sp>
      <p:sp>
        <p:nvSpPr>
          <p:cNvPr id="22" name="TextBox 21">
            <a:extLst>
              <a:ext uri="{FF2B5EF4-FFF2-40B4-BE49-F238E27FC236}">
                <a16:creationId xmlns:a16="http://schemas.microsoft.com/office/drawing/2014/main" id="{30C6161B-72B7-4030-ACAE-D9F19FCDC344}"/>
              </a:ext>
            </a:extLst>
          </p:cNvPr>
          <p:cNvSpPr txBox="1"/>
          <p:nvPr/>
        </p:nvSpPr>
        <p:spPr>
          <a:xfrm>
            <a:off x="12035589" y="9007112"/>
            <a:ext cx="6165273" cy="1754326"/>
          </a:xfrm>
          <a:prstGeom prst="rect">
            <a:avLst/>
          </a:prstGeom>
          <a:noFill/>
        </p:spPr>
        <p:txBody>
          <a:bodyPr wrap="square" rtlCol="0">
            <a:spAutoFit/>
          </a:bodyPr>
          <a:lstStyle>
            <a:defPPr>
              <a:defRPr lang="en-US"/>
            </a:defPPr>
            <a:lvl1pPr algn="ctr">
              <a:defRPr sz="5400">
                <a:solidFill>
                  <a:schemeClr val="tx1">
                    <a:lumMod val="50000"/>
                  </a:schemeClr>
                </a:solidFill>
                <a:latin typeface="Lato" panose="020F0502020204030203" pitchFamily="34" charset="0"/>
              </a:defRPr>
            </a:lvl1pPr>
          </a:lstStyle>
          <a:p>
            <a:r>
              <a:rPr lang="en-IN" dirty="0"/>
              <a:t>Parameter Method Reference</a:t>
            </a:r>
          </a:p>
        </p:txBody>
      </p:sp>
      <p:sp>
        <p:nvSpPr>
          <p:cNvPr id="23" name="TextBox 22">
            <a:extLst>
              <a:ext uri="{FF2B5EF4-FFF2-40B4-BE49-F238E27FC236}">
                <a16:creationId xmlns:a16="http://schemas.microsoft.com/office/drawing/2014/main" id="{99E1B2FF-B5C8-4C65-B925-8DFC2A697798}"/>
              </a:ext>
            </a:extLst>
          </p:cNvPr>
          <p:cNvSpPr txBox="1"/>
          <p:nvPr/>
        </p:nvSpPr>
        <p:spPr>
          <a:xfrm>
            <a:off x="11742172" y="12923299"/>
            <a:ext cx="6165273" cy="1754326"/>
          </a:xfrm>
          <a:prstGeom prst="rect">
            <a:avLst/>
          </a:prstGeom>
          <a:noFill/>
        </p:spPr>
        <p:txBody>
          <a:bodyPr wrap="square" rtlCol="0">
            <a:spAutoFit/>
          </a:bodyPr>
          <a:lstStyle>
            <a:defPPr>
              <a:defRPr lang="en-US"/>
            </a:defPPr>
            <a:lvl1pPr algn="ctr">
              <a:defRPr sz="5400">
                <a:solidFill>
                  <a:schemeClr val="tx1">
                    <a:lumMod val="50000"/>
                  </a:schemeClr>
                </a:solidFill>
                <a:latin typeface="Lato" panose="020F0502020204030203" pitchFamily="34" charset="0"/>
              </a:defRPr>
            </a:lvl1pPr>
          </a:lstStyle>
          <a:p>
            <a:r>
              <a:rPr lang="en-IN" dirty="0"/>
              <a:t>Instance Method Reference</a:t>
            </a:r>
          </a:p>
        </p:txBody>
      </p:sp>
      <p:sp>
        <p:nvSpPr>
          <p:cNvPr id="24" name="TextBox 23">
            <a:extLst>
              <a:ext uri="{FF2B5EF4-FFF2-40B4-BE49-F238E27FC236}">
                <a16:creationId xmlns:a16="http://schemas.microsoft.com/office/drawing/2014/main" id="{28BC9171-F8BE-4C1C-9660-966323858401}"/>
              </a:ext>
            </a:extLst>
          </p:cNvPr>
          <p:cNvSpPr txBox="1"/>
          <p:nvPr/>
        </p:nvSpPr>
        <p:spPr>
          <a:xfrm>
            <a:off x="12035589" y="16678698"/>
            <a:ext cx="6165273" cy="1754326"/>
          </a:xfrm>
          <a:prstGeom prst="rect">
            <a:avLst/>
          </a:prstGeom>
          <a:noFill/>
        </p:spPr>
        <p:txBody>
          <a:bodyPr wrap="square" rtlCol="0">
            <a:spAutoFit/>
          </a:bodyPr>
          <a:lstStyle>
            <a:defPPr>
              <a:defRPr lang="en-US"/>
            </a:defPPr>
            <a:lvl1pPr algn="ctr">
              <a:defRPr sz="5400">
                <a:solidFill>
                  <a:schemeClr val="tx1">
                    <a:lumMod val="50000"/>
                  </a:schemeClr>
                </a:solidFill>
                <a:latin typeface="Lato" panose="020F0502020204030203" pitchFamily="34" charset="0"/>
              </a:defRPr>
            </a:lvl1pPr>
          </a:lstStyle>
          <a:p>
            <a:r>
              <a:rPr lang="en-IN" dirty="0"/>
              <a:t>Constructor Method Reference</a:t>
            </a:r>
          </a:p>
        </p:txBody>
      </p:sp>
    </p:spTree>
    <p:extLst>
      <p:ext uri="{BB962C8B-B14F-4D97-AF65-F5344CB8AC3E}">
        <p14:creationId xmlns:p14="http://schemas.microsoft.com/office/powerpoint/2010/main" val="169771046"/>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1" name="Rectangle: Rounded Corners 20">
            <a:extLst>
              <a:ext uri="{FF2B5EF4-FFF2-40B4-BE49-F238E27FC236}">
                <a16:creationId xmlns:a16="http://schemas.microsoft.com/office/drawing/2014/main" id="{CE2FB4F5-221E-499F-B614-5390B0228F58}"/>
              </a:ext>
            </a:extLst>
          </p:cNvPr>
          <p:cNvSpPr/>
          <p:nvPr/>
        </p:nvSpPr>
        <p:spPr bwMode="auto">
          <a:xfrm>
            <a:off x="16914479" y="7772401"/>
            <a:ext cx="4786252" cy="1257747"/>
          </a:xfrm>
          <a:prstGeom prst="roundRect">
            <a:avLst/>
          </a:prstGeom>
          <a:solidFill>
            <a:srgbClr val="50BDF3"/>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pPr>
            <a:r>
              <a:rPr lang="en-IN" sz="4000" dirty="0">
                <a:solidFill>
                  <a:schemeClr val="bg2">
                    <a:lumMod val="10000"/>
                  </a:schemeClr>
                </a:solidFill>
                <a:latin typeface="Consolas" panose="020B0609020204030204" pitchFamily="49" charset="0"/>
              </a:rPr>
              <a:t>Class</a:t>
            </a:r>
          </a:p>
        </p:txBody>
      </p:sp>
      <p:sp>
        <p:nvSpPr>
          <p:cNvPr id="25" name="Rectangle: Rounded Corners 24">
            <a:extLst>
              <a:ext uri="{FF2B5EF4-FFF2-40B4-BE49-F238E27FC236}">
                <a16:creationId xmlns:a16="http://schemas.microsoft.com/office/drawing/2014/main" id="{F106C672-4BC1-47D5-B51B-57BB2A4B37F7}"/>
              </a:ext>
            </a:extLst>
          </p:cNvPr>
          <p:cNvSpPr/>
          <p:nvPr/>
        </p:nvSpPr>
        <p:spPr bwMode="auto">
          <a:xfrm>
            <a:off x="16914479" y="13648448"/>
            <a:ext cx="4786252" cy="1257747"/>
          </a:xfrm>
          <a:prstGeom prst="roundRect">
            <a:avLst/>
          </a:prstGeom>
          <a:solidFill>
            <a:srgbClr val="50BDF3"/>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pPr>
            <a:r>
              <a:rPr lang="en-IN" sz="3600" dirty="0">
                <a:solidFill>
                  <a:schemeClr val="bg2">
                    <a:lumMod val="10000"/>
                  </a:schemeClr>
                </a:solidFill>
                <a:latin typeface="Consolas" panose="020B0609020204030204" pitchFamily="49" charset="0"/>
              </a:rPr>
              <a:t>Lambda Expression</a:t>
            </a:r>
          </a:p>
        </p:txBody>
      </p:sp>
      <p:sp>
        <p:nvSpPr>
          <p:cNvPr id="3" name="Rectangle: Rounded Corners 2">
            <a:extLst>
              <a:ext uri="{FF2B5EF4-FFF2-40B4-BE49-F238E27FC236}">
                <a16:creationId xmlns:a16="http://schemas.microsoft.com/office/drawing/2014/main" id="{09D5414C-64C9-4250-9E15-F1E9520E0B34}"/>
              </a:ext>
            </a:extLst>
          </p:cNvPr>
          <p:cNvSpPr/>
          <p:nvPr/>
        </p:nvSpPr>
        <p:spPr bwMode="auto">
          <a:xfrm>
            <a:off x="16914479" y="2602455"/>
            <a:ext cx="4786252" cy="1257747"/>
          </a:xfrm>
          <a:prstGeom prst="roundRect">
            <a:avLst/>
          </a:prstGeom>
          <a:solidFill>
            <a:srgbClr val="50BDF3"/>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a:ln>
                  <a:noFill/>
                </a:ln>
                <a:solidFill>
                  <a:schemeClr val="bg2">
                    <a:lumMod val="10000"/>
                  </a:schemeClr>
                </a:solidFill>
                <a:effectLst/>
                <a:latin typeface="Consolas" panose="020B0609020204030204" pitchFamily="49" charset="0"/>
              </a:rPr>
              <a:t>Interface</a:t>
            </a:r>
          </a:p>
        </p:txBody>
      </p:sp>
      <p:sp>
        <p:nvSpPr>
          <p:cNvPr id="2" name="Title 1">
            <a:extLst>
              <a:ext uri="{FF2B5EF4-FFF2-40B4-BE49-F238E27FC236}">
                <a16:creationId xmlns:a16="http://schemas.microsoft.com/office/drawing/2014/main" id="{6BBE4C63-D57B-4DC1-9F5D-6A768F00F7A7}"/>
              </a:ext>
            </a:extLst>
          </p:cNvPr>
          <p:cNvSpPr>
            <a:spLocks noGrp="1"/>
          </p:cNvSpPr>
          <p:nvPr>
            <p:ph type="title"/>
          </p:nvPr>
        </p:nvSpPr>
        <p:spPr>
          <a:xfrm>
            <a:off x="5638800" y="408573"/>
            <a:ext cx="255270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Method References - Static</a:t>
            </a:r>
          </a:p>
        </p:txBody>
      </p:sp>
      <p:sp>
        <p:nvSpPr>
          <p:cNvPr id="12" name="TextBox 11">
            <a:extLst>
              <a:ext uri="{FF2B5EF4-FFF2-40B4-BE49-F238E27FC236}">
                <a16:creationId xmlns:a16="http://schemas.microsoft.com/office/drawing/2014/main" id="{FA3CD9DC-5E3D-4373-9A34-E1C0DEC8507A}"/>
              </a:ext>
            </a:extLst>
          </p:cNvPr>
          <p:cNvSpPr txBox="1"/>
          <p:nvPr/>
        </p:nvSpPr>
        <p:spPr>
          <a:xfrm>
            <a:off x="9227127" y="3689682"/>
            <a:ext cx="6165273" cy="1754326"/>
          </a:xfrm>
          <a:prstGeom prst="rect">
            <a:avLst/>
          </a:prstGeom>
          <a:noFill/>
        </p:spPr>
        <p:txBody>
          <a:bodyPr wrap="square" rtlCol="0">
            <a:spAutoFit/>
          </a:bodyPr>
          <a:lstStyle>
            <a:defPPr>
              <a:defRPr lang="en-US"/>
            </a:defPPr>
            <a:lvl1pPr algn="ctr">
              <a:defRPr sz="5400">
                <a:solidFill>
                  <a:schemeClr val="tx1">
                    <a:lumMod val="50000"/>
                  </a:schemeClr>
                </a:solidFill>
                <a:latin typeface="Lato" panose="020F0502020204030203" pitchFamily="34" charset="0"/>
              </a:defRPr>
            </a:lvl1pPr>
          </a:lstStyle>
          <a:p>
            <a:r>
              <a:rPr lang="en-IN" b="1" dirty="0">
                <a:solidFill>
                  <a:srgbClr val="E41657"/>
                </a:solidFill>
              </a:rPr>
              <a:t>Static Method Reference</a:t>
            </a:r>
          </a:p>
        </p:txBody>
      </p:sp>
      <p:cxnSp>
        <p:nvCxnSpPr>
          <p:cNvPr id="5" name="Straight Connector 4">
            <a:extLst>
              <a:ext uri="{FF2B5EF4-FFF2-40B4-BE49-F238E27FC236}">
                <a16:creationId xmlns:a16="http://schemas.microsoft.com/office/drawing/2014/main" id="{0A80ADEA-0CDB-43EA-B823-755AF8EFCD63}"/>
              </a:ext>
            </a:extLst>
          </p:cNvPr>
          <p:cNvCxnSpPr>
            <a:cxnSpLocks/>
          </p:cNvCxnSpPr>
          <p:nvPr/>
        </p:nvCxnSpPr>
        <p:spPr bwMode="auto">
          <a:xfrm flipV="1">
            <a:off x="8124487" y="2667000"/>
            <a:ext cx="0" cy="15240000"/>
          </a:xfrm>
          <a:prstGeom prst="line">
            <a:avLst/>
          </a:prstGeom>
          <a:noFill/>
          <a:ln w="165100" cap="flat" cmpd="sng" algn="ctr">
            <a:solidFill>
              <a:schemeClr val="bg2">
                <a:lumMod val="50000"/>
              </a:schemeClr>
            </a:solidFill>
            <a:prstDash val="sysDot"/>
            <a:round/>
            <a:headEnd type="none" w="sm" len="sm"/>
            <a:tailEnd type="none" w="sm" len="sm"/>
          </a:ln>
          <a:effectLst>
            <a:outerShdw blurRad="241300" dist="304800" dir="5220000" algn="tl" rotWithShape="0">
              <a:prstClr val="black">
                <a:alpha val="40000"/>
              </a:prstClr>
            </a:outerShdw>
          </a:effectLst>
        </p:spPr>
      </p:cxnSp>
      <p:sp>
        <p:nvSpPr>
          <p:cNvPr id="6" name="Flowchart: Merge 5">
            <a:extLst>
              <a:ext uri="{FF2B5EF4-FFF2-40B4-BE49-F238E27FC236}">
                <a16:creationId xmlns:a16="http://schemas.microsoft.com/office/drawing/2014/main" id="{8E46C14C-4AF9-4F39-93AE-09F098CDD0D5}"/>
              </a:ext>
            </a:extLst>
          </p:cNvPr>
          <p:cNvSpPr/>
          <p:nvPr/>
        </p:nvSpPr>
        <p:spPr bwMode="auto">
          <a:xfrm rot="16200000">
            <a:off x="6951015" y="3458209"/>
            <a:ext cx="2581984" cy="2267107"/>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7" name="Flowchart: Merge 6">
            <a:extLst>
              <a:ext uri="{FF2B5EF4-FFF2-40B4-BE49-F238E27FC236}">
                <a16:creationId xmlns:a16="http://schemas.microsoft.com/office/drawing/2014/main" id="{20C676E6-85EC-4A84-B3BB-0D3361D91901}"/>
              </a:ext>
            </a:extLst>
          </p:cNvPr>
          <p:cNvSpPr/>
          <p:nvPr/>
        </p:nvSpPr>
        <p:spPr bwMode="auto">
          <a:xfrm>
            <a:off x="6951015" y="7211338"/>
            <a:ext cx="2581984" cy="2267107"/>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4C8E5537-F29D-4525-A708-B382BDC5C991}"/>
              </a:ext>
            </a:extLst>
          </p:cNvPr>
          <p:cNvSpPr/>
          <p:nvPr/>
        </p:nvSpPr>
        <p:spPr bwMode="auto">
          <a:xfrm>
            <a:off x="6964869" y="10992176"/>
            <a:ext cx="2581984" cy="2267107"/>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EF982423-CCC7-44DF-AC73-4C157B65572D}"/>
              </a:ext>
            </a:extLst>
          </p:cNvPr>
          <p:cNvSpPr/>
          <p:nvPr/>
        </p:nvSpPr>
        <p:spPr bwMode="auto">
          <a:xfrm rot="16200000">
            <a:off x="7211214" y="3741004"/>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vert"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0" name="Flowchart: Merge 9">
            <a:extLst>
              <a:ext uri="{FF2B5EF4-FFF2-40B4-BE49-F238E27FC236}">
                <a16:creationId xmlns:a16="http://schemas.microsoft.com/office/drawing/2014/main" id="{FD00A027-A521-477A-9669-9855813525DB}"/>
              </a:ext>
            </a:extLst>
          </p:cNvPr>
          <p:cNvSpPr/>
          <p:nvPr/>
        </p:nvSpPr>
        <p:spPr bwMode="auto">
          <a:xfrm>
            <a:off x="7272065" y="7296524"/>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1" name="Flowchart: Merge 10">
            <a:extLst>
              <a:ext uri="{FF2B5EF4-FFF2-40B4-BE49-F238E27FC236}">
                <a16:creationId xmlns:a16="http://schemas.microsoft.com/office/drawing/2014/main" id="{BB1F880E-8EDC-466C-BD4A-B73AE02ADED2}"/>
              </a:ext>
            </a:extLst>
          </p:cNvPr>
          <p:cNvSpPr/>
          <p:nvPr/>
        </p:nvSpPr>
        <p:spPr bwMode="auto">
          <a:xfrm>
            <a:off x="7285920" y="11077363"/>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8" name="Flowchart: Merge 17">
            <a:extLst>
              <a:ext uri="{FF2B5EF4-FFF2-40B4-BE49-F238E27FC236}">
                <a16:creationId xmlns:a16="http://schemas.microsoft.com/office/drawing/2014/main" id="{B420E640-BF4B-40C5-B981-5BE1F705A380}"/>
              </a:ext>
            </a:extLst>
          </p:cNvPr>
          <p:cNvSpPr/>
          <p:nvPr/>
        </p:nvSpPr>
        <p:spPr bwMode="auto">
          <a:xfrm>
            <a:off x="6899320" y="14882924"/>
            <a:ext cx="2581984" cy="2267107"/>
          </a:xfrm>
          <a:prstGeom prst="flowChartMerge">
            <a:avLst/>
          </a:prstGeom>
          <a:solidFill>
            <a:srgbClr val="92D050"/>
          </a:solidFill>
          <a:ln w="133350" cap="flat" cmpd="sng" algn="ctr">
            <a:solidFill>
              <a:srgbClr val="92D05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9" name="Flowchart: Merge 18">
            <a:extLst>
              <a:ext uri="{FF2B5EF4-FFF2-40B4-BE49-F238E27FC236}">
                <a16:creationId xmlns:a16="http://schemas.microsoft.com/office/drawing/2014/main" id="{95FEE957-E702-437E-8A01-2F46E2352557}"/>
              </a:ext>
            </a:extLst>
          </p:cNvPr>
          <p:cNvSpPr/>
          <p:nvPr/>
        </p:nvSpPr>
        <p:spPr bwMode="auto">
          <a:xfrm>
            <a:off x="7220370" y="14968110"/>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4</a:t>
            </a:r>
          </a:p>
        </p:txBody>
      </p:sp>
      <p:sp>
        <p:nvSpPr>
          <p:cNvPr id="22" name="TextBox 21">
            <a:extLst>
              <a:ext uri="{FF2B5EF4-FFF2-40B4-BE49-F238E27FC236}">
                <a16:creationId xmlns:a16="http://schemas.microsoft.com/office/drawing/2014/main" id="{30C6161B-72B7-4030-ACAE-D9F19FCDC344}"/>
              </a:ext>
            </a:extLst>
          </p:cNvPr>
          <p:cNvSpPr txBox="1"/>
          <p:nvPr/>
        </p:nvSpPr>
        <p:spPr>
          <a:xfrm>
            <a:off x="9801249" y="7524111"/>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Parameter Method Reference</a:t>
            </a:r>
          </a:p>
        </p:txBody>
      </p:sp>
      <p:sp>
        <p:nvSpPr>
          <p:cNvPr id="23" name="TextBox 22">
            <a:extLst>
              <a:ext uri="{FF2B5EF4-FFF2-40B4-BE49-F238E27FC236}">
                <a16:creationId xmlns:a16="http://schemas.microsoft.com/office/drawing/2014/main" id="{99E1B2FF-B5C8-4C65-B925-8DFC2A697798}"/>
              </a:ext>
            </a:extLst>
          </p:cNvPr>
          <p:cNvSpPr txBox="1"/>
          <p:nvPr/>
        </p:nvSpPr>
        <p:spPr>
          <a:xfrm>
            <a:off x="9485669" y="11448930"/>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Instance Method Reference</a:t>
            </a:r>
          </a:p>
        </p:txBody>
      </p:sp>
      <p:sp>
        <p:nvSpPr>
          <p:cNvPr id="24" name="TextBox 23">
            <a:extLst>
              <a:ext uri="{FF2B5EF4-FFF2-40B4-BE49-F238E27FC236}">
                <a16:creationId xmlns:a16="http://schemas.microsoft.com/office/drawing/2014/main" id="{28BC9171-F8BE-4C1C-9660-966323858401}"/>
              </a:ext>
            </a:extLst>
          </p:cNvPr>
          <p:cNvSpPr txBox="1"/>
          <p:nvPr/>
        </p:nvSpPr>
        <p:spPr>
          <a:xfrm>
            <a:off x="9784680" y="15139314"/>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Constructor Method Reference</a:t>
            </a:r>
          </a:p>
        </p:txBody>
      </p:sp>
      <p:sp>
        <p:nvSpPr>
          <p:cNvPr id="16" name="Rectangle: Rounded Corners 15">
            <a:extLst>
              <a:ext uri="{FF2B5EF4-FFF2-40B4-BE49-F238E27FC236}">
                <a16:creationId xmlns:a16="http://schemas.microsoft.com/office/drawing/2014/main" id="{46D5BF11-AE1D-425F-8B60-B2BE066346CC}"/>
              </a:ext>
            </a:extLst>
          </p:cNvPr>
          <p:cNvSpPr/>
          <p:nvPr/>
        </p:nvSpPr>
        <p:spPr bwMode="auto">
          <a:xfrm>
            <a:off x="16950339" y="3429001"/>
            <a:ext cx="17617440" cy="3628452"/>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interface</a:t>
            </a:r>
            <a:r>
              <a:rPr lang="en-IN" sz="4800" dirty="0">
                <a:solidFill>
                  <a:srgbClr val="D9E8F7"/>
                </a:solidFill>
                <a:latin typeface="Consolas" panose="020B0609020204030204" pitchFamily="49" charset="0"/>
              </a:rPr>
              <a:t> </a:t>
            </a:r>
            <a:r>
              <a:rPr lang="en-IN" sz="4800" dirty="0">
                <a:solidFill>
                  <a:srgbClr val="80F2F6"/>
                </a:solidFill>
                <a:latin typeface="Consolas" panose="020B0609020204030204" pitchFamily="49" charset="0"/>
              </a:rPr>
              <a:t>Display</a:t>
            </a:r>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a:t>
            </a:r>
            <a:r>
              <a:rPr lang="en-IN" sz="4800" dirty="0">
                <a:solidFill>
                  <a:srgbClr val="D9E8F7"/>
                </a:solidFill>
                <a:latin typeface="Consolas" panose="020B0609020204030204" pitchFamily="49" charset="0"/>
              </a:rPr>
              <a:t> </a:t>
            </a:r>
            <a:r>
              <a:rPr lang="en-IN" sz="4800" dirty="0">
                <a:solidFill>
                  <a:srgbClr val="1EB540"/>
                </a:solidFill>
                <a:latin typeface="Consolas" panose="020B0609020204030204" pitchFamily="49" charset="0"/>
              </a:rPr>
              <a:t>show</a:t>
            </a:r>
            <a:r>
              <a:rPr lang="en-IN" sz="4800" dirty="0">
                <a:solidFill>
                  <a:srgbClr val="F9FAF4"/>
                </a:solidFill>
                <a:latin typeface="Consolas" panose="020B0609020204030204" pitchFamily="49" charset="0"/>
              </a:rPr>
              <a:t>(</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s1</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s2</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p>
          <a:p>
            <a:r>
              <a:rPr lang="en-IN" sz="4800" dirty="0">
                <a:solidFill>
                  <a:srgbClr val="F9FAF4"/>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17" name="Rectangle: Rounded Corners 16">
            <a:extLst>
              <a:ext uri="{FF2B5EF4-FFF2-40B4-BE49-F238E27FC236}">
                <a16:creationId xmlns:a16="http://schemas.microsoft.com/office/drawing/2014/main" id="{2747C680-0E0D-4718-9B3F-0107413A0F13}"/>
              </a:ext>
            </a:extLst>
          </p:cNvPr>
          <p:cNvSpPr/>
          <p:nvPr/>
        </p:nvSpPr>
        <p:spPr bwMode="auto">
          <a:xfrm>
            <a:off x="16950339" y="8644155"/>
            <a:ext cx="17617440" cy="4352047"/>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class</a:t>
            </a:r>
            <a:r>
              <a:rPr lang="en-IN" sz="4800" dirty="0">
                <a:solidFill>
                  <a:srgbClr val="D9E8F7"/>
                </a:solidFill>
                <a:latin typeface="Consolas" panose="020B0609020204030204" pitchFamily="49" charset="0"/>
              </a:rPr>
              <a:t> </a:t>
            </a:r>
            <a:r>
              <a:rPr lang="en-IN" sz="4800" dirty="0">
                <a:solidFill>
                  <a:srgbClr val="1290C3"/>
                </a:solidFill>
                <a:latin typeface="Consolas" panose="020B0609020204030204" pitchFamily="49" charset="0"/>
              </a:rPr>
              <a:t>Test</a:t>
            </a:r>
            <a:r>
              <a:rPr lang="en-IN" sz="4800" dirty="0">
                <a:solidFill>
                  <a:srgbClr val="F9FAF4"/>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static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a:t>
            </a:r>
            <a:r>
              <a:rPr lang="en-IN" sz="4800" dirty="0">
                <a:solidFill>
                  <a:srgbClr val="D9E8F7"/>
                </a:solidFill>
                <a:latin typeface="Consolas" panose="020B0609020204030204" pitchFamily="49" charset="0"/>
              </a:rPr>
              <a:t> </a:t>
            </a:r>
            <a:r>
              <a:rPr lang="en-IN" sz="4800" dirty="0" err="1">
                <a:solidFill>
                  <a:srgbClr val="1EB540"/>
                </a:solidFill>
                <a:latin typeface="Consolas" panose="020B0609020204030204" pitchFamily="49" charset="0"/>
              </a:rPr>
              <a:t>doShow</a:t>
            </a:r>
            <a:r>
              <a:rPr lang="en-IN" sz="4800" dirty="0">
                <a:solidFill>
                  <a:srgbClr val="F9FAF4"/>
                </a:solidFill>
                <a:latin typeface="Consolas" panose="020B0609020204030204" pitchFamily="49" charset="0"/>
              </a:rPr>
              <a:t>(</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s1</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s2</a:t>
            </a:r>
            <a:r>
              <a:rPr lang="en-IN" sz="4800" dirty="0">
                <a:solidFill>
                  <a:srgbClr val="F9FAF4"/>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return</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s1</a:t>
            </a:r>
            <a:r>
              <a:rPr lang="en-IN" sz="4800" dirty="0">
                <a:solidFill>
                  <a:srgbClr val="E6E6FA"/>
                </a:solidFill>
                <a:latin typeface="Consolas" panose="020B0609020204030204" pitchFamily="49" charset="0"/>
              </a:rPr>
              <a:t>.</a:t>
            </a:r>
            <a:r>
              <a:rPr lang="en-IN" sz="4800" dirty="0">
                <a:solidFill>
                  <a:srgbClr val="A7EC21"/>
                </a:solidFill>
                <a:latin typeface="Consolas" panose="020B0609020204030204" pitchFamily="49" charset="0"/>
              </a:rPr>
              <a:t>lastIndexOf</a:t>
            </a:r>
            <a:r>
              <a:rPr lang="en-IN" sz="4800" dirty="0">
                <a:solidFill>
                  <a:srgbClr val="F9FAF4"/>
                </a:solidFill>
                <a:latin typeface="Consolas" panose="020B0609020204030204" pitchFamily="49" charset="0"/>
              </a:rPr>
              <a:t>(</a:t>
            </a:r>
            <a:r>
              <a:rPr lang="en-IN" sz="4800" dirty="0">
                <a:solidFill>
                  <a:srgbClr val="79ABFF"/>
                </a:solidFill>
                <a:latin typeface="Consolas" panose="020B0609020204030204" pitchFamily="49" charset="0"/>
              </a:rPr>
              <a:t>s2</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p>
          <a:p>
            <a:r>
              <a:rPr lang="en-IN" sz="4800" dirty="0">
                <a:solidFill>
                  <a:srgbClr val="F9FAF4"/>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20" name="Rectangle: Rounded Corners 19">
            <a:extLst>
              <a:ext uri="{FF2B5EF4-FFF2-40B4-BE49-F238E27FC236}">
                <a16:creationId xmlns:a16="http://schemas.microsoft.com/office/drawing/2014/main" id="{ED3309F9-9E92-4539-8BC0-295E26E17742}"/>
              </a:ext>
            </a:extLst>
          </p:cNvPr>
          <p:cNvSpPr/>
          <p:nvPr/>
        </p:nvSpPr>
        <p:spPr bwMode="auto">
          <a:xfrm>
            <a:off x="16950339" y="14532207"/>
            <a:ext cx="17617440" cy="3298593"/>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D9E8F7"/>
                </a:solidFill>
                <a:latin typeface="Consolas" panose="020B0609020204030204" pitchFamily="49" charset="0"/>
              </a:rPr>
              <a:t>Display </a:t>
            </a:r>
            <a:r>
              <a:rPr lang="en-IN" sz="4800" dirty="0" err="1">
                <a:solidFill>
                  <a:srgbClr val="D9E8F7"/>
                </a:solidFill>
                <a:latin typeface="Consolas" panose="020B0609020204030204" pitchFamily="49" charset="0"/>
              </a:rPr>
              <a:t>disp</a:t>
            </a:r>
            <a:r>
              <a:rPr lang="en-IN" sz="4800" dirty="0">
                <a:solidFill>
                  <a:srgbClr val="D9E8F7"/>
                </a:solidFill>
                <a:latin typeface="Consolas" panose="020B0609020204030204" pitchFamily="49" charset="0"/>
              </a:rPr>
              <a:t> </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Test</a:t>
            </a:r>
            <a:r>
              <a:rPr lang="en-IN" sz="4800" dirty="0">
                <a:solidFill>
                  <a:srgbClr val="E6E6FA"/>
                </a:solidFill>
                <a:latin typeface="Consolas" panose="020B0609020204030204" pitchFamily="49" charset="0"/>
              </a:rPr>
              <a:t>::</a:t>
            </a:r>
            <a:r>
              <a:rPr lang="en-IN" sz="4800" dirty="0" err="1">
                <a:solidFill>
                  <a:srgbClr val="D9E8F7"/>
                </a:solidFill>
                <a:latin typeface="Consolas" panose="020B0609020204030204" pitchFamily="49" charset="0"/>
              </a:rPr>
              <a:t>doShow</a:t>
            </a:r>
            <a:r>
              <a:rPr lang="en-IN" sz="4800" dirty="0">
                <a:solidFill>
                  <a:srgbClr val="E6E6FA"/>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286414539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6BBE4C63-D57B-4DC1-9F5D-6A768F00F7A7}"/>
              </a:ext>
            </a:extLst>
          </p:cNvPr>
          <p:cNvSpPr>
            <a:spLocks noGrp="1"/>
          </p:cNvSpPr>
          <p:nvPr>
            <p:ph type="title"/>
          </p:nvPr>
        </p:nvSpPr>
        <p:spPr>
          <a:xfrm>
            <a:off x="6172200" y="1371563"/>
            <a:ext cx="257556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Method References - Parameter</a:t>
            </a:r>
          </a:p>
        </p:txBody>
      </p:sp>
      <p:sp>
        <p:nvSpPr>
          <p:cNvPr id="12" name="TextBox 11">
            <a:extLst>
              <a:ext uri="{FF2B5EF4-FFF2-40B4-BE49-F238E27FC236}">
                <a16:creationId xmlns:a16="http://schemas.microsoft.com/office/drawing/2014/main" id="{FA3CD9DC-5E3D-4373-9A34-E1C0DEC8507A}"/>
              </a:ext>
            </a:extLst>
          </p:cNvPr>
          <p:cNvSpPr txBox="1"/>
          <p:nvPr/>
        </p:nvSpPr>
        <p:spPr>
          <a:xfrm>
            <a:off x="9746228" y="4680281"/>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Static Method Reference</a:t>
            </a:r>
          </a:p>
        </p:txBody>
      </p:sp>
      <p:cxnSp>
        <p:nvCxnSpPr>
          <p:cNvPr id="5" name="Straight Connector 4">
            <a:extLst>
              <a:ext uri="{FF2B5EF4-FFF2-40B4-BE49-F238E27FC236}">
                <a16:creationId xmlns:a16="http://schemas.microsoft.com/office/drawing/2014/main" id="{0A80ADEA-0CDB-43EA-B823-755AF8EFCD63}"/>
              </a:ext>
            </a:extLst>
          </p:cNvPr>
          <p:cNvCxnSpPr>
            <a:cxnSpLocks/>
          </p:cNvCxnSpPr>
          <p:nvPr/>
        </p:nvCxnSpPr>
        <p:spPr bwMode="auto">
          <a:xfrm flipV="1">
            <a:off x="8761108" y="3657599"/>
            <a:ext cx="0" cy="15240000"/>
          </a:xfrm>
          <a:prstGeom prst="line">
            <a:avLst/>
          </a:prstGeom>
          <a:noFill/>
          <a:ln w="165100" cap="flat" cmpd="sng" algn="ctr">
            <a:solidFill>
              <a:schemeClr val="bg2">
                <a:lumMod val="50000"/>
              </a:schemeClr>
            </a:solidFill>
            <a:prstDash val="sysDot"/>
            <a:round/>
            <a:headEnd type="none" w="sm" len="sm"/>
            <a:tailEnd type="none" w="sm" len="sm"/>
          </a:ln>
          <a:effectLst>
            <a:outerShdw blurRad="241300" dist="304800" dir="5220000" algn="tl" rotWithShape="0">
              <a:prstClr val="black">
                <a:alpha val="40000"/>
              </a:prstClr>
            </a:outerShdw>
          </a:effectLst>
        </p:spPr>
      </p:cxnSp>
      <p:sp>
        <p:nvSpPr>
          <p:cNvPr id="6" name="Flowchart: Merge 5">
            <a:extLst>
              <a:ext uri="{FF2B5EF4-FFF2-40B4-BE49-F238E27FC236}">
                <a16:creationId xmlns:a16="http://schemas.microsoft.com/office/drawing/2014/main" id="{8E46C14C-4AF9-4F39-93AE-09F098CDD0D5}"/>
              </a:ext>
            </a:extLst>
          </p:cNvPr>
          <p:cNvSpPr/>
          <p:nvPr/>
        </p:nvSpPr>
        <p:spPr bwMode="auto">
          <a:xfrm>
            <a:off x="7470116" y="4448808"/>
            <a:ext cx="2581984" cy="2267107"/>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7" name="Flowchart: Merge 6">
            <a:extLst>
              <a:ext uri="{FF2B5EF4-FFF2-40B4-BE49-F238E27FC236}">
                <a16:creationId xmlns:a16="http://schemas.microsoft.com/office/drawing/2014/main" id="{20C676E6-85EC-4A84-B3BB-0D3361D91901}"/>
              </a:ext>
            </a:extLst>
          </p:cNvPr>
          <p:cNvSpPr/>
          <p:nvPr/>
        </p:nvSpPr>
        <p:spPr bwMode="auto">
          <a:xfrm rot="16200000">
            <a:off x="7470116" y="8201937"/>
            <a:ext cx="2581984" cy="2267107"/>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4C8E5537-F29D-4525-A708-B382BDC5C991}"/>
              </a:ext>
            </a:extLst>
          </p:cNvPr>
          <p:cNvSpPr/>
          <p:nvPr/>
        </p:nvSpPr>
        <p:spPr bwMode="auto">
          <a:xfrm>
            <a:off x="7483970" y="11982775"/>
            <a:ext cx="2581984" cy="2267107"/>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EF982423-CCC7-44DF-AC73-4C157B65572D}"/>
              </a:ext>
            </a:extLst>
          </p:cNvPr>
          <p:cNvSpPr/>
          <p:nvPr/>
        </p:nvSpPr>
        <p:spPr bwMode="auto">
          <a:xfrm>
            <a:off x="7791166" y="4533994"/>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0" name="Flowchart: Merge 9">
            <a:extLst>
              <a:ext uri="{FF2B5EF4-FFF2-40B4-BE49-F238E27FC236}">
                <a16:creationId xmlns:a16="http://schemas.microsoft.com/office/drawing/2014/main" id="{FD00A027-A521-477A-9669-9855813525DB}"/>
              </a:ext>
            </a:extLst>
          </p:cNvPr>
          <p:cNvSpPr/>
          <p:nvPr/>
        </p:nvSpPr>
        <p:spPr bwMode="auto">
          <a:xfrm rot="16200000">
            <a:off x="7703403" y="8465403"/>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1" name="Flowchart: Merge 10">
            <a:extLst>
              <a:ext uri="{FF2B5EF4-FFF2-40B4-BE49-F238E27FC236}">
                <a16:creationId xmlns:a16="http://schemas.microsoft.com/office/drawing/2014/main" id="{BB1F880E-8EDC-466C-BD4A-B73AE02ADED2}"/>
              </a:ext>
            </a:extLst>
          </p:cNvPr>
          <p:cNvSpPr/>
          <p:nvPr/>
        </p:nvSpPr>
        <p:spPr bwMode="auto">
          <a:xfrm>
            <a:off x="7805021" y="12067962"/>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8" name="Flowchart: Merge 17">
            <a:extLst>
              <a:ext uri="{FF2B5EF4-FFF2-40B4-BE49-F238E27FC236}">
                <a16:creationId xmlns:a16="http://schemas.microsoft.com/office/drawing/2014/main" id="{B420E640-BF4B-40C5-B981-5BE1F705A380}"/>
              </a:ext>
            </a:extLst>
          </p:cNvPr>
          <p:cNvSpPr/>
          <p:nvPr/>
        </p:nvSpPr>
        <p:spPr bwMode="auto">
          <a:xfrm>
            <a:off x="7418421" y="15873523"/>
            <a:ext cx="2581984" cy="2267107"/>
          </a:xfrm>
          <a:prstGeom prst="flowChartMerge">
            <a:avLst/>
          </a:prstGeom>
          <a:solidFill>
            <a:srgbClr val="92D050"/>
          </a:solidFill>
          <a:ln w="133350" cap="flat" cmpd="sng" algn="ctr">
            <a:solidFill>
              <a:srgbClr val="92D05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9" name="Flowchart: Merge 18">
            <a:extLst>
              <a:ext uri="{FF2B5EF4-FFF2-40B4-BE49-F238E27FC236}">
                <a16:creationId xmlns:a16="http://schemas.microsoft.com/office/drawing/2014/main" id="{95FEE957-E702-437E-8A01-2F46E2352557}"/>
              </a:ext>
            </a:extLst>
          </p:cNvPr>
          <p:cNvSpPr/>
          <p:nvPr/>
        </p:nvSpPr>
        <p:spPr bwMode="auto">
          <a:xfrm>
            <a:off x="7739471" y="15958709"/>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4</a:t>
            </a:r>
          </a:p>
        </p:txBody>
      </p:sp>
      <p:sp>
        <p:nvSpPr>
          <p:cNvPr id="22" name="TextBox 21">
            <a:extLst>
              <a:ext uri="{FF2B5EF4-FFF2-40B4-BE49-F238E27FC236}">
                <a16:creationId xmlns:a16="http://schemas.microsoft.com/office/drawing/2014/main" id="{30C6161B-72B7-4030-ACAE-D9F19FCDC344}"/>
              </a:ext>
            </a:extLst>
          </p:cNvPr>
          <p:cNvSpPr txBox="1"/>
          <p:nvPr/>
        </p:nvSpPr>
        <p:spPr>
          <a:xfrm>
            <a:off x="10038247" y="8557088"/>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b="1" dirty="0">
                <a:solidFill>
                  <a:srgbClr val="E41657"/>
                </a:solidFill>
              </a:rPr>
              <a:t>Parameter Method Reference</a:t>
            </a:r>
          </a:p>
        </p:txBody>
      </p:sp>
      <p:sp>
        <p:nvSpPr>
          <p:cNvPr id="23" name="TextBox 22">
            <a:extLst>
              <a:ext uri="{FF2B5EF4-FFF2-40B4-BE49-F238E27FC236}">
                <a16:creationId xmlns:a16="http://schemas.microsoft.com/office/drawing/2014/main" id="{99E1B2FF-B5C8-4C65-B925-8DFC2A697798}"/>
              </a:ext>
            </a:extLst>
          </p:cNvPr>
          <p:cNvSpPr txBox="1"/>
          <p:nvPr/>
        </p:nvSpPr>
        <p:spPr>
          <a:xfrm>
            <a:off x="9994227" y="12389667"/>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Instance Method Reference</a:t>
            </a:r>
          </a:p>
        </p:txBody>
      </p:sp>
      <p:sp>
        <p:nvSpPr>
          <p:cNvPr id="24" name="TextBox 23">
            <a:extLst>
              <a:ext uri="{FF2B5EF4-FFF2-40B4-BE49-F238E27FC236}">
                <a16:creationId xmlns:a16="http://schemas.microsoft.com/office/drawing/2014/main" id="{28BC9171-F8BE-4C1C-9660-966323858401}"/>
              </a:ext>
            </a:extLst>
          </p:cNvPr>
          <p:cNvSpPr txBox="1"/>
          <p:nvPr/>
        </p:nvSpPr>
        <p:spPr>
          <a:xfrm>
            <a:off x="9742217" y="16222246"/>
            <a:ext cx="6165273" cy="1754326"/>
          </a:xfrm>
          <a:prstGeom prst="rect">
            <a:avLst/>
          </a:prstGeom>
          <a:noFill/>
        </p:spPr>
        <p:txBody>
          <a:bodyPr wrap="square" rtlCol="0">
            <a:spAutoFit/>
          </a:bodyPr>
          <a:lstStyle/>
          <a:p>
            <a:pPr algn="ctr"/>
            <a:r>
              <a:rPr lang="en-IN" sz="5400" dirty="0">
                <a:solidFill>
                  <a:srgbClr val="000000"/>
                </a:solidFill>
                <a:latin typeface="Lato" panose="020F0502020204030203" pitchFamily="34" charset="0"/>
              </a:rPr>
              <a:t>Constructor Method Reference</a:t>
            </a:r>
          </a:p>
        </p:txBody>
      </p:sp>
      <p:sp>
        <p:nvSpPr>
          <p:cNvPr id="16" name="Rectangle: Rounded Corners 15">
            <a:extLst>
              <a:ext uri="{FF2B5EF4-FFF2-40B4-BE49-F238E27FC236}">
                <a16:creationId xmlns:a16="http://schemas.microsoft.com/office/drawing/2014/main" id="{8B4BEFDD-2151-454F-96DE-DF294C457355}"/>
              </a:ext>
            </a:extLst>
          </p:cNvPr>
          <p:cNvSpPr/>
          <p:nvPr/>
        </p:nvSpPr>
        <p:spPr bwMode="auto">
          <a:xfrm>
            <a:off x="18160700" y="5984402"/>
            <a:ext cx="4786252" cy="1257747"/>
          </a:xfrm>
          <a:prstGeom prst="roundRect">
            <a:avLst/>
          </a:prstGeom>
          <a:solidFill>
            <a:srgbClr val="50BDF3"/>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a:ln>
                  <a:noFill/>
                </a:ln>
                <a:solidFill>
                  <a:schemeClr val="bg2">
                    <a:lumMod val="10000"/>
                  </a:schemeClr>
                </a:solidFill>
                <a:effectLst/>
                <a:latin typeface="Consolas" panose="020B0609020204030204" pitchFamily="49" charset="0"/>
              </a:rPr>
              <a:t>Interface</a:t>
            </a:r>
          </a:p>
        </p:txBody>
      </p:sp>
      <p:sp>
        <p:nvSpPr>
          <p:cNvPr id="17" name="Rectangle: Rounded Corners 16">
            <a:extLst>
              <a:ext uri="{FF2B5EF4-FFF2-40B4-BE49-F238E27FC236}">
                <a16:creationId xmlns:a16="http://schemas.microsoft.com/office/drawing/2014/main" id="{32510041-3261-4949-9888-0FE008DF646D}"/>
              </a:ext>
            </a:extLst>
          </p:cNvPr>
          <p:cNvSpPr/>
          <p:nvPr/>
        </p:nvSpPr>
        <p:spPr bwMode="auto">
          <a:xfrm>
            <a:off x="18196560" y="6810948"/>
            <a:ext cx="15331440" cy="3628452"/>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interface</a:t>
            </a:r>
            <a:r>
              <a:rPr lang="en-IN" sz="4800" dirty="0">
                <a:solidFill>
                  <a:srgbClr val="D9E8F7"/>
                </a:solidFill>
                <a:latin typeface="Consolas" panose="020B0609020204030204" pitchFamily="49" charset="0"/>
              </a:rPr>
              <a:t> </a:t>
            </a:r>
            <a:r>
              <a:rPr lang="en-IN" sz="4800" dirty="0">
                <a:solidFill>
                  <a:srgbClr val="80F2F6"/>
                </a:solidFill>
                <a:latin typeface="Consolas" panose="020B0609020204030204" pitchFamily="49" charset="0"/>
              </a:rPr>
              <a:t>Display</a:t>
            </a:r>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a:t>
            </a:r>
            <a:r>
              <a:rPr lang="en-IN" sz="4800" dirty="0">
                <a:solidFill>
                  <a:srgbClr val="D9E8F7"/>
                </a:solidFill>
                <a:latin typeface="Consolas" panose="020B0609020204030204" pitchFamily="49" charset="0"/>
              </a:rPr>
              <a:t> </a:t>
            </a:r>
            <a:r>
              <a:rPr lang="en-IN" sz="4800" dirty="0">
                <a:solidFill>
                  <a:srgbClr val="1EB540"/>
                </a:solidFill>
                <a:latin typeface="Consolas" panose="020B0609020204030204" pitchFamily="49" charset="0"/>
              </a:rPr>
              <a:t>show</a:t>
            </a:r>
            <a:r>
              <a:rPr lang="en-IN" sz="4800" dirty="0">
                <a:solidFill>
                  <a:srgbClr val="F9FAF4"/>
                </a:solidFill>
                <a:latin typeface="Consolas" panose="020B0609020204030204" pitchFamily="49" charset="0"/>
              </a:rPr>
              <a:t>(</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s1</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s2</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p>
          <a:p>
            <a:r>
              <a:rPr lang="en-IN" sz="4800" dirty="0">
                <a:solidFill>
                  <a:srgbClr val="F9FAF4"/>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20" name="Rectangle: Rounded Corners 19">
            <a:extLst>
              <a:ext uri="{FF2B5EF4-FFF2-40B4-BE49-F238E27FC236}">
                <a16:creationId xmlns:a16="http://schemas.microsoft.com/office/drawing/2014/main" id="{9E4DC24E-4A52-4330-A407-A93787AAA2CC}"/>
              </a:ext>
            </a:extLst>
          </p:cNvPr>
          <p:cNvSpPr/>
          <p:nvPr/>
        </p:nvSpPr>
        <p:spPr bwMode="auto">
          <a:xfrm>
            <a:off x="18160700" y="12620837"/>
            <a:ext cx="4786252" cy="1257747"/>
          </a:xfrm>
          <a:prstGeom prst="roundRect">
            <a:avLst/>
          </a:prstGeom>
          <a:solidFill>
            <a:srgbClr val="50BDF3"/>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pPr>
            <a:r>
              <a:rPr lang="en-IN" sz="3600" dirty="0">
                <a:solidFill>
                  <a:schemeClr val="bg2">
                    <a:lumMod val="10000"/>
                  </a:schemeClr>
                </a:solidFill>
                <a:latin typeface="Consolas" panose="020B0609020204030204" pitchFamily="49" charset="0"/>
              </a:rPr>
              <a:t>Lambda Expression</a:t>
            </a:r>
          </a:p>
        </p:txBody>
      </p:sp>
      <p:sp>
        <p:nvSpPr>
          <p:cNvPr id="25" name="Rectangle: Rounded Corners 24">
            <a:extLst>
              <a:ext uri="{FF2B5EF4-FFF2-40B4-BE49-F238E27FC236}">
                <a16:creationId xmlns:a16="http://schemas.microsoft.com/office/drawing/2014/main" id="{59F0A682-4345-4DF1-BAFD-A95774AB0742}"/>
              </a:ext>
            </a:extLst>
          </p:cNvPr>
          <p:cNvSpPr/>
          <p:nvPr/>
        </p:nvSpPr>
        <p:spPr bwMode="auto">
          <a:xfrm>
            <a:off x="18196560" y="13492592"/>
            <a:ext cx="15331440" cy="2357008"/>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D9E8F7"/>
                </a:solidFill>
                <a:latin typeface="Consolas" panose="020B0609020204030204" pitchFamily="49" charset="0"/>
              </a:rPr>
              <a:t>Display </a:t>
            </a:r>
            <a:r>
              <a:rPr lang="en-IN" sz="4800" dirty="0" err="1">
                <a:solidFill>
                  <a:srgbClr val="D9E8F7"/>
                </a:solidFill>
                <a:latin typeface="Consolas" panose="020B0609020204030204" pitchFamily="49" charset="0"/>
              </a:rPr>
              <a:t>disp</a:t>
            </a:r>
            <a:r>
              <a:rPr lang="en-IN" sz="4800" dirty="0">
                <a:solidFill>
                  <a:srgbClr val="D9E8F7"/>
                </a:solidFill>
                <a:latin typeface="Consolas" panose="020B0609020204030204" pitchFamily="49" charset="0"/>
              </a:rPr>
              <a:t> </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String</a:t>
            </a:r>
            <a:r>
              <a:rPr lang="en-IN" sz="4800" dirty="0">
                <a:solidFill>
                  <a:srgbClr val="E6E6FA"/>
                </a:solidFill>
                <a:latin typeface="Consolas" panose="020B0609020204030204" pitchFamily="49" charset="0"/>
              </a:rPr>
              <a:t>::</a:t>
            </a:r>
            <a:r>
              <a:rPr lang="en-IN" sz="4800" dirty="0" err="1">
                <a:solidFill>
                  <a:srgbClr val="D9E8F7"/>
                </a:solidFill>
                <a:latin typeface="Consolas" panose="020B0609020204030204" pitchFamily="49" charset="0"/>
              </a:rPr>
              <a:t>indexOf</a:t>
            </a:r>
            <a:r>
              <a:rPr lang="en-IN" sz="4800" dirty="0">
                <a:solidFill>
                  <a:srgbClr val="E6E6FA"/>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4005639363"/>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6BBE4C63-D57B-4DC1-9F5D-6A768F00F7A7}"/>
              </a:ext>
            </a:extLst>
          </p:cNvPr>
          <p:cNvSpPr>
            <a:spLocks noGrp="1"/>
          </p:cNvSpPr>
          <p:nvPr>
            <p:ph type="title"/>
          </p:nvPr>
        </p:nvSpPr>
        <p:spPr>
          <a:xfrm>
            <a:off x="5970620" y="554085"/>
            <a:ext cx="25652379"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Method References - Instance</a:t>
            </a:r>
          </a:p>
        </p:txBody>
      </p:sp>
      <p:sp>
        <p:nvSpPr>
          <p:cNvPr id="12" name="TextBox 11">
            <a:extLst>
              <a:ext uri="{FF2B5EF4-FFF2-40B4-BE49-F238E27FC236}">
                <a16:creationId xmlns:a16="http://schemas.microsoft.com/office/drawing/2014/main" id="{FA3CD9DC-5E3D-4373-9A34-E1C0DEC8507A}"/>
              </a:ext>
            </a:extLst>
          </p:cNvPr>
          <p:cNvSpPr txBox="1"/>
          <p:nvPr/>
        </p:nvSpPr>
        <p:spPr>
          <a:xfrm>
            <a:off x="9303327" y="3613482"/>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Static Method Reference</a:t>
            </a:r>
          </a:p>
        </p:txBody>
      </p:sp>
      <p:cxnSp>
        <p:nvCxnSpPr>
          <p:cNvPr id="5" name="Straight Connector 4">
            <a:extLst>
              <a:ext uri="{FF2B5EF4-FFF2-40B4-BE49-F238E27FC236}">
                <a16:creationId xmlns:a16="http://schemas.microsoft.com/office/drawing/2014/main" id="{0A80ADEA-0CDB-43EA-B823-755AF8EFCD63}"/>
              </a:ext>
            </a:extLst>
          </p:cNvPr>
          <p:cNvCxnSpPr>
            <a:cxnSpLocks/>
          </p:cNvCxnSpPr>
          <p:nvPr/>
        </p:nvCxnSpPr>
        <p:spPr bwMode="auto">
          <a:xfrm flipV="1">
            <a:off x="8318207" y="2590800"/>
            <a:ext cx="0" cy="15240000"/>
          </a:xfrm>
          <a:prstGeom prst="line">
            <a:avLst/>
          </a:prstGeom>
          <a:noFill/>
          <a:ln w="165100" cap="flat" cmpd="sng" algn="ctr">
            <a:solidFill>
              <a:schemeClr val="bg2">
                <a:lumMod val="50000"/>
              </a:schemeClr>
            </a:solidFill>
            <a:prstDash val="sysDot"/>
            <a:round/>
            <a:headEnd type="none" w="sm" len="sm"/>
            <a:tailEnd type="none" w="sm" len="sm"/>
          </a:ln>
          <a:effectLst>
            <a:outerShdw blurRad="241300" dist="304800" dir="5220000" algn="tl" rotWithShape="0">
              <a:prstClr val="black">
                <a:alpha val="40000"/>
              </a:prstClr>
            </a:outerShdw>
          </a:effectLst>
        </p:spPr>
      </p:cxnSp>
      <p:sp>
        <p:nvSpPr>
          <p:cNvPr id="6" name="Flowchart: Merge 5">
            <a:extLst>
              <a:ext uri="{FF2B5EF4-FFF2-40B4-BE49-F238E27FC236}">
                <a16:creationId xmlns:a16="http://schemas.microsoft.com/office/drawing/2014/main" id="{8E46C14C-4AF9-4F39-93AE-09F098CDD0D5}"/>
              </a:ext>
            </a:extLst>
          </p:cNvPr>
          <p:cNvSpPr/>
          <p:nvPr/>
        </p:nvSpPr>
        <p:spPr bwMode="auto">
          <a:xfrm>
            <a:off x="7027215" y="3382009"/>
            <a:ext cx="2581984" cy="2267107"/>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7" name="Flowchart: Merge 6">
            <a:extLst>
              <a:ext uri="{FF2B5EF4-FFF2-40B4-BE49-F238E27FC236}">
                <a16:creationId xmlns:a16="http://schemas.microsoft.com/office/drawing/2014/main" id="{20C676E6-85EC-4A84-B3BB-0D3361D91901}"/>
              </a:ext>
            </a:extLst>
          </p:cNvPr>
          <p:cNvSpPr/>
          <p:nvPr/>
        </p:nvSpPr>
        <p:spPr bwMode="auto">
          <a:xfrm>
            <a:off x="7027215" y="7135138"/>
            <a:ext cx="2581984" cy="2267107"/>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4C8E5537-F29D-4525-A708-B382BDC5C991}"/>
              </a:ext>
            </a:extLst>
          </p:cNvPr>
          <p:cNvSpPr/>
          <p:nvPr/>
        </p:nvSpPr>
        <p:spPr bwMode="auto">
          <a:xfrm rot="16200000">
            <a:off x="7041069" y="10915976"/>
            <a:ext cx="2581984" cy="2267107"/>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EF982423-CCC7-44DF-AC73-4C157B65572D}"/>
              </a:ext>
            </a:extLst>
          </p:cNvPr>
          <p:cNvSpPr/>
          <p:nvPr/>
        </p:nvSpPr>
        <p:spPr bwMode="auto">
          <a:xfrm>
            <a:off x="7348265" y="3467195"/>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0" name="Flowchart: Merge 9">
            <a:extLst>
              <a:ext uri="{FF2B5EF4-FFF2-40B4-BE49-F238E27FC236}">
                <a16:creationId xmlns:a16="http://schemas.microsoft.com/office/drawing/2014/main" id="{FD00A027-A521-477A-9669-9855813525DB}"/>
              </a:ext>
            </a:extLst>
          </p:cNvPr>
          <p:cNvSpPr/>
          <p:nvPr/>
        </p:nvSpPr>
        <p:spPr bwMode="auto">
          <a:xfrm>
            <a:off x="7348265" y="7220324"/>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1" name="Flowchart: Merge 10">
            <a:extLst>
              <a:ext uri="{FF2B5EF4-FFF2-40B4-BE49-F238E27FC236}">
                <a16:creationId xmlns:a16="http://schemas.microsoft.com/office/drawing/2014/main" id="{BB1F880E-8EDC-466C-BD4A-B73AE02ADED2}"/>
              </a:ext>
            </a:extLst>
          </p:cNvPr>
          <p:cNvSpPr/>
          <p:nvPr/>
        </p:nvSpPr>
        <p:spPr bwMode="auto">
          <a:xfrm rot="16200000">
            <a:off x="7287413" y="11167287"/>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8" name="Flowchart: Merge 17">
            <a:extLst>
              <a:ext uri="{FF2B5EF4-FFF2-40B4-BE49-F238E27FC236}">
                <a16:creationId xmlns:a16="http://schemas.microsoft.com/office/drawing/2014/main" id="{B420E640-BF4B-40C5-B981-5BE1F705A380}"/>
              </a:ext>
            </a:extLst>
          </p:cNvPr>
          <p:cNvSpPr/>
          <p:nvPr/>
        </p:nvSpPr>
        <p:spPr bwMode="auto">
          <a:xfrm>
            <a:off x="6975520" y="14806724"/>
            <a:ext cx="2581984" cy="2267107"/>
          </a:xfrm>
          <a:prstGeom prst="flowChartMerge">
            <a:avLst/>
          </a:prstGeom>
          <a:solidFill>
            <a:srgbClr val="92D050"/>
          </a:solidFill>
          <a:ln w="133350" cap="flat" cmpd="sng" algn="ctr">
            <a:solidFill>
              <a:srgbClr val="92D05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9" name="Flowchart: Merge 18">
            <a:extLst>
              <a:ext uri="{FF2B5EF4-FFF2-40B4-BE49-F238E27FC236}">
                <a16:creationId xmlns:a16="http://schemas.microsoft.com/office/drawing/2014/main" id="{95FEE957-E702-437E-8A01-2F46E2352557}"/>
              </a:ext>
            </a:extLst>
          </p:cNvPr>
          <p:cNvSpPr/>
          <p:nvPr/>
        </p:nvSpPr>
        <p:spPr bwMode="auto">
          <a:xfrm>
            <a:off x="7296570" y="14891910"/>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4</a:t>
            </a:r>
          </a:p>
        </p:txBody>
      </p:sp>
      <p:sp>
        <p:nvSpPr>
          <p:cNvPr id="22" name="TextBox 21">
            <a:extLst>
              <a:ext uri="{FF2B5EF4-FFF2-40B4-BE49-F238E27FC236}">
                <a16:creationId xmlns:a16="http://schemas.microsoft.com/office/drawing/2014/main" id="{30C6161B-72B7-4030-ACAE-D9F19FCDC344}"/>
              </a:ext>
            </a:extLst>
          </p:cNvPr>
          <p:cNvSpPr txBox="1"/>
          <p:nvPr/>
        </p:nvSpPr>
        <p:spPr>
          <a:xfrm>
            <a:off x="9299316" y="7483861"/>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Parameter Method Reference</a:t>
            </a:r>
          </a:p>
        </p:txBody>
      </p:sp>
      <p:sp>
        <p:nvSpPr>
          <p:cNvPr id="23" name="TextBox 22">
            <a:extLst>
              <a:ext uri="{FF2B5EF4-FFF2-40B4-BE49-F238E27FC236}">
                <a16:creationId xmlns:a16="http://schemas.microsoft.com/office/drawing/2014/main" id="{99E1B2FF-B5C8-4C65-B925-8DFC2A697798}"/>
              </a:ext>
            </a:extLst>
          </p:cNvPr>
          <p:cNvSpPr txBox="1"/>
          <p:nvPr/>
        </p:nvSpPr>
        <p:spPr>
          <a:xfrm>
            <a:off x="9343964" y="11276887"/>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b="1" dirty="0">
                <a:solidFill>
                  <a:srgbClr val="E41657"/>
                </a:solidFill>
              </a:rPr>
              <a:t>Instance Method Reference</a:t>
            </a:r>
          </a:p>
        </p:txBody>
      </p:sp>
      <p:sp>
        <p:nvSpPr>
          <p:cNvPr id="24" name="TextBox 23">
            <a:extLst>
              <a:ext uri="{FF2B5EF4-FFF2-40B4-BE49-F238E27FC236}">
                <a16:creationId xmlns:a16="http://schemas.microsoft.com/office/drawing/2014/main" id="{28BC9171-F8BE-4C1C-9660-966323858401}"/>
              </a:ext>
            </a:extLst>
          </p:cNvPr>
          <p:cNvSpPr txBox="1"/>
          <p:nvPr/>
        </p:nvSpPr>
        <p:spPr>
          <a:xfrm>
            <a:off x="9299316" y="15155447"/>
            <a:ext cx="6165273" cy="1754326"/>
          </a:xfrm>
          <a:prstGeom prst="rect">
            <a:avLst/>
          </a:prstGeom>
          <a:noFill/>
        </p:spPr>
        <p:txBody>
          <a:bodyPr wrap="square" rtlCol="0">
            <a:spAutoFit/>
          </a:bodyPr>
          <a:lstStyle>
            <a:defPPr>
              <a:defRPr lang="en-US"/>
            </a:defPPr>
            <a:lvl1pPr algn="ctr">
              <a:defRPr sz="5400" b="1">
                <a:solidFill>
                  <a:srgbClr val="000000"/>
                </a:solidFill>
                <a:latin typeface="Lato" panose="020F0502020204030203" pitchFamily="34" charset="0"/>
              </a:defRPr>
            </a:lvl1pPr>
          </a:lstStyle>
          <a:p>
            <a:r>
              <a:rPr lang="en-IN" b="0" dirty="0"/>
              <a:t>Constructor Method Reference</a:t>
            </a:r>
          </a:p>
        </p:txBody>
      </p:sp>
      <p:sp>
        <p:nvSpPr>
          <p:cNvPr id="16" name="Rectangle: Rounded Corners 15">
            <a:extLst>
              <a:ext uri="{FF2B5EF4-FFF2-40B4-BE49-F238E27FC236}">
                <a16:creationId xmlns:a16="http://schemas.microsoft.com/office/drawing/2014/main" id="{B181DE4D-F59D-4910-838A-2A9AF279E03F}"/>
              </a:ext>
            </a:extLst>
          </p:cNvPr>
          <p:cNvSpPr/>
          <p:nvPr/>
        </p:nvSpPr>
        <p:spPr bwMode="auto">
          <a:xfrm>
            <a:off x="16712900" y="2602455"/>
            <a:ext cx="4786252" cy="1257747"/>
          </a:xfrm>
          <a:prstGeom prst="roundRect">
            <a:avLst/>
          </a:prstGeom>
          <a:solidFill>
            <a:srgbClr val="50BDF3"/>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a:ln>
                  <a:noFill/>
                </a:ln>
                <a:solidFill>
                  <a:schemeClr val="bg2">
                    <a:lumMod val="10000"/>
                  </a:schemeClr>
                </a:solidFill>
                <a:effectLst/>
                <a:latin typeface="Consolas" panose="020B0609020204030204" pitchFamily="49" charset="0"/>
              </a:rPr>
              <a:t>Interface</a:t>
            </a:r>
          </a:p>
        </p:txBody>
      </p:sp>
      <p:sp>
        <p:nvSpPr>
          <p:cNvPr id="17" name="Rectangle: Rounded Corners 16">
            <a:extLst>
              <a:ext uri="{FF2B5EF4-FFF2-40B4-BE49-F238E27FC236}">
                <a16:creationId xmlns:a16="http://schemas.microsoft.com/office/drawing/2014/main" id="{D9DA8CE4-D566-4944-BEB1-75E13F268DAE}"/>
              </a:ext>
            </a:extLst>
          </p:cNvPr>
          <p:cNvSpPr/>
          <p:nvPr/>
        </p:nvSpPr>
        <p:spPr bwMode="auto">
          <a:xfrm>
            <a:off x="16748760" y="3429001"/>
            <a:ext cx="17693640" cy="3628452"/>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interface</a:t>
            </a:r>
            <a:r>
              <a:rPr lang="en-IN" sz="4800" dirty="0">
                <a:solidFill>
                  <a:srgbClr val="D9E8F7"/>
                </a:solidFill>
                <a:latin typeface="Consolas" panose="020B0609020204030204" pitchFamily="49" charset="0"/>
              </a:rPr>
              <a:t> </a:t>
            </a:r>
            <a:r>
              <a:rPr lang="en-IN" sz="4800" dirty="0" err="1">
                <a:solidFill>
                  <a:srgbClr val="80F2F6"/>
                </a:solidFill>
                <a:highlight>
                  <a:srgbClr val="1B6291"/>
                </a:highlight>
                <a:latin typeface="Consolas" panose="020B0609020204030204" pitchFamily="49" charset="0"/>
              </a:rPr>
              <a:t>Deserializer</a:t>
            </a:r>
            <a:r>
              <a:rPr lang="en-IN" sz="4800" dirty="0">
                <a:solidFill>
                  <a:srgbClr val="D9E8F7"/>
                </a:solidFill>
                <a:highlight>
                  <a:srgbClr val="1B6291"/>
                </a:highlight>
                <a:latin typeface="Consolas" panose="020B0609020204030204" pitchFamily="49" charset="0"/>
              </a:rPr>
              <a:t> </a:t>
            </a:r>
            <a:r>
              <a:rPr lang="en-IN" sz="4800" dirty="0">
                <a:solidFill>
                  <a:srgbClr val="F9FAF4"/>
                </a:solidFill>
                <a:highlight>
                  <a:srgbClr val="1B6291"/>
                </a:highlight>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a:t>
            </a:r>
            <a:r>
              <a:rPr lang="en-IN" sz="4800" dirty="0">
                <a:solidFill>
                  <a:srgbClr val="D9E8F7"/>
                </a:solidFill>
                <a:latin typeface="Consolas" panose="020B0609020204030204" pitchFamily="49" charset="0"/>
              </a:rPr>
              <a:t> </a:t>
            </a:r>
            <a:r>
              <a:rPr lang="en-IN" sz="4800" dirty="0">
                <a:solidFill>
                  <a:srgbClr val="1EB540"/>
                </a:solidFill>
                <a:latin typeface="Consolas" panose="020B0609020204030204" pitchFamily="49" charset="0"/>
              </a:rPr>
              <a:t>deserialize</a:t>
            </a:r>
            <a:r>
              <a:rPr lang="en-IN" sz="4800" dirty="0">
                <a:solidFill>
                  <a:srgbClr val="F9FAF4"/>
                </a:solidFill>
                <a:latin typeface="Consolas" panose="020B0609020204030204" pitchFamily="49" charset="0"/>
              </a:rPr>
              <a:t>(</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v1</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p>
          <a:p>
            <a:r>
              <a:rPr lang="en-IN" sz="4800" dirty="0">
                <a:solidFill>
                  <a:srgbClr val="F9FAF4"/>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20" name="Rectangle: Rounded Corners 19">
            <a:extLst>
              <a:ext uri="{FF2B5EF4-FFF2-40B4-BE49-F238E27FC236}">
                <a16:creationId xmlns:a16="http://schemas.microsoft.com/office/drawing/2014/main" id="{92BA30BA-116D-4000-A290-A40C0383CDC4}"/>
              </a:ext>
            </a:extLst>
          </p:cNvPr>
          <p:cNvSpPr/>
          <p:nvPr/>
        </p:nvSpPr>
        <p:spPr bwMode="auto">
          <a:xfrm>
            <a:off x="16712900" y="7772401"/>
            <a:ext cx="4786252" cy="1257747"/>
          </a:xfrm>
          <a:prstGeom prst="roundRect">
            <a:avLst/>
          </a:prstGeom>
          <a:solidFill>
            <a:srgbClr val="50BDF3"/>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pPr>
            <a:r>
              <a:rPr lang="en-IN" sz="4000" dirty="0">
                <a:solidFill>
                  <a:schemeClr val="bg2">
                    <a:lumMod val="10000"/>
                  </a:schemeClr>
                </a:solidFill>
                <a:latin typeface="Consolas" panose="020B0609020204030204" pitchFamily="49" charset="0"/>
              </a:rPr>
              <a:t>Class</a:t>
            </a:r>
          </a:p>
        </p:txBody>
      </p:sp>
      <p:sp>
        <p:nvSpPr>
          <p:cNvPr id="21" name="Rectangle: Rounded Corners 20">
            <a:extLst>
              <a:ext uri="{FF2B5EF4-FFF2-40B4-BE49-F238E27FC236}">
                <a16:creationId xmlns:a16="http://schemas.microsoft.com/office/drawing/2014/main" id="{F3B01E02-65D7-4E16-AEEA-14895CA083E9}"/>
              </a:ext>
            </a:extLst>
          </p:cNvPr>
          <p:cNvSpPr/>
          <p:nvPr/>
        </p:nvSpPr>
        <p:spPr bwMode="auto">
          <a:xfrm>
            <a:off x="16712900" y="13648448"/>
            <a:ext cx="4786252" cy="1257747"/>
          </a:xfrm>
          <a:prstGeom prst="roundRect">
            <a:avLst/>
          </a:prstGeom>
          <a:solidFill>
            <a:srgbClr val="50BDF3"/>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pPr>
            <a:r>
              <a:rPr lang="en-IN" sz="3600" dirty="0">
                <a:solidFill>
                  <a:schemeClr val="bg2">
                    <a:lumMod val="10000"/>
                  </a:schemeClr>
                </a:solidFill>
                <a:latin typeface="Consolas" panose="020B0609020204030204" pitchFamily="49" charset="0"/>
              </a:rPr>
              <a:t>Lambda Expression</a:t>
            </a:r>
          </a:p>
        </p:txBody>
      </p:sp>
      <p:sp>
        <p:nvSpPr>
          <p:cNvPr id="25" name="Rectangle: Rounded Corners 24">
            <a:extLst>
              <a:ext uri="{FF2B5EF4-FFF2-40B4-BE49-F238E27FC236}">
                <a16:creationId xmlns:a16="http://schemas.microsoft.com/office/drawing/2014/main" id="{ADF49760-42E0-4BFE-8A17-EE8ABACCA49E}"/>
              </a:ext>
            </a:extLst>
          </p:cNvPr>
          <p:cNvSpPr/>
          <p:nvPr/>
        </p:nvSpPr>
        <p:spPr bwMode="auto">
          <a:xfrm>
            <a:off x="16748760" y="8644155"/>
            <a:ext cx="17693640" cy="4352047"/>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class</a:t>
            </a:r>
            <a:r>
              <a:rPr lang="en-IN" sz="4800" dirty="0">
                <a:solidFill>
                  <a:srgbClr val="D9E8F7"/>
                </a:solidFill>
                <a:latin typeface="Consolas" panose="020B0609020204030204" pitchFamily="49" charset="0"/>
              </a:rPr>
              <a:t> </a:t>
            </a:r>
            <a:r>
              <a:rPr lang="en-IN" sz="4800" dirty="0" err="1">
                <a:solidFill>
                  <a:srgbClr val="1290C3"/>
                </a:solidFill>
                <a:latin typeface="Consolas" panose="020B0609020204030204" pitchFamily="49" charset="0"/>
              </a:rPr>
              <a:t>StringConverter</a:t>
            </a:r>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a:t>
            </a:r>
            <a:r>
              <a:rPr lang="en-IN" sz="4800" dirty="0">
                <a:solidFill>
                  <a:srgbClr val="D9E8F7"/>
                </a:solidFill>
                <a:latin typeface="Consolas" panose="020B0609020204030204" pitchFamily="49" charset="0"/>
              </a:rPr>
              <a:t> </a:t>
            </a:r>
            <a:r>
              <a:rPr lang="en-IN" sz="4800" dirty="0" err="1">
                <a:solidFill>
                  <a:srgbClr val="1EB540"/>
                </a:solidFill>
                <a:latin typeface="Consolas" panose="020B0609020204030204" pitchFamily="49" charset="0"/>
              </a:rPr>
              <a:t>convertToInt</a:t>
            </a:r>
            <a:r>
              <a:rPr lang="en-IN" sz="4800" dirty="0">
                <a:solidFill>
                  <a:srgbClr val="F9FAF4"/>
                </a:solidFill>
                <a:latin typeface="Consolas" panose="020B0609020204030204" pitchFamily="49" charset="0"/>
              </a:rPr>
              <a:t>(</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79ABFF"/>
                </a:solidFill>
                <a:latin typeface="Consolas" panose="020B0609020204030204" pitchFamily="49" charset="0"/>
              </a:rPr>
              <a:t>v1</a:t>
            </a:r>
            <a:r>
              <a:rPr lang="en-IN" sz="4800" dirty="0">
                <a:solidFill>
                  <a:srgbClr val="F9FAF4"/>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return</a:t>
            </a:r>
            <a:r>
              <a:rPr lang="en-IN" sz="4800" dirty="0">
                <a:solidFill>
                  <a:srgbClr val="D9E8F7"/>
                </a:solidFill>
                <a:latin typeface="Consolas" panose="020B0609020204030204" pitchFamily="49" charset="0"/>
              </a:rPr>
              <a:t> </a:t>
            </a:r>
            <a:r>
              <a:rPr lang="en-IN" sz="4800" dirty="0" err="1">
                <a:solidFill>
                  <a:srgbClr val="1290C3"/>
                </a:solidFill>
                <a:latin typeface="Consolas" panose="020B0609020204030204" pitchFamily="49" charset="0"/>
              </a:rPr>
              <a:t>Integer</a:t>
            </a:r>
            <a:r>
              <a:rPr lang="en-IN" sz="4800" dirty="0" err="1">
                <a:solidFill>
                  <a:srgbClr val="E6E6FA"/>
                </a:solidFill>
                <a:latin typeface="Consolas" panose="020B0609020204030204" pitchFamily="49" charset="0"/>
              </a:rPr>
              <a:t>.</a:t>
            </a:r>
            <a:r>
              <a:rPr lang="en-IN" sz="4800" i="1" dirty="0" err="1">
                <a:solidFill>
                  <a:srgbClr val="96EC3F"/>
                </a:solidFill>
                <a:latin typeface="Consolas" panose="020B0609020204030204" pitchFamily="49" charset="0"/>
              </a:rPr>
              <a:t>valueOf</a:t>
            </a:r>
            <a:r>
              <a:rPr lang="en-IN" sz="4800" i="1" dirty="0">
                <a:solidFill>
                  <a:srgbClr val="F9FAF4"/>
                </a:solidFill>
                <a:latin typeface="Consolas" panose="020B0609020204030204" pitchFamily="49" charset="0"/>
              </a:rPr>
              <a:t>(</a:t>
            </a:r>
            <a:r>
              <a:rPr lang="en-IN" sz="4800" i="1" dirty="0">
                <a:solidFill>
                  <a:srgbClr val="79ABFF"/>
                </a:solidFill>
                <a:latin typeface="Consolas" panose="020B0609020204030204" pitchFamily="49" charset="0"/>
              </a:rPr>
              <a:t>v1</a:t>
            </a:r>
            <a:r>
              <a:rPr lang="en-IN" sz="4800" i="1" dirty="0">
                <a:solidFill>
                  <a:srgbClr val="F9FAF4"/>
                </a:solidFill>
                <a:latin typeface="Consolas" panose="020B0609020204030204" pitchFamily="49" charset="0"/>
              </a:rPr>
              <a:t>)</a:t>
            </a:r>
            <a:r>
              <a:rPr lang="en-IN" sz="4800" i="1" dirty="0">
                <a:solidFill>
                  <a:srgbClr val="E6E6FA"/>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p>
          <a:p>
            <a:r>
              <a:rPr lang="en-IN" sz="4800" dirty="0">
                <a:solidFill>
                  <a:srgbClr val="F9FAF4"/>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26" name="Rectangle: Rounded Corners 25">
            <a:extLst>
              <a:ext uri="{FF2B5EF4-FFF2-40B4-BE49-F238E27FC236}">
                <a16:creationId xmlns:a16="http://schemas.microsoft.com/office/drawing/2014/main" id="{F702926D-3184-468E-BBA1-92153041C382}"/>
              </a:ext>
            </a:extLst>
          </p:cNvPr>
          <p:cNvSpPr/>
          <p:nvPr/>
        </p:nvSpPr>
        <p:spPr bwMode="auto">
          <a:xfrm>
            <a:off x="16748760" y="14532207"/>
            <a:ext cx="17693640" cy="3298593"/>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err="1">
                <a:solidFill>
                  <a:srgbClr val="D9E8F7"/>
                </a:solidFill>
                <a:latin typeface="Consolas" panose="020B0609020204030204" pitchFamily="49" charset="0"/>
              </a:rPr>
              <a:t>StringConverter</a:t>
            </a:r>
            <a:r>
              <a:rPr lang="en-IN" sz="4800" dirty="0">
                <a:solidFill>
                  <a:srgbClr val="D9E8F7"/>
                </a:solidFill>
                <a:latin typeface="Consolas" panose="020B0609020204030204" pitchFamily="49" charset="0"/>
              </a:rPr>
              <a:t> </a:t>
            </a:r>
            <a:r>
              <a:rPr lang="en-IN" sz="4800" dirty="0" err="1">
                <a:solidFill>
                  <a:srgbClr val="D9E8F7"/>
                </a:solidFill>
                <a:latin typeface="Consolas" panose="020B0609020204030204" pitchFamily="49" charset="0"/>
              </a:rPr>
              <a:t>strConv</a:t>
            </a:r>
            <a:r>
              <a:rPr lang="en-IN" sz="4800" dirty="0">
                <a:solidFill>
                  <a:srgbClr val="D9E8F7"/>
                </a:solidFill>
                <a:latin typeface="Consolas" panose="020B0609020204030204" pitchFamily="49" charset="0"/>
              </a:rPr>
              <a:t> </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new</a:t>
            </a:r>
            <a:r>
              <a:rPr lang="en-IN" sz="4800" dirty="0">
                <a:solidFill>
                  <a:srgbClr val="D9E8F7"/>
                </a:solidFill>
                <a:latin typeface="Consolas" panose="020B0609020204030204" pitchFamily="49" charset="0"/>
              </a:rPr>
              <a:t> </a:t>
            </a:r>
            <a:r>
              <a:rPr lang="en-IN" sz="4800" dirty="0" err="1">
                <a:solidFill>
                  <a:srgbClr val="D9E8F7"/>
                </a:solidFill>
                <a:latin typeface="Consolas" panose="020B0609020204030204" pitchFamily="49" charset="0"/>
              </a:rPr>
              <a:t>StringConverter</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p>
          <a:p>
            <a:endParaRPr lang="en-IN" sz="4800" dirty="0">
              <a:latin typeface="Consolas" panose="020B0609020204030204" pitchFamily="49" charset="0"/>
            </a:endParaRPr>
          </a:p>
          <a:p>
            <a:r>
              <a:rPr lang="en-IN" sz="4800" dirty="0" err="1">
                <a:solidFill>
                  <a:srgbClr val="D9E8F7"/>
                </a:solidFill>
                <a:latin typeface="Consolas" panose="020B0609020204030204" pitchFamily="49" charset="0"/>
              </a:rPr>
              <a:t>Deserializer</a:t>
            </a:r>
            <a:r>
              <a:rPr lang="en-IN" sz="4800" dirty="0">
                <a:solidFill>
                  <a:srgbClr val="D9E8F7"/>
                </a:solidFill>
                <a:latin typeface="Consolas" panose="020B0609020204030204" pitchFamily="49" charset="0"/>
              </a:rPr>
              <a:t> </a:t>
            </a:r>
            <a:r>
              <a:rPr lang="en-IN" sz="4800" dirty="0" err="1">
                <a:solidFill>
                  <a:srgbClr val="D9E8F7"/>
                </a:solidFill>
                <a:latin typeface="Consolas" panose="020B0609020204030204" pitchFamily="49" charset="0"/>
              </a:rPr>
              <a:t>deserializer</a:t>
            </a:r>
            <a:r>
              <a:rPr lang="en-IN" sz="4800" dirty="0">
                <a:solidFill>
                  <a:srgbClr val="D9E8F7"/>
                </a:solidFill>
                <a:latin typeface="Consolas" panose="020B0609020204030204" pitchFamily="49" charset="0"/>
              </a:rPr>
              <a:t> </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err="1">
                <a:solidFill>
                  <a:srgbClr val="D9E8F7"/>
                </a:solidFill>
                <a:latin typeface="Consolas" panose="020B0609020204030204" pitchFamily="49" charset="0"/>
              </a:rPr>
              <a:t>strConv</a:t>
            </a:r>
            <a:r>
              <a:rPr lang="en-IN" sz="4800" dirty="0">
                <a:solidFill>
                  <a:srgbClr val="E6E6FA"/>
                </a:solidFill>
                <a:latin typeface="Consolas" panose="020B0609020204030204" pitchFamily="49" charset="0"/>
              </a:rPr>
              <a:t>::</a:t>
            </a:r>
            <a:r>
              <a:rPr lang="en-IN" sz="4800" dirty="0" err="1">
                <a:solidFill>
                  <a:srgbClr val="D9E8F7"/>
                </a:solidFill>
                <a:latin typeface="Consolas" panose="020B0609020204030204" pitchFamily="49" charset="0"/>
              </a:rPr>
              <a:t>convertToInt</a:t>
            </a:r>
            <a:r>
              <a:rPr lang="en-IN" sz="4800" dirty="0">
                <a:solidFill>
                  <a:srgbClr val="E6E6FA"/>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2212440211"/>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6BBE4C63-D57B-4DC1-9F5D-6A768F00F7A7}"/>
              </a:ext>
            </a:extLst>
          </p:cNvPr>
          <p:cNvSpPr>
            <a:spLocks noGrp="1"/>
          </p:cNvSpPr>
          <p:nvPr>
            <p:ph type="title"/>
          </p:nvPr>
        </p:nvSpPr>
        <p:spPr>
          <a:xfrm>
            <a:off x="5638800" y="1347543"/>
            <a:ext cx="286512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Method References - Constructor</a:t>
            </a:r>
          </a:p>
        </p:txBody>
      </p:sp>
      <p:sp>
        <p:nvSpPr>
          <p:cNvPr id="12" name="TextBox 11">
            <a:extLst>
              <a:ext uri="{FF2B5EF4-FFF2-40B4-BE49-F238E27FC236}">
                <a16:creationId xmlns:a16="http://schemas.microsoft.com/office/drawing/2014/main" id="{FA3CD9DC-5E3D-4373-9A34-E1C0DEC8507A}"/>
              </a:ext>
            </a:extLst>
          </p:cNvPr>
          <p:cNvSpPr txBox="1"/>
          <p:nvPr/>
        </p:nvSpPr>
        <p:spPr>
          <a:xfrm>
            <a:off x="9822428" y="4680281"/>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Static Method Reference</a:t>
            </a:r>
          </a:p>
        </p:txBody>
      </p:sp>
      <p:cxnSp>
        <p:nvCxnSpPr>
          <p:cNvPr id="5" name="Straight Connector 4">
            <a:extLst>
              <a:ext uri="{FF2B5EF4-FFF2-40B4-BE49-F238E27FC236}">
                <a16:creationId xmlns:a16="http://schemas.microsoft.com/office/drawing/2014/main" id="{0A80ADEA-0CDB-43EA-B823-755AF8EFCD63}"/>
              </a:ext>
            </a:extLst>
          </p:cNvPr>
          <p:cNvCxnSpPr>
            <a:cxnSpLocks/>
          </p:cNvCxnSpPr>
          <p:nvPr/>
        </p:nvCxnSpPr>
        <p:spPr bwMode="auto">
          <a:xfrm flipV="1">
            <a:off x="8837308" y="3657599"/>
            <a:ext cx="0" cy="15240000"/>
          </a:xfrm>
          <a:prstGeom prst="line">
            <a:avLst/>
          </a:prstGeom>
          <a:noFill/>
          <a:ln w="165100" cap="flat" cmpd="sng" algn="ctr">
            <a:solidFill>
              <a:schemeClr val="bg2">
                <a:lumMod val="50000"/>
              </a:schemeClr>
            </a:solidFill>
            <a:prstDash val="sysDot"/>
            <a:round/>
            <a:headEnd type="none" w="sm" len="sm"/>
            <a:tailEnd type="none" w="sm" len="sm"/>
          </a:ln>
          <a:effectLst>
            <a:outerShdw blurRad="241300" dist="304800" dir="5220000" algn="tl" rotWithShape="0">
              <a:prstClr val="black">
                <a:alpha val="40000"/>
              </a:prstClr>
            </a:outerShdw>
          </a:effectLst>
        </p:spPr>
      </p:cxnSp>
      <p:sp>
        <p:nvSpPr>
          <p:cNvPr id="6" name="Flowchart: Merge 5">
            <a:extLst>
              <a:ext uri="{FF2B5EF4-FFF2-40B4-BE49-F238E27FC236}">
                <a16:creationId xmlns:a16="http://schemas.microsoft.com/office/drawing/2014/main" id="{8E46C14C-4AF9-4F39-93AE-09F098CDD0D5}"/>
              </a:ext>
            </a:extLst>
          </p:cNvPr>
          <p:cNvSpPr/>
          <p:nvPr/>
        </p:nvSpPr>
        <p:spPr bwMode="auto">
          <a:xfrm>
            <a:off x="7546316" y="4448808"/>
            <a:ext cx="2581984" cy="2267107"/>
          </a:xfrm>
          <a:prstGeom prst="flowChartMerge">
            <a:avLst/>
          </a:prstGeom>
          <a:solidFill>
            <a:srgbClr val="FF7C80"/>
          </a:solidFill>
          <a:ln w="133350" cap="flat" cmpd="sng" algn="ctr">
            <a:solidFill>
              <a:srgbClr val="FF7C8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7" name="Flowchart: Merge 6">
            <a:extLst>
              <a:ext uri="{FF2B5EF4-FFF2-40B4-BE49-F238E27FC236}">
                <a16:creationId xmlns:a16="http://schemas.microsoft.com/office/drawing/2014/main" id="{20C676E6-85EC-4A84-B3BB-0D3361D91901}"/>
              </a:ext>
            </a:extLst>
          </p:cNvPr>
          <p:cNvSpPr/>
          <p:nvPr/>
        </p:nvSpPr>
        <p:spPr bwMode="auto">
          <a:xfrm>
            <a:off x="7546316" y="8201937"/>
            <a:ext cx="2581984" cy="2267107"/>
          </a:xfrm>
          <a:prstGeom prst="flowChartMerge">
            <a:avLst/>
          </a:prstGeom>
          <a:solidFill>
            <a:srgbClr val="33CCCC"/>
          </a:solidFill>
          <a:ln w="133350" cap="flat" cmpd="sng" algn="ctr">
            <a:solidFill>
              <a:srgbClr val="33CCCC"/>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Flowchart: Merge 7">
            <a:extLst>
              <a:ext uri="{FF2B5EF4-FFF2-40B4-BE49-F238E27FC236}">
                <a16:creationId xmlns:a16="http://schemas.microsoft.com/office/drawing/2014/main" id="{4C8E5537-F29D-4525-A708-B382BDC5C991}"/>
              </a:ext>
            </a:extLst>
          </p:cNvPr>
          <p:cNvSpPr/>
          <p:nvPr/>
        </p:nvSpPr>
        <p:spPr bwMode="auto">
          <a:xfrm>
            <a:off x="7560170" y="11982775"/>
            <a:ext cx="2581984" cy="2267107"/>
          </a:xfrm>
          <a:prstGeom prst="flowChartMerge">
            <a:avLst/>
          </a:prstGeom>
          <a:solidFill>
            <a:schemeClr val="accent2">
              <a:lumMod val="75000"/>
            </a:schemeClr>
          </a:solidFill>
          <a:ln w="133350" cap="flat" cmpd="sng" algn="ctr">
            <a:solidFill>
              <a:schemeClr val="accent2">
                <a:lumMod val="75000"/>
              </a:schemeClr>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9" name="Flowchart: Merge 8">
            <a:extLst>
              <a:ext uri="{FF2B5EF4-FFF2-40B4-BE49-F238E27FC236}">
                <a16:creationId xmlns:a16="http://schemas.microsoft.com/office/drawing/2014/main" id="{EF982423-CCC7-44DF-AC73-4C157B65572D}"/>
              </a:ext>
            </a:extLst>
          </p:cNvPr>
          <p:cNvSpPr/>
          <p:nvPr/>
        </p:nvSpPr>
        <p:spPr bwMode="auto">
          <a:xfrm>
            <a:off x="7867366" y="4533994"/>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000" b="0" i="0" u="none" strike="noStrike" cap="none" normalizeH="0" baseline="0" dirty="0">
                <a:ln>
                  <a:noFill/>
                </a:ln>
                <a:solidFill>
                  <a:schemeClr val="tx1">
                    <a:lumMod val="60000"/>
                    <a:lumOff val="40000"/>
                  </a:schemeClr>
                </a:solidFill>
                <a:effectLst/>
                <a:latin typeface="Corbel" panose="020B0503020204020204" pitchFamily="34" charset="0"/>
                <a:cs typeface="Aldhabi" panose="01000000000000000000" pitchFamily="2" charset="-78"/>
              </a:rPr>
              <a:t>1</a:t>
            </a:r>
          </a:p>
        </p:txBody>
      </p:sp>
      <p:sp>
        <p:nvSpPr>
          <p:cNvPr id="10" name="Flowchart: Merge 9">
            <a:extLst>
              <a:ext uri="{FF2B5EF4-FFF2-40B4-BE49-F238E27FC236}">
                <a16:creationId xmlns:a16="http://schemas.microsoft.com/office/drawing/2014/main" id="{FD00A027-A521-477A-9669-9855813525DB}"/>
              </a:ext>
            </a:extLst>
          </p:cNvPr>
          <p:cNvSpPr/>
          <p:nvPr/>
        </p:nvSpPr>
        <p:spPr bwMode="auto">
          <a:xfrm>
            <a:off x="7867366" y="8287123"/>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2</a:t>
            </a:r>
          </a:p>
        </p:txBody>
      </p:sp>
      <p:sp>
        <p:nvSpPr>
          <p:cNvPr id="11" name="Flowchart: Merge 10">
            <a:extLst>
              <a:ext uri="{FF2B5EF4-FFF2-40B4-BE49-F238E27FC236}">
                <a16:creationId xmlns:a16="http://schemas.microsoft.com/office/drawing/2014/main" id="{BB1F880E-8EDC-466C-BD4A-B73AE02ADED2}"/>
              </a:ext>
            </a:extLst>
          </p:cNvPr>
          <p:cNvSpPr/>
          <p:nvPr/>
        </p:nvSpPr>
        <p:spPr bwMode="auto">
          <a:xfrm>
            <a:off x="7881221" y="12067962"/>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3</a:t>
            </a:r>
          </a:p>
        </p:txBody>
      </p:sp>
      <p:sp>
        <p:nvSpPr>
          <p:cNvPr id="18" name="Flowchart: Merge 17">
            <a:extLst>
              <a:ext uri="{FF2B5EF4-FFF2-40B4-BE49-F238E27FC236}">
                <a16:creationId xmlns:a16="http://schemas.microsoft.com/office/drawing/2014/main" id="{B420E640-BF4B-40C5-B981-5BE1F705A380}"/>
              </a:ext>
            </a:extLst>
          </p:cNvPr>
          <p:cNvSpPr/>
          <p:nvPr/>
        </p:nvSpPr>
        <p:spPr bwMode="auto">
          <a:xfrm rot="16200000">
            <a:off x="7494621" y="15873523"/>
            <a:ext cx="2581984" cy="2267107"/>
          </a:xfrm>
          <a:prstGeom prst="flowChartMerge">
            <a:avLst/>
          </a:prstGeom>
          <a:solidFill>
            <a:srgbClr val="92D050"/>
          </a:solidFill>
          <a:ln w="133350" cap="flat" cmpd="sng" algn="ctr">
            <a:solidFill>
              <a:srgbClr val="92D050"/>
            </a:solidFill>
            <a:prstDash val="solid"/>
            <a:round/>
            <a:headEnd type="none" w="sm" len="sm"/>
            <a:tailEnd type="none" w="sm" len="sm"/>
          </a:ln>
          <a:effectLst>
            <a:outerShdw blurRad="165100" dist="317500" dir="8100000" algn="tr" rotWithShape="0">
              <a:prstClr val="black">
                <a:alpha val="21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9" name="Flowchart: Merge 18">
            <a:extLst>
              <a:ext uri="{FF2B5EF4-FFF2-40B4-BE49-F238E27FC236}">
                <a16:creationId xmlns:a16="http://schemas.microsoft.com/office/drawing/2014/main" id="{95FEE957-E702-437E-8A01-2F46E2352557}"/>
              </a:ext>
            </a:extLst>
          </p:cNvPr>
          <p:cNvSpPr/>
          <p:nvPr/>
        </p:nvSpPr>
        <p:spPr bwMode="auto">
          <a:xfrm rot="16200000">
            <a:off x="7730314" y="16120286"/>
            <a:ext cx="1939883" cy="1703311"/>
          </a:xfrm>
          <a:prstGeom prst="flowChartMerge">
            <a:avLst/>
          </a:prstGeom>
          <a:solidFill>
            <a:schemeClr val="bg1"/>
          </a:solidFill>
          <a:ln w="133350" cap="flat" cmpd="sng" algn="ctr">
            <a:noFill/>
            <a:prstDash val="solid"/>
            <a:round/>
            <a:headEnd type="none" w="sm" len="sm"/>
            <a:tailEnd type="none" w="sm" len="sm"/>
          </a:ln>
          <a:effectLst>
            <a:outerShdw blurRad="165100" dist="317500" dir="8100000" algn="tr" rotWithShape="0">
              <a:prstClr val="black">
                <a:alpha val="21000"/>
              </a:prstClr>
            </a:outerShdw>
          </a:effectLst>
        </p:spPr>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8000" dirty="0">
                <a:solidFill>
                  <a:schemeClr val="tx1">
                    <a:lumMod val="60000"/>
                    <a:lumOff val="40000"/>
                  </a:schemeClr>
                </a:solidFill>
                <a:latin typeface="Corbel" panose="020B0503020204020204" pitchFamily="34" charset="0"/>
                <a:cs typeface="Aldhabi" panose="01000000000000000000" pitchFamily="2" charset="-78"/>
              </a:rPr>
              <a:t>4</a:t>
            </a:r>
          </a:p>
        </p:txBody>
      </p:sp>
      <p:sp>
        <p:nvSpPr>
          <p:cNvPr id="22" name="TextBox 21">
            <a:extLst>
              <a:ext uri="{FF2B5EF4-FFF2-40B4-BE49-F238E27FC236}">
                <a16:creationId xmlns:a16="http://schemas.microsoft.com/office/drawing/2014/main" id="{30C6161B-72B7-4030-ACAE-D9F19FCDC344}"/>
              </a:ext>
            </a:extLst>
          </p:cNvPr>
          <p:cNvSpPr txBox="1"/>
          <p:nvPr/>
        </p:nvSpPr>
        <p:spPr>
          <a:xfrm>
            <a:off x="10114447" y="8560844"/>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Parameter Method Reference</a:t>
            </a:r>
          </a:p>
        </p:txBody>
      </p:sp>
      <p:sp>
        <p:nvSpPr>
          <p:cNvPr id="23" name="TextBox 22">
            <a:extLst>
              <a:ext uri="{FF2B5EF4-FFF2-40B4-BE49-F238E27FC236}">
                <a16:creationId xmlns:a16="http://schemas.microsoft.com/office/drawing/2014/main" id="{99E1B2FF-B5C8-4C65-B925-8DFC2A697798}"/>
              </a:ext>
            </a:extLst>
          </p:cNvPr>
          <p:cNvSpPr txBox="1"/>
          <p:nvPr/>
        </p:nvSpPr>
        <p:spPr>
          <a:xfrm>
            <a:off x="9997844" y="12441408"/>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dirty="0"/>
              <a:t>Instance Method Reference</a:t>
            </a:r>
          </a:p>
        </p:txBody>
      </p:sp>
      <p:sp>
        <p:nvSpPr>
          <p:cNvPr id="24" name="TextBox 23">
            <a:extLst>
              <a:ext uri="{FF2B5EF4-FFF2-40B4-BE49-F238E27FC236}">
                <a16:creationId xmlns:a16="http://schemas.microsoft.com/office/drawing/2014/main" id="{28BC9171-F8BE-4C1C-9660-966323858401}"/>
              </a:ext>
            </a:extLst>
          </p:cNvPr>
          <p:cNvSpPr txBox="1"/>
          <p:nvPr/>
        </p:nvSpPr>
        <p:spPr>
          <a:xfrm>
            <a:off x="9818417" y="16222246"/>
            <a:ext cx="6165273" cy="1754326"/>
          </a:xfrm>
          <a:prstGeom prst="rect">
            <a:avLst/>
          </a:prstGeom>
          <a:noFill/>
        </p:spPr>
        <p:txBody>
          <a:bodyPr wrap="square" rtlCol="0">
            <a:spAutoFit/>
          </a:bodyPr>
          <a:lstStyle>
            <a:defPPr>
              <a:defRPr lang="en-US"/>
            </a:defPPr>
            <a:lvl1pPr algn="ctr">
              <a:defRPr sz="5400">
                <a:solidFill>
                  <a:srgbClr val="000000"/>
                </a:solidFill>
                <a:latin typeface="Lato" panose="020F0502020204030203" pitchFamily="34" charset="0"/>
              </a:defRPr>
            </a:lvl1pPr>
          </a:lstStyle>
          <a:p>
            <a:r>
              <a:rPr lang="en-IN" b="1" dirty="0">
                <a:solidFill>
                  <a:srgbClr val="E41657"/>
                </a:solidFill>
              </a:rPr>
              <a:t>Constructor Method Reference</a:t>
            </a:r>
          </a:p>
        </p:txBody>
      </p:sp>
      <p:sp>
        <p:nvSpPr>
          <p:cNvPr id="16" name="Rectangle: Rounded Corners 15">
            <a:extLst>
              <a:ext uri="{FF2B5EF4-FFF2-40B4-BE49-F238E27FC236}">
                <a16:creationId xmlns:a16="http://schemas.microsoft.com/office/drawing/2014/main" id="{FA6FA247-07EA-4FF4-8F80-14DBCCFD15CC}"/>
              </a:ext>
            </a:extLst>
          </p:cNvPr>
          <p:cNvSpPr/>
          <p:nvPr/>
        </p:nvSpPr>
        <p:spPr bwMode="auto">
          <a:xfrm>
            <a:off x="18236900" y="5527202"/>
            <a:ext cx="4786252" cy="1257747"/>
          </a:xfrm>
          <a:prstGeom prst="roundRect">
            <a:avLst/>
          </a:prstGeom>
          <a:solidFill>
            <a:srgbClr val="50BDF3"/>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a:ln>
                  <a:noFill/>
                </a:ln>
                <a:solidFill>
                  <a:schemeClr val="bg2">
                    <a:lumMod val="10000"/>
                  </a:schemeClr>
                </a:solidFill>
                <a:effectLst/>
                <a:latin typeface="Consolas" panose="020B0609020204030204" pitchFamily="49" charset="0"/>
              </a:rPr>
              <a:t>Interface</a:t>
            </a:r>
          </a:p>
        </p:txBody>
      </p:sp>
      <p:sp>
        <p:nvSpPr>
          <p:cNvPr id="17" name="Rectangle: Rounded Corners 16">
            <a:extLst>
              <a:ext uri="{FF2B5EF4-FFF2-40B4-BE49-F238E27FC236}">
                <a16:creationId xmlns:a16="http://schemas.microsoft.com/office/drawing/2014/main" id="{BF2CEECE-4FD2-4F0A-A5C0-E9D72C7A5735}"/>
              </a:ext>
            </a:extLst>
          </p:cNvPr>
          <p:cNvSpPr/>
          <p:nvPr/>
        </p:nvSpPr>
        <p:spPr bwMode="auto">
          <a:xfrm>
            <a:off x="18272760" y="6353748"/>
            <a:ext cx="13655040" cy="3628452"/>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interface</a:t>
            </a:r>
            <a:r>
              <a:rPr lang="en-IN" sz="4800" dirty="0">
                <a:solidFill>
                  <a:srgbClr val="D9E8F7"/>
                </a:solidFill>
                <a:latin typeface="Consolas" panose="020B0609020204030204" pitchFamily="49" charset="0"/>
              </a:rPr>
              <a:t> </a:t>
            </a:r>
            <a:r>
              <a:rPr lang="en-IN" sz="4800" dirty="0">
                <a:solidFill>
                  <a:srgbClr val="80F2F6"/>
                </a:solidFill>
                <a:latin typeface="Consolas" panose="020B0609020204030204" pitchFamily="49" charset="0"/>
              </a:rPr>
              <a:t>Factory</a:t>
            </a:r>
            <a:r>
              <a:rPr lang="en-IN" sz="4800" dirty="0">
                <a:solidFill>
                  <a:srgbClr val="D9E8F7"/>
                </a:solidFill>
                <a:latin typeface="Consolas" panose="020B0609020204030204" pitchFamily="49" charset="0"/>
              </a:rPr>
              <a:t> </a:t>
            </a:r>
            <a:r>
              <a:rPr lang="en-IN" sz="4800" dirty="0">
                <a:solidFill>
                  <a:srgbClr val="F9FAF4"/>
                </a:solidFill>
                <a:latin typeface="Consolas" panose="020B0609020204030204" pitchFamily="49" charset="0"/>
              </a:rPr>
              <a:t>{</a:t>
            </a:r>
          </a:p>
          <a:p>
            <a:r>
              <a:rPr lang="en-IN" sz="4800" dirty="0">
                <a:solidFill>
                  <a:srgbClr val="D9E8F7"/>
                </a:solidFill>
                <a:latin typeface="Consolas" panose="020B0609020204030204" pitchFamily="49" charset="0"/>
              </a:rPr>
              <a:t>    </a:t>
            </a:r>
            <a:r>
              <a:rPr lang="en-IN" sz="4800" dirty="0">
                <a:solidFill>
                  <a:srgbClr val="CC7832"/>
                </a:solidFill>
                <a:latin typeface="Consolas" panose="020B0609020204030204" pitchFamily="49" charset="0"/>
              </a:rPr>
              <a:t>public</a:t>
            </a:r>
            <a:r>
              <a:rPr lang="en-IN" sz="4800" dirty="0">
                <a:solidFill>
                  <a:srgbClr val="D9E8F7"/>
                </a:solidFill>
                <a:latin typeface="Consolas" panose="020B0609020204030204" pitchFamily="49" charset="0"/>
              </a:rPr>
              <a:t> </a:t>
            </a:r>
            <a:r>
              <a:rPr lang="en-IN" sz="4800" dirty="0">
                <a:solidFill>
                  <a:srgbClr val="1290C3"/>
                </a:solidFill>
                <a:latin typeface="Consolas" panose="020B0609020204030204" pitchFamily="49" charset="0"/>
              </a:rPr>
              <a:t>String</a:t>
            </a:r>
            <a:r>
              <a:rPr lang="en-IN" sz="4800" dirty="0">
                <a:solidFill>
                  <a:srgbClr val="D9E8F7"/>
                </a:solidFill>
                <a:latin typeface="Consolas" panose="020B0609020204030204" pitchFamily="49" charset="0"/>
              </a:rPr>
              <a:t> </a:t>
            </a:r>
            <a:r>
              <a:rPr lang="en-IN" sz="4800" dirty="0">
                <a:solidFill>
                  <a:srgbClr val="1EB540"/>
                </a:solidFill>
                <a:latin typeface="Consolas" panose="020B0609020204030204" pitchFamily="49" charset="0"/>
              </a:rPr>
              <a:t>create</a:t>
            </a:r>
            <a:r>
              <a:rPr lang="en-IN" sz="4800" dirty="0">
                <a:solidFill>
                  <a:srgbClr val="F9FAF4"/>
                </a:solidFill>
                <a:latin typeface="Consolas" panose="020B0609020204030204" pitchFamily="49" charset="0"/>
              </a:rPr>
              <a:t>(</a:t>
            </a:r>
            <a:r>
              <a:rPr lang="en-IN" sz="4800" dirty="0">
                <a:solidFill>
                  <a:srgbClr val="CC7832"/>
                </a:solidFill>
                <a:latin typeface="Consolas" panose="020B0609020204030204" pitchFamily="49" charset="0"/>
              </a:rPr>
              <a:t>char</a:t>
            </a:r>
            <a:r>
              <a:rPr lang="en-IN" sz="4800" dirty="0">
                <a:solidFill>
                  <a:srgbClr val="F9FAF4"/>
                </a:solidFill>
                <a:latin typeface="Consolas" panose="020B0609020204030204" pitchFamily="49" charset="0"/>
              </a:rPr>
              <a:t>[]</a:t>
            </a:r>
            <a:r>
              <a:rPr lang="en-IN" sz="4800" dirty="0">
                <a:solidFill>
                  <a:srgbClr val="D9E8F7"/>
                </a:solidFill>
                <a:latin typeface="Consolas" panose="020B0609020204030204" pitchFamily="49" charset="0"/>
              </a:rPr>
              <a:t> </a:t>
            </a:r>
            <a:r>
              <a:rPr lang="en-IN" sz="4800" dirty="0" err="1">
                <a:solidFill>
                  <a:srgbClr val="79ABFF"/>
                </a:solidFill>
                <a:latin typeface="Consolas" panose="020B0609020204030204" pitchFamily="49" charset="0"/>
              </a:rPr>
              <a:t>val</a:t>
            </a:r>
            <a:r>
              <a:rPr lang="en-IN" sz="4800" dirty="0">
                <a:solidFill>
                  <a:srgbClr val="F9FAF4"/>
                </a:solidFill>
                <a:latin typeface="Consolas" panose="020B0609020204030204" pitchFamily="49" charset="0"/>
              </a:rPr>
              <a:t>)</a:t>
            </a:r>
            <a:r>
              <a:rPr lang="en-IN" sz="4800" dirty="0">
                <a:solidFill>
                  <a:srgbClr val="E6E6FA"/>
                </a:solidFill>
                <a:latin typeface="Consolas" panose="020B0609020204030204" pitchFamily="49" charset="0"/>
              </a:rPr>
              <a:t>;</a:t>
            </a:r>
          </a:p>
          <a:p>
            <a:r>
              <a:rPr lang="en-IN" sz="4800" dirty="0">
                <a:solidFill>
                  <a:srgbClr val="F9FAF4"/>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21" name="Rectangle: Rounded Corners 20">
            <a:extLst>
              <a:ext uri="{FF2B5EF4-FFF2-40B4-BE49-F238E27FC236}">
                <a16:creationId xmlns:a16="http://schemas.microsoft.com/office/drawing/2014/main" id="{847CCEED-258D-487D-8A4C-7DB8F89E8560}"/>
              </a:ext>
            </a:extLst>
          </p:cNvPr>
          <p:cNvSpPr/>
          <p:nvPr/>
        </p:nvSpPr>
        <p:spPr bwMode="auto">
          <a:xfrm>
            <a:off x="18236900" y="11057647"/>
            <a:ext cx="4786252" cy="1257747"/>
          </a:xfrm>
          <a:prstGeom prst="roundRect">
            <a:avLst/>
          </a:prstGeom>
          <a:solidFill>
            <a:srgbClr val="50BDF3"/>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228600">
              <a:spcBef>
                <a:spcPct val="20000"/>
              </a:spcBef>
              <a:buClr>
                <a:srgbClr val="FF0000"/>
              </a:buClr>
            </a:pPr>
            <a:r>
              <a:rPr lang="en-IN" sz="3600" dirty="0">
                <a:solidFill>
                  <a:schemeClr val="bg2">
                    <a:lumMod val="10000"/>
                  </a:schemeClr>
                </a:solidFill>
                <a:latin typeface="Consolas" panose="020B0609020204030204" pitchFamily="49" charset="0"/>
              </a:rPr>
              <a:t>Lambda Expression</a:t>
            </a:r>
          </a:p>
        </p:txBody>
      </p:sp>
      <p:sp>
        <p:nvSpPr>
          <p:cNvPr id="26" name="Rectangle: Rounded Corners 25">
            <a:extLst>
              <a:ext uri="{FF2B5EF4-FFF2-40B4-BE49-F238E27FC236}">
                <a16:creationId xmlns:a16="http://schemas.microsoft.com/office/drawing/2014/main" id="{F49E25B2-F1B7-410C-8A33-81BC1FAF164F}"/>
              </a:ext>
            </a:extLst>
          </p:cNvPr>
          <p:cNvSpPr/>
          <p:nvPr/>
        </p:nvSpPr>
        <p:spPr bwMode="auto">
          <a:xfrm>
            <a:off x="18272760" y="11941406"/>
            <a:ext cx="13655040" cy="3298593"/>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IN" sz="4800" dirty="0">
                <a:solidFill>
                  <a:srgbClr val="D9E8F7"/>
                </a:solidFill>
                <a:latin typeface="Consolas" panose="020B0609020204030204" pitchFamily="49" charset="0"/>
              </a:rPr>
              <a:t>Factory fact </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 String</a:t>
            </a:r>
            <a:r>
              <a:rPr lang="en-IN" sz="4800" dirty="0">
                <a:solidFill>
                  <a:srgbClr val="E6E6FA"/>
                </a:solidFill>
                <a:latin typeface="Consolas" panose="020B0609020204030204" pitchFamily="49" charset="0"/>
              </a:rPr>
              <a:t>::</a:t>
            </a:r>
            <a:r>
              <a:rPr lang="en-IN" sz="4800" dirty="0">
                <a:solidFill>
                  <a:srgbClr val="D9E8F7"/>
                </a:solidFill>
                <a:latin typeface="Consolas" panose="020B0609020204030204" pitchFamily="49" charset="0"/>
              </a:rPr>
              <a:t>new</a:t>
            </a:r>
            <a:r>
              <a:rPr lang="en-IN" sz="4800" dirty="0">
                <a:solidFill>
                  <a:srgbClr val="E6E6FA"/>
                </a:solidFill>
                <a:latin typeface="Consolas" panose="020B0609020204030204" pitchFamily="49" charset="0"/>
              </a:rPr>
              <a:t>;</a:t>
            </a:r>
            <a:endParaRPr kumimoji="0" lang="en-IN" sz="4800" i="0" strike="noStrike" cap="none" normalizeH="0" baseline="0" dirty="0">
              <a:ln>
                <a:noFill/>
              </a:ln>
              <a:solidFill>
                <a:schemeClr val="bg1">
                  <a:lumMod val="95000"/>
                </a:schemeClr>
              </a:solidFill>
              <a:effectLst/>
              <a:latin typeface="Consolas" panose="020B0609020204030204" pitchFamily="49" charset="0"/>
            </a:endParaRPr>
          </a:p>
        </p:txBody>
      </p:sp>
      <p:sp>
        <p:nvSpPr>
          <p:cNvPr id="3" name="Rectangle 1">
            <a:extLst>
              <a:ext uri="{FF2B5EF4-FFF2-40B4-BE49-F238E27FC236}">
                <a16:creationId xmlns:a16="http://schemas.microsoft.com/office/drawing/2014/main" id="{D40259FC-D897-44FE-8A8D-661DCA57D0AD}"/>
              </a:ext>
            </a:extLst>
          </p:cNvPr>
          <p:cNvSpPr>
            <a:spLocks noChangeArrowheads="1"/>
          </p:cNvSpPr>
          <p:nvPr/>
        </p:nvSpPr>
        <p:spPr bwMode="auto">
          <a:xfrm>
            <a:off x="0" y="-3657600"/>
            <a:ext cx="36576000" cy="457200"/>
          </a:xfrm>
          <a:prstGeom prst="rect">
            <a:avLst/>
          </a:prstGeom>
          <a:solidFill>
            <a:srgbClr val="F0F0F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Factory factory = String::new;</a:t>
            </a:r>
            <a:r>
              <a:rPr kumimoji="0" lang="en-US" altLang="en-US" sz="33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158228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 y="5523"/>
            <a:ext cx="36576000" cy="20584946"/>
          </a:xfrm>
          <a:prstGeom prst="rect">
            <a:avLst/>
          </a:prstGeom>
          <a:noFill/>
          <a:ln w="9525">
            <a:noFill/>
            <a:miter lim="800000"/>
            <a:headEnd/>
            <a:tailEnd/>
          </a:ln>
        </p:spPr>
      </p:pic>
      <p:sp>
        <p:nvSpPr>
          <p:cNvPr id="2" name="TextBox 1">
            <a:extLst>
              <a:ext uri="{FF2B5EF4-FFF2-40B4-BE49-F238E27FC236}">
                <a16:creationId xmlns:a16="http://schemas.microsoft.com/office/drawing/2014/main" id="{AB0121BC-E3CB-446C-AFB0-0D427F5A5481}"/>
              </a:ext>
            </a:extLst>
          </p:cNvPr>
          <p:cNvSpPr txBox="1"/>
          <p:nvPr/>
        </p:nvSpPr>
        <p:spPr>
          <a:xfrm>
            <a:off x="6781800" y="9179004"/>
            <a:ext cx="22444364"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Lambda Expressions</a:t>
            </a:r>
          </a:p>
        </p:txBody>
      </p:sp>
    </p:spTree>
    <p:extLst>
      <p:ext uri="{BB962C8B-B14F-4D97-AF65-F5344CB8AC3E}">
        <p14:creationId xmlns:p14="http://schemas.microsoft.com/office/powerpoint/2010/main" val="160409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2C28F940-EFD9-4FD2-9CBA-E6E0F1FF64A3}"/>
              </a:ext>
            </a:extLst>
          </p:cNvPr>
          <p:cNvSpPr txBox="1">
            <a:spLocks/>
          </p:cNvSpPr>
          <p:nvPr/>
        </p:nvSpPr>
        <p:spPr>
          <a:xfrm>
            <a:off x="5943600" y="7620000"/>
            <a:ext cx="12877800"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Streams in Java</a:t>
            </a:r>
          </a:p>
        </p:txBody>
      </p:sp>
    </p:spTree>
    <p:extLst>
      <p:ext uri="{BB962C8B-B14F-4D97-AF65-F5344CB8AC3E}">
        <p14:creationId xmlns:p14="http://schemas.microsoft.com/office/powerpoint/2010/main" val="878380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3" name="Rectangle 2"/>
          <p:cNvSpPr/>
          <p:nvPr/>
        </p:nvSpPr>
        <p:spPr>
          <a:xfrm>
            <a:off x="6400800" y="2438400"/>
            <a:ext cx="23545800" cy="16459200"/>
          </a:xfrm>
          <a:prstGeom prst="rect">
            <a:avLst/>
          </a:prstGeom>
        </p:spPr>
        <p:txBody>
          <a:bodyPr wrap="square">
            <a:spAutoFit/>
          </a:bodyPr>
          <a:lstStyle/>
          <a:p>
            <a:r>
              <a:rPr lang="en-US" sz="5000" b="1" dirty="0">
                <a:solidFill>
                  <a:srgbClr val="000000"/>
                </a:solidFill>
                <a:latin typeface="Lato" panose="020F0502020204030203" pitchFamily="34" charset="0"/>
              </a:rPr>
              <a:t>Stream represents a sequence of objects from a source, which supports aggregate operations. Following are the characteristics of a Stream −</a:t>
            </a:r>
          </a:p>
          <a:p>
            <a:endParaRPr lang="en-US" sz="5000" dirty="0">
              <a:solidFill>
                <a:srgbClr val="000000"/>
              </a:solidFill>
              <a:latin typeface="Lato" panose="020F0502020204030203" pitchFamily="34" charset="0"/>
            </a:endParaRPr>
          </a:p>
          <a:p>
            <a:r>
              <a:rPr lang="en-US" sz="5000" b="1" dirty="0">
                <a:solidFill>
                  <a:srgbClr val="000000"/>
                </a:solidFill>
                <a:latin typeface="Lato" panose="020F0502020204030203" pitchFamily="34" charset="0"/>
              </a:rPr>
              <a:t>Sequence of elements</a:t>
            </a:r>
            <a:r>
              <a:rPr lang="en-US" sz="5000" dirty="0">
                <a:solidFill>
                  <a:srgbClr val="000000"/>
                </a:solidFill>
                <a:latin typeface="Lato" panose="020F0502020204030203" pitchFamily="34" charset="0"/>
              </a:rPr>
              <a:t> − A stream provides a set of elements of specific type in a sequential manner. A stream gets/computes elements on demand. It never stores the elements.</a:t>
            </a:r>
          </a:p>
          <a:p>
            <a:endParaRPr lang="en-US" sz="5000" dirty="0">
              <a:solidFill>
                <a:srgbClr val="000000"/>
              </a:solidFill>
              <a:latin typeface="Lato" panose="020F0502020204030203" pitchFamily="34" charset="0"/>
            </a:endParaRPr>
          </a:p>
          <a:p>
            <a:r>
              <a:rPr lang="en-US" sz="5000" b="1" dirty="0">
                <a:solidFill>
                  <a:srgbClr val="000000"/>
                </a:solidFill>
                <a:latin typeface="Lato" panose="020F0502020204030203" pitchFamily="34" charset="0"/>
              </a:rPr>
              <a:t>Source</a:t>
            </a:r>
            <a:r>
              <a:rPr lang="en-US" sz="5000" dirty="0">
                <a:solidFill>
                  <a:srgbClr val="000000"/>
                </a:solidFill>
                <a:latin typeface="Lato" panose="020F0502020204030203" pitchFamily="34" charset="0"/>
              </a:rPr>
              <a:t> − Stream takes Collections, Arrays, or I/O resources as input source.</a:t>
            </a:r>
          </a:p>
          <a:p>
            <a:endParaRPr lang="en-US" sz="5000" dirty="0">
              <a:solidFill>
                <a:srgbClr val="000000"/>
              </a:solidFill>
              <a:latin typeface="Lato" panose="020F0502020204030203" pitchFamily="34" charset="0"/>
            </a:endParaRPr>
          </a:p>
          <a:p>
            <a:r>
              <a:rPr lang="en-US" sz="5000" b="1" dirty="0">
                <a:solidFill>
                  <a:srgbClr val="000000"/>
                </a:solidFill>
                <a:latin typeface="Lato" panose="020F0502020204030203" pitchFamily="34" charset="0"/>
              </a:rPr>
              <a:t>Aggregate Operations</a:t>
            </a:r>
            <a:r>
              <a:rPr lang="en-US" sz="5000" dirty="0">
                <a:solidFill>
                  <a:srgbClr val="000000"/>
                </a:solidFill>
                <a:latin typeface="Lato" panose="020F0502020204030203" pitchFamily="34" charset="0"/>
              </a:rPr>
              <a:t> − Stream supports aggregate operations like filter, map, limit, reduce, find, match, and so on.</a:t>
            </a:r>
          </a:p>
          <a:p>
            <a:endParaRPr lang="en-US" sz="5000" dirty="0">
              <a:solidFill>
                <a:srgbClr val="000000"/>
              </a:solidFill>
              <a:latin typeface="Lato" panose="020F0502020204030203" pitchFamily="34" charset="0"/>
            </a:endParaRPr>
          </a:p>
          <a:p>
            <a:r>
              <a:rPr lang="en-US" sz="5000" b="1" dirty="0">
                <a:solidFill>
                  <a:srgbClr val="000000"/>
                </a:solidFill>
                <a:latin typeface="Lato" panose="020F0502020204030203" pitchFamily="34" charset="0"/>
              </a:rPr>
              <a:t>Pipelining</a:t>
            </a:r>
            <a:r>
              <a:rPr lang="en-US" sz="5000" dirty="0">
                <a:solidFill>
                  <a:srgbClr val="000000"/>
                </a:solidFill>
                <a:latin typeface="Lato" panose="020F0502020204030203" pitchFamily="34" charset="0"/>
              </a:rPr>
              <a:t> − Most of the stream operations return stream itself so that their result can be pipelined. These operations are called intermediate operations and their function is to take input, process them, and return output to the target. collect() method is a terminal operation which is normally present at the end of the pipelining operation to mark the end of the stream.</a:t>
            </a:r>
          </a:p>
          <a:p>
            <a:endParaRPr lang="en-US" sz="5000" dirty="0">
              <a:solidFill>
                <a:srgbClr val="000000"/>
              </a:solidFill>
              <a:latin typeface="Lato" panose="020F0502020204030203" pitchFamily="34" charset="0"/>
            </a:endParaRPr>
          </a:p>
          <a:p>
            <a:r>
              <a:rPr lang="en-US" sz="5000" b="1" dirty="0">
                <a:solidFill>
                  <a:srgbClr val="000000"/>
                </a:solidFill>
                <a:latin typeface="Lato" panose="020F0502020204030203" pitchFamily="34" charset="0"/>
              </a:rPr>
              <a:t>Automatic Iterations</a:t>
            </a:r>
            <a:r>
              <a:rPr lang="en-US" sz="5000" dirty="0">
                <a:solidFill>
                  <a:srgbClr val="000000"/>
                </a:solidFill>
                <a:latin typeface="Lato" panose="020F0502020204030203" pitchFamily="34" charset="0"/>
              </a:rPr>
              <a:t> − Stream operations do the iterations internally over the source elements provided, in contrast to Collections where explicit iteration is required.</a:t>
            </a:r>
          </a:p>
        </p:txBody>
      </p:sp>
    </p:spTree>
    <p:extLst>
      <p:ext uri="{BB962C8B-B14F-4D97-AF65-F5344CB8AC3E}">
        <p14:creationId xmlns:p14="http://schemas.microsoft.com/office/powerpoint/2010/main" val="2182618122"/>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Rectangle 1"/>
          <p:cNvSpPr/>
          <p:nvPr/>
        </p:nvSpPr>
        <p:spPr>
          <a:xfrm>
            <a:off x="6096000" y="5410200"/>
            <a:ext cx="24917400" cy="5909310"/>
          </a:xfrm>
          <a:prstGeom prst="rect">
            <a:avLst/>
          </a:prstGeom>
        </p:spPr>
        <p:txBody>
          <a:bodyPr wrap="square">
            <a:spAutoFit/>
          </a:bodyPr>
          <a:lstStyle/>
          <a:p>
            <a:r>
              <a:rPr lang="en-US" sz="5400" b="1" dirty="0">
                <a:solidFill>
                  <a:srgbClr val="000000"/>
                </a:solidFill>
                <a:latin typeface="Lato" panose="020F0502020204030203" pitchFamily="34" charset="0"/>
              </a:rPr>
              <a:t>Generating Streams</a:t>
            </a:r>
          </a:p>
          <a:p>
            <a:endParaRPr lang="en-US" sz="5400" b="1" dirty="0">
              <a:solidFill>
                <a:srgbClr val="000000"/>
              </a:solidFill>
              <a:latin typeface="Lato" panose="020F0502020204030203" pitchFamily="34" charset="0"/>
            </a:endParaRPr>
          </a:p>
          <a:p>
            <a:r>
              <a:rPr lang="en-US" sz="5400" dirty="0">
                <a:solidFill>
                  <a:srgbClr val="000000"/>
                </a:solidFill>
                <a:latin typeface="Lato" panose="020F0502020204030203" pitchFamily="34" charset="0"/>
              </a:rPr>
              <a:t>With Java 8, Collection interface has two methods to generate a Stream.</a:t>
            </a:r>
          </a:p>
          <a:p>
            <a:endParaRPr lang="en-US" sz="5400" dirty="0">
              <a:solidFill>
                <a:srgbClr val="000000"/>
              </a:solidFill>
              <a:latin typeface="Lato" panose="020F0502020204030203" pitchFamily="34" charset="0"/>
            </a:endParaRPr>
          </a:p>
          <a:p>
            <a:r>
              <a:rPr lang="en-US" sz="5400" dirty="0">
                <a:solidFill>
                  <a:srgbClr val="000000"/>
                </a:solidFill>
                <a:latin typeface="Lato" panose="020F0502020204030203" pitchFamily="34" charset="0"/>
              </a:rPr>
              <a:t>	</a:t>
            </a:r>
            <a:r>
              <a:rPr lang="en-US" sz="5400" b="1" dirty="0">
                <a:solidFill>
                  <a:srgbClr val="000000"/>
                </a:solidFill>
                <a:latin typeface="Lato" panose="020F0502020204030203" pitchFamily="34" charset="0"/>
              </a:rPr>
              <a:t>stream()</a:t>
            </a:r>
            <a:r>
              <a:rPr lang="en-US" sz="5400" dirty="0">
                <a:solidFill>
                  <a:srgbClr val="000000"/>
                </a:solidFill>
                <a:latin typeface="Lato" panose="020F0502020204030203" pitchFamily="34" charset="0"/>
              </a:rPr>
              <a:t> − Returns a sequential stream considering collection as its source.</a:t>
            </a:r>
          </a:p>
          <a:p>
            <a:endParaRPr lang="en-US" sz="5400" dirty="0">
              <a:solidFill>
                <a:srgbClr val="000000"/>
              </a:solidFill>
              <a:latin typeface="Lato" panose="020F0502020204030203" pitchFamily="34" charset="0"/>
            </a:endParaRPr>
          </a:p>
          <a:p>
            <a:r>
              <a:rPr lang="en-US" sz="5400" dirty="0">
                <a:solidFill>
                  <a:srgbClr val="000000"/>
                </a:solidFill>
                <a:latin typeface="Lato" panose="020F0502020204030203" pitchFamily="34" charset="0"/>
              </a:rPr>
              <a:t>	</a:t>
            </a:r>
            <a:r>
              <a:rPr lang="en-US" sz="5400" b="1" dirty="0" err="1">
                <a:solidFill>
                  <a:srgbClr val="000000"/>
                </a:solidFill>
                <a:latin typeface="Lato" panose="020F0502020204030203" pitchFamily="34" charset="0"/>
              </a:rPr>
              <a:t>parallelStream</a:t>
            </a:r>
            <a:r>
              <a:rPr lang="en-US" sz="5400" b="1" dirty="0">
                <a:solidFill>
                  <a:srgbClr val="000000"/>
                </a:solidFill>
                <a:latin typeface="Lato" panose="020F0502020204030203" pitchFamily="34" charset="0"/>
              </a:rPr>
              <a:t>()</a:t>
            </a:r>
            <a:r>
              <a:rPr lang="en-US" sz="5400" dirty="0">
                <a:solidFill>
                  <a:srgbClr val="000000"/>
                </a:solidFill>
                <a:latin typeface="Lato" panose="020F0502020204030203" pitchFamily="34" charset="0"/>
              </a:rPr>
              <a:t> − Returns a parallel Stream considering collection as its source.</a:t>
            </a:r>
          </a:p>
        </p:txBody>
      </p:sp>
    </p:spTree>
    <p:extLst>
      <p:ext uri="{BB962C8B-B14F-4D97-AF65-F5344CB8AC3E}">
        <p14:creationId xmlns:p14="http://schemas.microsoft.com/office/powerpoint/2010/main" val="1881029207"/>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graphicFrame>
        <p:nvGraphicFramePr>
          <p:cNvPr id="3" name="Diagram 2"/>
          <p:cNvGraphicFramePr/>
          <p:nvPr>
            <p:extLst>
              <p:ext uri="{D42A27DB-BD31-4B8C-83A1-F6EECF244321}">
                <p14:modId xmlns:p14="http://schemas.microsoft.com/office/powerpoint/2010/main" val="875365523"/>
              </p:ext>
            </p:extLst>
          </p:nvPr>
        </p:nvGraphicFramePr>
        <p:xfrm>
          <a:off x="6096000" y="2159000"/>
          <a:ext cx="24384000" cy="162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7747667"/>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417"/>
            <a:ext cx="36576000" cy="20584947"/>
          </a:xfrm>
          <a:prstGeom prst="rect">
            <a:avLst/>
          </a:prstGeom>
          <a:noFill/>
          <a:ln w="9525">
            <a:noFill/>
            <a:miter lim="800000"/>
            <a:headEnd/>
            <a:tailEnd/>
          </a:ln>
        </p:spPr>
      </p:pic>
      <p:sp>
        <p:nvSpPr>
          <p:cNvPr id="4" name="Title 3">
            <a:extLst>
              <a:ext uri="{FF2B5EF4-FFF2-40B4-BE49-F238E27FC236}">
                <a16:creationId xmlns:a16="http://schemas.microsoft.com/office/drawing/2014/main" id="{A2226222-2FCD-400A-9B10-7A15A6DFF605}"/>
              </a:ext>
            </a:extLst>
          </p:cNvPr>
          <p:cNvSpPr txBox="1">
            <a:spLocks/>
          </p:cNvSpPr>
          <p:nvPr/>
        </p:nvSpPr>
        <p:spPr>
          <a:xfrm>
            <a:off x="8229600" y="9144000"/>
            <a:ext cx="27203400" cy="2084832"/>
          </a:xfrm>
          <a:prstGeom prst="rect">
            <a:avLst/>
          </a:prstGeom>
          <a:noFill/>
          <a:ln w="9525">
            <a:noFill/>
            <a:miter lim="800000"/>
            <a:headEnd/>
            <a:tailEnd/>
          </a:ln>
        </p:spPr>
        <p:txBody>
          <a:bodyPr vert="horz" wrap="square" lIns="16929" tIns="16929" rIns="16929" bIns="16929" numCol="1" anchor="t" anchorCtr="0" compatLnSpc="1">
            <a:prstTxWarp prst="textNoShape">
              <a:avLst/>
            </a:prstTxWarp>
          </a:bodyPr>
          <a:lstStyle>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15000" dirty="0">
                <a:latin typeface="Lato" panose="020F0502020204030203" pitchFamily="34" charset="0"/>
              </a:rPr>
              <a:t>Thank You !!</a:t>
            </a:r>
          </a:p>
        </p:txBody>
      </p:sp>
    </p:spTree>
    <p:extLst>
      <p:ext uri="{BB962C8B-B14F-4D97-AF65-F5344CB8AC3E}">
        <p14:creationId xmlns:p14="http://schemas.microsoft.com/office/powerpoint/2010/main" val="325329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3" name="Title 2">
            <a:extLst>
              <a:ext uri="{FF2B5EF4-FFF2-40B4-BE49-F238E27FC236}">
                <a16:creationId xmlns:a16="http://schemas.microsoft.com/office/drawing/2014/main" id="{5E96D541-12DD-4901-BEA0-AFC80D7D03CA}"/>
              </a:ext>
            </a:extLst>
          </p:cNvPr>
          <p:cNvSpPr>
            <a:spLocks noGrp="1"/>
          </p:cNvSpPr>
          <p:nvPr>
            <p:ph type="title"/>
          </p:nvPr>
        </p:nvSpPr>
        <p:spPr>
          <a:xfrm>
            <a:off x="7019109" y="4191000"/>
            <a:ext cx="176784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Java Lambda Expressions</a:t>
            </a:r>
          </a:p>
        </p:txBody>
      </p:sp>
      <p:sp>
        <p:nvSpPr>
          <p:cNvPr id="2" name="Rectangle 1"/>
          <p:cNvSpPr/>
          <p:nvPr/>
        </p:nvSpPr>
        <p:spPr>
          <a:xfrm>
            <a:off x="7003869" y="7010400"/>
            <a:ext cx="25679400" cy="8734699"/>
          </a:xfrm>
          <a:prstGeom prst="rect">
            <a:avLst/>
          </a:prstGeom>
        </p:spPr>
        <p:txBody>
          <a:bodyPr wrap="square">
            <a:spAutoFit/>
          </a:bodyPr>
          <a:lstStyle/>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Java lambda expressions are Java's first step into functional programming</a:t>
            </a:r>
          </a:p>
          <a:p>
            <a:pPr marL="685800" indent="-685800">
              <a:buClr>
                <a:srgbClr val="E61557"/>
              </a:buClr>
              <a:buFont typeface="Wingdings" panose="05000000000000000000" pitchFamily="2" charset="2"/>
              <a:buChar char="ü"/>
            </a:pPr>
            <a:endParaRPr lang="en-IN"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It is an anonymous function that doesn’t have a name and doesn’t belong to any class</a:t>
            </a: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It provides a clear and concise way to represent a method interface via an expression</a:t>
            </a: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 It provides the implementation of a functional interface &amp; simplifies the software development</a:t>
            </a:r>
          </a:p>
        </p:txBody>
      </p:sp>
    </p:spTree>
    <p:extLst>
      <p:ext uri="{BB962C8B-B14F-4D97-AF65-F5344CB8AC3E}">
        <p14:creationId xmlns:p14="http://schemas.microsoft.com/office/powerpoint/2010/main" val="184750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4" name="Rectangle: Rounded Corners 3">
            <a:extLst>
              <a:ext uri="{FF2B5EF4-FFF2-40B4-BE49-F238E27FC236}">
                <a16:creationId xmlns:a16="http://schemas.microsoft.com/office/drawing/2014/main" id="{7781334B-42EE-4A6F-A85C-8920A4FF2ABE}"/>
              </a:ext>
            </a:extLst>
          </p:cNvPr>
          <p:cNvSpPr/>
          <p:nvPr/>
        </p:nvSpPr>
        <p:spPr bwMode="auto">
          <a:xfrm>
            <a:off x="10972800" y="5257800"/>
            <a:ext cx="20802600" cy="2219427"/>
          </a:xfrm>
          <a:prstGeom prst="roundRect">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US" altLang="en-US" sz="6600" dirty="0">
                <a:solidFill>
                  <a:schemeClr val="bg1">
                    <a:lumMod val="95000"/>
                  </a:schemeClr>
                </a:solidFill>
                <a:latin typeface="Consolas" panose="020B0609020204030204" pitchFamily="49" charset="0"/>
              </a:rPr>
              <a:t>parameter -&gt; expression body</a:t>
            </a:r>
            <a:endParaRPr kumimoji="0" lang="en-IN" sz="6600" b="0" i="0" u="none" strike="noStrike" cap="none" normalizeH="0" baseline="0" dirty="0">
              <a:ln>
                <a:noFill/>
              </a:ln>
              <a:solidFill>
                <a:schemeClr val="bg1">
                  <a:lumMod val="95000"/>
                </a:schemeClr>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AE38FF1-C55C-4F4E-9662-3EA81EA36785}"/>
              </a:ext>
            </a:extLst>
          </p:cNvPr>
          <p:cNvSpPr txBox="1"/>
          <p:nvPr/>
        </p:nvSpPr>
        <p:spPr>
          <a:xfrm>
            <a:off x="19285200" y="5348294"/>
            <a:ext cx="1607996" cy="1769715"/>
          </a:xfrm>
          <a:prstGeom prst="rect">
            <a:avLst/>
          </a:prstGeom>
          <a:solidFill>
            <a:srgbClr val="141919"/>
          </a:solidFill>
          <a:ln w="38100">
            <a:solidFill>
              <a:srgbClr val="FF5050"/>
            </a:solidFill>
          </a:ln>
        </p:spPr>
        <p:txBody>
          <a:bodyPr wrap="square" lIns="0" tIns="0" rIns="0" bIns="0" rtlCol="0" anchor="ctr">
            <a:spAutoFit/>
          </a:bodyPr>
          <a:lstStyle/>
          <a:p>
            <a:pPr algn="ctr"/>
            <a:r>
              <a:rPr lang="en-IN" sz="11500" dirty="0">
                <a:solidFill>
                  <a:schemeClr val="bg1"/>
                </a:solidFill>
                <a:latin typeface="Consolas" panose="020B0609020204030204" pitchFamily="49" charset="0"/>
              </a:rPr>
              <a:t>-&gt;</a:t>
            </a:r>
          </a:p>
        </p:txBody>
      </p:sp>
      <p:sp>
        <p:nvSpPr>
          <p:cNvPr id="2" name="Title 1">
            <a:extLst>
              <a:ext uri="{FF2B5EF4-FFF2-40B4-BE49-F238E27FC236}">
                <a16:creationId xmlns:a16="http://schemas.microsoft.com/office/drawing/2014/main" id="{485D55B7-C9D2-43D6-80DE-F46274240CBA}"/>
              </a:ext>
            </a:extLst>
          </p:cNvPr>
          <p:cNvSpPr>
            <a:spLocks noGrp="1"/>
          </p:cNvSpPr>
          <p:nvPr>
            <p:ph type="title"/>
          </p:nvPr>
        </p:nvSpPr>
        <p:spPr>
          <a:xfrm>
            <a:off x="6629400" y="2390432"/>
            <a:ext cx="260604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Java Lambda Expressions</a:t>
            </a:r>
          </a:p>
        </p:txBody>
      </p:sp>
      <p:sp>
        <p:nvSpPr>
          <p:cNvPr id="5" name="TextBox 4">
            <a:extLst>
              <a:ext uri="{FF2B5EF4-FFF2-40B4-BE49-F238E27FC236}">
                <a16:creationId xmlns:a16="http://schemas.microsoft.com/office/drawing/2014/main" id="{5781DA5A-80B3-48C0-BF0A-D3700B6E1F48}"/>
              </a:ext>
            </a:extLst>
          </p:cNvPr>
          <p:cNvSpPr txBox="1"/>
          <p:nvPr/>
        </p:nvSpPr>
        <p:spPr>
          <a:xfrm>
            <a:off x="7260771" y="5771111"/>
            <a:ext cx="3167270" cy="923330"/>
          </a:xfrm>
          <a:prstGeom prst="rect">
            <a:avLst/>
          </a:prstGeom>
          <a:noFill/>
        </p:spPr>
        <p:txBody>
          <a:bodyPr wrap="square" rtlCol="0">
            <a:spAutoFit/>
          </a:bodyPr>
          <a:lstStyle/>
          <a:p>
            <a:r>
              <a:rPr lang="en-IN" sz="5400" b="1" dirty="0">
                <a:solidFill>
                  <a:schemeClr val="bg2">
                    <a:lumMod val="10000"/>
                  </a:schemeClr>
                </a:solidFill>
                <a:latin typeface="Lato" panose="020F0502020204030203" pitchFamily="34" charset="0"/>
              </a:rPr>
              <a:t>Syntax</a:t>
            </a:r>
          </a:p>
        </p:txBody>
      </p:sp>
      <p:sp>
        <p:nvSpPr>
          <p:cNvPr id="11" name="TextBox 10">
            <a:extLst>
              <a:ext uri="{FF2B5EF4-FFF2-40B4-BE49-F238E27FC236}">
                <a16:creationId xmlns:a16="http://schemas.microsoft.com/office/drawing/2014/main" id="{73258A87-0185-4813-A8D9-FA3AB5542BA9}"/>
              </a:ext>
            </a:extLst>
          </p:cNvPr>
          <p:cNvSpPr txBox="1"/>
          <p:nvPr/>
        </p:nvSpPr>
        <p:spPr>
          <a:xfrm>
            <a:off x="4648200" y="11900250"/>
            <a:ext cx="6215270" cy="923330"/>
          </a:xfrm>
          <a:prstGeom prst="rect">
            <a:avLst/>
          </a:prstGeom>
          <a:noFill/>
        </p:spPr>
        <p:txBody>
          <a:bodyPr wrap="square" rtlCol="0">
            <a:spAutoFit/>
          </a:bodyPr>
          <a:lstStyle/>
          <a:p>
            <a:pPr algn="r"/>
            <a:r>
              <a:rPr lang="en-IN" sz="5400" b="1" dirty="0">
                <a:solidFill>
                  <a:schemeClr val="bg2">
                    <a:lumMod val="10000"/>
                  </a:schemeClr>
                </a:solidFill>
                <a:latin typeface="Lato" panose="020F0502020204030203" pitchFamily="34" charset="0"/>
              </a:rPr>
              <a:t>Characteristics</a:t>
            </a:r>
          </a:p>
        </p:txBody>
      </p:sp>
      <p:sp>
        <p:nvSpPr>
          <p:cNvPr id="12" name="Rectangle: Rounded Corners 11">
            <a:extLst>
              <a:ext uri="{FF2B5EF4-FFF2-40B4-BE49-F238E27FC236}">
                <a16:creationId xmlns:a16="http://schemas.microsoft.com/office/drawing/2014/main" id="{2AC1E3D4-9025-4941-9D36-E6462842BB3F}"/>
              </a:ext>
            </a:extLst>
          </p:cNvPr>
          <p:cNvSpPr/>
          <p:nvPr/>
        </p:nvSpPr>
        <p:spPr bwMode="auto">
          <a:xfrm>
            <a:off x="11734800" y="12823580"/>
            <a:ext cx="20421600" cy="5164434"/>
          </a:xfrm>
          <a:prstGeom prst="roundRect">
            <a:avLst>
              <a:gd name="adj" fmla="val 9031"/>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781175" indent="-819150" defTabSz="179388">
              <a:spcBef>
                <a:spcPct val="20000"/>
              </a:spcBef>
              <a:buClr>
                <a:srgbClr val="FF0000"/>
              </a:buClr>
              <a:tabLst>
                <a:tab pos="1155700" algn="l"/>
              </a:tabLst>
            </a:pPr>
            <a:r>
              <a:rPr lang="en-US" altLang="en-US" sz="6600" dirty="0">
                <a:solidFill>
                  <a:schemeClr val="bg1"/>
                </a:solidFill>
                <a:latin typeface="Consolas" panose="020B0609020204030204" pitchFamily="49" charset="0"/>
              </a:rPr>
              <a:t>-&gt; Optional Type Declarations</a:t>
            </a:r>
          </a:p>
          <a:p>
            <a:pPr marL="1781175" indent="-819150" defTabSz="179388">
              <a:spcBef>
                <a:spcPct val="20000"/>
              </a:spcBef>
              <a:buClr>
                <a:srgbClr val="FF0000"/>
              </a:buClr>
              <a:tabLst>
                <a:tab pos="1155700" algn="l"/>
              </a:tabLst>
            </a:pPr>
            <a:r>
              <a:rPr kumimoji="0" lang="en-US" sz="6600" b="0" i="0" u="none" strike="noStrike" cap="none" normalizeH="0" baseline="0" dirty="0">
                <a:ln>
                  <a:noFill/>
                </a:ln>
                <a:solidFill>
                  <a:schemeClr val="bg1"/>
                </a:solidFill>
                <a:effectLst/>
                <a:latin typeface="Consolas" panose="020B0609020204030204" pitchFamily="49" charset="0"/>
              </a:rPr>
              <a:t>-&gt; Optional Parenthesis</a:t>
            </a:r>
            <a:r>
              <a:rPr lang="en-US" sz="6600" dirty="0">
                <a:solidFill>
                  <a:schemeClr val="bg1"/>
                </a:solidFill>
                <a:latin typeface="Consolas" panose="020B0609020204030204" pitchFamily="49" charset="0"/>
              </a:rPr>
              <a:t> </a:t>
            </a:r>
            <a:r>
              <a:rPr kumimoji="0" lang="en-US" sz="6600" b="0" i="0" u="none" strike="noStrike" cap="none" normalizeH="0" baseline="0" dirty="0">
                <a:ln>
                  <a:noFill/>
                </a:ln>
                <a:solidFill>
                  <a:schemeClr val="bg1"/>
                </a:solidFill>
                <a:effectLst/>
                <a:latin typeface="Consolas" panose="020B0609020204030204" pitchFamily="49" charset="0"/>
              </a:rPr>
              <a:t>Around Parameters</a:t>
            </a:r>
          </a:p>
          <a:p>
            <a:pPr marL="1781175" indent="-819150" defTabSz="179388">
              <a:spcBef>
                <a:spcPct val="20000"/>
              </a:spcBef>
              <a:buClr>
                <a:srgbClr val="FF0000"/>
              </a:buClr>
              <a:tabLst>
                <a:tab pos="1155700" algn="l"/>
              </a:tabLst>
            </a:pPr>
            <a:r>
              <a:rPr kumimoji="0" lang="en-US" sz="6600" b="0" i="0" u="none" strike="noStrike" cap="none" normalizeH="0" baseline="0" dirty="0">
                <a:ln>
                  <a:noFill/>
                </a:ln>
                <a:solidFill>
                  <a:schemeClr val="bg1"/>
                </a:solidFill>
                <a:effectLst/>
                <a:latin typeface="Consolas" panose="020B0609020204030204" pitchFamily="49" charset="0"/>
              </a:rPr>
              <a:t>-&gt; Optional Curly Braces</a:t>
            </a:r>
          </a:p>
          <a:p>
            <a:pPr marL="1781175" indent="-819150" defTabSz="179388">
              <a:spcBef>
                <a:spcPct val="20000"/>
              </a:spcBef>
              <a:buClr>
                <a:srgbClr val="FF0000"/>
              </a:buClr>
              <a:tabLst>
                <a:tab pos="1155700" algn="l"/>
              </a:tabLst>
            </a:pPr>
            <a:r>
              <a:rPr lang="en-US" sz="6600" dirty="0">
                <a:solidFill>
                  <a:schemeClr val="bg1"/>
                </a:solidFill>
                <a:latin typeface="Consolas" panose="020B0609020204030204" pitchFamily="49" charset="0"/>
              </a:rPr>
              <a:t>-&gt; Optional return keyword</a:t>
            </a:r>
            <a:endParaRPr kumimoji="0" lang="en-IN" sz="6600" b="0" i="0" u="none" strike="noStrike" cap="none" normalizeH="0" baseline="0" dirty="0">
              <a:ln>
                <a:noFill/>
              </a:ln>
              <a:solidFill>
                <a:schemeClr val="bg1"/>
              </a:solidFill>
              <a:effectLst/>
              <a:latin typeface="Consolas" panose="020B0609020204030204" pitchFamily="49" charset="0"/>
            </a:endParaRPr>
          </a:p>
        </p:txBody>
      </p:sp>
      <p:sp>
        <p:nvSpPr>
          <p:cNvPr id="6" name="TextBox 5">
            <a:extLst>
              <a:ext uri="{FF2B5EF4-FFF2-40B4-BE49-F238E27FC236}">
                <a16:creationId xmlns:a16="http://schemas.microsoft.com/office/drawing/2014/main" id="{EB0210BF-AD36-4A7E-8697-D0BDCA8651D9}"/>
              </a:ext>
            </a:extLst>
          </p:cNvPr>
          <p:cNvSpPr txBox="1"/>
          <p:nvPr/>
        </p:nvSpPr>
        <p:spPr>
          <a:xfrm>
            <a:off x="13572853" y="8870805"/>
            <a:ext cx="17369143" cy="2585323"/>
          </a:xfrm>
          <a:prstGeom prst="rect">
            <a:avLst/>
          </a:prstGeom>
          <a:noFill/>
        </p:spPr>
        <p:txBody>
          <a:bodyPr wrap="square" rtlCol="0">
            <a:spAutoFit/>
          </a:bodyPr>
          <a:lstStyle/>
          <a:p>
            <a:r>
              <a:rPr lang="en-IN" sz="5400" b="1" dirty="0">
                <a:solidFill>
                  <a:schemeClr val="bg2">
                    <a:lumMod val="10000"/>
                  </a:schemeClr>
                </a:solidFill>
                <a:latin typeface="Lato" panose="020F0502020204030203" pitchFamily="34" charset="0"/>
              </a:rPr>
              <a:t>Arrow Operator </a:t>
            </a:r>
            <a:r>
              <a:rPr lang="en-IN" sz="5400" dirty="0">
                <a:solidFill>
                  <a:schemeClr val="bg2">
                    <a:lumMod val="10000"/>
                  </a:schemeClr>
                </a:solidFill>
                <a:latin typeface="Lato" panose="020F0502020204030203" pitchFamily="34" charset="0"/>
              </a:rPr>
              <a:t>is introduced in Java through lambda expressions that divides it into two parts </a:t>
            </a:r>
            <a:r>
              <a:rPr lang="en-IN" sz="5400" dirty="0" err="1">
                <a:solidFill>
                  <a:schemeClr val="bg2">
                    <a:lumMod val="10000"/>
                  </a:schemeClr>
                </a:solidFill>
                <a:latin typeface="Lato" panose="020F0502020204030203" pitchFamily="34" charset="0"/>
              </a:rPr>
              <a:t>i.e</a:t>
            </a:r>
            <a:r>
              <a:rPr lang="en-IN" sz="5400" dirty="0">
                <a:solidFill>
                  <a:schemeClr val="bg2">
                    <a:lumMod val="10000"/>
                  </a:schemeClr>
                </a:solidFill>
                <a:latin typeface="Lato" panose="020F0502020204030203" pitchFamily="34" charset="0"/>
              </a:rPr>
              <a:t> Parameters &amp; Body</a:t>
            </a:r>
          </a:p>
        </p:txBody>
      </p:sp>
    </p:spTree>
    <p:extLst>
      <p:ext uri="{BB962C8B-B14F-4D97-AF65-F5344CB8AC3E}">
        <p14:creationId xmlns:p14="http://schemas.microsoft.com/office/powerpoint/2010/main" val="303423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0" nodeType="clickEffect">
                                  <p:stCondLst>
                                    <p:cond delay="0"/>
                                  </p:stCondLst>
                                  <p:childTnLst>
                                    <p:animMotion origin="layout" path="M -3.125E-6 -4.81481E-6 L -0.21028 0.1578 " pathEditMode="relative" rAng="0" ptsTypes="AA">
                                      <p:cBhvr>
                                        <p:cTn id="23" dur="2000" fill="hold"/>
                                        <p:tgtEl>
                                          <p:spTgt spid="13"/>
                                        </p:tgtEl>
                                        <p:attrNameLst>
                                          <p:attrName>ppt_x</p:attrName>
                                          <p:attrName>ppt_y</p:attrName>
                                        </p:attrNameLst>
                                      </p:cBhvr>
                                      <p:rCtr x="-10516" y="7886"/>
                                    </p:animMotion>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p:tgtEl>
                                          <p:spTgt spid="12"/>
                                        </p:tgtEl>
                                        <p:attrNameLst>
                                          <p:attrName>ppt_y</p:attrName>
                                        </p:attrNameLst>
                                      </p:cBhvr>
                                      <p:tavLst>
                                        <p:tav tm="0">
                                          <p:val>
                                            <p:strVal val="#ppt_y+#ppt_h*1.125000"/>
                                          </p:val>
                                        </p:tav>
                                        <p:tav tm="100000">
                                          <p:val>
                                            <p:strVal val="#ppt_y"/>
                                          </p:val>
                                        </p:tav>
                                      </p:tavLst>
                                    </p:anim>
                                    <p:animEffect transition="in" filter="wipe(up)">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3" grpId="1" animBg="1"/>
      <p:bldP spid="5" grpId="0"/>
      <p:bldP spid="11" grpId="0"/>
      <p:bldP spid="12"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extBox 1">
            <a:extLst>
              <a:ext uri="{FF2B5EF4-FFF2-40B4-BE49-F238E27FC236}">
                <a16:creationId xmlns:a16="http://schemas.microsoft.com/office/drawing/2014/main" id="{AB0121BC-E3CB-446C-AFB0-0D427F5A5481}"/>
              </a:ext>
            </a:extLst>
          </p:cNvPr>
          <p:cNvSpPr txBox="1"/>
          <p:nvPr/>
        </p:nvSpPr>
        <p:spPr>
          <a:xfrm>
            <a:off x="7010400" y="8076482"/>
            <a:ext cx="18549061"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Functional Interface</a:t>
            </a:r>
          </a:p>
        </p:txBody>
      </p:sp>
    </p:spTree>
    <p:extLst>
      <p:ext uri="{BB962C8B-B14F-4D97-AF65-F5344CB8AC3E}">
        <p14:creationId xmlns:p14="http://schemas.microsoft.com/office/powerpoint/2010/main" val="379051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956EC3AA-9ED6-44CA-A9D0-3B6656D80D77}"/>
              </a:ext>
            </a:extLst>
          </p:cNvPr>
          <p:cNvSpPr>
            <a:spLocks noGrp="1"/>
          </p:cNvSpPr>
          <p:nvPr>
            <p:ph type="title"/>
          </p:nvPr>
        </p:nvSpPr>
        <p:spPr>
          <a:xfrm>
            <a:off x="6420394" y="5105400"/>
            <a:ext cx="151257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Functional Interface</a:t>
            </a:r>
          </a:p>
        </p:txBody>
      </p:sp>
      <p:sp>
        <p:nvSpPr>
          <p:cNvPr id="3" name="Rectangle 2"/>
          <p:cNvSpPr/>
          <p:nvPr/>
        </p:nvSpPr>
        <p:spPr>
          <a:xfrm>
            <a:off x="6400800" y="7835844"/>
            <a:ext cx="27660136" cy="7996035"/>
          </a:xfrm>
          <a:prstGeom prst="rect">
            <a:avLst/>
          </a:prstGeom>
        </p:spPr>
        <p:txBody>
          <a:bodyPr wrap="none">
            <a:spAutoFit/>
          </a:bodyPr>
          <a:lstStyle/>
          <a:p>
            <a:pPr marL="685800" marR="0" lvl="0" indent="-685800" defTabSz="2666934" eaLnBrk="1" fontAlgn="auto" latinLnBrk="0" hangingPunct="1">
              <a:lnSpc>
                <a:spcPct val="90000"/>
              </a:lnSpc>
              <a:spcBef>
                <a:spcPts val="0"/>
              </a:spcBef>
              <a:spcAft>
                <a:spcPts val="801"/>
              </a:spcAft>
              <a:buClr>
                <a:srgbClr val="E61557"/>
              </a:buClr>
              <a:buSzTx/>
              <a:buFont typeface="Wingdings" panose="05000000000000000000" pitchFamily="2" charset="2"/>
              <a:buChar char="ü"/>
              <a:tabLst/>
              <a:defRPr/>
            </a:pPr>
            <a:r>
              <a:rPr lang="en-IN" sz="5400" kern="0" dirty="0">
                <a:solidFill>
                  <a:schemeClr val="bg2">
                    <a:lumMod val="10000"/>
                  </a:schemeClr>
                </a:solidFill>
                <a:latin typeface="Lato" panose="020F0502020204030203" pitchFamily="34" charset="0"/>
              </a:rPr>
              <a:t>Functional Interface is an interface that contains exactly one abstract method</a:t>
            </a:r>
          </a:p>
          <a:p>
            <a:pPr marL="685800" marR="0" lvl="0" indent="-685800" defTabSz="2666934" eaLnBrk="1" fontAlgn="auto" latinLnBrk="0" hangingPunct="1">
              <a:lnSpc>
                <a:spcPct val="90000"/>
              </a:lnSpc>
              <a:spcBef>
                <a:spcPts val="0"/>
              </a:spcBef>
              <a:spcAft>
                <a:spcPts val="801"/>
              </a:spcAft>
              <a:buClr>
                <a:srgbClr val="E61557"/>
              </a:buClr>
              <a:buSzTx/>
              <a:buFont typeface="Wingdings" panose="05000000000000000000" pitchFamily="2" charset="2"/>
              <a:buChar char="ü"/>
              <a:tabLst/>
              <a:defRPr/>
            </a:pPr>
            <a:endParaRPr lang="en-US" sz="5400" kern="0" dirty="0">
              <a:solidFill>
                <a:schemeClr val="bg2">
                  <a:lumMod val="10000"/>
                </a:schemeClr>
              </a:solidFill>
              <a:latin typeface="Lato" panose="020F0502020204030203" pitchFamily="34" charset="0"/>
            </a:endParaRPr>
          </a:p>
          <a:p>
            <a:pPr marL="685800" indent="-685800" defTabSz="2666934" fontAlgn="auto">
              <a:lnSpc>
                <a:spcPct val="90000"/>
              </a:lnSpc>
              <a:spcBef>
                <a:spcPts val="0"/>
              </a:spcBef>
              <a:spcAft>
                <a:spcPts val="801"/>
              </a:spcAft>
              <a:buClr>
                <a:srgbClr val="E61557"/>
              </a:buClr>
              <a:buFont typeface="Wingdings" panose="05000000000000000000" pitchFamily="2" charset="2"/>
              <a:buChar char="ü"/>
              <a:defRPr/>
            </a:pPr>
            <a:r>
              <a:rPr lang="en-IN" sz="5400" kern="0" dirty="0">
                <a:solidFill>
                  <a:schemeClr val="bg2">
                    <a:lumMod val="10000"/>
                  </a:schemeClr>
                </a:solidFill>
                <a:latin typeface="Lato" panose="020F0502020204030203" pitchFamily="34" charset="0"/>
              </a:rPr>
              <a:t>It can have any number of default or static methods along with object class methods</a:t>
            </a:r>
          </a:p>
          <a:p>
            <a:pPr marL="685800" indent="-685800" defTabSz="2666934" fontAlgn="auto">
              <a:lnSpc>
                <a:spcPct val="90000"/>
              </a:lnSpc>
              <a:spcBef>
                <a:spcPts val="0"/>
              </a:spcBef>
              <a:spcAft>
                <a:spcPts val="801"/>
              </a:spcAft>
              <a:buClr>
                <a:srgbClr val="E61557"/>
              </a:buClr>
              <a:buFont typeface="Wingdings" panose="05000000000000000000" pitchFamily="2" charset="2"/>
              <a:buChar char="ü"/>
              <a:defRPr/>
            </a:pPr>
            <a:endParaRPr lang="en-US" sz="5400" kern="0" dirty="0">
              <a:solidFill>
                <a:schemeClr val="bg2">
                  <a:lumMod val="10000"/>
                </a:schemeClr>
              </a:solidFill>
              <a:latin typeface="Lato" panose="020F0502020204030203" pitchFamily="34" charset="0"/>
            </a:endParaRPr>
          </a:p>
          <a:p>
            <a:pPr marL="685800" indent="-685800" defTabSz="2666934" fontAlgn="auto">
              <a:lnSpc>
                <a:spcPct val="90000"/>
              </a:lnSpc>
              <a:spcBef>
                <a:spcPts val="0"/>
              </a:spcBef>
              <a:spcAft>
                <a:spcPts val="801"/>
              </a:spcAft>
              <a:buClr>
                <a:srgbClr val="E61557"/>
              </a:buClr>
              <a:buFont typeface="Wingdings" panose="05000000000000000000" pitchFamily="2" charset="2"/>
              <a:buChar char="ü"/>
              <a:defRPr/>
            </a:pPr>
            <a:r>
              <a:rPr lang="en-IN" sz="5400" kern="0" dirty="0">
                <a:solidFill>
                  <a:schemeClr val="bg2">
                    <a:lumMod val="10000"/>
                  </a:schemeClr>
                </a:solidFill>
                <a:latin typeface="Lato" panose="020F0502020204030203" pitchFamily="34" charset="0"/>
              </a:rPr>
              <a:t>Java provides predefined functional interfaces to deal with functional programming</a:t>
            </a:r>
          </a:p>
          <a:p>
            <a:pPr marL="685800" indent="-685800" defTabSz="2666934" fontAlgn="auto">
              <a:lnSpc>
                <a:spcPct val="90000"/>
              </a:lnSpc>
              <a:spcBef>
                <a:spcPts val="0"/>
              </a:spcBef>
              <a:spcAft>
                <a:spcPts val="801"/>
              </a:spcAft>
              <a:buClr>
                <a:srgbClr val="E61557"/>
              </a:buClr>
              <a:buFont typeface="Wingdings" panose="05000000000000000000" pitchFamily="2" charset="2"/>
              <a:buChar char="ü"/>
              <a:defRPr/>
            </a:pPr>
            <a:endParaRPr lang="en-US" sz="5400" kern="0" dirty="0">
              <a:solidFill>
                <a:schemeClr val="bg2">
                  <a:lumMod val="10000"/>
                </a:schemeClr>
              </a:solidFill>
              <a:latin typeface="Lato" panose="020F0502020204030203" pitchFamily="34" charset="0"/>
            </a:endParaRPr>
          </a:p>
          <a:p>
            <a:pPr marL="685800" indent="-685800" defTabSz="2666934" fontAlgn="auto">
              <a:lnSpc>
                <a:spcPct val="90000"/>
              </a:lnSpc>
              <a:spcBef>
                <a:spcPts val="0"/>
              </a:spcBef>
              <a:spcAft>
                <a:spcPts val="801"/>
              </a:spcAft>
              <a:buClr>
                <a:srgbClr val="E61557"/>
              </a:buClr>
              <a:buFont typeface="Wingdings" panose="05000000000000000000" pitchFamily="2" charset="2"/>
              <a:buChar char="ü"/>
              <a:defRPr/>
            </a:pPr>
            <a:r>
              <a:rPr lang="en-IN" sz="5400" b="1" i="1" kern="0" dirty="0">
                <a:solidFill>
                  <a:schemeClr val="bg2">
                    <a:lumMod val="10000"/>
                  </a:schemeClr>
                </a:solidFill>
                <a:latin typeface="Lato" panose="020F0502020204030203" pitchFamily="34" charset="0"/>
              </a:rPr>
              <a:t>Runnable</a:t>
            </a:r>
            <a:r>
              <a:rPr lang="en-IN" sz="5400" b="1" kern="0" dirty="0">
                <a:solidFill>
                  <a:schemeClr val="bg2">
                    <a:lumMod val="10000"/>
                  </a:schemeClr>
                </a:solidFill>
                <a:latin typeface="Lato" panose="020F0502020204030203" pitchFamily="34" charset="0"/>
              </a:rPr>
              <a:t>, </a:t>
            </a:r>
            <a:r>
              <a:rPr lang="en-IN" sz="5400" b="1" i="1" kern="0" dirty="0" err="1">
                <a:solidFill>
                  <a:schemeClr val="bg2">
                    <a:lumMod val="10000"/>
                  </a:schemeClr>
                </a:solidFill>
                <a:latin typeface="Lato" panose="020F0502020204030203" pitchFamily="34" charset="0"/>
              </a:rPr>
              <a:t>ActionListener</a:t>
            </a:r>
            <a:r>
              <a:rPr lang="en-IN" sz="5400" b="1" i="1" kern="0" dirty="0">
                <a:solidFill>
                  <a:schemeClr val="bg2">
                    <a:lumMod val="10000"/>
                  </a:schemeClr>
                </a:solidFill>
                <a:latin typeface="Lato" panose="020F0502020204030203" pitchFamily="34" charset="0"/>
              </a:rPr>
              <a:t>, Comparable</a:t>
            </a:r>
            <a:r>
              <a:rPr lang="en-IN" sz="5400" kern="0" dirty="0">
                <a:solidFill>
                  <a:schemeClr val="bg2">
                    <a:lumMod val="10000"/>
                  </a:schemeClr>
                </a:solidFill>
                <a:latin typeface="Lato" panose="020F0502020204030203" pitchFamily="34" charset="0"/>
              </a:rPr>
              <a:t> are some of the examples of functional interfaces</a:t>
            </a:r>
            <a:endParaRPr lang="en-US" sz="5400" kern="0" dirty="0">
              <a:solidFill>
                <a:schemeClr val="bg2">
                  <a:lumMod val="10000"/>
                </a:schemeClr>
              </a:solidFill>
              <a:latin typeface="Lato" panose="020F0502020204030203" pitchFamily="34" charset="0"/>
            </a:endParaRPr>
          </a:p>
          <a:p>
            <a:pPr algn="ctr" defTabSz="2666934" fontAlgn="auto">
              <a:lnSpc>
                <a:spcPct val="90000"/>
              </a:lnSpc>
              <a:spcBef>
                <a:spcPts val="0"/>
              </a:spcBef>
              <a:spcAft>
                <a:spcPts val="801"/>
              </a:spcAft>
              <a:defRPr/>
            </a:pPr>
            <a:endParaRPr lang="en-US" sz="5400" kern="0" dirty="0">
              <a:solidFill>
                <a:srgbClr val="57565A"/>
              </a:solidFill>
            </a:endParaRPr>
          </a:p>
          <a:p>
            <a:pPr algn="ctr" defTabSz="2666934" fontAlgn="auto">
              <a:lnSpc>
                <a:spcPct val="90000"/>
              </a:lnSpc>
              <a:spcBef>
                <a:spcPts val="0"/>
              </a:spcBef>
              <a:spcAft>
                <a:spcPts val="801"/>
              </a:spcAft>
              <a:defRPr/>
            </a:pPr>
            <a:endParaRPr lang="en-US" sz="5400" kern="0" dirty="0">
              <a:solidFill>
                <a:schemeClr val="bg2">
                  <a:lumMod val="10000"/>
                </a:schemeClr>
              </a:solidFill>
              <a:latin typeface="Lato" panose="020F0502020204030203" pitchFamily="34" charset="0"/>
            </a:endParaRPr>
          </a:p>
          <a:p>
            <a:pPr marL="0" marR="0" lvl="0" indent="0" algn="ctr" defTabSz="2666934" eaLnBrk="1" fontAlgn="auto" latinLnBrk="0" hangingPunct="1">
              <a:lnSpc>
                <a:spcPct val="90000"/>
              </a:lnSpc>
              <a:spcBef>
                <a:spcPts val="0"/>
              </a:spcBef>
              <a:spcAft>
                <a:spcPts val="801"/>
              </a:spcAft>
              <a:buClrTx/>
              <a:buSzTx/>
              <a:buFontTx/>
              <a:buNone/>
              <a:tabLst/>
              <a:defRPr/>
            </a:pPr>
            <a:endParaRPr lang="en-US" kern="0" dirty="0">
              <a:solidFill>
                <a:srgbClr val="57565A"/>
              </a:solidFill>
            </a:endParaRPr>
          </a:p>
        </p:txBody>
      </p:sp>
    </p:spTree>
    <p:extLst>
      <p:ext uri="{BB962C8B-B14F-4D97-AF65-F5344CB8AC3E}">
        <p14:creationId xmlns:p14="http://schemas.microsoft.com/office/powerpoint/2010/main" val="34177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id="{485D55B7-C9D2-43D6-80DE-F46274240CBA}"/>
              </a:ext>
            </a:extLst>
          </p:cNvPr>
          <p:cNvSpPr>
            <a:spLocks noGrp="1"/>
          </p:cNvSpPr>
          <p:nvPr>
            <p:ph type="title"/>
          </p:nvPr>
        </p:nvSpPr>
        <p:spPr>
          <a:xfrm>
            <a:off x="7010400" y="2590800"/>
            <a:ext cx="14897100" cy="1685077"/>
          </a:xfr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fontAlgn="base">
              <a:spcAft>
                <a:spcPct val="0"/>
              </a:spcAft>
              <a:buClr>
                <a:srgbClr val="000000"/>
              </a:buClr>
              <a:buFont typeface="Arial" charset="0"/>
            </a:pPr>
            <a:r>
              <a:rPr lang="en-IN" sz="11500" b="1" dirty="0">
                <a:ln w="0"/>
                <a:solidFill>
                  <a:srgbClr val="E61557"/>
                </a:solidFill>
                <a:latin typeface="Lato" panose="020F0502020204030203" pitchFamily="34" charset="0"/>
                <a:ea typeface="+mn-ea"/>
                <a:cs typeface="Calibri Light" panose="020F0302020204030204" pitchFamily="34" charset="0"/>
              </a:rPr>
              <a:t>Functional Interface</a:t>
            </a:r>
          </a:p>
        </p:txBody>
      </p:sp>
      <p:sp>
        <p:nvSpPr>
          <p:cNvPr id="10" name="Rectangle: Rounded Corners 9">
            <a:extLst>
              <a:ext uri="{FF2B5EF4-FFF2-40B4-BE49-F238E27FC236}">
                <a16:creationId xmlns:a16="http://schemas.microsoft.com/office/drawing/2014/main" id="{9FD52CCD-BA73-4E5A-8DB5-89618F17EF25}"/>
              </a:ext>
            </a:extLst>
          </p:cNvPr>
          <p:cNvSpPr/>
          <p:nvPr/>
        </p:nvSpPr>
        <p:spPr bwMode="auto">
          <a:xfrm>
            <a:off x="6979920" y="5190277"/>
            <a:ext cx="24460200" cy="12496800"/>
          </a:xfrm>
          <a:prstGeom prst="roundRect">
            <a:avLst>
              <a:gd name="adj" fmla="val 4528"/>
            </a:avLst>
          </a:prstGeom>
          <a:solidFill>
            <a:schemeClr val="bg2">
              <a:lumMod val="10000"/>
            </a:schemeClr>
          </a:solidFill>
          <a:ln w="762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2149475">
              <a:tabLst>
                <a:tab pos="2057400" algn="l"/>
              </a:tabLst>
            </a:pPr>
            <a:r>
              <a:rPr lang="en-IN" sz="5400" i="1" dirty="0">
                <a:solidFill>
                  <a:srgbClr val="FF9393"/>
                </a:solidFill>
                <a:latin typeface="Consolas" panose="020B0609020204030204" pitchFamily="49" charset="0"/>
              </a:rPr>
              <a:t>@</a:t>
            </a:r>
            <a:r>
              <a:rPr lang="en-IN" sz="5400" i="1" dirty="0" err="1">
                <a:solidFill>
                  <a:srgbClr val="FF9393"/>
                </a:solidFill>
                <a:latin typeface="Consolas" panose="020B0609020204030204" pitchFamily="49" charset="0"/>
              </a:rPr>
              <a:t>FunctionalInterface</a:t>
            </a:r>
            <a:endParaRPr lang="en-IN" sz="5400" i="1" dirty="0">
              <a:solidFill>
                <a:srgbClr val="FF9393"/>
              </a:solidFill>
              <a:latin typeface="Consolas" panose="020B0609020204030204" pitchFamily="49" charset="0"/>
            </a:endParaRPr>
          </a:p>
          <a:p>
            <a:pPr marL="2149475">
              <a:tabLst>
                <a:tab pos="2057400" algn="l"/>
              </a:tabLst>
            </a:pPr>
            <a:r>
              <a:rPr lang="en-IN" sz="5400" dirty="0">
                <a:solidFill>
                  <a:srgbClr val="CC7832"/>
                </a:solidFill>
                <a:latin typeface="Consolas" panose="020B0609020204030204" pitchFamily="49" charset="0"/>
              </a:rPr>
              <a:t>interface</a:t>
            </a:r>
            <a:r>
              <a:rPr lang="en-IN" sz="5400" dirty="0">
                <a:solidFill>
                  <a:srgbClr val="D9E8F7"/>
                </a:solidFill>
                <a:latin typeface="Consolas" panose="020B0609020204030204" pitchFamily="49" charset="0"/>
              </a:rPr>
              <a:t> </a:t>
            </a:r>
            <a:r>
              <a:rPr lang="en-IN" sz="5400" dirty="0">
                <a:solidFill>
                  <a:srgbClr val="80F2F6"/>
                </a:solidFill>
                <a:latin typeface="Consolas" panose="020B0609020204030204" pitchFamily="49" charset="0"/>
              </a:rPr>
              <a:t>displayable</a:t>
            </a:r>
            <a:r>
              <a:rPr lang="en-IN" sz="5400" dirty="0">
                <a:solidFill>
                  <a:srgbClr val="F9FAF4"/>
                </a:solidFill>
                <a:latin typeface="Consolas" panose="020B0609020204030204" pitchFamily="49" charset="0"/>
              </a:rPr>
              <a:t>{</a:t>
            </a:r>
          </a:p>
          <a:p>
            <a:pPr marL="2149475">
              <a:tabLst>
                <a:tab pos="2057400" algn="l"/>
              </a:tabLst>
            </a:pPr>
            <a:r>
              <a:rPr lang="en-IN" sz="5400" dirty="0">
                <a:solidFill>
                  <a:srgbClr val="CC7832"/>
                </a:solidFill>
                <a:latin typeface="Consolas" panose="020B0609020204030204" pitchFamily="49" charset="0"/>
              </a:rPr>
              <a:t> void</a:t>
            </a:r>
            <a:r>
              <a:rPr lang="en-IN" sz="5400" dirty="0">
                <a:solidFill>
                  <a:srgbClr val="D9E8F7"/>
                </a:solidFill>
                <a:latin typeface="Consolas" panose="020B0609020204030204" pitchFamily="49" charset="0"/>
              </a:rPr>
              <a:t> </a:t>
            </a:r>
            <a:r>
              <a:rPr lang="en-IN" sz="5400" dirty="0">
                <a:solidFill>
                  <a:srgbClr val="1EB540"/>
                </a:solidFill>
                <a:latin typeface="Consolas" panose="020B0609020204030204" pitchFamily="49" charset="0"/>
              </a:rPr>
              <a:t>display</a:t>
            </a:r>
            <a:r>
              <a:rPr lang="en-IN" sz="5400" dirty="0">
                <a:solidFill>
                  <a:srgbClr val="F9FAF4"/>
                </a:solidFill>
                <a:latin typeface="Consolas" panose="020B0609020204030204" pitchFamily="49" charset="0"/>
              </a:rPr>
              <a:t>(</a:t>
            </a:r>
            <a:r>
              <a:rPr lang="en-IN" sz="5400" dirty="0">
                <a:solidFill>
                  <a:srgbClr val="1290C3"/>
                </a:solidFill>
                <a:latin typeface="Consolas" panose="020B0609020204030204" pitchFamily="49" charset="0"/>
              </a:rPr>
              <a:t>String</a:t>
            </a:r>
            <a:r>
              <a:rPr lang="en-IN" sz="5400" dirty="0">
                <a:solidFill>
                  <a:srgbClr val="D9E8F7"/>
                </a:solidFill>
                <a:latin typeface="Consolas" panose="020B0609020204030204" pitchFamily="49" charset="0"/>
              </a:rPr>
              <a:t> </a:t>
            </a:r>
            <a:r>
              <a:rPr lang="en-IN" sz="5400" dirty="0" err="1">
                <a:solidFill>
                  <a:srgbClr val="79ABFF"/>
                </a:solidFill>
                <a:latin typeface="Consolas" panose="020B0609020204030204" pitchFamily="49" charset="0"/>
              </a:rPr>
              <a:t>msg</a:t>
            </a:r>
            <a:r>
              <a:rPr lang="en-IN" sz="5400" dirty="0">
                <a:solidFill>
                  <a:srgbClr val="F9FAF4"/>
                </a:solidFill>
                <a:latin typeface="Consolas" panose="020B0609020204030204" pitchFamily="49" charset="0"/>
              </a:rPr>
              <a:t>)</a:t>
            </a:r>
            <a:r>
              <a:rPr lang="en-IN" sz="5400" dirty="0">
                <a:solidFill>
                  <a:srgbClr val="E6E6FA"/>
                </a:solidFill>
                <a:latin typeface="Consolas" panose="020B0609020204030204" pitchFamily="49" charset="0"/>
              </a:rPr>
              <a:t>;</a:t>
            </a:r>
          </a:p>
          <a:p>
            <a:pPr marL="2149475">
              <a:tabLst>
                <a:tab pos="2057400" algn="l"/>
              </a:tabLst>
            </a:pPr>
            <a:r>
              <a:rPr lang="en-IN" sz="5400" dirty="0">
                <a:solidFill>
                  <a:srgbClr val="F9FAF4"/>
                </a:solidFill>
                <a:latin typeface="Consolas" panose="020B0609020204030204" pitchFamily="49" charset="0"/>
              </a:rPr>
              <a:t>}</a:t>
            </a:r>
          </a:p>
          <a:p>
            <a:pPr marL="2149475">
              <a:tabLst>
                <a:tab pos="2057400" algn="l"/>
              </a:tabLst>
            </a:pPr>
            <a:endParaRPr lang="en-IN" sz="5400" dirty="0">
              <a:solidFill>
                <a:srgbClr val="F9FAF4"/>
              </a:solidFill>
              <a:latin typeface="Consolas" panose="020B0609020204030204" pitchFamily="49" charset="0"/>
            </a:endParaRPr>
          </a:p>
          <a:p>
            <a:pPr marL="2149475">
              <a:tabLst>
                <a:tab pos="2057400" algn="l"/>
              </a:tabLst>
            </a:pPr>
            <a:r>
              <a:rPr lang="en-IN" sz="5400" dirty="0">
                <a:solidFill>
                  <a:srgbClr val="CC7832"/>
                </a:solidFill>
                <a:latin typeface="Consolas" panose="020B0609020204030204" pitchFamily="49" charset="0"/>
              </a:rPr>
              <a:t>public</a:t>
            </a:r>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class</a:t>
            </a:r>
            <a:r>
              <a:rPr lang="en-IN" sz="5400" dirty="0">
                <a:solidFill>
                  <a:srgbClr val="D9E8F7"/>
                </a:solidFill>
                <a:latin typeface="Consolas" panose="020B0609020204030204" pitchFamily="49" charset="0"/>
              </a:rPr>
              <a:t> </a:t>
            </a:r>
            <a:r>
              <a:rPr lang="en-IN" sz="5400" dirty="0">
                <a:solidFill>
                  <a:srgbClr val="1290C3"/>
                </a:solidFill>
                <a:latin typeface="Consolas" panose="020B0609020204030204" pitchFamily="49" charset="0"/>
              </a:rPr>
              <a:t>Test</a:t>
            </a:r>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implements</a:t>
            </a:r>
            <a:r>
              <a:rPr lang="en-IN" sz="5400" dirty="0">
                <a:solidFill>
                  <a:srgbClr val="D9E8F7"/>
                </a:solidFill>
                <a:latin typeface="Consolas" panose="020B0609020204030204" pitchFamily="49" charset="0"/>
              </a:rPr>
              <a:t> </a:t>
            </a:r>
            <a:r>
              <a:rPr lang="en-IN" sz="5400" dirty="0">
                <a:solidFill>
                  <a:srgbClr val="80F2F6"/>
                </a:solidFill>
                <a:latin typeface="Consolas" panose="020B0609020204030204" pitchFamily="49" charset="0"/>
              </a:rPr>
              <a:t>displayable</a:t>
            </a:r>
            <a:r>
              <a:rPr lang="en-IN" sz="5400" dirty="0">
                <a:solidFill>
                  <a:srgbClr val="F9FAF4"/>
                </a:solidFill>
                <a:latin typeface="Consolas" panose="020B0609020204030204" pitchFamily="49" charset="0"/>
              </a:rPr>
              <a:t>{</a:t>
            </a:r>
          </a:p>
          <a:p>
            <a:pPr marL="2149475">
              <a:tabLst>
                <a:tab pos="2057400" algn="l"/>
              </a:tabLst>
            </a:pPr>
            <a:r>
              <a:rPr lang="en-IN" sz="5400" dirty="0">
                <a:solidFill>
                  <a:srgbClr val="CC7832"/>
                </a:solidFill>
                <a:latin typeface="Consolas" panose="020B0609020204030204" pitchFamily="49" charset="0"/>
              </a:rPr>
              <a:t> public</a:t>
            </a:r>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void</a:t>
            </a:r>
            <a:r>
              <a:rPr lang="en-IN" sz="5400" dirty="0">
                <a:solidFill>
                  <a:srgbClr val="D9E8F7"/>
                </a:solidFill>
                <a:latin typeface="Consolas" panose="020B0609020204030204" pitchFamily="49" charset="0"/>
              </a:rPr>
              <a:t> </a:t>
            </a:r>
            <a:r>
              <a:rPr lang="en-IN" sz="5400" dirty="0">
                <a:solidFill>
                  <a:srgbClr val="1EB540"/>
                </a:solidFill>
                <a:latin typeface="Consolas" panose="020B0609020204030204" pitchFamily="49" charset="0"/>
              </a:rPr>
              <a:t>display</a:t>
            </a:r>
            <a:r>
              <a:rPr lang="en-IN" sz="5400" dirty="0">
                <a:solidFill>
                  <a:srgbClr val="F9FAF4"/>
                </a:solidFill>
                <a:latin typeface="Consolas" panose="020B0609020204030204" pitchFamily="49" charset="0"/>
              </a:rPr>
              <a:t>(</a:t>
            </a:r>
            <a:r>
              <a:rPr lang="en-IN" sz="5400" dirty="0">
                <a:solidFill>
                  <a:srgbClr val="1290C3"/>
                </a:solidFill>
                <a:latin typeface="Consolas" panose="020B0609020204030204" pitchFamily="49" charset="0"/>
              </a:rPr>
              <a:t>String</a:t>
            </a:r>
            <a:r>
              <a:rPr lang="en-IN" sz="5400" dirty="0">
                <a:solidFill>
                  <a:srgbClr val="D9E8F7"/>
                </a:solidFill>
                <a:latin typeface="Consolas" panose="020B0609020204030204" pitchFamily="49" charset="0"/>
              </a:rPr>
              <a:t> </a:t>
            </a:r>
            <a:r>
              <a:rPr lang="en-IN" sz="5400" dirty="0" err="1">
                <a:solidFill>
                  <a:srgbClr val="79ABFF"/>
                </a:solidFill>
                <a:latin typeface="Consolas" panose="020B0609020204030204" pitchFamily="49" charset="0"/>
              </a:rPr>
              <a:t>msg</a:t>
            </a:r>
            <a:r>
              <a:rPr lang="en-IN" sz="5400" dirty="0">
                <a:solidFill>
                  <a:srgbClr val="F9FAF4"/>
                </a:solidFill>
                <a:latin typeface="Consolas" panose="020B0609020204030204" pitchFamily="49" charset="0"/>
              </a:rPr>
              <a:t>){</a:t>
            </a:r>
          </a:p>
          <a:p>
            <a:pPr marL="2149475">
              <a:tabLst>
                <a:tab pos="2057400" algn="l"/>
              </a:tabLst>
            </a:pPr>
            <a:r>
              <a:rPr lang="en-IN" sz="5400" dirty="0">
                <a:solidFill>
                  <a:srgbClr val="1290C3"/>
                </a:solidFill>
                <a:latin typeface="Consolas" panose="020B0609020204030204" pitchFamily="49" charset="0"/>
              </a:rPr>
              <a:t>   </a:t>
            </a:r>
            <a:r>
              <a:rPr lang="en-IN" sz="5400" dirty="0" err="1">
                <a:solidFill>
                  <a:srgbClr val="1290C3"/>
                </a:solidFill>
                <a:latin typeface="Consolas" panose="020B0609020204030204" pitchFamily="49" charset="0"/>
              </a:rPr>
              <a:t>System</a:t>
            </a:r>
            <a:r>
              <a:rPr lang="en-IN" sz="5400" dirty="0" err="1">
                <a:solidFill>
                  <a:srgbClr val="E6E6FA"/>
                </a:solidFill>
                <a:latin typeface="Consolas" panose="020B0609020204030204" pitchFamily="49" charset="0"/>
              </a:rPr>
              <a:t>.</a:t>
            </a:r>
            <a:r>
              <a:rPr lang="en-IN" sz="5400" i="1" dirty="0" err="1">
                <a:solidFill>
                  <a:srgbClr val="8DDAF8"/>
                </a:solidFill>
                <a:latin typeface="Consolas" panose="020B0609020204030204" pitchFamily="49" charset="0"/>
              </a:rPr>
              <a:t>out</a:t>
            </a:r>
            <a:r>
              <a:rPr lang="en-IN" sz="5400" i="1" dirty="0" err="1">
                <a:solidFill>
                  <a:srgbClr val="E6E6FA"/>
                </a:solidFill>
                <a:latin typeface="Consolas" panose="020B0609020204030204" pitchFamily="49" charset="0"/>
              </a:rPr>
              <a:t>.</a:t>
            </a:r>
            <a:r>
              <a:rPr lang="en-IN" sz="5400" i="1" dirty="0" err="1">
                <a:solidFill>
                  <a:srgbClr val="A7EC21"/>
                </a:solidFill>
                <a:latin typeface="Consolas" panose="020B0609020204030204" pitchFamily="49" charset="0"/>
              </a:rPr>
              <a:t>println</a:t>
            </a:r>
            <a:r>
              <a:rPr lang="en-IN" sz="5400" i="1" dirty="0">
                <a:solidFill>
                  <a:srgbClr val="F9FAF4"/>
                </a:solidFill>
                <a:latin typeface="Consolas" panose="020B0609020204030204" pitchFamily="49" charset="0"/>
              </a:rPr>
              <a:t>(</a:t>
            </a:r>
            <a:r>
              <a:rPr lang="en-IN" sz="5400" i="1" dirty="0" err="1">
                <a:solidFill>
                  <a:srgbClr val="79ABFF"/>
                </a:solidFill>
                <a:latin typeface="Consolas" panose="020B0609020204030204" pitchFamily="49" charset="0"/>
              </a:rPr>
              <a:t>msg</a:t>
            </a:r>
            <a:r>
              <a:rPr lang="en-IN" sz="5400" i="1" dirty="0">
                <a:solidFill>
                  <a:srgbClr val="F9FAF4"/>
                </a:solidFill>
                <a:latin typeface="Consolas" panose="020B0609020204030204" pitchFamily="49" charset="0"/>
              </a:rPr>
              <a:t>)</a:t>
            </a:r>
            <a:r>
              <a:rPr lang="en-IN" sz="5400" i="1" dirty="0">
                <a:solidFill>
                  <a:srgbClr val="E6E6FA"/>
                </a:solidFill>
                <a:latin typeface="Consolas" panose="020B0609020204030204" pitchFamily="49" charset="0"/>
              </a:rPr>
              <a:t>;</a:t>
            </a:r>
          </a:p>
          <a:p>
            <a:pPr marL="2149475">
              <a:tabLst>
                <a:tab pos="2057400" algn="l"/>
              </a:tabLst>
            </a:pPr>
            <a:r>
              <a:rPr lang="en-IN" sz="5400" dirty="0">
                <a:solidFill>
                  <a:srgbClr val="F9FAF4"/>
                </a:solidFill>
                <a:latin typeface="Consolas" panose="020B0609020204030204" pitchFamily="49" charset="0"/>
              </a:rPr>
              <a:t> }</a:t>
            </a:r>
          </a:p>
          <a:p>
            <a:pPr marL="2149475">
              <a:tabLst>
                <a:tab pos="2057400" algn="l"/>
              </a:tabLst>
            </a:pPr>
            <a:r>
              <a:rPr lang="en-IN" sz="5400" dirty="0">
                <a:solidFill>
                  <a:srgbClr val="CC7832"/>
                </a:solidFill>
                <a:latin typeface="Consolas" panose="020B0609020204030204" pitchFamily="49" charset="0"/>
              </a:rPr>
              <a:t>public</a:t>
            </a:r>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static</a:t>
            </a:r>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void</a:t>
            </a:r>
            <a:r>
              <a:rPr lang="en-IN" sz="5400" dirty="0">
                <a:solidFill>
                  <a:srgbClr val="D9E8F7"/>
                </a:solidFill>
                <a:latin typeface="Consolas" panose="020B0609020204030204" pitchFamily="49" charset="0"/>
              </a:rPr>
              <a:t> </a:t>
            </a:r>
            <a:r>
              <a:rPr lang="en-IN" sz="5400" dirty="0">
                <a:solidFill>
                  <a:srgbClr val="1EB540"/>
                </a:solidFill>
                <a:latin typeface="Consolas" panose="020B0609020204030204" pitchFamily="49" charset="0"/>
              </a:rPr>
              <a:t>main</a:t>
            </a:r>
            <a:r>
              <a:rPr lang="en-IN" sz="5400" dirty="0">
                <a:solidFill>
                  <a:srgbClr val="F9FAF4"/>
                </a:solidFill>
                <a:latin typeface="Consolas" panose="020B0609020204030204" pitchFamily="49" charset="0"/>
              </a:rPr>
              <a:t>(</a:t>
            </a:r>
            <a:r>
              <a:rPr lang="en-IN" sz="5400" dirty="0">
                <a:solidFill>
                  <a:srgbClr val="1290C3"/>
                </a:solidFill>
                <a:latin typeface="Consolas" panose="020B0609020204030204" pitchFamily="49" charset="0"/>
              </a:rPr>
              <a:t>String</a:t>
            </a:r>
            <a:r>
              <a:rPr lang="en-IN" sz="5400" dirty="0">
                <a:solidFill>
                  <a:srgbClr val="F9FAF4"/>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err="1">
                <a:solidFill>
                  <a:srgbClr val="79ABFF"/>
                </a:solidFill>
                <a:latin typeface="Consolas" panose="020B0609020204030204" pitchFamily="49" charset="0"/>
              </a:rPr>
              <a:t>args</a:t>
            </a:r>
            <a:r>
              <a:rPr lang="en-IN" sz="5400" dirty="0">
                <a:solidFill>
                  <a:srgbClr val="F9FAF4"/>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F9FAF4"/>
                </a:solidFill>
                <a:latin typeface="Consolas" panose="020B0609020204030204" pitchFamily="49" charset="0"/>
              </a:rPr>
              <a:t>{</a:t>
            </a:r>
          </a:p>
          <a:p>
            <a:pPr marL="2149475">
              <a:tabLst>
                <a:tab pos="2057400" algn="l"/>
              </a:tabLst>
            </a:pPr>
            <a:r>
              <a:rPr lang="en-IN" sz="5400" dirty="0">
                <a:solidFill>
                  <a:srgbClr val="1290C3"/>
                </a:solidFill>
                <a:latin typeface="Consolas" panose="020B0609020204030204" pitchFamily="49" charset="0"/>
              </a:rPr>
              <a:t> Test</a:t>
            </a:r>
            <a:r>
              <a:rPr lang="en-IN" sz="5400" dirty="0">
                <a:solidFill>
                  <a:srgbClr val="D9E8F7"/>
                </a:solidFill>
                <a:latin typeface="Consolas" panose="020B0609020204030204" pitchFamily="49" charset="0"/>
              </a:rPr>
              <a:t> </a:t>
            </a:r>
            <a:r>
              <a:rPr lang="en-IN" sz="5400" dirty="0">
                <a:solidFill>
                  <a:srgbClr val="ED7F48"/>
                </a:solidFill>
                <a:latin typeface="Consolas" panose="020B0609020204030204" pitchFamily="49" charset="0"/>
              </a:rPr>
              <a:t>dis</a:t>
            </a:r>
            <a:r>
              <a:rPr lang="en-IN" sz="5400" dirty="0">
                <a:solidFill>
                  <a:srgbClr val="D9E8F7"/>
                </a:solidFill>
                <a:latin typeface="Consolas" panose="020B0609020204030204" pitchFamily="49" charset="0"/>
              </a:rPr>
              <a:t> </a:t>
            </a:r>
            <a:r>
              <a:rPr lang="en-IN" sz="5400" dirty="0">
                <a:solidFill>
                  <a:srgbClr val="E6E6FA"/>
                </a:solidFill>
                <a:latin typeface="Consolas" panose="020B0609020204030204" pitchFamily="49" charset="0"/>
              </a:rPr>
              <a:t>=</a:t>
            </a:r>
            <a:r>
              <a:rPr lang="en-IN" sz="5400" dirty="0">
                <a:solidFill>
                  <a:srgbClr val="D9E8F7"/>
                </a:solidFill>
                <a:latin typeface="Consolas" panose="020B0609020204030204" pitchFamily="49" charset="0"/>
              </a:rPr>
              <a:t> </a:t>
            </a:r>
            <a:r>
              <a:rPr lang="en-IN" sz="5400" dirty="0">
                <a:solidFill>
                  <a:srgbClr val="CC7832"/>
                </a:solidFill>
                <a:latin typeface="Consolas" panose="020B0609020204030204" pitchFamily="49" charset="0"/>
              </a:rPr>
              <a:t>new</a:t>
            </a:r>
            <a:r>
              <a:rPr lang="en-IN" sz="5400" dirty="0">
                <a:solidFill>
                  <a:srgbClr val="D9E8F7"/>
                </a:solidFill>
                <a:latin typeface="Consolas" panose="020B0609020204030204" pitchFamily="49" charset="0"/>
              </a:rPr>
              <a:t> </a:t>
            </a:r>
            <a:r>
              <a:rPr lang="en-IN" sz="5400" dirty="0">
                <a:solidFill>
                  <a:srgbClr val="A7EC21"/>
                </a:solidFill>
                <a:latin typeface="Consolas" panose="020B0609020204030204" pitchFamily="49" charset="0"/>
              </a:rPr>
              <a:t>Test</a:t>
            </a:r>
            <a:r>
              <a:rPr lang="en-IN" sz="5400" dirty="0">
                <a:solidFill>
                  <a:srgbClr val="F9FAF4"/>
                </a:solidFill>
                <a:latin typeface="Consolas" panose="020B0609020204030204" pitchFamily="49" charset="0"/>
              </a:rPr>
              <a:t>()</a:t>
            </a:r>
            <a:r>
              <a:rPr lang="en-IN" sz="5400" dirty="0">
                <a:solidFill>
                  <a:srgbClr val="E6E6FA"/>
                </a:solidFill>
                <a:latin typeface="Consolas" panose="020B0609020204030204" pitchFamily="49" charset="0"/>
              </a:rPr>
              <a:t>;</a:t>
            </a:r>
          </a:p>
          <a:p>
            <a:pPr marL="2149475">
              <a:tabLst>
                <a:tab pos="2057400" algn="l"/>
              </a:tabLst>
            </a:pPr>
            <a:r>
              <a:rPr lang="en-IN" sz="5400" dirty="0">
                <a:solidFill>
                  <a:srgbClr val="FFBF26"/>
                </a:solidFill>
                <a:latin typeface="Consolas" panose="020B0609020204030204" pitchFamily="49" charset="0"/>
              </a:rPr>
              <a:t> </a:t>
            </a:r>
            <a:r>
              <a:rPr lang="en-IN" sz="5400" dirty="0" err="1">
                <a:solidFill>
                  <a:srgbClr val="FFBF26"/>
                </a:solidFill>
                <a:latin typeface="Consolas" panose="020B0609020204030204" pitchFamily="49" charset="0"/>
              </a:rPr>
              <a:t>dis</a:t>
            </a:r>
            <a:r>
              <a:rPr lang="en-IN" sz="5400" dirty="0" err="1">
                <a:solidFill>
                  <a:srgbClr val="E6E6FA"/>
                </a:solidFill>
                <a:latin typeface="Consolas" panose="020B0609020204030204" pitchFamily="49" charset="0"/>
              </a:rPr>
              <a:t>.</a:t>
            </a:r>
            <a:r>
              <a:rPr lang="en-IN" sz="5400" dirty="0" err="1">
                <a:solidFill>
                  <a:srgbClr val="A7EC21"/>
                </a:solidFill>
                <a:latin typeface="Consolas" panose="020B0609020204030204" pitchFamily="49" charset="0"/>
              </a:rPr>
              <a:t>display</a:t>
            </a:r>
            <a:r>
              <a:rPr lang="en-IN" sz="5400" dirty="0">
                <a:solidFill>
                  <a:srgbClr val="F9FAF4"/>
                </a:solidFill>
                <a:latin typeface="Consolas" panose="020B0609020204030204" pitchFamily="49" charset="0"/>
              </a:rPr>
              <a:t>(</a:t>
            </a:r>
            <a:r>
              <a:rPr lang="en-IN" sz="5400" dirty="0">
                <a:solidFill>
                  <a:srgbClr val="17C6A3"/>
                </a:solidFill>
                <a:latin typeface="Consolas" panose="020B0609020204030204" pitchFamily="49" charset="0"/>
              </a:rPr>
              <a:t>"Welcome to Lambda Tutorial by </a:t>
            </a:r>
            <a:r>
              <a:rPr lang="en-IN" sz="5400" dirty="0" err="1">
                <a:solidFill>
                  <a:srgbClr val="17C6A3"/>
                </a:solidFill>
                <a:latin typeface="Consolas" panose="020B0609020204030204" pitchFamily="49" charset="0"/>
              </a:rPr>
              <a:t>Edureka</a:t>
            </a:r>
            <a:r>
              <a:rPr lang="en-IN" sz="5400" dirty="0">
                <a:solidFill>
                  <a:srgbClr val="17C6A3"/>
                </a:solidFill>
                <a:latin typeface="Consolas" panose="020B0609020204030204" pitchFamily="49" charset="0"/>
              </a:rPr>
              <a:t>!"</a:t>
            </a:r>
            <a:r>
              <a:rPr lang="en-IN" sz="5400" dirty="0">
                <a:solidFill>
                  <a:srgbClr val="F9FAF4"/>
                </a:solidFill>
                <a:latin typeface="Consolas" panose="020B0609020204030204" pitchFamily="49" charset="0"/>
              </a:rPr>
              <a:t>)</a:t>
            </a:r>
            <a:r>
              <a:rPr lang="en-IN" sz="5400" dirty="0">
                <a:solidFill>
                  <a:srgbClr val="E6E6FA"/>
                </a:solidFill>
                <a:latin typeface="Consolas" panose="020B0609020204030204" pitchFamily="49" charset="0"/>
              </a:rPr>
              <a:t>;</a:t>
            </a:r>
          </a:p>
          <a:p>
            <a:pPr marL="2149475">
              <a:tabLst>
                <a:tab pos="2057400" algn="l"/>
              </a:tabLst>
            </a:pPr>
            <a:r>
              <a:rPr lang="en-IN" sz="5400" dirty="0">
                <a:solidFill>
                  <a:srgbClr val="F9FAF4"/>
                </a:solidFill>
                <a:latin typeface="Consolas" panose="020B0609020204030204" pitchFamily="49" charset="0"/>
              </a:rPr>
              <a:t> }</a:t>
            </a:r>
          </a:p>
          <a:p>
            <a:pPr marL="2149475">
              <a:tabLst>
                <a:tab pos="2057400" algn="l"/>
              </a:tabLst>
            </a:pPr>
            <a:r>
              <a:rPr lang="en-IN" sz="5400" dirty="0">
                <a:solidFill>
                  <a:srgbClr val="F9FAF4"/>
                </a:solidFill>
                <a:latin typeface="Consolas" panose="020B0609020204030204" pitchFamily="49" charset="0"/>
              </a:rPr>
              <a:t>}</a:t>
            </a:r>
            <a:endParaRPr kumimoji="0" lang="en-IN" sz="5400" i="0" strike="noStrike" cap="none" normalizeH="0" baseline="0" dirty="0">
              <a:ln>
                <a:noFill/>
              </a:ln>
              <a:solidFill>
                <a:schemeClr val="bg1">
                  <a:lumMod val="95000"/>
                </a:schemeClr>
              </a:solidFill>
              <a:effectLst/>
              <a:latin typeface="Consolas" panose="020B0609020204030204" pitchFamily="49" charset="0"/>
            </a:endParaRPr>
          </a:p>
        </p:txBody>
      </p:sp>
    </p:spTree>
    <p:extLst>
      <p:ext uri="{BB962C8B-B14F-4D97-AF65-F5344CB8AC3E}">
        <p14:creationId xmlns:p14="http://schemas.microsoft.com/office/powerpoint/2010/main" val="19786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a:noFill/>
          <a:ln w="9525">
            <a:noFill/>
            <a:miter lim="800000"/>
            <a:headEnd/>
            <a:tailEnd/>
          </a:ln>
        </p:spPr>
      </p:pic>
      <p:sp>
        <p:nvSpPr>
          <p:cNvPr id="2" name="TextBox 1">
            <a:extLst>
              <a:ext uri="{FF2B5EF4-FFF2-40B4-BE49-F238E27FC236}">
                <a16:creationId xmlns:a16="http://schemas.microsoft.com/office/drawing/2014/main" id="{AB0121BC-E3CB-446C-AFB0-0D427F5A5481}"/>
              </a:ext>
            </a:extLst>
          </p:cNvPr>
          <p:cNvSpPr txBox="1"/>
          <p:nvPr/>
        </p:nvSpPr>
        <p:spPr>
          <a:xfrm>
            <a:off x="6858000" y="7696200"/>
            <a:ext cx="18549061"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Lambda Parameters</a:t>
            </a:r>
          </a:p>
        </p:txBody>
      </p:sp>
    </p:spTree>
    <p:extLst>
      <p:ext uri="{BB962C8B-B14F-4D97-AF65-F5344CB8AC3E}">
        <p14:creationId xmlns:p14="http://schemas.microsoft.com/office/powerpoint/2010/main" val="35185505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July2016">
  <a:themeElements>
    <a:clrScheme name="Edureka Content">
      <a:dk1>
        <a:srgbClr val="5F5F5F"/>
      </a:dk1>
      <a:lt1>
        <a:srgbClr val="FFFFFF"/>
      </a:lt1>
      <a:dk2>
        <a:srgbClr val="7F7F7F"/>
      </a:dk2>
      <a:lt2>
        <a:srgbClr val="DCE3E4"/>
      </a:lt2>
      <a:accent1>
        <a:srgbClr val="095A82"/>
      </a:accent1>
      <a:accent2>
        <a:srgbClr val="0D80B9"/>
      </a:accent2>
      <a:accent3>
        <a:srgbClr val="F29C14"/>
      </a:accent3>
      <a:accent4>
        <a:srgbClr val="9CBA56"/>
      </a:accent4>
      <a:accent5>
        <a:srgbClr val="16A996"/>
      </a:accent5>
      <a:accent6>
        <a:srgbClr val="B0C3C8"/>
      </a:accent6>
      <a:hlink>
        <a:srgbClr val="065180"/>
      </a:hlink>
      <a:folHlink>
        <a:srgbClr val="095A82"/>
      </a:folHlink>
    </a:clrScheme>
    <a:fontScheme name="Edureka Content">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1-slides Final (1).pptx" id="{BDF9B432-A7F8-403C-B6EE-F8DAA37F7293}" vid="{4E14B70A-D398-47A1-A8E1-D00B76E7AE1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DL1-slides Final (1)</Template>
  <TotalTime>0</TotalTime>
  <Words>1227</Words>
  <Application>Microsoft Office PowerPoint</Application>
  <PresentationFormat>Custom</PresentationFormat>
  <Paragraphs>290</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Arial Unicode MS</vt:lpstr>
      <vt:lpstr>Calibri</vt:lpstr>
      <vt:lpstr>Consolas</vt:lpstr>
      <vt:lpstr>Corbel</vt:lpstr>
      <vt:lpstr>Courier New</vt:lpstr>
      <vt:lpstr>Gill Sans</vt:lpstr>
      <vt:lpstr>Lato</vt:lpstr>
      <vt:lpstr>Lato Black</vt:lpstr>
      <vt:lpstr>Times New Roman</vt:lpstr>
      <vt:lpstr>Wingdings</vt:lpstr>
      <vt:lpstr>OU7_July2016</vt:lpstr>
      <vt:lpstr>PowerPoint Presentation</vt:lpstr>
      <vt:lpstr>PowerPoint Presentation</vt:lpstr>
      <vt:lpstr>PowerPoint Presentation</vt:lpstr>
      <vt:lpstr>Java Lambda Expressions</vt:lpstr>
      <vt:lpstr>Java Lambda Expressions</vt:lpstr>
      <vt:lpstr>PowerPoint Presentation</vt:lpstr>
      <vt:lpstr>Functional Interface</vt:lpstr>
      <vt:lpstr>Functional Interface</vt:lpstr>
      <vt:lpstr>PowerPoint Presentation</vt:lpstr>
      <vt:lpstr>Lambda Parameters</vt:lpstr>
      <vt:lpstr>Lambda Parameters</vt:lpstr>
      <vt:lpstr>Lambda Parameters</vt:lpstr>
      <vt:lpstr>Lambda Parameters</vt:lpstr>
      <vt:lpstr>Lambda Parameters</vt:lpstr>
      <vt:lpstr>PowerPoint Presentation</vt:lpstr>
      <vt:lpstr>Lambda as an Object</vt:lpstr>
      <vt:lpstr>PowerPoint Presentation</vt:lpstr>
      <vt:lpstr>Variable Capture</vt:lpstr>
      <vt:lpstr>Lambda Parameters</vt:lpstr>
      <vt:lpstr>Lambda Parameters</vt:lpstr>
      <vt:lpstr>Lambda Parameters</vt:lpstr>
      <vt:lpstr>Lambda Parameters</vt:lpstr>
      <vt:lpstr>PowerPoint Presentation</vt:lpstr>
      <vt:lpstr>Method References</vt:lpstr>
      <vt:lpstr>Method References</vt:lpstr>
      <vt:lpstr>Method References - Static</vt:lpstr>
      <vt:lpstr>Method References - Parameter</vt:lpstr>
      <vt:lpstr>Method References - Instance</vt:lpstr>
      <vt:lpstr>Method References - Constructor</vt:lpstr>
      <vt:lpstr>PowerPoint Presentation</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ESB Tutorial</dc:title>
  <dc:subject>OU7_July2016</dc:subject>
  <dc:creator>swatee</dc:creator>
  <cp:keywords>OU7 PowerPoint Template</cp:keywords>
  <dc:description>Oracle University Production Services PowerPoint Template</dc:description>
  <cp:lastModifiedBy>Namita Santwani</cp:lastModifiedBy>
  <cp:revision>1787</cp:revision>
  <cp:lastPrinted>2002-03-28T23:57:22Z</cp:lastPrinted>
  <dcterms:created xsi:type="dcterms:W3CDTF">2017-05-05T12:13:38Z</dcterms:created>
  <dcterms:modified xsi:type="dcterms:W3CDTF">2019-11-20T07:40:34Z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