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Lato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2.xml"/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47" Type="http://schemas.openxmlformats.org/officeDocument/2006/relationships/font" Target="fonts/OpenSans-regular.fntdata"/><Relationship Id="rId34" Type="http://schemas.openxmlformats.org/officeDocument/2006/relationships/slide" Target="slides/slide27.xml"/><Relationship Id="rId21" Type="http://schemas.openxmlformats.org/officeDocument/2006/relationships/slide" Target="slides/slide14.xml"/><Relationship Id="rId50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font" Target="fonts/Lato-italic.fntdata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4" Type="http://schemas.openxmlformats.org/officeDocument/2006/relationships/slide" Target="slides/slide17.xml"/><Relationship Id="rId11" Type="http://schemas.openxmlformats.org/officeDocument/2006/relationships/slide" Target="slides/slide4.xml"/><Relationship Id="rId53" Type="http://schemas.openxmlformats.org/officeDocument/2006/relationships/customXml" Target="../customXml/item3.xml"/><Relationship Id="rId5" Type="http://schemas.openxmlformats.org/officeDocument/2006/relationships/slideMaster" Target="slideMasters/slideMaster2.xml"/><Relationship Id="rId44" Type="http://schemas.openxmlformats.org/officeDocument/2006/relationships/font" Target="fonts/Lato-bold.fntdata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52" Type="http://schemas.openxmlformats.org/officeDocument/2006/relationships/customXml" Target="../customXml/item2.xml"/><Relationship Id="rId43" Type="http://schemas.openxmlformats.org/officeDocument/2006/relationships/font" Target="fonts/La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OpenSans-bold.fntdata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customXml" Target="../customXml/item1.xml"/><Relationship Id="rId3" Type="http://schemas.openxmlformats.org/officeDocument/2006/relationships/presProps" Target="presProps.xml"/><Relationship Id="rId46" Type="http://schemas.openxmlformats.org/officeDocument/2006/relationships/font" Target="fonts/Lato-boldItalic.fntdata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41" Type="http://schemas.openxmlformats.org/officeDocument/2006/relationships/slide" Target="slides/slide34.xml"/><Relationship Id="rId20" Type="http://schemas.openxmlformats.org/officeDocument/2006/relationships/slide" Target="slides/slide13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3.xml"/><Relationship Id="rId49" Type="http://schemas.openxmlformats.org/officeDocument/2006/relationships/font" Target="fonts/OpenSans-italic.fntdata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5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cdf75b9_0_630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7cdf75b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7cdf75b9_0_6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7cdf75b9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17cdf75b9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7cdf75b9_0_6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17cdf75b9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7cdf75b9_0_6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817cdf75b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17cdf75b9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817cdf75b9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7cdf75b9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817cdf75b9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17cdf75b9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817cdf75b9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7cdf75b9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17cdf75b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7cdf75b9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17cdf75b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7cdf75b9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817cdf75b9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7cdf75b9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817cdf75b9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7cdf75b9_0_6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7cdf75b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817cdf75b9_0_6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7cdf75b9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817cdf75b9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17cdf75b9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817cdf75b9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17cdf75b9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817cdf75b9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7cdf75b9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817cdf75b9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17cdf75b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817cdf75b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17cdf75b9_0_802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817cdf75b9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817cdf75b9_0_8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7cdf75b9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817cdf75b9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7cdf75b9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817cdf75b9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7cdf75b9_0_826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817cdf75b9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817cdf75b9_0_8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17cdf75b9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817cdf75b9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7cdf75b9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17cdf75b9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17cdf75b9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817cdf75b9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17cdf75b9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817cdf75b9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17cdf75b9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817cdf75b9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17cdf75b9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817cdf75b9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17cdf75b9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817cdf75b9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17cdf75b9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817cdf75b9_0_981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17cdf75b9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817cdf75b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7cdf75b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817cdf75b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7cdf75b9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17cdf75b9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7cdf75b9_0_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817cdf75b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817cdf75b9_0_9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7cdf75b9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17cdf75b9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7cdf75b9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17cdf75b9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480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0"/>
          <p:cNvSpPr/>
          <p:nvPr/>
        </p:nvSpPr>
        <p:spPr>
          <a:xfrm>
            <a:off x="3981750" y="2675600"/>
            <a:ext cx="435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Variables, Data Types and The Print Function</a:t>
            </a:r>
            <a:endParaRPr sz="1800"/>
          </a:p>
        </p:txBody>
      </p:sp>
      <p:sp>
        <p:nvSpPr>
          <p:cNvPr id="124" name="Google Shape;124;p30"/>
          <p:cNvSpPr/>
          <p:nvPr/>
        </p:nvSpPr>
        <p:spPr>
          <a:xfrm>
            <a:off x="3978175" y="2006475"/>
            <a:ext cx="492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Python - Part 1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Reassigning </a:t>
            </a:r>
            <a:r>
              <a:rPr b="0" i="0" lang="en-GB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Variables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495450" y="1042375"/>
            <a:ext cx="8406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You can connect a different value with a previously assigned variable very easily through simple reassignment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975" y="2402750"/>
            <a:ext cx="4991100" cy="981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Multiple variable assignment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1954775" y="1737875"/>
            <a:ext cx="1737600" cy="46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With same value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763" y="2261800"/>
            <a:ext cx="5234474" cy="1527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variable assignment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1052550" y="1761825"/>
            <a:ext cx="2087400" cy="46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With different values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49" y="2285050"/>
            <a:ext cx="7038899" cy="1586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ata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ypes in Python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Google Shape;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650" y="1032275"/>
            <a:ext cx="6608701" cy="37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We learn the following 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ata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ypes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today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9" name="Google Shape;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650" y="1032275"/>
            <a:ext cx="6608701" cy="37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1000" y="2571738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8000" y="2571738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7650" y="2571738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0175" y="3538863"/>
            <a:ext cx="197700" cy="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0075" y="3538863"/>
            <a:ext cx="197700" cy="2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variables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63" y="2948650"/>
            <a:ext cx="5042475" cy="1254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44"/>
          <p:cNvSpPr txBox="1"/>
          <p:nvPr/>
        </p:nvSpPr>
        <p:spPr>
          <a:xfrm>
            <a:off x="495450" y="1042375"/>
            <a:ext cx="8406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String variables are variables that hold zero or more characters such as letters, numbers, spaces, commas and many more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1266150" y="2317975"/>
            <a:ext cx="6864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Use type(variable_name) to check the data type of variable declared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 numeric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variables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45"/>
          <p:cNvSpPr txBox="1"/>
          <p:nvPr/>
        </p:nvSpPr>
        <p:spPr>
          <a:xfrm>
            <a:off x="495450" y="1042375"/>
            <a:ext cx="8406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numeric variable is one that may take on any value within a finite or infinite interval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As seen earlier, there are two types of numeric data types: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integer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float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101" y="2142475"/>
            <a:ext cx="5767051" cy="255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boolean variables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5" name="Google Shape;2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00" y="2050750"/>
            <a:ext cx="5551000" cy="252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46"/>
          <p:cNvSpPr txBox="1"/>
          <p:nvPr/>
        </p:nvSpPr>
        <p:spPr>
          <a:xfrm>
            <a:off x="495450" y="1042375"/>
            <a:ext cx="8406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Boolean variables are variables that can have only two possible values: true and false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 type conversion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2" name="Google Shape;252;p47"/>
          <p:cNvGrpSpPr/>
          <p:nvPr/>
        </p:nvGrpSpPr>
        <p:grpSpPr>
          <a:xfrm>
            <a:off x="2006400" y="2205651"/>
            <a:ext cx="5131200" cy="1901507"/>
            <a:chOff x="2006400" y="1883400"/>
            <a:chExt cx="5131200" cy="1501743"/>
          </a:xfrm>
        </p:grpSpPr>
        <p:sp>
          <p:nvSpPr>
            <p:cNvPr id="253" name="Google Shape;253;p47"/>
            <p:cNvSpPr/>
            <p:nvPr/>
          </p:nvSpPr>
          <p:spPr>
            <a:xfrm>
              <a:off x="3525075" y="1883400"/>
              <a:ext cx="20619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GB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Type Conversion</a:t>
              </a:r>
              <a:endParaRPr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47"/>
            <p:cNvSpPr/>
            <p:nvPr/>
          </p:nvSpPr>
          <p:spPr>
            <a:xfrm>
              <a:off x="2006400" y="2856843"/>
              <a:ext cx="17964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i="0" lang="en-GB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Implicit Conversion</a:t>
              </a:r>
              <a:endParaRPr i="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47"/>
            <p:cNvSpPr/>
            <p:nvPr/>
          </p:nvSpPr>
          <p:spPr>
            <a:xfrm>
              <a:off x="5341200" y="2856843"/>
              <a:ext cx="17964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i="0" lang="en-GB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Explicit Conversion</a:t>
              </a:r>
              <a:endParaRPr i="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56" name="Google Shape;256;p47"/>
            <p:cNvCxnSpPr>
              <a:stCxn id="253" idx="2"/>
              <a:endCxn id="254" idx="0"/>
            </p:cNvCxnSpPr>
            <p:nvPr/>
          </p:nvCxnSpPr>
          <p:spPr>
            <a:xfrm rot="5400000">
              <a:off x="3507675" y="1808550"/>
              <a:ext cx="445200" cy="16515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47"/>
            <p:cNvCxnSpPr>
              <a:stCxn id="253" idx="2"/>
              <a:endCxn id="255" idx="0"/>
            </p:cNvCxnSpPr>
            <p:nvPr/>
          </p:nvCxnSpPr>
          <p:spPr>
            <a:xfrm flipH="1" rot="-5400000">
              <a:off x="5175075" y="1792650"/>
              <a:ext cx="445200" cy="16833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8" name="Google Shape;258;p47"/>
          <p:cNvSpPr txBox="1"/>
          <p:nvPr/>
        </p:nvSpPr>
        <p:spPr>
          <a:xfrm>
            <a:off x="495450" y="1118575"/>
            <a:ext cx="8406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Python supports conversion of one data type to another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 type conversion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48"/>
          <p:cNvSpPr txBox="1"/>
          <p:nvPr/>
        </p:nvSpPr>
        <p:spPr>
          <a:xfrm>
            <a:off x="332300" y="1289575"/>
            <a:ext cx="8606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supports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conver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sion of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one data type to another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5" name="Google Shape;265;p48"/>
          <p:cNvGrpSpPr/>
          <p:nvPr/>
        </p:nvGrpSpPr>
        <p:grpSpPr>
          <a:xfrm>
            <a:off x="4323200" y="1931275"/>
            <a:ext cx="4615200" cy="2569600"/>
            <a:chOff x="2264400" y="1883400"/>
            <a:chExt cx="4615200" cy="2569600"/>
          </a:xfrm>
        </p:grpSpPr>
        <p:sp>
          <p:nvSpPr>
            <p:cNvPr id="266" name="Google Shape;266;p48"/>
            <p:cNvSpPr/>
            <p:nvPr/>
          </p:nvSpPr>
          <p:spPr>
            <a:xfrm>
              <a:off x="3802800" y="1883400"/>
              <a:ext cx="15384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Type Conversion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8"/>
            <p:cNvSpPr/>
            <p:nvPr/>
          </p:nvSpPr>
          <p:spPr>
            <a:xfrm>
              <a:off x="2264400" y="2856850"/>
              <a:ext cx="15384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Implicit Conversion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8"/>
            <p:cNvSpPr/>
            <p:nvPr/>
          </p:nvSpPr>
          <p:spPr>
            <a:xfrm>
              <a:off x="5341200" y="2856850"/>
              <a:ext cx="15384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Explicit Conversion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48"/>
            <p:cNvCxnSpPr>
              <a:stCxn id="266" idx="2"/>
              <a:endCxn id="267" idx="0"/>
            </p:cNvCxnSpPr>
            <p:nvPr/>
          </p:nvCxnSpPr>
          <p:spPr>
            <a:xfrm rot="5400000">
              <a:off x="3580200" y="1865100"/>
              <a:ext cx="445200" cy="1538400"/>
            </a:xfrm>
            <a:prstGeom prst="bentConnector3">
              <a:avLst>
                <a:gd fmla="val 6908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48"/>
            <p:cNvCxnSpPr>
              <a:stCxn id="266" idx="2"/>
              <a:endCxn id="268" idx="0"/>
            </p:cNvCxnSpPr>
            <p:nvPr/>
          </p:nvCxnSpPr>
          <p:spPr>
            <a:xfrm flipH="1" rot="-5400000">
              <a:off x="5118600" y="1865100"/>
              <a:ext cx="445200" cy="1538400"/>
            </a:xfrm>
            <a:prstGeom prst="bentConnector3">
              <a:avLst>
                <a:gd fmla="val 6908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" name="Google Shape;271;p48"/>
            <p:cNvSpPr/>
            <p:nvPr/>
          </p:nvSpPr>
          <p:spPr>
            <a:xfrm>
              <a:off x="2264400" y="3924700"/>
              <a:ext cx="15384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Arithmetic Operation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8"/>
            <p:cNvSpPr/>
            <p:nvPr/>
          </p:nvSpPr>
          <p:spPr>
            <a:xfrm>
              <a:off x="5341200" y="3924700"/>
              <a:ext cx="1538400" cy="52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Casting Operation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" name="Google Shape;273;p48"/>
            <p:cNvCxnSpPr>
              <a:stCxn id="267" idx="2"/>
              <a:endCxn id="271" idx="0"/>
            </p:cNvCxnSpPr>
            <p:nvPr/>
          </p:nvCxnSpPr>
          <p:spPr>
            <a:xfrm>
              <a:off x="3033600" y="3385150"/>
              <a:ext cx="0" cy="5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48"/>
            <p:cNvCxnSpPr>
              <a:stCxn id="268" idx="2"/>
              <a:endCxn id="272" idx="0"/>
            </p:cNvCxnSpPr>
            <p:nvPr/>
          </p:nvCxnSpPr>
          <p:spPr>
            <a:xfrm>
              <a:off x="6110400" y="3385150"/>
              <a:ext cx="0" cy="5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5" name="Google Shape;275;p48"/>
          <p:cNvSpPr txBox="1"/>
          <p:nvPr/>
        </p:nvSpPr>
        <p:spPr>
          <a:xfrm>
            <a:off x="423525" y="2015450"/>
            <a:ext cx="35970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Implicit Conversion:</a:t>
            </a:r>
            <a:r>
              <a:rPr b="0" i="0" lang="en-GB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Conversion done by Python interpreter with programmer’s intervention</a:t>
            </a:r>
            <a:endParaRPr b="0" i="0" sz="1600" u="none" cap="none" strike="noStrik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Explicit Conversion:</a:t>
            </a:r>
            <a:r>
              <a:rPr b="0" i="0" lang="en-GB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Conversion that is user-defined that forces an expression to be of specific data type</a:t>
            </a:r>
            <a:endParaRPr b="0" i="0" sz="1600" u="none" cap="none" strike="noStrik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/>
        </p:nvSpPr>
        <p:spPr>
          <a:xfrm>
            <a:off x="309725" y="2266950"/>
            <a:ext cx="3038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Implicit conversion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49"/>
          <p:cNvSpPr txBox="1"/>
          <p:nvPr/>
        </p:nvSpPr>
        <p:spPr>
          <a:xfrm>
            <a:off x="495450" y="966175"/>
            <a:ext cx="8526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In implicit conversion, the conversion is done by Python interpreter with programmer’s intervention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625" y="1648275"/>
            <a:ext cx="6166751" cy="317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plicit conversion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p50"/>
          <p:cNvSpPr txBox="1"/>
          <p:nvPr/>
        </p:nvSpPr>
        <p:spPr>
          <a:xfrm>
            <a:off x="495450" y="966175"/>
            <a:ext cx="8526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In explicit conversion, the conversion is done by Python interpreter with programmer’s intervention. Consider the following 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9" name="Google Shape;2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31" y="1946075"/>
            <a:ext cx="7642544" cy="3042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plicit conversion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5" name="Google Shape;2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25" y="1542575"/>
            <a:ext cx="7375749" cy="205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6" name="Google Shape;296;p51"/>
          <p:cNvCxnSpPr/>
          <p:nvPr/>
        </p:nvCxnSpPr>
        <p:spPr>
          <a:xfrm>
            <a:off x="3651200" y="3004075"/>
            <a:ext cx="1204200" cy="842400"/>
          </a:xfrm>
          <a:prstGeom prst="bentConnector3">
            <a:avLst>
              <a:gd fmla="val 9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7" name="Google Shape;297;p51"/>
          <p:cNvSpPr txBox="1"/>
          <p:nvPr/>
        </p:nvSpPr>
        <p:spPr>
          <a:xfrm>
            <a:off x="4112600" y="3846475"/>
            <a:ext cx="1474500" cy="6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venir"/>
                <a:ea typeface="Avenir"/>
                <a:cs typeface="Avenir"/>
                <a:sym typeface="Avenir"/>
              </a:rPr>
              <a:t>Explicit data type conversion using float() function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 casting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52"/>
          <p:cNvSpPr/>
          <p:nvPr/>
        </p:nvSpPr>
        <p:spPr>
          <a:xfrm>
            <a:off x="3802800" y="1397200"/>
            <a:ext cx="1538400" cy="5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Type Casting</a:t>
            </a:r>
            <a:endParaRPr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52"/>
          <p:cNvSpPr/>
          <p:nvPr/>
        </p:nvSpPr>
        <p:spPr>
          <a:xfrm>
            <a:off x="3039150" y="3630050"/>
            <a:ext cx="933600" cy="5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float</a:t>
            </a:r>
            <a:r>
              <a:rPr i="0" lang="en-GB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endParaRPr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52"/>
          <p:cNvSpPr/>
          <p:nvPr/>
        </p:nvSpPr>
        <p:spPr>
          <a:xfrm>
            <a:off x="5071725" y="3630050"/>
            <a:ext cx="933600" cy="5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bool</a:t>
            </a:r>
            <a:r>
              <a:rPr i="0" lang="en-GB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endParaRPr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52"/>
          <p:cNvSpPr/>
          <p:nvPr/>
        </p:nvSpPr>
        <p:spPr>
          <a:xfrm>
            <a:off x="7104300" y="3630050"/>
            <a:ext cx="933600" cy="5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</a:t>
            </a:r>
            <a:r>
              <a:rPr i="0" lang="en-GB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endParaRPr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7" name="Google Shape;307;p52"/>
          <p:cNvSpPr/>
          <p:nvPr/>
        </p:nvSpPr>
        <p:spPr>
          <a:xfrm>
            <a:off x="1006575" y="3630050"/>
            <a:ext cx="933600" cy="5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int()</a:t>
            </a:r>
            <a:endParaRPr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8" name="Google Shape;308;p52"/>
          <p:cNvCxnSpPr>
            <a:stCxn id="303" idx="2"/>
            <a:endCxn id="307" idx="0"/>
          </p:cNvCxnSpPr>
          <p:nvPr/>
        </p:nvCxnSpPr>
        <p:spPr>
          <a:xfrm rot="5400000">
            <a:off x="2170350" y="1228450"/>
            <a:ext cx="1704600" cy="3098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52"/>
          <p:cNvCxnSpPr>
            <a:stCxn id="303" idx="2"/>
            <a:endCxn id="306" idx="0"/>
          </p:cNvCxnSpPr>
          <p:nvPr/>
        </p:nvCxnSpPr>
        <p:spPr>
          <a:xfrm flipH="1" rot="-5400000">
            <a:off x="5219250" y="1278250"/>
            <a:ext cx="1704600" cy="29991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52"/>
          <p:cNvCxnSpPr>
            <a:stCxn id="303" idx="2"/>
            <a:endCxn id="304" idx="0"/>
          </p:cNvCxnSpPr>
          <p:nvPr/>
        </p:nvCxnSpPr>
        <p:spPr>
          <a:xfrm rot="5400000">
            <a:off x="3186750" y="2244850"/>
            <a:ext cx="1704600" cy="1065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52"/>
          <p:cNvCxnSpPr>
            <a:stCxn id="303" idx="2"/>
            <a:endCxn id="305" idx="0"/>
          </p:cNvCxnSpPr>
          <p:nvPr/>
        </p:nvCxnSpPr>
        <p:spPr>
          <a:xfrm flipH="1" rot="-5400000">
            <a:off x="4203000" y="2294500"/>
            <a:ext cx="1704600" cy="966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 casting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7" name="Google Shape;3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75" y="1310325"/>
            <a:ext cx="6799499" cy="3127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/>
        </p:nvSpPr>
        <p:spPr>
          <a:xfrm>
            <a:off x="152400" y="2266950"/>
            <a:ext cx="76389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What are functions?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are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functions?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55"/>
          <p:cNvSpPr txBox="1"/>
          <p:nvPr/>
        </p:nvSpPr>
        <p:spPr>
          <a:xfrm>
            <a:off x="423525" y="1382825"/>
            <a:ext cx="46959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is a block of reu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sable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code that runs when called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has a name. You call the function by its name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can take input(s), known as input parameters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14000"/>
              </a:lnSpc>
              <a:spcBef>
                <a:spcPts val="25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function can return data as a result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600" y="2313950"/>
            <a:ext cx="1986775" cy="19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5"/>
          <p:cNvSpPr txBox="1"/>
          <p:nvPr/>
        </p:nvSpPr>
        <p:spPr>
          <a:xfrm>
            <a:off x="5264400" y="1563000"/>
            <a:ext cx="1926900" cy="4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 name: sum()</a:t>
            </a:r>
            <a:endParaRPr i="0" sz="1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2" name="Google Shape;332;p55"/>
          <p:cNvCxnSpPr/>
          <p:nvPr/>
        </p:nvCxnSpPr>
        <p:spPr>
          <a:xfrm flipH="1">
            <a:off x="6301200" y="1996300"/>
            <a:ext cx="300" cy="3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p55"/>
          <p:cNvSpPr txBox="1"/>
          <p:nvPr/>
        </p:nvSpPr>
        <p:spPr>
          <a:xfrm>
            <a:off x="7446575" y="1568225"/>
            <a:ext cx="1288500" cy="4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 parameters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4" name="Google Shape;334;p55"/>
          <p:cNvCxnSpPr/>
          <p:nvPr/>
        </p:nvCxnSpPr>
        <p:spPr>
          <a:xfrm flipH="1">
            <a:off x="7744675" y="1974963"/>
            <a:ext cx="300" cy="3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p55"/>
          <p:cNvSpPr txBox="1"/>
          <p:nvPr/>
        </p:nvSpPr>
        <p:spPr>
          <a:xfrm>
            <a:off x="7707475" y="3924125"/>
            <a:ext cx="12186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 value of the function</a:t>
            </a:r>
            <a:endParaRPr b="1" i="0" sz="1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6" name="Google Shape;336;p55"/>
          <p:cNvCxnSpPr>
            <a:stCxn id="335" idx="1"/>
          </p:cNvCxnSpPr>
          <p:nvPr/>
        </p:nvCxnSpPr>
        <p:spPr>
          <a:xfrm flipH="1">
            <a:off x="7370275" y="4188275"/>
            <a:ext cx="3372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are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functions?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56"/>
          <p:cNvSpPr txBox="1"/>
          <p:nvPr/>
        </p:nvSpPr>
        <p:spPr>
          <a:xfrm>
            <a:off x="423525" y="1306625"/>
            <a:ext cx="84003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There are three types of functions: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Built-in Functions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User-defined Functions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Lambda Functions</a:t>
            </a:r>
            <a:endParaRPr/>
          </a:p>
        </p:txBody>
      </p:sp>
      <p:sp>
        <p:nvSpPr>
          <p:cNvPr id="343" name="Google Shape;343;p56"/>
          <p:cNvSpPr txBox="1"/>
          <p:nvPr/>
        </p:nvSpPr>
        <p:spPr>
          <a:xfrm>
            <a:off x="423525" y="4244875"/>
            <a:ext cx="8400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We will study the user-defined functions and lambda functions in details in our last session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423525" y="3315150"/>
            <a:ext cx="8400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Some of the built-in functions are: print() - to print the output, input() - to take input from user, the type casting functions like  int(), float(), str(), bool(),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/>
        </p:nvSpPr>
        <p:spPr>
          <a:xfrm>
            <a:off x="152400" y="2266950"/>
            <a:ext cx="7638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GB" sz="4000" u="none" cap="none" strike="noStrike">
                <a:latin typeface="Avenir"/>
                <a:ea typeface="Avenir"/>
                <a:cs typeface="Avenir"/>
                <a:sym typeface="Avenir"/>
              </a:rPr>
              <a:t>The print() </a:t>
            </a: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Command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850" y="2597125"/>
            <a:ext cx="6655351" cy="2047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5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print() in python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57" name="Google Shape;357;p58"/>
          <p:cNvCxnSpPr>
            <a:stCxn id="358" idx="0"/>
          </p:cNvCxnSpPr>
          <p:nvPr/>
        </p:nvCxnSpPr>
        <p:spPr>
          <a:xfrm flipH="1" rot="5400000">
            <a:off x="4848475" y="2028450"/>
            <a:ext cx="482100" cy="3209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58"/>
          <p:cNvSpPr txBox="1"/>
          <p:nvPr/>
        </p:nvSpPr>
        <p:spPr>
          <a:xfrm>
            <a:off x="495450" y="966175"/>
            <a:ext cx="85269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C40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b="1" lang="en-GB" sz="1600">
                <a:solidFill>
                  <a:srgbClr val="52565A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print</a:t>
            </a:r>
            <a:r>
              <a:rPr lang="en-GB" sz="1600">
                <a:solidFill>
                  <a:srgbClr val="3C40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() </a:t>
            </a:r>
            <a:r>
              <a:rPr b="1" lang="en-GB" sz="1600">
                <a:solidFill>
                  <a:srgbClr val="52565A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function prints</a:t>
            </a:r>
            <a:r>
              <a:rPr lang="en-GB" sz="1600">
                <a:solidFill>
                  <a:srgbClr val="3C40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the specified message to the screen</a:t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C40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message can be a string, or any other object</a:t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C404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object will be converted into a string before written to the screen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58"/>
          <p:cNvSpPr txBox="1"/>
          <p:nvPr/>
        </p:nvSpPr>
        <p:spPr>
          <a:xfrm>
            <a:off x="5502325" y="3874050"/>
            <a:ext cx="23835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strings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separated by a comma within a print() function get concatenated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423525" y="140875"/>
            <a:ext cx="6964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Jupyter Environment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2"/>
          <p:cNvSpPr txBox="1"/>
          <p:nvPr/>
        </p:nvSpPr>
        <p:spPr>
          <a:xfrm>
            <a:off x="347325" y="1220475"/>
            <a:ext cx="48582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Jupyter Notebook is </a:t>
            </a:r>
            <a:r>
              <a:rPr lang="en-GB" sz="1600">
                <a:solidFill>
                  <a:schemeClr val="dk1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 a web-based application suitable for developing, documenting, and executing code, as well as communicating the results </a:t>
            </a:r>
            <a:endParaRPr sz="1600">
              <a:solidFill>
                <a:schemeClr val="dk1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The Jupyter notebook combines two components:</a:t>
            </a:r>
            <a:endParaRPr b="1" sz="1200">
              <a:solidFill>
                <a:srgbClr val="404040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25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rgbClr val="404040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A web application</a:t>
            </a:r>
            <a:endParaRPr b="1" sz="1600">
              <a:solidFill>
                <a:srgbClr val="404040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rgbClr val="404040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Notebook documents</a:t>
            </a:r>
            <a:endParaRPr b="1" sz="1600">
              <a:solidFill>
                <a:srgbClr val="404040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 b="0" l="8179" r="9940" t="0"/>
          <a:stretch/>
        </p:blipFill>
        <p:spPr>
          <a:xfrm>
            <a:off x="5519575" y="2022750"/>
            <a:ext cx="3512225" cy="18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98" y="1667925"/>
            <a:ext cx="4802100" cy="2189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5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print() in python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5528100" y="1303425"/>
            <a:ext cx="2841300" cy="6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sep is an optional parameter. When output is printed, each word is separated by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comma and space character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67" name="Google Shape;367;p59"/>
          <p:cNvCxnSpPr/>
          <p:nvPr/>
        </p:nvCxnSpPr>
        <p:spPr>
          <a:xfrm flipH="1" rot="10800000">
            <a:off x="3007600" y="1397325"/>
            <a:ext cx="2512800" cy="270600"/>
          </a:xfrm>
          <a:prstGeom prst="bentConnector3">
            <a:avLst>
              <a:gd fmla="val 3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med" w="med" type="none"/>
          </a:ln>
        </p:spPr>
      </p:cxnSp>
      <p:sp>
        <p:nvSpPr>
          <p:cNvPr id="368" name="Google Shape;368;p59"/>
          <p:cNvSpPr txBox="1"/>
          <p:nvPr/>
        </p:nvSpPr>
        <p:spPr>
          <a:xfrm>
            <a:off x="5828700" y="3150750"/>
            <a:ext cx="2441100" cy="4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print(‘\n’) gives a new blank line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69" name="Google Shape;369;p59"/>
          <p:cNvCxnSpPr/>
          <p:nvPr/>
        </p:nvCxnSpPr>
        <p:spPr>
          <a:xfrm>
            <a:off x="1704875" y="2673150"/>
            <a:ext cx="4198500" cy="477600"/>
          </a:xfrm>
          <a:prstGeom prst="bentConnector3">
            <a:avLst>
              <a:gd fmla="val 12546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0" name="Google Shape;370;p59"/>
          <p:cNvSpPr txBox="1"/>
          <p:nvPr/>
        </p:nvSpPr>
        <p:spPr>
          <a:xfrm>
            <a:off x="673800" y="4245975"/>
            <a:ext cx="7796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backslash “\” is a special character that represents whitespaces.  For example ‘\t’ is a tab and ‘\n’ is a new line.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/>
        </p:nvSpPr>
        <p:spPr>
          <a:xfrm>
            <a:off x="1795800" y="1750275"/>
            <a:ext cx="536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Invalid use of opening and closing quotes is not allowed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mage result for please note icons" id="376" name="Google Shape;3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100" y="2436075"/>
            <a:ext cx="6728601" cy="1142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oncatenation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using print()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3" name="Google Shape;3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7475"/>
            <a:ext cx="8839199" cy="6885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4" name="Google Shape;384;p61"/>
          <p:cNvCxnSpPr/>
          <p:nvPr/>
        </p:nvCxnSpPr>
        <p:spPr>
          <a:xfrm flipH="1" rot="10800000">
            <a:off x="1540825" y="1740275"/>
            <a:ext cx="3857700" cy="521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5" name="Google Shape;385;p61"/>
          <p:cNvSpPr txBox="1"/>
          <p:nvPr/>
        </p:nvSpPr>
        <p:spPr>
          <a:xfrm>
            <a:off x="5398525" y="1474325"/>
            <a:ext cx="2106300" cy="52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 + operator to concatenate two strings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/>
        </p:nvSpPr>
        <p:spPr>
          <a:xfrm>
            <a:off x="240600" y="1519125"/>
            <a:ext cx="8662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cannot concatenate string &amp; number</a:t>
            </a:r>
            <a:endParaRPr b="1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Google Shape;391;p62"/>
          <p:cNvSpPr txBox="1"/>
          <p:nvPr/>
        </p:nvSpPr>
        <p:spPr>
          <a:xfrm>
            <a:off x="266850" y="3979550"/>
            <a:ext cx="8610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dding numbers to strings does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not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make any sense.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Please consider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explicit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conversion to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convert the number to string first, in order to join them together.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mage result for please note icons" id="392" name="Google Shape;3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16" y="2214975"/>
            <a:ext cx="6997418" cy="1489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Concatenating with type casting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p63"/>
          <p:cNvSpPr txBox="1"/>
          <p:nvPr/>
        </p:nvSpPr>
        <p:spPr>
          <a:xfrm>
            <a:off x="1446575" y="3835450"/>
            <a:ext cx="63630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learn more such type conversions in our upcoming sessions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0" name="Google Shape;4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88" y="1721300"/>
            <a:ext cx="6601626" cy="599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1" name="Google Shape;401;p63"/>
          <p:cNvSpPr txBox="1"/>
          <p:nvPr/>
        </p:nvSpPr>
        <p:spPr>
          <a:xfrm>
            <a:off x="2866825" y="2857150"/>
            <a:ext cx="2397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Explicit conversion of a number to string with str() function. </a:t>
            </a:r>
            <a:endParaRPr b="1" i="0" sz="1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02" name="Google Shape;402;p63"/>
          <p:cNvCxnSpPr/>
          <p:nvPr/>
        </p:nvCxnSpPr>
        <p:spPr>
          <a:xfrm rot="10800000">
            <a:off x="3679800" y="1980250"/>
            <a:ext cx="0" cy="9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409" name="Google Shape;409;p64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410" name="Google Shape;410;p64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/>
        </p:nvSpPr>
        <p:spPr>
          <a:xfrm>
            <a:off x="423525" y="140875"/>
            <a:ext cx="6964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Jupyter Environment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347325" y="1296675"/>
            <a:ext cx="48582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1" lang="en-GB" sz="1600">
                <a:solidFill>
                  <a:schemeClr val="dk1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A web application is a </a:t>
            </a:r>
            <a:r>
              <a:rPr lang="en-GB" sz="1600">
                <a:solidFill>
                  <a:schemeClr val="dk1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browser-based tool for intuitive creation of documents which combine explanatory text, mathematics, computations and their rich media output</a:t>
            </a:r>
            <a:endParaRPr sz="1600">
              <a:solidFill>
                <a:schemeClr val="dk1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1" lang="en-GB" sz="1600">
                <a:solidFill>
                  <a:schemeClr val="dk1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Notebook documents is </a:t>
            </a:r>
            <a:r>
              <a:rPr lang="en-GB" sz="1600">
                <a:solidFill>
                  <a:schemeClr val="dk1"/>
                </a:solidFill>
                <a:highlight>
                  <a:srgbClr val="FCFCFC"/>
                </a:highlight>
                <a:latin typeface="Avenir"/>
                <a:ea typeface="Avenir"/>
                <a:cs typeface="Avenir"/>
                <a:sym typeface="Avenir"/>
              </a:rPr>
              <a:t>a representation of all content visible in the web application, including informative content like explanatory text, inputs and outputs of the computations, mathematical equations, images, etc.</a:t>
            </a:r>
            <a:endParaRPr b="1" sz="1600">
              <a:solidFill>
                <a:schemeClr val="dk1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p33"/>
          <p:cNvPicPr preferRelativeResize="0"/>
          <p:nvPr/>
        </p:nvPicPr>
        <p:blipFill rotWithShape="1">
          <a:blip r:embed="rId3">
            <a:alphaModFix/>
          </a:blip>
          <a:srcRect b="0" l="8179" r="9940" t="0"/>
          <a:stretch/>
        </p:blipFill>
        <p:spPr>
          <a:xfrm>
            <a:off x="5519575" y="2022750"/>
            <a:ext cx="3512225" cy="18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/>
        </p:nvSpPr>
        <p:spPr>
          <a:xfrm>
            <a:off x="423525" y="140875"/>
            <a:ext cx="6964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Jupyter Environment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423525" y="1384250"/>
            <a:ext cx="48582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It can be used for over 40 programming languages. It is mainly used for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Python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, R, Julia and Scala within the data science community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You can also use Jupyter with big data frameworks, like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Apache Spark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with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Python, R and Scala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p34"/>
          <p:cNvPicPr preferRelativeResize="0"/>
          <p:nvPr/>
        </p:nvPicPr>
        <p:blipFill rotWithShape="1">
          <a:blip r:embed="rId3">
            <a:alphaModFix/>
          </a:blip>
          <a:srcRect b="0" l="8179" r="9940" t="0"/>
          <a:stretch/>
        </p:blipFill>
        <p:spPr>
          <a:xfrm>
            <a:off x="5519575" y="2022750"/>
            <a:ext cx="3512225" cy="18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Jupyter Editor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7" name="Google Shape;1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35875"/>
            <a:ext cx="8839200" cy="1607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5"/>
          <p:cNvSpPr txBox="1"/>
          <p:nvPr/>
        </p:nvSpPr>
        <p:spPr>
          <a:xfrm>
            <a:off x="3087300" y="1196725"/>
            <a:ext cx="3057900" cy="47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Click here to change the name of the notebook</a:t>
            </a:r>
            <a:endParaRPr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9" name="Google Shape;159;p35"/>
          <p:cNvCxnSpPr/>
          <p:nvPr/>
        </p:nvCxnSpPr>
        <p:spPr>
          <a:xfrm flipH="1">
            <a:off x="1456200" y="1401175"/>
            <a:ext cx="1631100" cy="734700"/>
          </a:xfrm>
          <a:prstGeom prst="bentConnector3">
            <a:avLst>
              <a:gd fmla="val 9956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35"/>
          <p:cNvSpPr txBox="1"/>
          <p:nvPr/>
        </p:nvSpPr>
        <p:spPr>
          <a:xfrm>
            <a:off x="2124325" y="3970625"/>
            <a:ext cx="1581900" cy="4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Write your code here</a:t>
            </a:r>
            <a:endParaRPr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1" name="Google Shape;161;p35"/>
          <p:cNvCxnSpPr>
            <a:stCxn id="160" idx="0"/>
          </p:cNvCxnSpPr>
          <p:nvPr/>
        </p:nvCxnSpPr>
        <p:spPr>
          <a:xfrm rot="10800000">
            <a:off x="2915275" y="3424325"/>
            <a:ext cx="0" cy="54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35"/>
          <p:cNvSpPr txBox="1"/>
          <p:nvPr/>
        </p:nvSpPr>
        <p:spPr>
          <a:xfrm>
            <a:off x="4184425" y="2430900"/>
            <a:ext cx="26418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Menu bar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3" name="Google Shape;163;p35"/>
          <p:cNvCxnSpPr/>
          <p:nvPr/>
        </p:nvCxnSpPr>
        <p:spPr>
          <a:xfrm flipH="1">
            <a:off x="3849600" y="2570100"/>
            <a:ext cx="3042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35"/>
          <p:cNvSpPr txBox="1"/>
          <p:nvPr/>
        </p:nvSpPr>
        <p:spPr>
          <a:xfrm>
            <a:off x="6826225" y="3970625"/>
            <a:ext cx="11505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Running Python Kernel</a:t>
            </a:r>
            <a:endParaRPr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5" name="Google Shape;165;p35"/>
          <p:cNvCxnSpPr>
            <a:stCxn id="164" idx="3"/>
          </p:cNvCxnSpPr>
          <p:nvPr/>
        </p:nvCxnSpPr>
        <p:spPr>
          <a:xfrm flipH="1" rot="10800000">
            <a:off x="7976725" y="2748575"/>
            <a:ext cx="597900" cy="148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309725" y="2266950"/>
            <a:ext cx="3038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Variables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Variables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495450" y="1042375"/>
            <a:ext cx="84060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Variables are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reserved memory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that store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data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. 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Unlike languages like C, C++ and  Java,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has no command for declaring variable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= 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operator is used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to assign a value to a variable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8" name="Google Shape;178;p37"/>
          <p:cNvPicPr preferRelativeResize="0"/>
          <p:nvPr/>
        </p:nvPicPr>
        <p:blipFill rotWithShape="1">
          <a:blip r:embed="rId3">
            <a:alphaModFix/>
          </a:blip>
          <a:srcRect b="0" l="0" r="42768" t="3938"/>
          <a:stretch/>
        </p:blipFill>
        <p:spPr>
          <a:xfrm>
            <a:off x="2066775" y="2848875"/>
            <a:ext cx="5010450" cy="204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Reassigning </a:t>
            </a:r>
            <a:r>
              <a:rPr b="0" i="0" lang="en-GB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Variables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495450" y="1042375"/>
            <a:ext cx="8406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We would only receive the second assigned value as the output since that was the most recent assignment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676200" y="4019700"/>
            <a:ext cx="8058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550" y="2571750"/>
            <a:ext cx="4933950" cy="110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F2E672-CF5E-4963-866F-6CC9AF1C3D4E}"/>
</file>

<file path=customXml/itemProps2.xml><?xml version="1.0" encoding="utf-8"?>
<ds:datastoreItem xmlns:ds="http://schemas.openxmlformats.org/officeDocument/2006/customXml" ds:itemID="{E1B4FF03-F601-4B6E-AF10-B39ACE26C712}"/>
</file>

<file path=customXml/itemProps3.xml><?xml version="1.0" encoding="utf-8"?>
<ds:datastoreItem xmlns:ds="http://schemas.openxmlformats.org/officeDocument/2006/customXml" ds:itemID="{10063981-F3AF-43A3-B10C-265D12FF30A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