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39" Type="http://schemas.openxmlformats.org/officeDocument/2006/relationships/font" Target="fonts/OpenSans-regular.fntdata"/><Relationship Id="rId18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font" Target="fonts/OpenSans-bold.fntdata"/><Relationship Id="rId24" Type="http://schemas.openxmlformats.org/officeDocument/2006/relationships/slide" Target="slides/slide17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5" Type="http://schemas.openxmlformats.org/officeDocument/2006/relationships/customXml" Target="../customXml/item3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4" Type="http://schemas.openxmlformats.org/officeDocument/2006/relationships/customXml" Target="../customXml/item2.xml"/><Relationship Id="rId22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14" Type="http://schemas.openxmlformats.org/officeDocument/2006/relationships/slide" Target="slides/slide7.xml"/><Relationship Id="rId43" Type="http://schemas.openxmlformats.org/officeDocument/2006/relationships/customXml" Target="../customXml/item1.xml"/><Relationship Id="rId8" Type="http://schemas.openxmlformats.org/officeDocument/2006/relationships/slide" Target="slides/slide1.xml"/><Relationship Id="rId3" Type="http://schemas.openxmlformats.org/officeDocument/2006/relationships/presProps" Target="presProps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7c6a0462_0_600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17c6a0462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17c6a0462_0_6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7c6a046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817c6a046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7c6a046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817c6a046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17c6a046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817c6a046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17c6a046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817c6a046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17c6a0462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817c6a0462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17c6a046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817c6a046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17c6a046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817c6a046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17c6a046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817c6a046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17c6a046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817c6a046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17c6a0462_0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817c6a046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7c6a046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17c6a046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7c6a046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817c6a046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7c6a046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817c6a046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17c6a046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817c6a046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17c6a0462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817c6a046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7c6a0462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817c6a0462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17c6a0462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817c6a0462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17c6a0462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817c6a0462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17c6a0462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817c6a0462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7c6a0462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817c6a046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17c6a0462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817c6a0462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7c6a046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817c6a046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17c6a0462_0_4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817c6a046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17c6a0462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817c6a0462_0_558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7c6a046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817c6a046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17c6a0462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817c6a0462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7c6a046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817c6a046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7c6a046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17c6a046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7c6a046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817c6a046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7c6a046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817c6a046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44803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9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9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9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9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9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0"/>
          <p:cNvSpPr/>
          <p:nvPr/>
        </p:nvSpPr>
        <p:spPr>
          <a:xfrm>
            <a:off x="3981750" y="2675600"/>
            <a:ext cx="4358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Operators</a:t>
            </a:r>
            <a:endParaRPr sz="1800"/>
          </a:p>
        </p:txBody>
      </p:sp>
      <p:sp>
        <p:nvSpPr>
          <p:cNvPr id="124" name="Google Shape;124;p30"/>
          <p:cNvSpPr/>
          <p:nvPr/>
        </p:nvSpPr>
        <p:spPr>
          <a:xfrm>
            <a:off x="3978175" y="2006475"/>
            <a:ext cx="492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to Python - Part 2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450000" y="1328138"/>
            <a:ext cx="14352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Multiplication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0" name="Google Shape;2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99" y="1792851"/>
            <a:ext cx="8280001" cy="293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720000" y="1271788"/>
            <a:ext cx="14352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Division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7" name="Google Shape;207;p40"/>
          <p:cNvPicPr preferRelativeResize="0"/>
          <p:nvPr/>
        </p:nvPicPr>
        <p:blipFill rotWithShape="1">
          <a:blip r:embed="rId3">
            <a:alphaModFix/>
          </a:blip>
          <a:srcRect b="0" l="1305" r="9852" t="0"/>
          <a:stretch/>
        </p:blipFill>
        <p:spPr>
          <a:xfrm>
            <a:off x="720000" y="1730100"/>
            <a:ext cx="7559999" cy="294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729700" y="1459513"/>
            <a:ext cx="14352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Division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699" y="1922150"/>
            <a:ext cx="7684602" cy="2555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42"/>
          <p:cNvSpPr txBox="1"/>
          <p:nvPr/>
        </p:nvSpPr>
        <p:spPr>
          <a:xfrm>
            <a:off x="620775" y="1405763"/>
            <a:ext cx="14352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Modulus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1" name="Google Shape;2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75" y="1869900"/>
            <a:ext cx="7902450" cy="2637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43"/>
          <p:cNvSpPr txBox="1"/>
          <p:nvPr/>
        </p:nvSpPr>
        <p:spPr>
          <a:xfrm>
            <a:off x="828625" y="1253438"/>
            <a:ext cx="14352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Floor Division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8" name="Google Shape;228;p43"/>
          <p:cNvPicPr preferRelativeResize="0"/>
          <p:nvPr/>
        </p:nvPicPr>
        <p:blipFill rotWithShape="1">
          <a:blip r:embed="rId3">
            <a:alphaModFix/>
          </a:blip>
          <a:srcRect b="0" l="0" r="23336" t="0"/>
          <a:stretch/>
        </p:blipFill>
        <p:spPr>
          <a:xfrm>
            <a:off x="828625" y="1699350"/>
            <a:ext cx="7486748" cy="2974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1050550" y="1593950"/>
            <a:ext cx="16419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Exponentiation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38" y="2044075"/>
            <a:ext cx="7042925" cy="2293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Runtime variable assignment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5" y="2116850"/>
            <a:ext cx="7948449" cy="1901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Runtime variable assignment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7" name="Google Shape;2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7625"/>
            <a:ext cx="8839200" cy="283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Relational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47"/>
          <p:cNvSpPr txBox="1"/>
          <p:nvPr/>
        </p:nvSpPr>
        <p:spPr>
          <a:xfrm>
            <a:off x="423525" y="1306625"/>
            <a:ext cx="8400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Relational operators are used to compare values and take certain decisions based on the outcome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Following are some of the relational operators: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925" y="2638250"/>
            <a:ext cx="3807489" cy="23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Relational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0" name="Google Shape;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288" y="865900"/>
            <a:ext cx="5003430" cy="4169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Python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31"/>
          <p:cNvSpPr/>
          <p:nvPr/>
        </p:nvSpPr>
        <p:spPr>
          <a:xfrm>
            <a:off x="6125897" y="3035550"/>
            <a:ext cx="1142700" cy="5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Bitwise Operators</a:t>
            </a:r>
            <a:endParaRPr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31"/>
          <p:cNvSpPr/>
          <p:nvPr/>
        </p:nvSpPr>
        <p:spPr>
          <a:xfrm>
            <a:off x="7534800" y="3035550"/>
            <a:ext cx="1142700" cy="5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Assignment Operators</a:t>
            </a:r>
            <a:endParaRPr i="0" sz="1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2" name="Google Shape;132;p31"/>
          <p:cNvCxnSpPr>
            <a:stCxn id="130" idx="0"/>
            <a:endCxn id="133" idx="2"/>
          </p:cNvCxnSpPr>
          <p:nvPr/>
        </p:nvCxnSpPr>
        <p:spPr>
          <a:xfrm flipH="1" rot="5400000">
            <a:off x="5197097" y="1535400"/>
            <a:ext cx="722700" cy="2277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stealth"/>
            <a:tailEnd len="sm" w="sm" type="none"/>
          </a:ln>
        </p:spPr>
      </p:cxnSp>
      <p:sp>
        <p:nvSpPr>
          <p:cNvPr id="134" name="Google Shape;134;p31"/>
          <p:cNvSpPr/>
          <p:nvPr/>
        </p:nvSpPr>
        <p:spPr>
          <a:xfrm>
            <a:off x="4800400" y="3035550"/>
            <a:ext cx="1059300" cy="528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Membership Operators</a:t>
            </a:r>
            <a:endParaRPr i="0" sz="1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5" name="Google Shape;135;p31"/>
          <p:cNvCxnSpPr>
            <a:stCxn id="133" idx="2"/>
            <a:endCxn id="131" idx="0"/>
          </p:cNvCxnSpPr>
          <p:nvPr/>
        </p:nvCxnSpPr>
        <p:spPr>
          <a:xfrm flipH="1" rot="-5400000">
            <a:off x="5901600" y="830800"/>
            <a:ext cx="722700" cy="3686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3" name="Google Shape;133;p31"/>
          <p:cNvSpPr/>
          <p:nvPr/>
        </p:nvSpPr>
        <p:spPr>
          <a:xfrm>
            <a:off x="3650400" y="1784500"/>
            <a:ext cx="1538400" cy="528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Python Operators</a:t>
            </a:r>
            <a:endParaRPr i="0" sz="14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31"/>
          <p:cNvSpPr/>
          <p:nvPr/>
        </p:nvSpPr>
        <p:spPr>
          <a:xfrm>
            <a:off x="1695588" y="3035550"/>
            <a:ext cx="1140000" cy="528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Relational Operators</a:t>
            </a:r>
            <a:endParaRPr i="0" sz="1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31"/>
          <p:cNvSpPr/>
          <p:nvPr/>
        </p:nvSpPr>
        <p:spPr>
          <a:xfrm>
            <a:off x="3103288" y="3035550"/>
            <a:ext cx="1059300" cy="528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Logical Operators</a:t>
            </a:r>
            <a:endParaRPr i="0" sz="1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31"/>
          <p:cNvSpPr/>
          <p:nvPr/>
        </p:nvSpPr>
        <p:spPr>
          <a:xfrm>
            <a:off x="368600" y="3035550"/>
            <a:ext cx="1059300" cy="528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i="0" sz="12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9" name="Google Shape;139;p31"/>
          <p:cNvCxnSpPr>
            <a:stCxn id="133" idx="2"/>
            <a:endCxn id="134" idx="0"/>
          </p:cNvCxnSpPr>
          <p:nvPr/>
        </p:nvCxnSpPr>
        <p:spPr>
          <a:xfrm flipH="1" rot="-5400000">
            <a:off x="4513500" y="2218900"/>
            <a:ext cx="722700" cy="9105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31"/>
          <p:cNvCxnSpPr>
            <a:stCxn id="133" idx="2"/>
            <a:endCxn id="137" idx="0"/>
          </p:cNvCxnSpPr>
          <p:nvPr/>
        </p:nvCxnSpPr>
        <p:spPr>
          <a:xfrm rot="5400000">
            <a:off x="3664950" y="2280850"/>
            <a:ext cx="722700" cy="786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" name="Google Shape;141;p31"/>
          <p:cNvCxnSpPr>
            <a:stCxn id="133" idx="2"/>
            <a:endCxn id="136" idx="0"/>
          </p:cNvCxnSpPr>
          <p:nvPr/>
        </p:nvCxnSpPr>
        <p:spPr>
          <a:xfrm rot="5400000">
            <a:off x="2981250" y="1597150"/>
            <a:ext cx="722700" cy="2154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31"/>
          <p:cNvCxnSpPr>
            <a:stCxn id="133" idx="2"/>
            <a:endCxn id="138" idx="0"/>
          </p:cNvCxnSpPr>
          <p:nvPr/>
        </p:nvCxnSpPr>
        <p:spPr>
          <a:xfrm rot="5400000">
            <a:off x="2297550" y="913450"/>
            <a:ext cx="722700" cy="3521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9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Logical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49"/>
          <p:cNvSpPr txBox="1"/>
          <p:nvPr/>
        </p:nvSpPr>
        <p:spPr>
          <a:xfrm>
            <a:off x="419250" y="1165325"/>
            <a:ext cx="86103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Logical operators in Python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allow a program to make a decision based on multiple conditions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Each operand is considered a condition that can be evaluated to a true or false value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7" name="Google Shape;2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150" y="2804050"/>
            <a:ext cx="5513500" cy="12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Logical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533700" y="1481275"/>
            <a:ext cx="8610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If both the operands are true then it returns true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4" name="Google Shape;274;p50"/>
          <p:cNvSpPr txBox="1"/>
          <p:nvPr/>
        </p:nvSpPr>
        <p:spPr>
          <a:xfrm>
            <a:off x="464325" y="926275"/>
            <a:ext cx="1641900" cy="40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5" name="Google Shape;275;p50"/>
          <p:cNvPicPr preferRelativeResize="0"/>
          <p:nvPr/>
        </p:nvPicPr>
        <p:blipFill rotWithShape="1">
          <a:blip r:embed="rId3">
            <a:alphaModFix/>
          </a:blip>
          <a:srcRect b="0" l="0" r="32768" t="0"/>
          <a:stretch/>
        </p:blipFill>
        <p:spPr>
          <a:xfrm>
            <a:off x="4522750" y="2333100"/>
            <a:ext cx="4057150" cy="2131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25" y="1984200"/>
            <a:ext cx="3852236" cy="28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Logical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51"/>
          <p:cNvSpPr txBox="1"/>
          <p:nvPr/>
        </p:nvSpPr>
        <p:spPr>
          <a:xfrm>
            <a:off x="533700" y="1481275"/>
            <a:ext cx="8610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If one of the operands are true then it returns true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51"/>
          <p:cNvSpPr txBox="1"/>
          <p:nvPr/>
        </p:nvSpPr>
        <p:spPr>
          <a:xfrm>
            <a:off x="464325" y="926275"/>
            <a:ext cx="1641900" cy="40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4" name="Google Shape;2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25" y="1984200"/>
            <a:ext cx="3582994" cy="28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719" y="2373063"/>
            <a:ext cx="4791881" cy="205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Logical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1" name="Google Shape;291;p52"/>
          <p:cNvSpPr txBox="1"/>
          <p:nvPr/>
        </p:nvSpPr>
        <p:spPr>
          <a:xfrm>
            <a:off x="533700" y="1481275"/>
            <a:ext cx="8610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Reverses the result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2" name="Google Shape;292;p52"/>
          <p:cNvSpPr txBox="1"/>
          <p:nvPr/>
        </p:nvSpPr>
        <p:spPr>
          <a:xfrm>
            <a:off x="464325" y="926275"/>
            <a:ext cx="1641900" cy="40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NOT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3" name="Google Shape;29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25" y="2061825"/>
            <a:ext cx="3746575" cy="27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724" y="2717238"/>
            <a:ext cx="4745301" cy="147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Membership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0" name="Google Shape;300;p53"/>
          <p:cNvSpPr txBox="1"/>
          <p:nvPr/>
        </p:nvSpPr>
        <p:spPr>
          <a:xfrm>
            <a:off x="2197925" y="2610075"/>
            <a:ext cx="6651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‘in’ operator is used to check if a value exists in any sequence object or not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1" name="Google Shape;301;p53"/>
          <p:cNvSpPr/>
          <p:nvPr/>
        </p:nvSpPr>
        <p:spPr>
          <a:xfrm>
            <a:off x="820300" y="2565375"/>
            <a:ext cx="901800" cy="62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GB"/>
              <a:t>in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3"/>
          <p:cNvSpPr txBox="1"/>
          <p:nvPr/>
        </p:nvSpPr>
        <p:spPr>
          <a:xfrm>
            <a:off x="423525" y="1306625"/>
            <a:ext cx="84003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Membership operators checks whether a value is a member of a sequence. The sequence may be a list, a string, a tuple, or a dictionary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3" name="Google Shape;303;p53"/>
          <p:cNvSpPr/>
          <p:nvPr/>
        </p:nvSpPr>
        <p:spPr>
          <a:xfrm>
            <a:off x="812925" y="3736123"/>
            <a:ext cx="901800" cy="62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GB"/>
              <a:t>not in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3"/>
          <p:cNvSpPr txBox="1"/>
          <p:nvPr/>
        </p:nvSpPr>
        <p:spPr>
          <a:xfrm>
            <a:off x="2280450" y="3736125"/>
            <a:ext cx="6651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‘not in’ works in an opposite way to an ‘in’ operator. A ‘not in’ evaluates to True if a value is not found in the specified sequence object. Else it returns a False.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Membership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54"/>
          <p:cNvSpPr txBox="1"/>
          <p:nvPr/>
        </p:nvSpPr>
        <p:spPr>
          <a:xfrm>
            <a:off x="464325" y="1154875"/>
            <a:ext cx="1641900" cy="40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425" y="1949750"/>
            <a:ext cx="5907149" cy="281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Membership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7" name="Google Shape;317;p55"/>
          <p:cNvSpPr txBox="1"/>
          <p:nvPr/>
        </p:nvSpPr>
        <p:spPr>
          <a:xfrm>
            <a:off x="464325" y="1154875"/>
            <a:ext cx="1641900" cy="40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not in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8" name="Google Shape;3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75" y="1914875"/>
            <a:ext cx="6261850" cy="2862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Some bitwise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56"/>
          <p:cNvSpPr txBox="1"/>
          <p:nvPr/>
        </p:nvSpPr>
        <p:spPr>
          <a:xfrm>
            <a:off x="419250" y="1042375"/>
            <a:ext cx="8610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venir"/>
              <a:buChar char="●"/>
            </a:pPr>
            <a:r>
              <a:rPr b="0" i="0" lang="en-GB" sz="16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Python Bitwise Operators take one to two operands, and operates on it/them bit by bit, instead of whole</a:t>
            </a:r>
            <a:endParaRPr b="0" i="0" sz="1600" u="none" cap="none" strike="noStrik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5" name="Google Shape;325;p56"/>
          <p:cNvGrpSpPr/>
          <p:nvPr/>
        </p:nvGrpSpPr>
        <p:grpSpPr>
          <a:xfrm>
            <a:off x="321783" y="2209386"/>
            <a:ext cx="2029143" cy="2602703"/>
            <a:chOff x="2260050" y="2209325"/>
            <a:chExt cx="1406100" cy="1927500"/>
          </a:xfrm>
        </p:grpSpPr>
        <p:sp>
          <p:nvSpPr>
            <p:cNvPr id="326" name="Google Shape;326;p56"/>
            <p:cNvSpPr/>
            <p:nvPr/>
          </p:nvSpPr>
          <p:spPr>
            <a:xfrm>
              <a:off x="2260050" y="2209325"/>
              <a:ext cx="1406100" cy="1927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6"/>
            <p:cNvSpPr txBox="1"/>
            <p:nvPr/>
          </p:nvSpPr>
          <p:spPr>
            <a:xfrm>
              <a:off x="2437425" y="2361725"/>
              <a:ext cx="1039800" cy="16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venir"/>
                  <a:ea typeface="Avenir"/>
                  <a:cs typeface="Avenir"/>
                  <a:sym typeface="Avenir"/>
                </a:rPr>
                <a:t>&amp;</a:t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venir"/>
                  <a:ea typeface="Avenir"/>
                  <a:cs typeface="Avenir"/>
                  <a:sym typeface="Avenir"/>
                </a:rPr>
                <a:t>(Bitwise and)</a:t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1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1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1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222222"/>
                  </a:solidFill>
                  <a:highlight>
                    <a:srgbClr val="FFFFFF"/>
                  </a:highlight>
                  <a:latin typeface="Avenir"/>
                  <a:ea typeface="Avenir"/>
                  <a:cs typeface="Avenir"/>
                  <a:sym typeface="Avenir"/>
                </a:rPr>
                <a:t>|</a:t>
              </a:r>
              <a:endParaRPr b="0" i="0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222222"/>
                  </a:solidFill>
                  <a:highlight>
                    <a:srgbClr val="FFFFFF"/>
                  </a:highlight>
                  <a:latin typeface="Avenir"/>
                  <a:ea typeface="Avenir"/>
                  <a:cs typeface="Avenir"/>
                  <a:sym typeface="Avenir"/>
                </a:rPr>
                <a:t>(Bitwise or)</a:t>
              </a:r>
              <a:endParaRPr b="0" i="0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28" name="Google Shape;328;p56"/>
          <p:cNvSpPr txBox="1"/>
          <p:nvPr/>
        </p:nvSpPr>
        <p:spPr>
          <a:xfrm>
            <a:off x="2467800" y="2460175"/>
            <a:ext cx="66510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binary and (&amp;) takes two values and performs an AND-ing on each pair of bits.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Compared to &amp;, this one returns 1 even if one of the two corresponding bits from the two operands is 1.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Truth tables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4" name="Google Shape;334;p57"/>
          <p:cNvSpPr/>
          <p:nvPr/>
        </p:nvSpPr>
        <p:spPr>
          <a:xfrm>
            <a:off x="1312725" y="1560975"/>
            <a:ext cx="1626300" cy="71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&amp;                                                               (Bitwise and)           </a:t>
            </a: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                                     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5" name="Google Shape;335;p57"/>
          <p:cNvSpPr/>
          <p:nvPr/>
        </p:nvSpPr>
        <p:spPr>
          <a:xfrm>
            <a:off x="6042850" y="1560975"/>
            <a:ext cx="1626300" cy="71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|                                                               (Bitwise or)           </a:t>
            </a:r>
            <a:r>
              <a:rPr lang="en-GB" sz="1800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                                     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6" name="Google Shape;33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25" y="2708975"/>
            <a:ext cx="38766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575" y="2737550"/>
            <a:ext cx="3676650" cy="152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57"/>
          <p:cNvCxnSpPr/>
          <p:nvPr/>
        </p:nvCxnSpPr>
        <p:spPr>
          <a:xfrm>
            <a:off x="4598925" y="1156875"/>
            <a:ext cx="44400" cy="38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Some bitwise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419250" y="1042375"/>
            <a:ext cx="8610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Example:</a:t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5" name="Google Shape;345;p58"/>
          <p:cNvSpPr txBox="1"/>
          <p:nvPr/>
        </p:nvSpPr>
        <p:spPr>
          <a:xfrm>
            <a:off x="533400" y="1745525"/>
            <a:ext cx="300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&amp; operator:</a:t>
            </a:r>
            <a:endParaRPr b="0" i="0" sz="1800" u="none" cap="none" strike="noStrike">
              <a:solidFill>
                <a:srgbClr val="222222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6" name="Google Shape;346;p58"/>
          <p:cNvSpPr txBox="1"/>
          <p:nvPr/>
        </p:nvSpPr>
        <p:spPr>
          <a:xfrm>
            <a:off x="5257800" y="1669325"/>
            <a:ext cx="300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| operator:</a:t>
            </a:r>
            <a:endParaRPr b="0" i="0" sz="1800" u="none" cap="none" strike="noStrike">
              <a:solidFill>
                <a:srgbClr val="222222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47" name="Google Shape;347;p58"/>
          <p:cNvCxnSpPr/>
          <p:nvPr/>
        </p:nvCxnSpPr>
        <p:spPr>
          <a:xfrm>
            <a:off x="4693150" y="1737950"/>
            <a:ext cx="4500" cy="29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58"/>
          <p:cNvSpPr txBox="1"/>
          <p:nvPr/>
        </p:nvSpPr>
        <p:spPr>
          <a:xfrm>
            <a:off x="535175" y="3553325"/>
            <a:ext cx="3510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444444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(10 % 2 == 0) &amp; (10 % 3 == 0) 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Implies True &amp; False. </a:t>
            </a:r>
            <a:r>
              <a:rPr b="0" i="0" lang="en-GB" sz="14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This results in </a:t>
            </a:r>
            <a:r>
              <a:rPr lang="en-GB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Fasle</a:t>
            </a:r>
            <a:r>
              <a:rPr b="0" i="0" lang="en-GB" sz="14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9" name="Google Shape;349;p58"/>
          <p:cNvSpPr txBox="1"/>
          <p:nvPr/>
        </p:nvSpPr>
        <p:spPr>
          <a:xfrm>
            <a:off x="5390400" y="3534825"/>
            <a:ext cx="35553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rgbClr val="444444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(10 % 2 == 0) | (10 % 3 == 0)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Implies True | False. </a:t>
            </a:r>
            <a:r>
              <a:rPr b="0" i="0" lang="en-GB" sz="14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This results in </a:t>
            </a:r>
            <a:r>
              <a:rPr lang="en-GB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True</a:t>
            </a:r>
            <a:r>
              <a:rPr b="0" i="0" lang="en-GB" sz="14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0" name="Google Shape;350;p58"/>
          <p:cNvPicPr preferRelativeResize="0"/>
          <p:nvPr/>
        </p:nvPicPr>
        <p:blipFill rotWithShape="1">
          <a:blip r:embed="rId3">
            <a:alphaModFix/>
          </a:blip>
          <a:srcRect b="0" l="0" r="26155" t="0"/>
          <a:stretch/>
        </p:blipFill>
        <p:spPr>
          <a:xfrm>
            <a:off x="679275" y="2339750"/>
            <a:ext cx="3222700" cy="89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1" name="Google Shape;351;p58"/>
          <p:cNvPicPr preferRelativeResize="0"/>
          <p:nvPr/>
        </p:nvPicPr>
        <p:blipFill rotWithShape="1">
          <a:blip r:embed="rId4">
            <a:alphaModFix/>
          </a:blip>
          <a:srcRect b="0" l="0" r="22287" t="0"/>
          <a:stretch/>
        </p:blipFill>
        <p:spPr>
          <a:xfrm>
            <a:off x="5214676" y="2292400"/>
            <a:ext cx="3631250" cy="89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4235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ython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</a:t>
            </a: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495450" y="1118575"/>
            <a:ext cx="8526900" cy="2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common arithmetic operators are: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+   (Addition)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-    (Subtraction)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*    (Multiplication)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/    (Division)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%   (Modulus)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//   (Floor Division)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**   (exponentiation)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latin typeface="Avenir"/>
                <a:ea typeface="Avenir"/>
                <a:cs typeface="Avenir"/>
                <a:sym typeface="Avenir"/>
              </a:rPr>
              <a:t>More assignment operators</a:t>
            </a:r>
            <a:endParaRPr b="0" i="0" sz="24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7" name="Google Shape;357;p59"/>
          <p:cNvSpPr txBox="1"/>
          <p:nvPr/>
        </p:nvSpPr>
        <p:spPr>
          <a:xfrm>
            <a:off x="419250" y="1270975"/>
            <a:ext cx="8610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assignment operators are used to store data into a variable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8" name="Google Shape;35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501" y="2198100"/>
            <a:ext cx="5418976" cy="19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60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365" name="Google Shape;365;p60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366" name="Google Shape;366;p60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00" y="2044050"/>
            <a:ext cx="7060000" cy="25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33"/>
          <p:cNvSpPr txBox="1"/>
          <p:nvPr/>
        </p:nvSpPr>
        <p:spPr>
          <a:xfrm>
            <a:off x="1042000" y="1586138"/>
            <a:ext cx="14352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Addition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464325" y="1418438"/>
            <a:ext cx="14352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Addition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2" name="Google Shape;162;p34"/>
          <p:cNvPicPr preferRelativeResize="0"/>
          <p:nvPr/>
        </p:nvPicPr>
        <p:blipFill rotWithShape="1">
          <a:blip r:embed="rId3">
            <a:alphaModFix/>
          </a:blip>
          <a:srcRect b="0" l="0" r="59121" t="0"/>
          <a:stretch/>
        </p:blipFill>
        <p:spPr>
          <a:xfrm>
            <a:off x="464325" y="1862300"/>
            <a:ext cx="4129200" cy="253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34"/>
          <p:cNvSpPr txBox="1"/>
          <p:nvPr/>
        </p:nvSpPr>
        <p:spPr>
          <a:xfrm>
            <a:off x="5445500" y="3314450"/>
            <a:ext cx="3112200" cy="74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>
                <a:latin typeface="Avenir"/>
                <a:ea typeface="Avenir"/>
                <a:cs typeface="Avenir"/>
                <a:sym typeface="Avenir"/>
              </a:rPr>
              <a:t>Note that 22 is a string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>
                <a:latin typeface="Avenir"/>
                <a:ea typeface="Avenir"/>
                <a:cs typeface="Avenir"/>
                <a:sym typeface="Avenir"/>
              </a:rPr>
              <a:t>Here two strings are getting concatenated</a:t>
            </a:r>
            <a:endParaRPr b="1"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4" name="Google Shape;164;p34"/>
          <p:cNvCxnSpPr/>
          <p:nvPr/>
        </p:nvCxnSpPr>
        <p:spPr>
          <a:xfrm rot="10800000">
            <a:off x="1691311" y="3660953"/>
            <a:ext cx="375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1688275" y="1562188"/>
            <a:ext cx="14352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Subtraction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87" y="2044075"/>
            <a:ext cx="6020051" cy="2624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7" name="Google Shape;1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87" y="1700450"/>
            <a:ext cx="7193850" cy="245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36"/>
          <p:cNvSpPr txBox="1"/>
          <p:nvPr/>
        </p:nvSpPr>
        <p:spPr>
          <a:xfrm>
            <a:off x="266850" y="4258675"/>
            <a:ext cx="887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When two strings are added, the + (addition) operator basically concatenates the two strings. Subtracting two strings does not make any sense.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975075" y="1242713"/>
            <a:ext cx="14352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Subtraction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769525" y="1594138"/>
            <a:ext cx="14352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Multiplication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21" y="2044076"/>
            <a:ext cx="7604957" cy="2668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/>
        </p:nvSpPr>
        <p:spPr>
          <a:xfrm>
            <a:off x="347325" y="140875"/>
            <a:ext cx="771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operators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38"/>
          <p:cNvSpPr txBox="1"/>
          <p:nvPr/>
        </p:nvSpPr>
        <p:spPr>
          <a:xfrm>
            <a:off x="962175" y="1761863"/>
            <a:ext cx="1435200" cy="4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600">
                <a:latin typeface="Avenir"/>
                <a:ea typeface="Avenir"/>
                <a:cs typeface="Avenir"/>
                <a:sym typeface="Avenir"/>
              </a:rPr>
              <a:t>Multiplication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3" name="Google Shape;1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175" y="2222275"/>
            <a:ext cx="7560000" cy="1625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2C794C-7926-4259-8D9D-75E72F0D7F61}"/>
</file>

<file path=customXml/itemProps2.xml><?xml version="1.0" encoding="utf-8"?>
<ds:datastoreItem xmlns:ds="http://schemas.openxmlformats.org/officeDocument/2006/customXml" ds:itemID="{C4E50923-77D9-4671-9374-1D12873DD31D}"/>
</file>

<file path=customXml/itemProps3.xml><?xml version="1.0" encoding="utf-8"?>
<ds:datastoreItem xmlns:ds="http://schemas.openxmlformats.org/officeDocument/2006/customXml" ds:itemID="{5E1DFB8C-BF89-4382-849B-836E7068146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