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4"/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y="5143500" cx="9144000"/>
  <p:notesSz cx="6858000" cy="9144000"/>
  <p:embeddedFontLs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customXml" Target="../customXml/item2.xml"/><Relationship Id="rId21" Type="http://schemas.openxmlformats.org/officeDocument/2006/relationships/slide" Target="slides/slide14.xml"/><Relationship Id="rId34" Type="http://schemas.openxmlformats.org/officeDocument/2006/relationships/font" Target="fonts/OpenSans-regular.fntdata"/><Relationship Id="rId25" Type="http://schemas.openxmlformats.org/officeDocument/2006/relationships/slide" Target="slides/slide18.xml"/><Relationship Id="rId7" Type="http://schemas.openxmlformats.org/officeDocument/2006/relationships/notesMaster" Target="notesMasters/notesMaster1.xml"/><Relationship Id="rId33" Type="http://schemas.openxmlformats.org/officeDocument/2006/relationships/slide" Target="slides/slide26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8" Type="http://schemas.openxmlformats.org/officeDocument/2006/relationships/customXml" Target="../customXml/item1.xml"/><Relationship Id="rId20" Type="http://schemas.openxmlformats.org/officeDocument/2006/relationships/slide" Target="slides/slide13.xml"/><Relationship Id="rId2" Type="http://schemas.openxmlformats.org/officeDocument/2006/relationships/viewProps" Target="viewProps.xml"/><Relationship Id="rId29" Type="http://schemas.openxmlformats.org/officeDocument/2006/relationships/slide" Target="slides/slide22.xml"/><Relationship Id="rId16" Type="http://schemas.openxmlformats.org/officeDocument/2006/relationships/slide" Target="slides/slide9.xml"/><Relationship Id="rId24" Type="http://schemas.openxmlformats.org/officeDocument/2006/relationships/slide" Target="slides/slide17.xml"/><Relationship Id="rId1" Type="http://schemas.openxmlformats.org/officeDocument/2006/relationships/theme" Target="theme/theme4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font" Target="fonts/OpenSans-boldItalic.fntdata"/><Relationship Id="rId40" Type="http://schemas.openxmlformats.org/officeDocument/2006/relationships/customXml" Target="../customXml/item3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36" Type="http://schemas.openxmlformats.org/officeDocument/2006/relationships/font" Target="fonts/OpenSans-italic.fntdata"/><Relationship Id="rId31" Type="http://schemas.openxmlformats.org/officeDocument/2006/relationships/slide" Target="slides/slide2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22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font" Target="fonts/OpenSans-bold.fntdata"/><Relationship Id="rId14" Type="http://schemas.openxmlformats.org/officeDocument/2006/relationships/slide" Target="slides/slide7.xml"/><Relationship Id="rId8" Type="http://schemas.openxmlformats.org/officeDocument/2006/relationships/slide" Target="slides/slide1.xml"/><Relationship Id="rId3" Type="http://schemas.openxmlformats.org/officeDocument/2006/relationships/presProps" Target="presProps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17b5c4b2b_0_506:notes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817b5c4b2b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817b5c4b2b_0_50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17b5c4b2b_0_2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817b5c4b2b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7b5c4b2b_0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817b5c4b2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17b5c4b2b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817b5c4b2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17b5c4b2b_0_288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817b5c4b2b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817b5c4b2b_0_2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17b5c4b2b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817b5c4b2b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17b5c4b2b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817b5c4b2b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17b5c4b2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817b5c4b2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17b5c4b2b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817b5c4b2b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17b5c4b2b_0_3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817b5c4b2b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817b5c4b2b_0_3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17b5c4b2b_0_3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817b5c4b2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17b5c4b2b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817b5c4b2b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17b5c4b2b_0_3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817b5c4b2b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17b5c4b2b_0_3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817b5c4b2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17b5c4b2b_0_3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817b5c4b2b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17b5c4b2b_0_3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817b5c4b2b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17b5c4b2b_0_3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817b5c4b2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17b5c4b2b_0_3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817b5c4b2b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17b5c4b2b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817b5c4b2b_0_464:notes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17b5c4b2b_0_227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817b5c4b2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817b5c4b2b_0_2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17b5c4b2b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817b5c4b2b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17b5c4b2b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817b5c4b2b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17b5c4b2b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817b5c4b2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17b5c4b2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817b5c4b2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17b5c4b2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817b5c4b2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17b5c4b2b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817b5c4b2b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448033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sign">
  <p:cSld name="2_Desig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No Contents">
  <p:cSld name="1_No Conten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st Slide">
  <p:cSld name="Last Slid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/>
          <p:nvPr>
            <p:ph idx="12" type="sldNum"/>
          </p:nvPr>
        </p:nvSpPr>
        <p:spPr>
          <a:xfrm>
            <a:off x="24213" y="4800774"/>
            <a:ext cx="588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" name="Google Shape;107;p29"/>
          <p:cNvSpPr/>
          <p:nvPr/>
        </p:nvSpPr>
        <p:spPr>
          <a:xfrm>
            <a:off x="0" y="4370457"/>
            <a:ext cx="9144000" cy="77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9"/>
          <p:cNvSpPr txBox="1"/>
          <p:nvPr/>
        </p:nvSpPr>
        <p:spPr>
          <a:xfrm>
            <a:off x="5611059" y="3741045"/>
            <a:ext cx="1869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75" spcFirstLastPara="1" rIns="22875" wrap="square" tIns="228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www.knowledgehut.com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9"/>
          <p:cNvSpPr txBox="1"/>
          <p:nvPr>
            <p:ph idx="1" type="body"/>
          </p:nvPr>
        </p:nvSpPr>
        <p:spPr>
          <a:xfrm>
            <a:off x="5583238" y="2447667"/>
            <a:ext cx="3279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9"/>
          <p:cNvSpPr txBox="1"/>
          <p:nvPr>
            <p:ph idx="2" type="body"/>
          </p:nvPr>
        </p:nvSpPr>
        <p:spPr>
          <a:xfrm>
            <a:off x="5583238" y="2790622"/>
            <a:ext cx="3279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1" name="Google Shape;11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9"/>
          <p:cNvPicPr preferRelativeResize="0"/>
          <p:nvPr/>
        </p:nvPicPr>
        <p:blipFill rotWithShape="1">
          <a:blip r:embed="rId3">
            <a:alphaModFix/>
          </a:blip>
          <a:srcRect b="0" l="40259" r="0" t="0"/>
          <a:stretch/>
        </p:blipFill>
        <p:spPr>
          <a:xfrm>
            <a:off x="2734" y="1077816"/>
            <a:ext cx="557628" cy="170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9"/>
          <p:cNvPicPr preferRelativeResize="0"/>
          <p:nvPr/>
        </p:nvPicPr>
        <p:blipFill rotWithShape="1">
          <a:blip r:embed="rId4">
            <a:alphaModFix/>
          </a:blip>
          <a:srcRect b="0" l="0" r="50000" t="0"/>
          <a:stretch/>
        </p:blipFill>
        <p:spPr>
          <a:xfrm>
            <a:off x="8870950" y="1139125"/>
            <a:ext cx="273050" cy="244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9"/>
          <p:cNvPicPr preferRelativeResize="0"/>
          <p:nvPr/>
        </p:nvPicPr>
        <p:blipFill rotWithShape="1">
          <a:blip r:embed="rId5">
            <a:alphaModFix/>
          </a:blip>
          <a:srcRect b="34106" l="74946" r="0" t="0"/>
          <a:stretch/>
        </p:blipFill>
        <p:spPr>
          <a:xfrm>
            <a:off x="86545" y="4724429"/>
            <a:ext cx="509106" cy="56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9"/>
          <p:cNvPicPr preferRelativeResize="0"/>
          <p:nvPr/>
        </p:nvPicPr>
        <p:blipFill rotWithShape="1">
          <a:blip r:embed="rId6">
            <a:alphaModFix/>
          </a:blip>
          <a:srcRect b="50937" l="0" r="22773" t="0"/>
          <a:stretch/>
        </p:blipFill>
        <p:spPr>
          <a:xfrm>
            <a:off x="8544360" y="4634889"/>
            <a:ext cx="711076" cy="507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73">
          <p15:clr>
            <a:srgbClr val="F26B43"/>
          </p15:clr>
        </p15:guide>
        <p15:guide id="2" pos="193">
          <p15:clr>
            <a:srgbClr val="F26B43"/>
          </p15:clr>
        </p15:guide>
        <p15:guide id="3" orient="horz" pos="509">
          <p15:clr>
            <a:srgbClr val="F26B43"/>
          </p15:clr>
        </p15:guide>
        <p15:guide id="4" orient="horz" pos="6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/>
          <p:nvPr/>
        </p:nvSpPr>
        <p:spPr>
          <a:xfrm>
            <a:off x="0" y="-1"/>
            <a:ext cx="9144000" cy="5143500"/>
          </a:xfrm>
          <a:prstGeom prst="rect">
            <a:avLst/>
          </a:prstGeom>
          <a:solidFill>
            <a:srgbClr val="1A19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0"/>
          <p:cNvSpPr/>
          <p:nvPr/>
        </p:nvSpPr>
        <p:spPr>
          <a:xfrm>
            <a:off x="3978175" y="2006475"/>
            <a:ext cx="492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to Python - Part 3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26" y="304402"/>
            <a:ext cx="2835808" cy="128232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0"/>
          <p:cNvSpPr/>
          <p:nvPr/>
        </p:nvSpPr>
        <p:spPr>
          <a:xfrm>
            <a:off x="3981750" y="2675600"/>
            <a:ext cx="43587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Python Flow Control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/>
        </p:nvSpPr>
        <p:spPr>
          <a:xfrm>
            <a:off x="385011" y="140875"/>
            <a:ext cx="7443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Nested If-else statement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" name="Google Shape;186;p39"/>
          <p:cNvSpPr txBox="1"/>
          <p:nvPr/>
        </p:nvSpPr>
        <p:spPr>
          <a:xfrm>
            <a:off x="437850" y="941350"/>
            <a:ext cx="8268300" cy="11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Nesting means using an </a:t>
            </a:r>
            <a:r>
              <a:rPr i="1" lang="en-GB" sz="1600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if</a:t>
            </a:r>
            <a:r>
              <a:rPr lang="en-GB" sz="1600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 statement within another </a:t>
            </a:r>
            <a:r>
              <a:rPr i="1" lang="en-GB" sz="1600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if </a:t>
            </a:r>
            <a:r>
              <a:rPr lang="en-GB" sz="1600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statement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the first ‘if’ condition is satisfied then the program executes the commands within that ‘if’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9"/>
          <p:cNvSpPr/>
          <p:nvPr/>
        </p:nvSpPr>
        <p:spPr>
          <a:xfrm>
            <a:off x="1989100" y="2338200"/>
            <a:ext cx="4691400" cy="235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GB" sz="16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Syntax:</a:t>
            </a:r>
            <a:endParaRPr i="1" sz="1600">
              <a:solidFill>
                <a:srgbClr val="25283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GB" sz="16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if (condition):</a:t>
            </a:r>
            <a:endParaRPr i="1" sz="1600">
              <a:solidFill>
                <a:srgbClr val="25283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GB" sz="16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statement(s)</a:t>
            </a:r>
            <a:endParaRPr i="1" sz="1600">
              <a:solidFill>
                <a:srgbClr val="25283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GB" sz="16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if (condition):</a:t>
            </a:r>
            <a:endParaRPr i="1" sz="1600">
              <a:solidFill>
                <a:srgbClr val="25283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GB" sz="16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statement(s)</a:t>
            </a:r>
            <a:endParaRPr i="1" sz="1600">
              <a:solidFill>
                <a:srgbClr val="25283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GB" sz="16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else:</a:t>
            </a:r>
            <a:endParaRPr i="1" sz="1600">
              <a:solidFill>
                <a:srgbClr val="25283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GB" sz="16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	statement(s)</a:t>
            </a:r>
            <a:endParaRPr i="1" sz="1600">
              <a:solidFill>
                <a:srgbClr val="25283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GB" sz="16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else:</a:t>
            </a:r>
            <a:endParaRPr i="1" sz="1600">
              <a:solidFill>
                <a:srgbClr val="25283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GB" sz="16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				statement(s)</a:t>
            </a:r>
            <a:endParaRPr i="1" sz="1600">
              <a:solidFill>
                <a:srgbClr val="25283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/>
          <p:nvPr/>
        </p:nvSpPr>
        <p:spPr>
          <a:xfrm>
            <a:off x="385011" y="140875"/>
            <a:ext cx="7443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Nested If-else statement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3" name="Google Shape;1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00" y="1681775"/>
            <a:ext cx="7920000" cy="2389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4" name="Google Shape;194;p40"/>
          <p:cNvSpPr txBox="1"/>
          <p:nvPr/>
        </p:nvSpPr>
        <p:spPr>
          <a:xfrm>
            <a:off x="612000" y="1135825"/>
            <a:ext cx="10956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Example: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/>
        </p:nvSpPr>
        <p:spPr>
          <a:xfrm>
            <a:off x="385011" y="140875"/>
            <a:ext cx="7443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Nested If statement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0" name="Google Shape;20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350" y="1788550"/>
            <a:ext cx="7864249" cy="2081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1" name="Google Shape;201;p41"/>
          <p:cNvSpPr txBox="1"/>
          <p:nvPr/>
        </p:nvSpPr>
        <p:spPr>
          <a:xfrm>
            <a:off x="612000" y="1135825"/>
            <a:ext cx="10956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Example: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 txBox="1"/>
          <p:nvPr/>
        </p:nvSpPr>
        <p:spPr>
          <a:xfrm>
            <a:off x="152400" y="2266950"/>
            <a:ext cx="76389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4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Loops</a:t>
            </a:r>
            <a:endParaRPr i="0" sz="40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while 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oop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3" name="Google Shape;213;p43"/>
          <p:cNvSpPr/>
          <p:nvPr/>
        </p:nvSpPr>
        <p:spPr>
          <a:xfrm>
            <a:off x="1115100" y="3092675"/>
            <a:ext cx="3968100" cy="144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Syntax:</a:t>
            </a:r>
            <a:endParaRPr sz="1800">
              <a:solidFill>
                <a:srgbClr val="25283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5283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GB" sz="18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while (condition):</a:t>
            </a:r>
            <a:endParaRPr i="1" sz="1800">
              <a:solidFill>
                <a:srgbClr val="25283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77800" marR="177800" rtl="0" algn="ctr">
              <a:lnSpc>
                <a:spcPct val="150000"/>
              </a:lnSpc>
              <a:spcBef>
                <a:spcPts val="0"/>
              </a:spcBef>
              <a:spcAft>
                <a:spcPts val="19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GB" sz="18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    Body of while</a:t>
            </a:r>
            <a:endParaRPr/>
          </a:p>
        </p:txBody>
      </p:sp>
      <p:sp>
        <p:nvSpPr>
          <p:cNvPr id="214" name="Google Shape;214;p43"/>
          <p:cNvSpPr txBox="1"/>
          <p:nvPr/>
        </p:nvSpPr>
        <p:spPr>
          <a:xfrm>
            <a:off x="301375" y="834225"/>
            <a:ext cx="8344500" cy="17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Loops are used to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execu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te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 of a specific block of code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 in repetitively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The ‘</a:t>
            </a:r>
            <a:r>
              <a:rPr b="0" i="1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while loop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’ in Python is used to iterate over a block of code as long as the test expression holds true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830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rgbClr val="252830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</a:t>
            </a:r>
            <a:r>
              <a:rPr b="0" i="0" lang="en-GB" sz="1600" u="none" cap="none" strike="noStrike">
                <a:solidFill>
                  <a:srgbClr val="252830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his loop is used when the number of times to iterate is not known to us beforehand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5" name="Google Shape;215;p43"/>
          <p:cNvPicPr preferRelativeResize="0"/>
          <p:nvPr/>
        </p:nvPicPr>
        <p:blipFill rotWithShape="1">
          <a:blip r:embed="rId3">
            <a:alphaModFix/>
          </a:blip>
          <a:srcRect b="0" l="0" r="0" t="11103"/>
          <a:stretch/>
        </p:blipFill>
        <p:spPr>
          <a:xfrm>
            <a:off x="6479600" y="2413900"/>
            <a:ext cx="1924800" cy="25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4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while 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oop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1" name="Google Shape;22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00" y="1613884"/>
            <a:ext cx="7919999" cy="249491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2" name="Google Shape;222;p44"/>
          <p:cNvSpPr txBox="1"/>
          <p:nvPr/>
        </p:nvSpPr>
        <p:spPr>
          <a:xfrm>
            <a:off x="612000" y="1135825"/>
            <a:ext cx="10956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Example: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5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The </a:t>
            </a:r>
            <a:r>
              <a:rPr b="0" i="1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for 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Loop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8" name="Google Shape;228;p45"/>
          <p:cNvSpPr/>
          <p:nvPr/>
        </p:nvSpPr>
        <p:spPr>
          <a:xfrm>
            <a:off x="712200" y="2916425"/>
            <a:ext cx="4413000" cy="11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Syntax:</a:t>
            </a:r>
            <a:endParaRPr sz="1600">
              <a:solidFill>
                <a:srgbClr val="25283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77800" marR="177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GB" sz="16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for i in sequence:</a:t>
            </a:r>
            <a:endParaRPr i="1" sz="1600">
              <a:solidFill>
                <a:srgbClr val="25283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GB" sz="16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	      Body of for</a:t>
            </a:r>
            <a:r>
              <a:rPr lang="en-GB" sz="16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9" name="Google Shape;229;p45"/>
          <p:cNvSpPr txBox="1"/>
          <p:nvPr/>
        </p:nvSpPr>
        <p:spPr>
          <a:xfrm>
            <a:off x="347325" y="986625"/>
            <a:ext cx="86538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‘</a:t>
            </a:r>
            <a:r>
              <a:rPr b="0" i="1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for loop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’ in Python is used to iterate over the items of a sequence object like list, tuple, string and other iterable objects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830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rgbClr val="252830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iteration continues until we reach the last item in the sequence object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0" name="Google Shape;230;p45"/>
          <p:cNvPicPr preferRelativeResize="0"/>
          <p:nvPr/>
        </p:nvPicPr>
        <p:blipFill rotWithShape="1">
          <a:blip r:embed="rId3">
            <a:alphaModFix/>
          </a:blip>
          <a:srcRect b="6976" l="0" r="0" t="13195"/>
          <a:stretch/>
        </p:blipFill>
        <p:spPr>
          <a:xfrm>
            <a:off x="6338950" y="2212425"/>
            <a:ext cx="1915400" cy="277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6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The </a:t>
            </a:r>
            <a:r>
              <a:rPr b="0" i="1" lang="en-GB" sz="2400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for </a:t>
            </a:r>
            <a:r>
              <a:rPr b="0" i="0" lang="en-GB" sz="2400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Loop</a:t>
            </a:r>
            <a:endParaRPr b="0" i="0" sz="2400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6" name="Google Shape;2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0275"/>
            <a:ext cx="8839201" cy="16720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7" name="Google Shape;237;p46"/>
          <p:cNvSpPr txBox="1"/>
          <p:nvPr/>
        </p:nvSpPr>
        <p:spPr>
          <a:xfrm>
            <a:off x="754800" y="3739325"/>
            <a:ext cx="7659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Iteration is a general term for taking each item from a sequence one after another</a:t>
            </a:r>
            <a:endParaRPr b="0" i="0" sz="16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8" name="Google Shape;238;p46"/>
          <p:cNvSpPr txBox="1"/>
          <p:nvPr/>
        </p:nvSpPr>
        <p:spPr>
          <a:xfrm>
            <a:off x="501500" y="1306600"/>
            <a:ext cx="10956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Example: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/>
        </p:nvSpPr>
        <p:spPr>
          <a:xfrm>
            <a:off x="372122" y="2261030"/>
            <a:ext cx="76389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GB" sz="4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Break, Continue</a:t>
            </a:r>
            <a:endParaRPr i="0" sz="40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8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Getting out of a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loop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0" name="Google Shape;250;p48"/>
          <p:cNvSpPr txBox="1"/>
          <p:nvPr/>
        </p:nvSpPr>
        <p:spPr>
          <a:xfrm>
            <a:off x="543900" y="1716850"/>
            <a:ext cx="80562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b="0" i="0" lang="en-GB" sz="1600" u="none" cap="none" strike="noStrike">
                <a:latin typeface="Avenir"/>
                <a:ea typeface="Avenir"/>
                <a:cs typeface="Avenir"/>
                <a:sym typeface="Avenir"/>
              </a:rPr>
              <a:t>Loops in Python allows us to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0" i="0" lang="en-GB" sz="1600" u="none" cap="none" strike="noStrike">
                <a:latin typeface="Avenir"/>
                <a:ea typeface="Avenir"/>
                <a:cs typeface="Avenir"/>
                <a:sym typeface="Avenir"/>
              </a:rPr>
              <a:t>repeat tasks</a:t>
            </a:r>
            <a:endParaRPr b="0" i="0" sz="1600" u="none" cap="none" strike="noStrike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b="0" i="0" lang="en-GB" sz="1600" u="none" cap="none" strike="noStrike">
                <a:latin typeface="Avenir"/>
                <a:ea typeface="Avenir"/>
                <a:cs typeface="Avenir"/>
                <a:sym typeface="Avenir"/>
              </a:rPr>
              <a:t>But at times, 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you</a:t>
            </a:r>
            <a:r>
              <a:rPr b="0" i="0" lang="en-GB" sz="1600" u="none" cap="none" strike="noStrike">
                <a:latin typeface="Avenir"/>
                <a:ea typeface="Avenir"/>
                <a:cs typeface="Avenir"/>
                <a:sym typeface="Avenir"/>
              </a:rPr>
              <a:t> may want to:</a:t>
            </a:r>
            <a:endParaRPr b="0" i="0" sz="1600" u="none" cap="none" strike="noStrike"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○"/>
            </a:pPr>
            <a:r>
              <a:rPr b="0" i="0" lang="en-GB" sz="1600" u="none" cap="none" strike="noStrike">
                <a:latin typeface="Avenir"/>
                <a:ea typeface="Avenir"/>
                <a:cs typeface="Avenir"/>
                <a:sym typeface="Avenir"/>
              </a:rPr>
              <a:t>Exit a loop completely when a certain condition is 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triggered</a:t>
            </a:r>
            <a:endParaRPr b="0" i="0" sz="1600" u="none" cap="none" strike="noStrike"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○"/>
            </a:pPr>
            <a:r>
              <a:rPr b="0" i="0" lang="en-GB" sz="1600" u="none" cap="none" strike="noStrike">
                <a:latin typeface="Avenir"/>
                <a:ea typeface="Avenir"/>
                <a:cs typeface="Avenir"/>
                <a:sym typeface="Avenir"/>
              </a:rPr>
              <a:t>Skip part of a loop and start next ex</a:t>
            </a: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ecution</a:t>
            </a:r>
            <a:endParaRPr b="0" i="0" sz="16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Python Flow Control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0" name="Google Shape;130;p31"/>
          <p:cNvSpPr txBox="1"/>
          <p:nvPr/>
        </p:nvSpPr>
        <p:spPr>
          <a:xfrm>
            <a:off x="402200" y="1128275"/>
            <a:ext cx="81168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6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Any program has a flow</a:t>
            </a:r>
            <a:r>
              <a:rPr lang="en-GB" sz="16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 and t</a:t>
            </a:r>
            <a:r>
              <a:rPr b="0" i="0" lang="en-GB" sz="16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he flow is the order in which the program’s code executes. The control flow of a Python program is controlled by:</a:t>
            </a:r>
            <a:endParaRPr b="0" i="0" sz="16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6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1. Conditional Statements</a:t>
            </a:r>
            <a:endParaRPr b="0" i="0" sz="16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6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2. Loops</a:t>
            </a:r>
            <a:endParaRPr b="0" i="0" sz="16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6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3. Function Calls</a:t>
            </a:r>
            <a:endParaRPr b="0" i="0" sz="16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We cover the basics of conditional statements and loops in today’s session</a:t>
            </a:r>
            <a:endParaRPr sz="16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/>
        </p:nvSpPr>
        <p:spPr>
          <a:xfrm>
            <a:off x="372850" y="1652600"/>
            <a:ext cx="5833500" cy="2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‘break’ statement ends the loop and resumes execution at the next statement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break statement can be used in both ‘while’ loop and ‘for’ loop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always used with conditional statements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6" name="Google Shape;25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9700" y="1064875"/>
            <a:ext cx="2420875" cy="33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9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Getting out of a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loop with br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eak statement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0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Getting out of a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loop with br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eak statement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3" name="Google Shape;26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00" y="1454475"/>
            <a:ext cx="7920000" cy="2885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4" name="Google Shape;264;p50"/>
          <p:cNvSpPr txBox="1"/>
          <p:nvPr/>
        </p:nvSpPr>
        <p:spPr>
          <a:xfrm>
            <a:off x="501500" y="984500"/>
            <a:ext cx="10956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Example: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Skip loop step with continue statement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0" name="Google Shape;270;p51"/>
          <p:cNvSpPr txBox="1"/>
          <p:nvPr/>
        </p:nvSpPr>
        <p:spPr>
          <a:xfrm>
            <a:off x="296650" y="1289325"/>
            <a:ext cx="5332200" cy="27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‘continue’ statement in Python ignores all the remaining statements in the iteration of the current loop and moves the control back to the beginning of the loop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continue statement can be used in both ‘while’ loop and the ‘for’ loop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Like break, continue is also always used with conditional statements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71" name="Google Shape;27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8938" y="1061425"/>
            <a:ext cx="3083201" cy="360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00" y="1475850"/>
            <a:ext cx="7919999" cy="32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7" name="Google Shape;277;p52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Skip loop step with continue statement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8" name="Google Shape;278;p52"/>
          <p:cNvSpPr txBox="1"/>
          <p:nvPr/>
        </p:nvSpPr>
        <p:spPr>
          <a:xfrm>
            <a:off x="501500" y="984500"/>
            <a:ext cx="10956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Example: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3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Nested for loop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4" name="Google Shape;284;p53"/>
          <p:cNvSpPr txBox="1"/>
          <p:nvPr/>
        </p:nvSpPr>
        <p:spPr>
          <a:xfrm>
            <a:off x="2068496" y="1857848"/>
            <a:ext cx="5326500" cy="16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[first iterating variable] in [outer loop]:</a:t>
            </a:r>
            <a:endParaRPr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	[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code line 1</a:t>
            </a:r>
            <a:r>
              <a:rPr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]</a:t>
            </a:r>
            <a:endParaRPr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[code line 2]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[second iterating variable] in [nested loop]:</a:t>
            </a:r>
            <a:endParaRPr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  		[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code line 1</a:t>
            </a:r>
            <a:r>
              <a:rPr i="0" lang="en-GB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] </a:t>
            </a:r>
            <a:endParaRPr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5" name="Google Shape;285;p53"/>
          <p:cNvSpPr txBox="1"/>
          <p:nvPr/>
        </p:nvSpPr>
        <p:spPr>
          <a:xfrm>
            <a:off x="1817825" y="1285000"/>
            <a:ext cx="2030700" cy="38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b="0" baseline="30000" i="0" lang="en-GB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</a:t>
            </a:r>
            <a:r>
              <a:rPr b="0" i="0" lang="en-GB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level loop or outer loop</a:t>
            </a:r>
            <a:endParaRPr b="0" i="0" sz="11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86" name="Google Shape;286;p53"/>
          <p:cNvCxnSpPr/>
          <p:nvPr/>
        </p:nvCxnSpPr>
        <p:spPr>
          <a:xfrm rot="10800000">
            <a:off x="2308198" y="1673011"/>
            <a:ext cx="0" cy="32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7" name="Google Shape;287;p53"/>
          <p:cNvSpPr txBox="1"/>
          <p:nvPr/>
        </p:nvSpPr>
        <p:spPr>
          <a:xfrm>
            <a:off x="2128879" y="4486470"/>
            <a:ext cx="1195800" cy="32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Nested loop</a:t>
            </a:r>
            <a:endParaRPr b="0" i="0" sz="11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88" name="Google Shape;288;p53"/>
          <p:cNvCxnSpPr>
            <a:endCxn id="287" idx="0"/>
          </p:cNvCxnSpPr>
          <p:nvPr/>
        </p:nvCxnSpPr>
        <p:spPr>
          <a:xfrm flipH="1">
            <a:off x="2726779" y="3368370"/>
            <a:ext cx="6000" cy="1118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9" name="Google Shape;289;p53"/>
          <p:cNvCxnSpPr/>
          <p:nvPr/>
        </p:nvCxnSpPr>
        <p:spPr>
          <a:xfrm flipH="1" rot="10800000">
            <a:off x="2171506" y="2441153"/>
            <a:ext cx="426600" cy="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0" name="Google Shape;290;p53"/>
          <p:cNvCxnSpPr/>
          <p:nvPr/>
        </p:nvCxnSpPr>
        <p:spPr>
          <a:xfrm>
            <a:off x="2128881" y="3535684"/>
            <a:ext cx="8346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1" name="Google Shape;291;p53"/>
          <p:cNvCxnSpPr/>
          <p:nvPr/>
        </p:nvCxnSpPr>
        <p:spPr>
          <a:xfrm>
            <a:off x="6221999" y="4409801"/>
            <a:ext cx="834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92" name="Google Shape;292;p53"/>
          <p:cNvSpPr txBox="1"/>
          <p:nvPr/>
        </p:nvSpPr>
        <p:spPr>
          <a:xfrm>
            <a:off x="7056600" y="4202644"/>
            <a:ext cx="16689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b="0" baseline="30000" i="0" lang="en-GB" sz="12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st</a:t>
            </a:r>
            <a:r>
              <a:rPr b="0" i="0" lang="en-GB" sz="12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indentation</a:t>
            </a:r>
            <a:endParaRPr b="0" i="0" sz="12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93" name="Google Shape;293;p53"/>
          <p:cNvCxnSpPr/>
          <p:nvPr/>
        </p:nvCxnSpPr>
        <p:spPr>
          <a:xfrm>
            <a:off x="6222000" y="4648626"/>
            <a:ext cx="8346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94" name="Google Shape;294;p53"/>
          <p:cNvSpPr txBox="1"/>
          <p:nvPr/>
        </p:nvSpPr>
        <p:spPr>
          <a:xfrm>
            <a:off x="7056600" y="4451218"/>
            <a:ext cx="16689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b="0" baseline="30000" i="0" lang="en-GB" sz="12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nd</a:t>
            </a:r>
            <a:r>
              <a:rPr b="0" i="0" lang="en-GB" sz="12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indentation</a:t>
            </a:r>
            <a:endParaRPr b="0" i="0" sz="12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95" name="Google Shape;295;p53"/>
          <p:cNvCxnSpPr/>
          <p:nvPr/>
        </p:nvCxnSpPr>
        <p:spPr>
          <a:xfrm flipH="1" rot="10800000">
            <a:off x="2171506" y="2807603"/>
            <a:ext cx="426600" cy="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6" name="Google Shape;296;p53"/>
          <p:cNvCxnSpPr/>
          <p:nvPr/>
        </p:nvCxnSpPr>
        <p:spPr>
          <a:xfrm flipH="1" rot="10800000">
            <a:off x="2171506" y="3171640"/>
            <a:ext cx="426600" cy="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800" y="1445200"/>
            <a:ext cx="6692800" cy="331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2" name="Google Shape;302;p54"/>
          <p:cNvSpPr txBox="1"/>
          <p:nvPr/>
        </p:nvSpPr>
        <p:spPr>
          <a:xfrm>
            <a:off x="372862" y="140875"/>
            <a:ext cx="7760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Nested for loop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3" name="Google Shape;303;p54"/>
          <p:cNvSpPr txBox="1"/>
          <p:nvPr/>
        </p:nvSpPr>
        <p:spPr>
          <a:xfrm>
            <a:off x="5331800" y="828725"/>
            <a:ext cx="1110000" cy="35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Outer loop</a:t>
            </a:r>
            <a:endParaRPr b="0" i="0" sz="11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4" name="Google Shape;304;p54"/>
          <p:cNvSpPr txBox="1"/>
          <p:nvPr/>
        </p:nvSpPr>
        <p:spPr>
          <a:xfrm>
            <a:off x="7648125" y="3623850"/>
            <a:ext cx="1034400" cy="35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Inner loop</a:t>
            </a:r>
            <a:endParaRPr b="0" i="0" sz="11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05" name="Google Shape;305;p54"/>
          <p:cNvCxnSpPr>
            <a:endCxn id="304" idx="0"/>
          </p:cNvCxnSpPr>
          <p:nvPr/>
        </p:nvCxnSpPr>
        <p:spPr>
          <a:xfrm>
            <a:off x="3007125" y="2158950"/>
            <a:ext cx="5158200" cy="14649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306" name="Google Shape;306;p54"/>
          <p:cNvCxnSpPr/>
          <p:nvPr/>
        </p:nvCxnSpPr>
        <p:spPr>
          <a:xfrm flipH="1" rot="10800000">
            <a:off x="3258299" y="1183022"/>
            <a:ext cx="2627400" cy="830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triangl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5"/>
          <p:cNvSpPr txBox="1"/>
          <p:nvPr/>
        </p:nvSpPr>
        <p:spPr>
          <a:xfrm>
            <a:off x="857408" y="2822045"/>
            <a:ext cx="34572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75" spcFirstLastPara="1" rIns="22875" wrap="square" tIns="228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</a:t>
            </a:r>
            <a:r>
              <a:rPr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@knowledgehut.com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55"/>
          <p:cNvSpPr txBox="1"/>
          <p:nvPr/>
        </p:nvSpPr>
        <p:spPr>
          <a:xfrm>
            <a:off x="786960" y="1760708"/>
            <a:ext cx="37851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1825"/>
              </a:buClr>
              <a:buSzPts val="1300"/>
              <a:buFont typeface="Open Sans"/>
              <a:buNone/>
            </a:pPr>
            <a:r>
              <a:rPr b="1" i="0" lang="en-GB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700"/>
          </a:p>
        </p:txBody>
      </p:sp>
      <p:sp>
        <p:nvSpPr>
          <p:cNvPr id="313" name="Google Shape;313;p55"/>
          <p:cNvSpPr txBox="1"/>
          <p:nvPr>
            <p:ph idx="1" type="body"/>
          </p:nvPr>
        </p:nvSpPr>
        <p:spPr>
          <a:xfrm>
            <a:off x="5583238" y="2447667"/>
            <a:ext cx="3279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/>
              <a:t>Presenter’s Name</a:t>
            </a:r>
            <a:endParaRPr/>
          </a:p>
        </p:txBody>
      </p:sp>
      <p:sp>
        <p:nvSpPr>
          <p:cNvPr id="314" name="Google Shape;314;p55"/>
          <p:cNvSpPr txBox="1"/>
          <p:nvPr>
            <p:ph idx="2" type="body"/>
          </p:nvPr>
        </p:nvSpPr>
        <p:spPr>
          <a:xfrm>
            <a:off x="5583238" y="2790622"/>
            <a:ext cx="3279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/>
              <a:t>Presenter’s Designation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/>
        </p:nvSpPr>
        <p:spPr>
          <a:xfrm>
            <a:off x="152400" y="2266950"/>
            <a:ext cx="76389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4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Conditional Statements</a:t>
            </a:r>
            <a:endParaRPr i="0" sz="40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The if-statement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1137650" y="3168300"/>
            <a:ext cx="6901500" cy="144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Syntax: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					</a:t>
            </a:r>
            <a:r>
              <a:rPr b="1" i="1" lang="en-GB" sz="18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if (condition):</a:t>
            </a:r>
            <a:endParaRPr b="1" i="1" sz="1800">
              <a:solidFill>
                <a:srgbClr val="25283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18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statement(s)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33"/>
          <p:cNvSpPr txBox="1"/>
          <p:nvPr/>
        </p:nvSpPr>
        <p:spPr>
          <a:xfrm>
            <a:off x="347325" y="1062825"/>
            <a:ext cx="8643600" cy="1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i="0" lang="en-GB" sz="1600" u="none" cap="none" strike="noStrike">
                <a:solidFill>
                  <a:srgbClr val="252830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</a:t>
            </a:r>
            <a:r>
              <a:rPr i="1" lang="en-GB" sz="1600" u="none" cap="none" strike="noStrike">
                <a:solidFill>
                  <a:srgbClr val="252830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if</a:t>
            </a:r>
            <a:r>
              <a:rPr i="0" lang="en-GB" sz="1600" u="none" cap="none" strike="noStrike">
                <a:solidFill>
                  <a:srgbClr val="252830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statement is used in Python for decision making </a:t>
            </a:r>
            <a:endParaRPr i="0" sz="1600" u="none" cap="none" strike="noStrike">
              <a:solidFill>
                <a:srgbClr val="252830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52830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It</a:t>
            </a: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is written by using the </a:t>
            </a:r>
            <a:r>
              <a:rPr i="1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if</a:t>
            </a: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 keyword</a:t>
            </a:r>
            <a:endParaRPr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i</a:t>
            </a:r>
            <a:r>
              <a:rPr i="1"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f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keyword is followed by condition later followed by indented block of code which will be executed only if the condition is true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The if-statement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9" name="Google Shape;149;p34"/>
          <p:cNvPicPr preferRelativeResize="0"/>
          <p:nvPr/>
        </p:nvPicPr>
        <p:blipFill rotWithShape="1">
          <a:blip r:embed="rId3">
            <a:alphaModFix/>
          </a:blip>
          <a:srcRect b="15146" l="0" r="0" t="0"/>
          <a:stretch/>
        </p:blipFill>
        <p:spPr>
          <a:xfrm>
            <a:off x="6009800" y="1436288"/>
            <a:ext cx="2676525" cy="25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4"/>
          <p:cNvPicPr preferRelativeResize="0"/>
          <p:nvPr/>
        </p:nvPicPr>
        <p:blipFill rotWithShape="1">
          <a:blip r:embed="rId4">
            <a:alphaModFix/>
          </a:blip>
          <a:srcRect b="0" l="0" r="28464" t="0"/>
          <a:stretch/>
        </p:blipFill>
        <p:spPr>
          <a:xfrm>
            <a:off x="347325" y="1522150"/>
            <a:ext cx="5713975" cy="2716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1" name="Google Shape;151;p34"/>
          <p:cNvSpPr txBox="1"/>
          <p:nvPr/>
        </p:nvSpPr>
        <p:spPr>
          <a:xfrm>
            <a:off x="347325" y="975100"/>
            <a:ext cx="10956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Example: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5"/>
          <p:cNvSpPr txBox="1"/>
          <p:nvPr/>
        </p:nvSpPr>
        <p:spPr>
          <a:xfrm>
            <a:off x="355500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The if-else statement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7" name="Google Shape;157;p35"/>
          <p:cNvSpPr/>
          <p:nvPr/>
        </p:nvSpPr>
        <p:spPr>
          <a:xfrm>
            <a:off x="1340850" y="3125650"/>
            <a:ext cx="6614700" cy="151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Syntax:		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				</a:t>
            </a:r>
            <a:r>
              <a:rPr i="1" lang="en-GB" sz="18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if (condition):</a:t>
            </a:r>
            <a:endParaRPr i="1" sz="1800">
              <a:solidFill>
                <a:srgbClr val="25283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GB" sz="18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Body of if</a:t>
            </a:r>
            <a:endParaRPr i="1" sz="1800">
              <a:solidFill>
                <a:srgbClr val="25283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GB" sz="18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else:</a:t>
            </a:r>
            <a:endParaRPr i="1" sz="1800">
              <a:solidFill>
                <a:srgbClr val="25283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GB" sz="18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Body of else</a:t>
            </a:r>
            <a:endParaRPr/>
          </a:p>
        </p:txBody>
      </p:sp>
      <p:sp>
        <p:nvSpPr>
          <p:cNvPr id="158" name="Google Shape;158;p35"/>
          <p:cNvSpPr txBox="1"/>
          <p:nvPr/>
        </p:nvSpPr>
        <p:spPr>
          <a:xfrm>
            <a:off x="507900" y="1215225"/>
            <a:ext cx="82806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The ‘</a:t>
            </a:r>
            <a:r>
              <a:rPr b="0" i="1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if..else’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 statement evaluates a </a:t>
            </a:r>
            <a:r>
              <a:rPr b="0" i="1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test expression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 and will execute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: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t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he indented </a:t>
            </a:r>
            <a:r>
              <a:rPr b="0" i="1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if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 block of code if the condition is </a:t>
            </a:r>
            <a:r>
              <a:rPr b="0" i="1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True</a:t>
            </a:r>
            <a:endParaRPr b="0" i="1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the indented </a:t>
            </a:r>
            <a:r>
              <a:rPr i="1"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else 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block of code if the condition in the if statement is </a:t>
            </a:r>
            <a:r>
              <a:rPr i="1"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False</a:t>
            </a:r>
            <a:endParaRPr i="1" sz="160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The if-else statement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4" name="Google Shape;164;p36"/>
          <p:cNvPicPr preferRelativeResize="0"/>
          <p:nvPr/>
        </p:nvPicPr>
        <p:blipFill rotWithShape="1">
          <a:blip r:embed="rId3">
            <a:alphaModFix/>
          </a:blip>
          <a:srcRect b="9963" l="0" r="0" t="14559"/>
          <a:stretch/>
        </p:blipFill>
        <p:spPr>
          <a:xfrm>
            <a:off x="5899975" y="1282212"/>
            <a:ext cx="3049800" cy="268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00" y="1223148"/>
            <a:ext cx="5400000" cy="354003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Google Shape;166;p36"/>
          <p:cNvSpPr txBox="1"/>
          <p:nvPr/>
        </p:nvSpPr>
        <p:spPr>
          <a:xfrm>
            <a:off x="450000" y="836450"/>
            <a:ext cx="10956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Example: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/>
        </p:nvSpPr>
        <p:spPr>
          <a:xfrm>
            <a:off x="385011" y="140875"/>
            <a:ext cx="7443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If elif else statement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2" name="Google Shape;172;p37"/>
          <p:cNvSpPr txBox="1"/>
          <p:nvPr/>
        </p:nvSpPr>
        <p:spPr>
          <a:xfrm>
            <a:off x="470025" y="989875"/>
            <a:ext cx="82740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b="0" i="0" lang="en-GB" sz="1600" u="none" cap="none" strike="noStrike">
                <a:latin typeface="Avenir"/>
                <a:ea typeface="Avenir"/>
                <a:cs typeface="Avenir"/>
                <a:sym typeface="Avenir"/>
              </a:rPr>
              <a:t>Elif statement is used to control multiple conditions only if the given if condition false</a:t>
            </a:r>
            <a:endParaRPr b="0" i="0" sz="1600" u="none" cap="none" strike="noStrike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3" name="Google Shape;173;p37"/>
          <p:cNvSpPr/>
          <p:nvPr/>
        </p:nvSpPr>
        <p:spPr>
          <a:xfrm>
            <a:off x="1989100" y="1722250"/>
            <a:ext cx="4691400" cy="312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GB" sz="16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Syntax:</a:t>
            </a:r>
            <a:endParaRPr i="1" sz="1600">
              <a:solidFill>
                <a:srgbClr val="25283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GB" sz="16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if (condition1):</a:t>
            </a:r>
            <a:endParaRPr i="1" sz="1600">
              <a:solidFill>
                <a:srgbClr val="25283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GB" sz="16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Body of if</a:t>
            </a:r>
            <a:endParaRPr i="1" sz="1600">
              <a:solidFill>
                <a:srgbClr val="25283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GB" sz="16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elif (condition2):</a:t>
            </a:r>
            <a:endParaRPr i="1" sz="1600">
              <a:solidFill>
                <a:srgbClr val="25283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GB" sz="16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Body of elif</a:t>
            </a:r>
            <a:endParaRPr i="1" sz="1600">
              <a:solidFill>
                <a:srgbClr val="25283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GB" sz="16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elif (condition3):</a:t>
            </a:r>
            <a:endParaRPr i="1" sz="1600">
              <a:solidFill>
                <a:srgbClr val="25283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GB" sz="16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Body of elif</a:t>
            </a:r>
            <a:endParaRPr i="1" sz="1600">
              <a:solidFill>
                <a:srgbClr val="25283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GB" sz="16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i="1" sz="1600">
              <a:solidFill>
                <a:srgbClr val="25283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GB" sz="16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i="1" sz="1600">
              <a:solidFill>
                <a:srgbClr val="25283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GB" sz="16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i="1" sz="1600">
              <a:solidFill>
                <a:srgbClr val="25283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GB" sz="16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else:</a:t>
            </a:r>
            <a:endParaRPr i="1" sz="1600">
              <a:solidFill>
                <a:srgbClr val="25283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GB" sz="1600">
                <a:solidFill>
                  <a:srgbClr val="252830"/>
                </a:solidFill>
                <a:latin typeface="Avenir"/>
                <a:ea typeface="Avenir"/>
                <a:cs typeface="Avenir"/>
                <a:sym typeface="Avenir"/>
              </a:rPr>
              <a:t>				Body of else</a:t>
            </a:r>
            <a:endParaRPr i="1" sz="1600">
              <a:solidFill>
                <a:srgbClr val="25283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/>
          <p:nvPr/>
        </p:nvSpPr>
        <p:spPr>
          <a:xfrm>
            <a:off x="385011" y="140875"/>
            <a:ext cx="7443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If elif else statement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9" name="Google Shape;1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00" y="1615500"/>
            <a:ext cx="7919999" cy="2426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38"/>
          <p:cNvSpPr txBox="1"/>
          <p:nvPr/>
        </p:nvSpPr>
        <p:spPr>
          <a:xfrm>
            <a:off x="612000" y="1135825"/>
            <a:ext cx="10956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Example: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KH ZEOLEARN - Content">
  <a:themeElements>
    <a:clrScheme name="KH New">
      <a:dk1>
        <a:srgbClr val="1A1918"/>
      </a:dk1>
      <a:lt1>
        <a:srgbClr val="FFFFFF"/>
      </a:lt1>
      <a:dk2>
        <a:srgbClr val="556272"/>
      </a:dk2>
      <a:lt2>
        <a:srgbClr val="EEECE1"/>
      </a:lt2>
      <a:accent1>
        <a:srgbClr val="FF712A"/>
      </a:accent1>
      <a:accent2>
        <a:srgbClr val="043078"/>
      </a:accent2>
      <a:accent3>
        <a:srgbClr val="5F68EA"/>
      </a:accent3>
      <a:accent4>
        <a:srgbClr val="13D081"/>
      </a:accent4>
      <a:accent5>
        <a:srgbClr val="E0387E"/>
      </a:accent5>
      <a:accent6>
        <a:srgbClr val="00CDFF"/>
      </a:accent6>
      <a:hlink>
        <a:srgbClr val="FFB900"/>
      </a:hlink>
      <a:folHlink>
        <a:srgbClr val="2EA59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ADE1C4882328468AB11A09CA73C7B9" ma:contentTypeVersion="6" ma:contentTypeDescription="Create a new document." ma:contentTypeScope="" ma:versionID="7f01a823dfc78168cf8548e630f69f3b">
  <xsd:schema xmlns:xsd="http://www.w3.org/2001/XMLSchema" xmlns:xs="http://www.w3.org/2001/XMLSchema" xmlns:p="http://schemas.microsoft.com/office/2006/metadata/properties" xmlns:ns2="7f8416b5-663b-401a-aa91-aba6416178f2" xmlns:ns3="c372f58d-bca6-4618-af47-7b14dd1663c1" targetNamespace="http://schemas.microsoft.com/office/2006/metadata/properties" ma:root="true" ma:fieldsID="32cce6590538f5b674faf1b1d670705f" ns2:_="" ns3:_="">
    <xsd:import namespace="7f8416b5-663b-401a-aa91-aba6416178f2"/>
    <xsd:import namespace="c372f58d-bca6-4618-af47-7b14dd1663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8416b5-663b-401a-aa91-aba641617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72f58d-bca6-4618-af47-7b14dd1663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C96ABE-CE02-480B-A261-80FF6A91C85E}"/>
</file>

<file path=customXml/itemProps2.xml><?xml version="1.0" encoding="utf-8"?>
<ds:datastoreItem xmlns:ds="http://schemas.openxmlformats.org/officeDocument/2006/customXml" ds:itemID="{A2CEE2D1-D97B-4079-8361-6DACE5F862FE}"/>
</file>

<file path=customXml/itemProps3.xml><?xml version="1.0" encoding="utf-8"?>
<ds:datastoreItem xmlns:ds="http://schemas.openxmlformats.org/officeDocument/2006/customXml" ds:itemID="{00DD6B77-BEE3-44A7-808D-49549C0D043D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0x01010020ADE1C4882328468AB11A09CA73C7B9</vt:lpwstr>
  </property>
</Properties>
</file>