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5143500" cx="9144000"/>
  <p:notesSz cx="6858000" cy="9144000"/>
  <p:embeddedFontLst>
    <p:embeddedFont>
      <p:font typeface="Lato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2.xml"/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34" Type="http://schemas.openxmlformats.org/officeDocument/2006/relationships/slide" Target="slides/slide27.xml"/><Relationship Id="rId21" Type="http://schemas.openxmlformats.org/officeDocument/2006/relationships/slide" Target="slides/slide14.xml"/><Relationship Id="rId50" Type="http://schemas.openxmlformats.org/officeDocument/2006/relationships/slide" Target="slides/slide43.xml"/><Relationship Id="rId55" Type="http://schemas.openxmlformats.org/officeDocument/2006/relationships/font" Target="fonts/Lato-boldItalic.fntdata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24" Type="http://schemas.openxmlformats.org/officeDocument/2006/relationships/slide" Target="slides/slide17.xml"/><Relationship Id="rId53" Type="http://schemas.openxmlformats.org/officeDocument/2006/relationships/font" Target="fonts/Lato-bold.fntdata"/><Relationship Id="rId11" Type="http://schemas.openxmlformats.org/officeDocument/2006/relationships/slide" Target="slides/slide4.xml"/><Relationship Id="rId58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1" Type="http://schemas.openxmlformats.org/officeDocument/2006/relationships/customXml" Target="../customXml/item2.xml"/><Relationship Id="rId19" Type="http://schemas.openxmlformats.org/officeDocument/2006/relationships/slide" Target="slides/slide12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56" Type="http://schemas.openxmlformats.org/officeDocument/2006/relationships/font" Target="fonts/OpenSans-regular.fntdata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presProps" Target="presProps.xml"/><Relationship Id="rId46" Type="http://schemas.openxmlformats.org/officeDocument/2006/relationships/slide" Target="slides/slide39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59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41" Type="http://schemas.openxmlformats.org/officeDocument/2006/relationships/slide" Target="slides/slide34.xml"/><Relationship Id="rId20" Type="http://schemas.openxmlformats.org/officeDocument/2006/relationships/slide" Target="slides/slide13.xml"/><Relationship Id="rId54" Type="http://schemas.openxmlformats.org/officeDocument/2006/relationships/font" Target="fonts/Lato-italic.fntdata"/><Relationship Id="rId62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3.xml"/><Relationship Id="rId49" Type="http://schemas.openxmlformats.org/officeDocument/2006/relationships/slide" Target="slides/slide42.xml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7" Type="http://schemas.openxmlformats.org/officeDocument/2006/relationships/font" Target="fonts/OpenSans-bold.fntdata"/><Relationship Id="rId15" Type="http://schemas.openxmlformats.org/officeDocument/2006/relationships/slide" Target="slides/slide8.xml"/><Relationship Id="rId44" Type="http://schemas.openxmlformats.org/officeDocument/2006/relationships/slide" Target="slides/slide37.xml"/><Relationship Id="rId31" Type="http://schemas.openxmlformats.org/officeDocument/2006/relationships/slide" Target="slides/slide24.xml"/><Relationship Id="rId52" Type="http://schemas.openxmlformats.org/officeDocument/2006/relationships/font" Target="fonts/Lato-regular.fntdata"/><Relationship Id="rId10" Type="http://schemas.openxmlformats.org/officeDocument/2006/relationships/slide" Target="slides/slide3.xml"/><Relationship Id="rId6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c85f36c_0_604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17c85f36c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7c85f36c_0_6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7c85f36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17c85f36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7c85f36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817c85f36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7c85f36c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17c85f36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817c85f36c_0_2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7c85f36c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817c85f36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7c85f36c_0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17c85f36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7c85f36c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817c85f36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7c85f36c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817c85f36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7c85f36c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17c85f36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7c85f36c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817c85f36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7c85f36c_0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817c85f36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7c85f36c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7c85f36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7c85f36c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17c85f36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7c85f36c_0_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817c85f36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17c85f36c_0_3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817c85f36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17c85f36c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817c85f36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7c85f36c_0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817c85f36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17c85f36c_0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817c85f36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17c85f36c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817c85f36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7c85f36c_0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817c85f36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17c85f36c_0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817c85f36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7c85f36c_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817c85f36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7c85f3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17c85f3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17c85f36c_0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817c85f36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7c85f36c_0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817c85f36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7c85f36c_0_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817c85f36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17c85f36c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817c85f36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17c85f36c_0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817c85f36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17c85f36c_0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817c85f36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17c85f36c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817c85f36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17c85f36c_0_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817c85f36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17c85f36c_0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817c85f36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17c85f36c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817c85f36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7c85f36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17c85f36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17c85f36c_0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817c85f36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17c85f36c_0_4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817c85f36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17c85f36c_0_4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817c85f36c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17c85f36c_0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817c85f36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17c85f36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817c85f36c_0_562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7c85f3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817c85f3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7c85f3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817c85f3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7c85f36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17c85f36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7c85f36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17c85f36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7c85f36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17c85f36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480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9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9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9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3978175" y="2006475"/>
            <a:ext cx="492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Python - Part 4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/>
          <p:nvPr/>
        </p:nvSpPr>
        <p:spPr>
          <a:xfrm>
            <a:off x="3981750" y="2675600"/>
            <a:ext cx="435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 Objects - String and List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75" y="1685350"/>
            <a:ext cx="8060049" cy="104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3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Handling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5794750" y="3138750"/>
            <a:ext cx="2297400" cy="69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Returns a list containing elements as strings separated by the space character </a:t>
            </a:r>
            <a:endParaRPr b="1"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1" name="Google Shape;191;p39"/>
          <p:cNvCxnSpPr>
            <a:endCxn id="190" idx="0"/>
          </p:cNvCxnSpPr>
          <p:nvPr/>
        </p:nvCxnSpPr>
        <p:spPr>
          <a:xfrm>
            <a:off x="3091150" y="2230950"/>
            <a:ext cx="3852300" cy="907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39"/>
          <p:cNvSpPr txBox="1"/>
          <p:nvPr/>
        </p:nvSpPr>
        <p:spPr>
          <a:xfrm>
            <a:off x="705950" y="114625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0" y="1446500"/>
            <a:ext cx="7199999" cy="2688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40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Handling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5440850" y="2757025"/>
            <a:ext cx="2136000" cy="9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Returns a copy of the string with both leading and trailing characters removed (based on the string argument passed)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504525" y="95500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1" name="Google Shape;201;p40"/>
          <p:cNvCxnSpPr/>
          <p:nvPr/>
        </p:nvCxnSpPr>
        <p:spPr>
          <a:xfrm>
            <a:off x="2860100" y="1849225"/>
            <a:ext cx="3852300" cy="907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/>
        </p:nvSpPr>
        <p:spPr>
          <a:xfrm>
            <a:off x="390725" y="2266950"/>
            <a:ext cx="48960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4000" u="none" cap="none" strike="noStrike">
                <a:latin typeface="Avenir"/>
                <a:ea typeface="Avenir"/>
                <a:cs typeface="Avenir"/>
                <a:sym typeface="Avenir"/>
              </a:rPr>
              <a:t>List</a:t>
            </a:r>
            <a:endParaRPr b="0"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42"/>
          <p:cNvSpPr txBox="1"/>
          <p:nvPr/>
        </p:nvSpPr>
        <p:spPr>
          <a:xfrm>
            <a:off x="517725" y="1112550"/>
            <a:ext cx="73110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Heterogeneous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have duplicates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be changed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Elements are separated by comma 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Elements are e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nclosed in [ ] parenthesis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43"/>
          <p:cNvSpPr txBox="1"/>
          <p:nvPr/>
        </p:nvSpPr>
        <p:spPr>
          <a:xfrm>
            <a:off x="517725" y="1112550"/>
            <a:ext cx="82449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Supports the following: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Appen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ding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Concatenat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Indexing and Slicing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min(), max(), len()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in, not in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ist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Creation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6" name="Google Shape;2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87" y="2152575"/>
            <a:ext cx="8469226" cy="126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and append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2" name="Google Shape;2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5" y="1496875"/>
            <a:ext cx="8740451" cy="286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/>
        </p:nvSpPr>
        <p:spPr>
          <a:xfrm>
            <a:off x="377000" y="140875"/>
            <a:ext cx="7451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Sort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ing elements in the list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8" name="Google Shape;2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0" y="1300275"/>
            <a:ext cx="7657200" cy="3317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/>
        </p:nvSpPr>
        <p:spPr>
          <a:xfrm>
            <a:off x="2696700" y="1321300"/>
            <a:ext cx="4134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You cannot sort a list with mixed data types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4" name="Google Shape;244;p47"/>
          <p:cNvPicPr preferRelativeResize="0"/>
          <p:nvPr/>
        </p:nvPicPr>
        <p:blipFill rotWithShape="1">
          <a:blip r:embed="rId3">
            <a:alphaModFix/>
          </a:blip>
          <a:srcRect b="0" l="0" r="9321" t="0"/>
          <a:stretch/>
        </p:blipFill>
        <p:spPr>
          <a:xfrm>
            <a:off x="420550" y="1737950"/>
            <a:ext cx="8302898" cy="3085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please note icons" id="245" name="Google Shape;2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Sorting a list using the sorted() function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1" name="Google Shape;251;p48"/>
          <p:cNvPicPr preferRelativeResize="0"/>
          <p:nvPr/>
        </p:nvPicPr>
        <p:blipFill rotWithShape="1">
          <a:blip r:embed="rId3">
            <a:alphaModFix/>
          </a:blip>
          <a:srcRect b="0" l="0" r="22528" t="0"/>
          <a:stretch/>
        </p:blipFill>
        <p:spPr>
          <a:xfrm>
            <a:off x="846150" y="1954984"/>
            <a:ext cx="7451701" cy="20272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Python collection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objects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377550" y="1374175"/>
            <a:ext cx="8388900" cy="3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ollection objects are objects that can hold any number of arbitrary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Collections or c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ontainer objects provides a way to access elements and iterate over them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c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ollection objects: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String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Tuple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Dictionary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Set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Sorting a list using the sorted() function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7" name="Google Shape;2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00" y="1529275"/>
            <a:ext cx="7080799" cy="198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8" name="Google Shape;258;p49"/>
          <p:cNvCxnSpPr>
            <a:stCxn id="259" idx="0"/>
          </p:cNvCxnSpPr>
          <p:nvPr/>
        </p:nvCxnSpPr>
        <p:spPr>
          <a:xfrm flipH="1" rot="5400000">
            <a:off x="5252950" y="2155675"/>
            <a:ext cx="1341300" cy="1640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49"/>
          <p:cNvSpPr txBox="1"/>
          <p:nvPr/>
        </p:nvSpPr>
        <p:spPr>
          <a:xfrm>
            <a:off x="5233900" y="3646675"/>
            <a:ext cx="3020100" cy="74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Passing the reverse=True parameter to the sorted() function sorts the list in reverse order by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/>
        </p:nvSpPr>
        <p:spPr>
          <a:xfrm>
            <a:off x="368967" y="140875"/>
            <a:ext cx="7459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Checking presence of an element in the list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5" name="Google Shape;2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00" y="1121700"/>
            <a:ext cx="7282200" cy="3701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/>
        </p:nvSpPr>
        <p:spPr>
          <a:xfrm>
            <a:off x="368967" y="140875"/>
            <a:ext cx="7459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More list operations: iterating through a list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377550" y="1374175"/>
            <a:ext cx="8388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Iterating through all the elements in the list</a:t>
            </a:r>
            <a:endParaRPr b="0" i="0" sz="16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50" y="2055777"/>
            <a:ext cx="8208099" cy="211382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/>
        </p:nvSpPr>
        <p:spPr>
          <a:xfrm>
            <a:off x="526400" y="1112550"/>
            <a:ext cx="77859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learn more operations that can be performed on a list: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Finding the number of elements in a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Finding the maximum &amp; minimum value of a list with numeric values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Append a new element to a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Remove all elements from a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 copy of the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Count the number of occurrences of a specified element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 an index position of an object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Insert a new element to a list at a specified index position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Delete an element from a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Reverse a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Sort a list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368967" y="140875"/>
            <a:ext cx="7459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More list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368967" y="140875"/>
            <a:ext cx="7459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More list operations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4" name="Google Shape;284;p53"/>
          <p:cNvPicPr preferRelativeResize="0"/>
          <p:nvPr/>
        </p:nvPicPr>
        <p:blipFill rotWithShape="1">
          <a:blip r:embed="rId3">
            <a:alphaModFix/>
          </a:blip>
          <a:srcRect b="0" l="0" r="27756" t="0"/>
          <a:stretch/>
        </p:blipFill>
        <p:spPr>
          <a:xfrm>
            <a:off x="974450" y="1103525"/>
            <a:ext cx="7048400" cy="3839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4"/>
          <p:cNvPicPr preferRelativeResize="0"/>
          <p:nvPr/>
        </p:nvPicPr>
        <p:blipFill rotWithShape="1">
          <a:blip r:embed="rId3">
            <a:alphaModFix/>
          </a:blip>
          <a:srcRect b="0" l="0" r="0" t="11512"/>
          <a:stretch/>
        </p:blipFill>
        <p:spPr>
          <a:xfrm>
            <a:off x="152400" y="2017626"/>
            <a:ext cx="8839200" cy="2159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54"/>
          <p:cNvSpPr txBox="1"/>
          <p:nvPr/>
        </p:nvSpPr>
        <p:spPr>
          <a:xfrm>
            <a:off x="1195400" y="1519075"/>
            <a:ext cx="65988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You cannot use</a:t>
            </a: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max() &amp; min() functions on a list with mixed data types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Image result for please note icons" id="291" name="Google Shape;29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Remov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ing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all elements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of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 list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7" name="Google Shape;297;p55"/>
          <p:cNvSpPr txBox="1"/>
          <p:nvPr/>
        </p:nvSpPr>
        <p:spPr>
          <a:xfrm>
            <a:off x="831000" y="4206300"/>
            <a:ext cx="765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Note that though all elements are removed but the list still exists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with no elements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8" name="Google Shape;2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00" y="1366625"/>
            <a:ext cx="7175000" cy="2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Making a shallow copy of an existing list</a:t>
            </a:r>
            <a:endParaRPr b="0" i="0" sz="18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4" name="Google Shape;30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12650"/>
            <a:ext cx="8839200" cy="245823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56"/>
          <p:cNvSpPr txBox="1"/>
          <p:nvPr/>
        </p:nvSpPr>
        <p:spPr>
          <a:xfrm>
            <a:off x="609600" y="1371600"/>
            <a:ext cx="782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Note: A shallow copy is an actual copy of a list in a different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/>
        </p:nvSpPr>
        <p:spPr>
          <a:xfrm>
            <a:off x="1662425" y="1031575"/>
            <a:ext cx="6403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shallow copy is the actual copy which gets created using the copy() function</a:t>
            </a:r>
            <a:endParaRPr b="0" i="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1" name="Google Shape;31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75" y="1423975"/>
            <a:ext cx="7715555" cy="3595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57"/>
          <p:cNvSpPr txBox="1"/>
          <p:nvPr/>
        </p:nvSpPr>
        <p:spPr>
          <a:xfrm>
            <a:off x="5960500" y="1800275"/>
            <a:ext cx="2438700" cy="68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copy()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method is used to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get a shallow copy.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two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variables are different list objects.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3" name="Google Shape;313;p57"/>
          <p:cNvCxnSpPr/>
          <p:nvPr/>
        </p:nvCxnSpPr>
        <p:spPr>
          <a:xfrm rot="10800000">
            <a:off x="3253900" y="2038925"/>
            <a:ext cx="270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57"/>
          <p:cNvSpPr txBox="1"/>
          <p:nvPr/>
        </p:nvSpPr>
        <p:spPr>
          <a:xfrm>
            <a:off x="5999975" y="3728750"/>
            <a:ext cx="24387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 get a reference copy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using the assignment operator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two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variables are referencing to the same list.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5" name="Google Shape;315;p57"/>
          <p:cNvCxnSpPr/>
          <p:nvPr/>
        </p:nvCxnSpPr>
        <p:spPr>
          <a:xfrm rot="10800000">
            <a:off x="3253900" y="3967400"/>
            <a:ext cx="270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Image result for please note icons" id="316" name="Google Shape;31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0" y="1942925"/>
            <a:ext cx="7898299" cy="1257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58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Counting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number of occurrences of an element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58"/>
          <p:cNvSpPr txBox="1"/>
          <p:nvPr/>
        </p:nvSpPr>
        <p:spPr>
          <a:xfrm>
            <a:off x="4415050" y="3467675"/>
            <a:ext cx="3260100" cy="7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ass the element as an input parameter to the count() function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that returns the 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count how many times </a:t>
            </a:r>
            <a:r>
              <a:rPr b="1"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‘Bakery’ </a:t>
            </a:r>
            <a:r>
              <a:rPr b="1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appear in the list</a:t>
            </a:r>
            <a:endParaRPr b="1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4" name="Google Shape;324;p58"/>
          <p:cNvCxnSpPr/>
          <p:nvPr/>
        </p:nvCxnSpPr>
        <p:spPr>
          <a:xfrm rot="10800000">
            <a:off x="2621950" y="2742650"/>
            <a:ext cx="1793100" cy="98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ing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variables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6" name="Google Shape;1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63" y="2948650"/>
            <a:ext cx="5042475" cy="1254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32"/>
          <p:cNvSpPr txBox="1"/>
          <p:nvPr/>
        </p:nvSpPr>
        <p:spPr>
          <a:xfrm>
            <a:off x="495450" y="1042375"/>
            <a:ext cx="8406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String variables are variables that hold zero or more characters such as letters, numbers, spaces, commas and many more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1266150" y="2317975"/>
            <a:ext cx="6864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Use type(variable_name) to check the data type of variable declared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9"/>
          <p:cNvPicPr preferRelativeResize="0"/>
          <p:nvPr/>
        </p:nvPicPr>
        <p:blipFill rotWithShape="1">
          <a:blip r:embed="rId3">
            <a:alphaModFix/>
          </a:blip>
          <a:srcRect b="31431" l="783" r="0" t="18646"/>
          <a:stretch/>
        </p:blipFill>
        <p:spPr>
          <a:xfrm>
            <a:off x="221000" y="2280425"/>
            <a:ext cx="8854749" cy="1107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59"/>
          <p:cNvSpPr txBox="1"/>
          <p:nvPr/>
        </p:nvSpPr>
        <p:spPr>
          <a:xfrm>
            <a:off x="4520650" y="3581925"/>
            <a:ext cx="3415500" cy="7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b="1" i="0" lang="en-GB" sz="1100" u="none" cap="none" strike="noStrike">
                <a:latin typeface="Avenir"/>
                <a:ea typeface="Avenir"/>
                <a:cs typeface="Avenir"/>
                <a:sym typeface="Avenir"/>
              </a:rPr>
              <a:t>ass the element as an input parameter to the count() function</a:t>
            </a:r>
            <a:r>
              <a:rPr b="1" lang="en-GB" sz="1100">
                <a:latin typeface="Avenir"/>
                <a:ea typeface="Avenir"/>
                <a:cs typeface="Avenir"/>
                <a:sym typeface="Avenir"/>
              </a:rPr>
              <a:t> and it</a:t>
            </a:r>
            <a:r>
              <a:rPr b="1" i="0" lang="en-GB" sz="1100" u="none" cap="none" strike="noStrike">
                <a:latin typeface="Avenir"/>
                <a:ea typeface="Avenir"/>
                <a:cs typeface="Avenir"/>
                <a:sym typeface="Avenir"/>
              </a:rPr>
              <a:t> will return the count o</a:t>
            </a:r>
            <a:r>
              <a:rPr b="1" lang="en-GB" sz="1100"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b="1" i="0" lang="en-GB" sz="1100" u="none" cap="none" strike="noStrike">
                <a:latin typeface="Avenir"/>
                <a:ea typeface="Avenir"/>
                <a:cs typeface="Avenir"/>
                <a:sym typeface="Avenir"/>
              </a:rPr>
              <a:t> how many times 8 appear in the list</a:t>
            </a:r>
            <a:endParaRPr b="1" i="0" sz="11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1" name="Google Shape;331;p59"/>
          <p:cNvCxnSpPr/>
          <p:nvPr/>
        </p:nvCxnSpPr>
        <p:spPr>
          <a:xfrm rot="10800000">
            <a:off x="1968850" y="2973675"/>
            <a:ext cx="2551800" cy="87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p59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Count the number of occurrences of an element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3" name="Google Shape;333;p59"/>
          <p:cNvSpPr txBox="1"/>
          <p:nvPr/>
        </p:nvSpPr>
        <p:spPr>
          <a:xfrm>
            <a:off x="599550" y="1285850"/>
            <a:ext cx="78225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count() method works on numeric elements as well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/>
        </p:nvSpPr>
        <p:spPr>
          <a:xfrm>
            <a:off x="376993" y="140875"/>
            <a:ext cx="2697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Extending a list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9" name="Google Shape;339;p60"/>
          <p:cNvSpPr txBox="1"/>
          <p:nvPr/>
        </p:nvSpPr>
        <p:spPr>
          <a:xfrm>
            <a:off x="377000" y="1193750"/>
            <a:ext cx="8654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extend() extends the current list by adding all items of the the specified list (passed as an argument) to an end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0" name="Google Shape;3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0" y="2232075"/>
            <a:ext cx="7978700" cy="2236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1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Returning the index position of an object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61"/>
          <p:cNvSpPr txBox="1"/>
          <p:nvPr/>
        </p:nvSpPr>
        <p:spPr>
          <a:xfrm>
            <a:off x="1145225" y="3695575"/>
            <a:ext cx="6871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Note: This returns the lowest index position in case of multiple occurance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7" name="Google Shape;34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0" y="1947699"/>
            <a:ext cx="8389999" cy="12481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Insert a new element at a specified index position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3" name="Google Shape;353;p62"/>
          <p:cNvPicPr preferRelativeResize="0"/>
          <p:nvPr/>
        </p:nvPicPr>
        <p:blipFill rotWithShape="1">
          <a:blip r:embed="rId3">
            <a:alphaModFix/>
          </a:blip>
          <a:srcRect b="0" l="0" r="0" t="10578"/>
          <a:stretch/>
        </p:blipFill>
        <p:spPr>
          <a:xfrm>
            <a:off x="377000" y="2169924"/>
            <a:ext cx="8390000" cy="1709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Remove element from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list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377550" y="1705700"/>
            <a:ext cx="8388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are two ways to remove the elements from the list: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Using pop() method, where the elements are removed by passing their index position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using the remove() method, where the elements are removed by passing the element name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/>
        </p:nvSpPr>
        <p:spPr>
          <a:xfrm>
            <a:off x="464325" y="1154875"/>
            <a:ext cx="2067300" cy="40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Using pop() method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5" name="Google Shape;36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25" y="1830691"/>
            <a:ext cx="8215349" cy="17232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6" name="Google Shape;366;p64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Remove element from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list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/>
        </p:nvSpPr>
        <p:spPr>
          <a:xfrm>
            <a:off x="464325" y="1154875"/>
            <a:ext cx="2448900" cy="40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Using remove()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65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Remove element from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list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3" name="Google Shape;37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25" y="1829950"/>
            <a:ext cx="8195425" cy="161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Revers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ing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 list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79" name="Google Shape;379;p66"/>
          <p:cNvGrpSpPr/>
          <p:nvPr/>
        </p:nvGrpSpPr>
        <p:grpSpPr>
          <a:xfrm>
            <a:off x="542475" y="1186425"/>
            <a:ext cx="8059051" cy="3591674"/>
            <a:chOff x="542475" y="1116125"/>
            <a:chExt cx="8059051" cy="3591674"/>
          </a:xfrm>
        </p:grpSpPr>
        <p:pic>
          <p:nvPicPr>
            <p:cNvPr id="380" name="Google Shape;380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2475" y="1116125"/>
              <a:ext cx="8059049" cy="168305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81" name="Google Shape;381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475" y="3005832"/>
              <a:ext cx="8059051" cy="1701967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/>
          <p:nvPr/>
        </p:nvSpPr>
        <p:spPr>
          <a:xfrm>
            <a:off x="287000" y="1126325"/>
            <a:ext cx="8760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list reverse() method and the parameter reverse in the sort() method are two different operations</a:t>
            </a:r>
            <a:endParaRPr sz="1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Image result for please note icons" id="387" name="Google Shape;3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232800"/>
            <a:ext cx="959250" cy="92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7"/>
          <p:cNvPicPr preferRelativeResize="0"/>
          <p:nvPr/>
        </p:nvPicPr>
        <p:blipFill rotWithShape="1">
          <a:blip r:embed="rId4">
            <a:alphaModFix/>
          </a:blip>
          <a:srcRect b="0" l="0" r="23406" t="0"/>
          <a:stretch/>
        </p:blipFill>
        <p:spPr>
          <a:xfrm>
            <a:off x="1576001" y="1546625"/>
            <a:ext cx="5992001" cy="3476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Indexing and Slicing lists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4" name="Google Shape;39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90825"/>
            <a:ext cx="8839200" cy="312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Avenir"/>
                <a:ea typeface="Avenir"/>
                <a:cs typeface="Avenir"/>
                <a:sym typeface="Avenir"/>
              </a:rPr>
              <a:t>Indexing and </a:t>
            </a:r>
            <a:r>
              <a:rPr b="0" i="0" lang="en-GB" sz="2400" u="none" cap="none" strike="noStrike">
                <a:latin typeface="Avenir"/>
                <a:ea typeface="Avenir"/>
                <a:cs typeface="Avenir"/>
                <a:sym typeface="Avenir"/>
              </a:rPr>
              <a:t>slicing</a:t>
            </a:r>
            <a:endParaRPr b="0" i="0" sz="24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450000" y="992100"/>
            <a:ext cx="8360400" cy="30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Indexing is a process of referring an element of an iterable (string, list, tuple, etc) by its position, called index, within the iterable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Slicing is a process of getting a subset of elements from an iterable based on their indices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To retrieve an element of the list, we use the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index operator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[]. Iterables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are “zero indexed”, so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[0]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returns the zero-th (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i.e.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the left-most) item in the list, and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[1]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returns the one-th item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 also allows you to index from the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end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of the list using a negative number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a list: basic example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0" name="Google Shape;40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0" y="1655850"/>
            <a:ext cx="8028150" cy="2553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a list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using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negative index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6" name="Google Shape;406;p70"/>
          <p:cNvSpPr txBox="1"/>
          <p:nvPr/>
        </p:nvSpPr>
        <p:spPr>
          <a:xfrm>
            <a:off x="301350" y="1172300"/>
            <a:ext cx="8388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With negative index the elements are selected from right hand side of the list. The index of the right most element is -1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7" name="Google Shape;40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1000"/>
            <a:ext cx="8839201" cy="115079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a list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using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negative index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3" name="Google Shape;41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60175"/>
            <a:ext cx="8839200" cy="312074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/>
        </p:nvSpPr>
        <p:spPr>
          <a:xfrm>
            <a:off x="377000" y="140875"/>
            <a:ext cx="7451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Slice a list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using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negative index</a:t>
            </a:r>
            <a:endParaRPr b="0" i="0" sz="17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9" name="Google Shape;41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0500"/>
            <a:ext cx="8839201" cy="3326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73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426" name="Google Shape;426;p73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427" name="Google Shape;427;p73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Avenir"/>
                <a:ea typeface="Avenir"/>
                <a:cs typeface="Avenir"/>
                <a:sym typeface="Avenir"/>
              </a:rPr>
              <a:t>Indexing and </a:t>
            </a:r>
            <a:r>
              <a:rPr b="0" i="0" lang="en-GB" sz="2400" u="none" cap="none" strike="noStrike">
                <a:latin typeface="Avenir"/>
                <a:ea typeface="Avenir"/>
                <a:cs typeface="Avenir"/>
                <a:sym typeface="Avenir"/>
              </a:rPr>
              <a:t>slicing</a:t>
            </a:r>
            <a:endParaRPr b="0" i="0" sz="24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5744032" y="3070402"/>
            <a:ext cx="2313300" cy="5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‘:’ is used to specify range of the sequence to be sliced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50" y="1610050"/>
            <a:ext cx="4323767" cy="3111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2" name="Google Shape;152;p34"/>
          <p:cNvCxnSpPr/>
          <p:nvPr/>
        </p:nvCxnSpPr>
        <p:spPr>
          <a:xfrm flipH="1">
            <a:off x="1464532" y="3357794"/>
            <a:ext cx="42795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34"/>
          <p:cNvSpPr txBox="1"/>
          <p:nvPr/>
        </p:nvSpPr>
        <p:spPr>
          <a:xfrm>
            <a:off x="705950" y="114625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Avenir"/>
                <a:ea typeface="Avenir"/>
                <a:cs typeface="Avenir"/>
                <a:sym typeface="Avenir"/>
              </a:rPr>
              <a:t>Indexing and </a:t>
            </a:r>
            <a:r>
              <a:rPr b="0" i="0" lang="en-GB" sz="2400" u="none" cap="none" strike="noStrike">
                <a:latin typeface="Avenir"/>
                <a:ea typeface="Avenir"/>
                <a:cs typeface="Avenir"/>
                <a:sym typeface="Avenir"/>
              </a:rPr>
              <a:t>slicing</a:t>
            </a:r>
            <a:endParaRPr b="0" i="0" sz="24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9" name="Google Shape;1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50" y="1612967"/>
            <a:ext cx="7919999" cy="24386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35"/>
          <p:cNvSpPr txBox="1"/>
          <p:nvPr/>
        </p:nvSpPr>
        <p:spPr>
          <a:xfrm>
            <a:off x="717000" y="114625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Avenir"/>
                <a:ea typeface="Avenir"/>
                <a:cs typeface="Avenir"/>
                <a:sym typeface="Avenir"/>
              </a:rPr>
              <a:t>Indexing and </a:t>
            </a:r>
            <a:r>
              <a:rPr b="0" i="0" lang="en-GB" sz="2400" u="none" cap="none" strike="noStrike">
                <a:latin typeface="Avenir"/>
                <a:ea typeface="Avenir"/>
                <a:cs typeface="Avenir"/>
                <a:sym typeface="Avenir"/>
              </a:rPr>
              <a:t>slicing</a:t>
            </a:r>
            <a:endParaRPr b="0" i="0" sz="24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6" name="Google Shape;1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75" y="1654700"/>
            <a:ext cx="7920001" cy="2400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36"/>
          <p:cNvSpPr txBox="1"/>
          <p:nvPr/>
        </p:nvSpPr>
        <p:spPr>
          <a:xfrm>
            <a:off x="705950" y="114625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andling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3" name="Google Shape;1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825" y="2014375"/>
            <a:ext cx="6712450" cy="2901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37"/>
          <p:cNvSpPr txBox="1"/>
          <p:nvPr/>
        </p:nvSpPr>
        <p:spPr>
          <a:xfrm>
            <a:off x="419250" y="966175"/>
            <a:ext cx="861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 has a set of built-in methods that you can use on strings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Some of the string built-in methods are as follows: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13" y="1708638"/>
            <a:ext cx="7919999" cy="1060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38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String Handling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1" name="Google Shape;181;p38"/>
          <p:cNvCxnSpPr/>
          <p:nvPr/>
        </p:nvCxnSpPr>
        <p:spPr>
          <a:xfrm>
            <a:off x="2170363" y="2381675"/>
            <a:ext cx="4367100" cy="826500"/>
          </a:xfrm>
          <a:prstGeom prst="bentConnector3">
            <a:avLst>
              <a:gd fmla="val 10003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" name="Google Shape;182;p38"/>
          <p:cNvSpPr txBox="1"/>
          <p:nvPr/>
        </p:nvSpPr>
        <p:spPr>
          <a:xfrm>
            <a:off x="5013350" y="3208175"/>
            <a:ext cx="2721900" cy="74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Returns a concatenated string where each character of date is separated with sep string which is ‘-’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705950" y="114625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055B49-762B-4ABC-841C-0CB0E53771C2}"/>
</file>

<file path=customXml/itemProps2.xml><?xml version="1.0" encoding="utf-8"?>
<ds:datastoreItem xmlns:ds="http://schemas.openxmlformats.org/officeDocument/2006/customXml" ds:itemID="{82411DD2-6B47-451E-BE1B-458DB8305372}"/>
</file>

<file path=customXml/itemProps3.xml><?xml version="1.0" encoding="utf-8"?>
<ds:datastoreItem xmlns:ds="http://schemas.openxmlformats.org/officeDocument/2006/customXml" ds:itemID="{8C7FA96F-94A8-48C4-8252-1FA6C1117CE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