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4" r:id="rId4"/>
    <p:sldMasterId id="2147483675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y="5143500" cx="9144000"/>
  <p:notesSz cx="6858000" cy="9144000"/>
  <p:embeddedFontLs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13" Type="http://schemas.openxmlformats.org/officeDocument/2006/relationships/slide" Target="slides/slide6.xml"/><Relationship Id="rId39" Type="http://schemas.openxmlformats.org/officeDocument/2006/relationships/slide" Target="slides/slide32.xml"/><Relationship Id="rId18" Type="http://schemas.openxmlformats.org/officeDocument/2006/relationships/slide" Target="slides/slide11.xml"/><Relationship Id="rId42" Type="http://schemas.openxmlformats.org/officeDocument/2006/relationships/slide" Target="slides/slide35.xml"/><Relationship Id="rId21" Type="http://schemas.openxmlformats.org/officeDocument/2006/relationships/slide" Target="slides/slide14.xml"/><Relationship Id="rId47" Type="http://schemas.openxmlformats.org/officeDocument/2006/relationships/font" Target="fonts/OpenSans-italic.fntdata"/><Relationship Id="rId34" Type="http://schemas.openxmlformats.org/officeDocument/2006/relationships/slide" Target="slides/slide27.xml"/><Relationship Id="rId50" Type="http://schemas.openxmlformats.org/officeDocument/2006/relationships/customXml" Target="../customXml/item2.xml"/><Relationship Id="rId7" Type="http://schemas.openxmlformats.org/officeDocument/2006/relationships/notesMaster" Target="notesMasters/notesMaster1.xml"/><Relationship Id="rId2" Type="http://schemas.openxmlformats.org/officeDocument/2006/relationships/viewProps" Target="viewProps.xml"/><Relationship Id="rId29" Type="http://schemas.openxmlformats.org/officeDocument/2006/relationships/slide" Target="slides/slide22.xml"/><Relationship Id="rId16" Type="http://schemas.openxmlformats.org/officeDocument/2006/relationships/slide" Target="slides/slide9.xml"/><Relationship Id="rId40" Type="http://schemas.openxmlformats.org/officeDocument/2006/relationships/slide" Target="slides/slide33.xml"/><Relationship Id="rId24" Type="http://schemas.openxmlformats.org/officeDocument/2006/relationships/slide" Target="slides/slide17.xml"/><Relationship Id="rId45" Type="http://schemas.openxmlformats.org/officeDocument/2006/relationships/font" Target="fonts/OpenSans-regular.fntdata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36" Type="http://schemas.openxmlformats.org/officeDocument/2006/relationships/slide" Target="slides/slide29.xml"/><Relationship Id="rId49" Type="http://schemas.openxmlformats.org/officeDocument/2006/relationships/customXml" Target="../customXml/item1.xml"/><Relationship Id="rId44" Type="http://schemas.openxmlformats.org/officeDocument/2006/relationships/slide" Target="slides/slide37.xml"/><Relationship Id="rId31" Type="http://schemas.openxmlformats.org/officeDocument/2006/relationships/slide" Target="slides/slide2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22" Type="http://schemas.openxmlformats.org/officeDocument/2006/relationships/slide" Target="slides/slide15.xml"/><Relationship Id="rId43" Type="http://schemas.openxmlformats.org/officeDocument/2006/relationships/slide" Target="slides/slide3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OpenSans-boldItalic.fntdata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14" Type="http://schemas.openxmlformats.org/officeDocument/2006/relationships/slide" Target="slides/slide7.xml"/><Relationship Id="rId8" Type="http://schemas.openxmlformats.org/officeDocument/2006/relationships/slide" Target="slides/slide1.xml"/><Relationship Id="rId51" Type="http://schemas.openxmlformats.org/officeDocument/2006/relationships/customXml" Target="../customXml/item3.xml"/><Relationship Id="rId3" Type="http://schemas.openxmlformats.org/officeDocument/2006/relationships/presProps" Target="presProps.xml"/><Relationship Id="rId46" Type="http://schemas.openxmlformats.org/officeDocument/2006/relationships/font" Target="fonts/OpenSans-bold.fntdata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theme" Target="theme/theme1.xml"/><Relationship Id="rId6" Type="http://schemas.openxmlformats.org/officeDocument/2006/relationships/slideMaster" Target="slideMasters/slideMaster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17c8d367e_0_724:notes"/>
          <p:cNvSpPr/>
          <p:nvPr>
            <p:ph idx="2" type="sldImg"/>
          </p:nvPr>
        </p:nvSpPr>
        <p:spPr>
          <a:xfrm>
            <a:off x="381474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817c8d367e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817c8d367e_0_7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17c8d367e_0_3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817c8d367e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17c8d367e_0_3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817c8d367e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17c8d367e_0_3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817c8d367e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17c8d367e_0_3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817c8d367e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17c8d367e_0_3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817c8d367e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17c8d367e_0_3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817c8d367e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17c8d367e_0_3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817c8d367e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17c8d367e_0_3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817c8d367e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17c8d367e_0_3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817c8d367e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817c8d367e_0_3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17c8d367e_0_3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817c8d367e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17c8d367e_0_2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817c8d367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g817c8d367e_0_2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17c8d367e_0_3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817c8d367e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17c8d367e_0_3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817c8d367e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17c8d367e_0_3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817c8d367e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17c8d367e_0_3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817c8d367e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17c8d367e_0_4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817c8d367e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17c8d367e_0_4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817c8d367e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17c8d367e_0_4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817c8d367e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17c8d367e_0_4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817c8d367e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17c8d367e_0_4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817c8d367e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17c8d367e_0_4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817c8d367e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17c8d367e_0_2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817c8d367e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17c8d367e_0_4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817c8d367e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17c8d367e_0_4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817c8d367e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17c8d367e_0_4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817c8d367e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17c8d367e_0_4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817c8d367e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17c8d367e_0_4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817c8d367e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17c8d367e_0_4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817c8d367e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17c8d367e_0_4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817c8d367e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17c8d367e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817c8d367e_0_682:notes"/>
          <p:cNvSpPr/>
          <p:nvPr>
            <p:ph idx="2" type="sldImg"/>
          </p:nvPr>
        </p:nvSpPr>
        <p:spPr>
          <a:xfrm>
            <a:off x="381474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17c8d367e_0_2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817c8d367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17c8d367e_0_2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817c8d367e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17c8d367e_0_2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817c8d367e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17c8d367e_0_2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817c8d367e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17c8d367e_0_3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817c8d367e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17c8d367e_0_3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817c8d367e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448033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Design">
  <p:cSld name="2_Desig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No Contents">
  <p:cSld name="1_No Conten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st Slide">
  <p:cSld name="Last Slid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/>
          <p:nvPr>
            <p:ph idx="12" type="sldNum"/>
          </p:nvPr>
        </p:nvSpPr>
        <p:spPr>
          <a:xfrm>
            <a:off x="24213" y="4800774"/>
            <a:ext cx="588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7" name="Google Shape;107;p29"/>
          <p:cNvSpPr/>
          <p:nvPr/>
        </p:nvSpPr>
        <p:spPr>
          <a:xfrm>
            <a:off x="0" y="4370457"/>
            <a:ext cx="9144000" cy="77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9"/>
          <p:cNvSpPr txBox="1"/>
          <p:nvPr/>
        </p:nvSpPr>
        <p:spPr>
          <a:xfrm>
            <a:off x="5611059" y="3741045"/>
            <a:ext cx="1869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75" spcFirstLastPara="1" rIns="22875" wrap="square" tIns="228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www.knowledgehut.com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9"/>
          <p:cNvSpPr txBox="1"/>
          <p:nvPr>
            <p:ph idx="1" type="body"/>
          </p:nvPr>
        </p:nvSpPr>
        <p:spPr>
          <a:xfrm>
            <a:off x="5583238" y="2447667"/>
            <a:ext cx="3279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9"/>
          <p:cNvSpPr txBox="1"/>
          <p:nvPr>
            <p:ph idx="2" type="body"/>
          </p:nvPr>
        </p:nvSpPr>
        <p:spPr>
          <a:xfrm>
            <a:off x="5583238" y="2790622"/>
            <a:ext cx="32799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1" name="Google Shape;11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22999" y="185335"/>
            <a:ext cx="1640014" cy="7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9"/>
          <p:cNvPicPr preferRelativeResize="0"/>
          <p:nvPr/>
        </p:nvPicPr>
        <p:blipFill rotWithShape="1">
          <a:blip r:embed="rId3">
            <a:alphaModFix/>
          </a:blip>
          <a:srcRect b="0" l="40259" r="0" t="0"/>
          <a:stretch/>
        </p:blipFill>
        <p:spPr>
          <a:xfrm>
            <a:off x="2734" y="1077816"/>
            <a:ext cx="557628" cy="1702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9"/>
          <p:cNvPicPr preferRelativeResize="0"/>
          <p:nvPr/>
        </p:nvPicPr>
        <p:blipFill rotWithShape="1">
          <a:blip r:embed="rId4">
            <a:alphaModFix/>
          </a:blip>
          <a:srcRect b="0" l="0" r="50000" t="0"/>
          <a:stretch/>
        </p:blipFill>
        <p:spPr>
          <a:xfrm>
            <a:off x="8870950" y="1139125"/>
            <a:ext cx="273050" cy="244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9"/>
          <p:cNvPicPr preferRelativeResize="0"/>
          <p:nvPr/>
        </p:nvPicPr>
        <p:blipFill rotWithShape="1">
          <a:blip r:embed="rId5">
            <a:alphaModFix/>
          </a:blip>
          <a:srcRect b="34106" l="74946" r="0" t="0"/>
          <a:stretch/>
        </p:blipFill>
        <p:spPr>
          <a:xfrm>
            <a:off x="86545" y="4724429"/>
            <a:ext cx="509106" cy="560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9"/>
          <p:cNvPicPr preferRelativeResize="0"/>
          <p:nvPr/>
        </p:nvPicPr>
        <p:blipFill rotWithShape="1">
          <a:blip r:embed="rId6">
            <a:alphaModFix/>
          </a:blip>
          <a:srcRect b="50937" l="0" r="22773" t="0"/>
          <a:stretch/>
        </p:blipFill>
        <p:spPr>
          <a:xfrm>
            <a:off x="8544360" y="4634889"/>
            <a:ext cx="711076" cy="507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222999" y="185335"/>
            <a:ext cx="1640014" cy="741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73">
          <p15:clr>
            <a:srgbClr val="F26B43"/>
          </p15:clr>
        </p15:guide>
        <p15:guide id="2" pos="193">
          <p15:clr>
            <a:srgbClr val="F26B43"/>
          </p15:clr>
        </p15:guide>
        <p15:guide id="3" orient="horz" pos="509">
          <p15:clr>
            <a:srgbClr val="F26B43"/>
          </p15:clr>
        </p15:guide>
        <p15:guide id="4" orient="horz" pos="6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/>
          <p:nvPr/>
        </p:nvSpPr>
        <p:spPr>
          <a:xfrm>
            <a:off x="0" y="-1"/>
            <a:ext cx="9144000" cy="5143500"/>
          </a:xfrm>
          <a:prstGeom prst="rect">
            <a:avLst/>
          </a:prstGeom>
          <a:solidFill>
            <a:srgbClr val="1A19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0"/>
          <p:cNvSpPr/>
          <p:nvPr/>
        </p:nvSpPr>
        <p:spPr>
          <a:xfrm>
            <a:off x="3978175" y="2006475"/>
            <a:ext cx="4926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to Python - Part 5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626" y="304402"/>
            <a:ext cx="2835808" cy="128232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0"/>
          <p:cNvSpPr/>
          <p:nvPr/>
        </p:nvSpPr>
        <p:spPr>
          <a:xfrm>
            <a:off x="3981750" y="2675600"/>
            <a:ext cx="43587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Container Objects - Tuple and Dictionary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9"/>
          <p:cNvSpPr txBox="1"/>
          <p:nvPr/>
        </p:nvSpPr>
        <p:spPr>
          <a:xfrm>
            <a:off x="385011" y="140875"/>
            <a:ext cx="74436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Tuple operations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82" name="Google Shape;18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00" y="1807300"/>
            <a:ext cx="8371650" cy="2569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3" name="Google Shape;183;p39"/>
          <p:cNvSpPr txBox="1"/>
          <p:nvPr/>
        </p:nvSpPr>
        <p:spPr>
          <a:xfrm>
            <a:off x="541600" y="1239075"/>
            <a:ext cx="82674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Checking existence of an element using membership operators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0"/>
          <p:cNvSpPr txBox="1"/>
          <p:nvPr/>
        </p:nvSpPr>
        <p:spPr>
          <a:xfrm>
            <a:off x="385011" y="140875"/>
            <a:ext cx="74436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Tuple operations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9" name="Google Shape;189;p40"/>
          <p:cNvSpPr txBox="1"/>
          <p:nvPr/>
        </p:nvSpPr>
        <p:spPr>
          <a:xfrm>
            <a:off x="541600" y="1239075"/>
            <a:ext cx="82674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Iterating through the element of a tuple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0" name="Google Shape;1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25" y="1893896"/>
            <a:ext cx="8221549" cy="180323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/>
          <p:nvPr/>
        </p:nvSpPr>
        <p:spPr>
          <a:xfrm>
            <a:off x="385011" y="140875"/>
            <a:ext cx="74436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Tuple operations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6" name="Google Shape;196;p41"/>
          <p:cNvSpPr txBox="1"/>
          <p:nvPr/>
        </p:nvSpPr>
        <p:spPr>
          <a:xfrm>
            <a:off x="541600" y="1239075"/>
            <a:ext cx="82674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Counting the number of elements in the tuple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7" name="Google Shape;19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00" y="2327224"/>
            <a:ext cx="8109775" cy="1135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42"/>
          <p:cNvPicPr preferRelativeResize="0"/>
          <p:nvPr/>
        </p:nvPicPr>
        <p:blipFill rotWithShape="1">
          <a:blip r:embed="rId3">
            <a:alphaModFix/>
          </a:blip>
          <a:srcRect b="52443" l="774" r="28847" t="16283"/>
          <a:stretch/>
        </p:blipFill>
        <p:spPr>
          <a:xfrm>
            <a:off x="905450" y="1515375"/>
            <a:ext cx="7122351" cy="11172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3" name="Google Shape;203;p42"/>
          <p:cNvSpPr txBox="1"/>
          <p:nvPr/>
        </p:nvSpPr>
        <p:spPr>
          <a:xfrm>
            <a:off x="541600" y="1086675"/>
            <a:ext cx="82674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Get the maximum value from the tuple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4" name="Google Shape;204;p42"/>
          <p:cNvSpPr txBox="1"/>
          <p:nvPr/>
        </p:nvSpPr>
        <p:spPr>
          <a:xfrm>
            <a:off x="541600" y="2915475"/>
            <a:ext cx="82674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Get the minimum value from the tuple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5" name="Google Shape;205;p42"/>
          <p:cNvPicPr preferRelativeResize="0"/>
          <p:nvPr/>
        </p:nvPicPr>
        <p:blipFill rotWithShape="1">
          <a:blip r:embed="rId3">
            <a:alphaModFix/>
          </a:blip>
          <a:srcRect b="0" l="776" r="23819" t="70413"/>
          <a:stretch/>
        </p:blipFill>
        <p:spPr>
          <a:xfrm>
            <a:off x="905450" y="3344175"/>
            <a:ext cx="7122351" cy="98668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6" name="Google Shape;206;p42"/>
          <p:cNvSpPr txBox="1"/>
          <p:nvPr/>
        </p:nvSpPr>
        <p:spPr>
          <a:xfrm>
            <a:off x="385011" y="140875"/>
            <a:ext cx="74436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Tuple operations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3"/>
          <p:cNvSpPr txBox="1"/>
          <p:nvPr/>
        </p:nvSpPr>
        <p:spPr>
          <a:xfrm>
            <a:off x="1243250" y="1296700"/>
            <a:ext cx="6280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max() &amp; min() cannot be used on a tuple with mixed data types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2" name="Google Shape;21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914200"/>
            <a:ext cx="8839201" cy="220326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Image result for please note icons" id="213" name="Google Shape;21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650" y="232800"/>
            <a:ext cx="959250" cy="92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/>
          <p:nvPr/>
        </p:nvSpPr>
        <p:spPr>
          <a:xfrm>
            <a:off x="1169688" y="1595050"/>
            <a:ext cx="65931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Since a tuple is immutable, a new element cannot be appended into it</a:t>
            </a:r>
            <a:endParaRPr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9" name="Google Shape;219;p44"/>
          <p:cNvPicPr preferRelativeResize="0"/>
          <p:nvPr/>
        </p:nvPicPr>
        <p:blipFill rotWithShape="1">
          <a:blip r:embed="rId3">
            <a:alphaModFix/>
          </a:blip>
          <a:srcRect b="0" l="773" r="15129" t="3250"/>
          <a:stretch/>
        </p:blipFill>
        <p:spPr>
          <a:xfrm>
            <a:off x="793625" y="2220125"/>
            <a:ext cx="7727299" cy="20493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Image result for please note icons" id="220" name="Google Shape;22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650" y="232800"/>
            <a:ext cx="959250" cy="92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5"/>
          <p:cNvSpPr txBox="1"/>
          <p:nvPr/>
        </p:nvSpPr>
        <p:spPr>
          <a:xfrm>
            <a:off x="377000" y="140875"/>
            <a:ext cx="74517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Indexing and Slicing tuples</a:t>
            </a:r>
            <a:endParaRPr b="0" i="0" sz="17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26" name="Google Shape;226;p45"/>
          <p:cNvGrpSpPr/>
          <p:nvPr/>
        </p:nvGrpSpPr>
        <p:grpSpPr>
          <a:xfrm>
            <a:off x="102675" y="1692950"/>
            <a:ext cx="8839200" cy="2908573"/>
            <a:chOff x="102675" y="1692950"/>
            <a:chExt cx="8839200" cy="2908573"/>
          </a:xfrm>
        </p:grpSpPr>
        <p:pic>
          <p:nvPicPr>
            <p:cNvPr id="227" name="Google Shape;227;p45"/>
            <p:cNvPicPr preferRelativeResize="0"/>
            <p:nvPr/>
          </p:nvPicPr>
          <p:blipFill rotWithShape="1">
            <a:blip r:embed="rId3">
              <a:alphaModFix/>
            </a:blip>
            <a:srcRect b="0" l="0" r="0" t="23348"/>
            <a:stretch/>
          </p:blipFill>
          <p:spPr>
            <a:xfrm>
              <a:off x="102675" y="2209423"/>
              <a:ext cx="8839200" cy="239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Google Shape;228;p45"/>
            <p:cNvSpPr txBox="1"/>
            <p:nvPr/>
          </p:nvSpPr>
          <p:spPr>
            <a:xfrm>
              <a:off x="1114150" y="1692950"/>
              <a:ext cx="5726400" cy="8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1" lang="en-GB" sz="3000" u="none" cap="none" strike="noStrike">
                  <a:solidFill>
                    <a:srgbClr val="434343"/>
                  </a:solidFill>
                  <a:latin typeface="Avenir"/>
                  <a:ea typeface="Avenir"/>
                  <a:cs typeface="Avenir"/>
                  <a:sym typeface="Avenir"/>
                </a:rPr>
                <a:t>tuple [Start,   Stop,   Step]</a:t>
              </a:r>
              <a:endParaRPr b="0" i="1" sz="23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/>
        </p:nvSpPr>
        <p:spPr>
          <a:xfrm>
            <a:off x="377000" y="140875"/>
            <a:ext cx="74517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Indexing and Slicing tuples</a:t>
            </a:r>
            <a:endParaRPr b="0" i="0" sz="17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4" name="Google Shape;23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325" y="1797100"/>
            <a:ext cx="8499350" cy="248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/>
        </p:nvSpPr>
        <p:spPr>
          <a:xfrm>
            <a:off x="390725" y="2266950"/>
            <a:ext cx="48960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4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Dictionary</a:t>
            </a:r>
            <a:endParaRPr b="0" i="0" sz="4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8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Dictionary object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6" name="Google Shape;246;p48"/>
          <p:cNvSpPr txBox="1"/>
          <p:nvPr/>
        </p:nvSpPr>
        <p:spPr>
          <a:xfrm>
            <a:off x="377550" y="1469075"/>
            <a:ext cx="8388900" cy="27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Elements exists in key-value pairs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{} curly brackets 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 creating a dictionary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[] square brackets 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</a:t>
            </a: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indexi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ng </a:t>
            </a: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Dictionaries are mutable and unordered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/>
          <p:nvPr/>
        </p:nvSpPr>
        <p:spPr>
          <a:xfrm>
            <a:off x="390725" y="2266950"/>
            <a:ext cx="48960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4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Tuple</a:t>
            </a:r>
            <a:endParaRPr b="0" i="0" sz="4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9"/>
          <p:cNvSpPr txBox="1"/>
          <p:nvPr/>
        </p:nvSpPr>
        <p:spPr>
          <a:xfrm>
            <a:off x="360947" y="140875"/>
            <a:ext cx="74679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How does 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dictionary 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object look like?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52" name="Google Shape;252;p49"/>
          <p:cNvGrpSpPr/>
          <p:nvPr/>
        </p:nvGrpSpPr>
        <p:grpSpPr>
          <a:xfrm>
            <a:off x="2023675" y="1937491"/>
            <a:ext cx="5238750" cy="1231034"/>
            <a:chOff x="2023675" y="1937491"/>
            <a:chExt cx="5238750" cy="1231034"/>
          </a:xfrm>
        </p:grpSpPr>
        <p:sp>
          <p:nvSpPr>
            <p:cNvPr id="253" name="Google Shape;253;p49"/>
            <p:cNvSpPr txBox="1"/>
            <p:nvPr/>
          </p:nvSpPr>
          <p:spPr>
            <a:xfrm>
              <a:off x="4326500" y="1951700"/>
              <a:ext cx="6465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GB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Value 1</a:t>
              </a:r>
              <a:endParaRPr b="1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4" name="Google Shape;254;p49"/>
            <p:cNvPicPr preferRelativeResize="0"/>
            <p:nvPr/>
          </p:nvPicPr>
          <p:blipFill rotWithShape="1">
            <a:blip r:embed="rId3">
              <a:alphaModFix/>
            </a:blip>
            <a:srcRect b="39493" l="0" r="0" t="30315"/>
            <a:stretch/>
          </p:blipFill>
          <p:spPr>
            <a:xfrm>
              <a:off x="2023675" y="2273375"/>
              <a:ext cx="5238750" cy="603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p49"/>
            <p:cNvSpPr/>
            <p:nvPr/>
          </p:nvSpPr>
          <p:spPr>
            <a:xfrm rot="5400000">
              <a:off x="3751000" y="1982075"/>
              <a:ext cx="63900" cy="5187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49"/>
            <p:cNvSpPr/>
            <p:nvPr/>
          </p:nvSpPr>
          <p:spPr>
            <a:xfrm rot="5400000">
              <a:off x="4611100" y="1982075"/>
              <a:ext cx="63900" cy="5187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9"/>
            <p:cNvSpPr txBox="1"/>
            <p:nvPr/>
          </p:nvSpPr>
          <p:spPr>
            <a:xfrm>
              <a:off x="3481100" y="1937491"/>
              <a:ext cx="6039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GB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Key 1</a:t>
              </a:r>
              <a:endParaRPr b="1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9"/>
            <p:cNvSpPr/>
            <p:nvPr/>
          </p:nvSpPr>
          <p:spPr>
            <a:xfrm rot="-5400000">
              <a:off x="3839800" y="2561025"/>
              <a:ext cx="49800" cy="6822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9"/>
            <p:cNvSpPr txBox="1"/>
            <p:nvPr/>
          </p:nvSpPr>
          <p:spPr>
            <a:xfrm>
              <a:off x="3541450" y="2877224"/>
              <a:ext cx="6465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GB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Key 2</a:t>
              </a:r>
              <a:endParaRPr b="1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9"/>
            <p:cNvSpPr/>
            <p:nvPr/>
          </p:nvSpPr>
          <p:spPr>
            <a:xfrm rot="-5400000">
              <a:off x="5663650" y="1635550"/>
              <a:ext cx="42600" cy="25260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9"/>
            <p:cNvSpPr txBox="1"/>
            <p:nvPr/>
          </p:nvSpPr>
          <p:spPr>
            <a:xfrm>
              <a:off x="4421950" y="2877225"/>
              <a:ext cx="25260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GB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Value  2</a:t>
              </a:r>
              <a:endParaRPr b="1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0"/>
          <p:cNvSpPr txBox="1"/>
          <p:nvPr/>
        </p:nvSpPr>
        <p:spPr>
          <a:xfrm>
            <a:off x="368967" y="140875"/>
            <a:ext cx="74598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Creating d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ictionary object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67" name="Google Shape;26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77325"/>
            <a:ext cx="8839197" cy="159675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1"/>
          <p:cNvSpPr txBox="1"/>
          <p:nvPr/>
        </p:nvSpPr>
        <p:spPr>
          <a:xfrm>
            <a:off x="368967" y="140875"/>
            <a:ext cx="74598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Dictionary 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operations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3" name="Google Shape;273;p51"/>
          <p:cNvSpPr txBox="1"/>
          <p:nvPr/>
        </p:nvSpPr>
        <p:spPr>
          <a:xfrm>
            <a:off x="541600" y="1239075"/>
            <a:ext cx="82674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Adding an element in a dictionary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74" name="Google Shape;27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90950"/>
            <a:ext cx="8839198" cy="224555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2"/>
          <p:cNvSpPr txBox="1"/>
          <p:nvPr/>
        </p:nvSpPr>
        <p:spPr>
          <a:xfrm>
            <a:off x="368967" y="140875"/>
            <a:ext cx="74598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Dictionary 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operations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0" name="Google Shape;280;p52"/>
          <p:cNvSpPr txBox="1"/>
          <p:nvPr/>
        </p:nvSpPr>
        <p:spPr>
          <a:xfrm>
            <a:off x="541600" y="1239075"/>
            <a:ext cx="82674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Removing an element from a dictionary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81" name="Google Shape;28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20175"/>
            <a:ext cx="8839200" cy="2177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3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Dictionary 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- Word Count Example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87" name="Google Shape;28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50" y="1317750"/>
            <a:ext cx="7533500" cy="3192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4"/>
          <p:cNvSpPr txBox="1"/>
          <p:nvPr/>
        </p:nvSpPr>
        <p:spPr>
          <a:xfrm>
            <a:off x="385011" y="140875"/>
            <a:ext cx="74436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Consider the word count program below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3" name="Google Shape;293;p54"/>
          <p:cNvSpPr txBox="1"/>
          <p:nvPr/>
        </p:nvSpPr>
        <p:spPr>
          <a:xfrm>
            <a:off x="266850" y="4375275"/>
            <a:ext cx="8610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above code throws</a:t>
            </a:r>
            <a:r>
              <a:rPr b="0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an error because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key </a:t>
            </a:r>
            <a:r>
              <a:rPr b="0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is not initialized and we are trying to add 1 to an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the</a:t>
            </a:r>
            <a:r>
              <a:rPr b="0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uninitialized key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’s value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94" name="Google Shape;29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600" y="1033775"/>
            <a:ext cx="6032824" cy="334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5"/>
          <p:cNvSpPr txBox="1"/>
          <p:nvPr/>
        </p:nvSpPr>
        <p:spPr>
          <a:xfrm>
            <a:off x="385011" y="140875"/>
            <a:ext cx="74436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Default dictionary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0" name="Google Shape;300;p55"/>
          <p:cNvSpPr txBox="1"/>
          <p:nvPr/>
        </p:nvSpPr>
        <p:spPr>
          <a:xfrm>
            <a:off x="245375" y="2130950"/>
            <a:ext cx="8456100" cy="28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Import the defaultdict from collections module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Initialize the dictionary object with defaultdict()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Note: We passed int() to the defaultdict()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When the dictionary object encounters a key that was not seen before, it initializes the key with a value returned by int(), in this case 0 (zero)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1" name="Google Shape;301;p55"/>
          <p:cNvSpPr txBox="1"/>
          <p:nvPr/>
        </p:nvSpPr>
        <p:spPr>
          <a:xfrm>
            <a:off x="302375" y="1434100"/>
            <a:ext cx="8610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In order to avoid the error for uninitialized values, we use defaultdict()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56"/>
          <p:cNvPicPr preferRelativeResize="0"/>
          <p:nvPr/>
        </p:nvPicPr>
        <p:blipFill rotWithShape="1">
          <a:blip r:embed="rId3">
            <a:alphaModFix/>
          </a:blip>
          <a:srcRect b="0" l="0" r="19865" t="0"/>
          <a:stretch/>
        </p:blipFill>
        <p:spPr>
          <a:xfrm>
            <a:off x="735313" y="1532650"/>
            <a:ext cx="6371176" cy="26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56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Dictionary object: Default dictionary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8" name="Google Shape;308;p56"/>
          <p:cNvSpPr txBox="1"/>
          <p:nvPr/>
        </p:nvSpPr>
        <p:spPr>
          <a:xfrm>
            <a:off x="4919874" y="3170100"/>
            <a:ext cx="3401400" cy="666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When a dictionary object encounters a key that was unseen before, it initializes the key with a value returned by int(), in this case 0</a:t>
            </a:r>
            <a:endParaRPr b="0" i="0" sz="11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9" name="Google Shape;309;p56"/>
          <p:cNvSpPr txBox="1"/>
          <p:nvPr/>
        </p:nvSpPr>
        <p:spPr>
          <a:xfrm>
            <a:off x="4900438" y="1657400"/>
            <a:ext cx="3401400" cy="34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Import the defaultdict from collections module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0" name="Google Shape;310;p56"/>
          <p:cNvSpPr txBox="1"/>
          <p:nvPr/>
        </p:nvSpPr>
        <p:spPr>
          <a:xfrm>
            <a:off x="4900438" y="2471667"/>
            <a:ext cx="3401400" cy="52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Initialize the dictionary object with defaultdict()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Note: We passed int() to the defaultdict()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11" name="Google Shape;311;p56"/>
          <p:cNvCxnSpPr/>
          <p:nvPr/>
        </p:nvCxnSpPr>
        <p:spPr>
          <a:xfrm rot="10800000">
            <a:off x="3191338" y="1812675"/>
            <a:ext cx="17091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56"/>
          <p:cNvCxnSpPr>
            <a:stCxn id="310" idx="1"/>
          </p:cNvCxnSpPr>
          <p:nvPr/>
        </p:nvCxnSpPr>
        <p:spPr>
          <a:xfrm rot="10800000">
            <a:off x="2795338" y="2735817"/>
            <a:ext cx="210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56"/>
          <p:cNvCxnSpPr/>
          <p:nvPr/>
        </p:nvCxnSpPr>
        <p:spPr>
          <a:xfrm rot="10800000">
            <a:off x="2803675" y="3322400"/>
            <a:ext cx="21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50" y="1333400"/>
            <a:ext cx="5690325" cy="31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57"/>
          <p:cNvSpPr txBox="1"/>
          <p:nvPr/>
        </p:nvSpPr>
        <p:spPr>
          <a:xfrm>
            <a:off x="407247" y="140875"/>
            <a:ext cx="74214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Looping through the dictionary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0" name="Google Shape;320;p57"/>
          <p:cNvSpPr txBox="1"/>
          <p:nvPr/>
        </p:nvSpPr>
        <p:spPr>
          <a:xfrm>
            <a:off x="5526875" y="3197025"/>
            <a:ext cx="3319200" cy="102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keys to loop through the keys in the dictionary object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values to loop through the values in the dictionary object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21" name="Google Shape;321;p57"/>
          <p:cNvCxnSpPr/>
          <p:nvPr/>
        </p:nvCxnSpPr>
        <p:spPr>
          <a:xfrm rot="10800000">
            <a:off x="2132675" y="3586450"/>
            <a:ext cx="339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8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ictionary 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operations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27" name="Google Shape;32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225" y="1507525"/>
            <a:ext cx="7295550" cy="296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Tuples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6" name="Google Shape;136;p32"/>
          <p:cNvSpPr txBox="1"/>
          <p:nvPr/>
        </p:nvSpPr>
        <p:spPr>
          <a:xfrm>
            <a:off x="481325" y="1115050"/>
            <a:ext cx="8267400" cy="30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</a:t>
            </a: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ontainer object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Heterogeneous sequence of elements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Can have duplicates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Are i</a:t>
            </a: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mmutable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Elements are separated by comma, enclosed in ( ) parenthesis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9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ictionary 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operations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33" name="Google Shape;33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575" y="1554050"/>
            <a:ext cx="7929474" cy="2735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0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ictionary 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operations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39" name="Google Shape;339;p60"/>
          <p:cNvPicPr preferRelativeResize="0"/>
          <p:nvPr/>
        </p:nvPicPr>
        <p:blipFill rotWithShape="1">
          <a:blip r:embed="rId3">
            <a:alphaModFix/>
          </a:blip>
          <a:srcRect b="0" l="724" r="0" t="0"/>
          <a:stretch/>
        </p:blipFill>
        <p:spPr>
          <a:xfrm>
            <a:off x="652975" y="1606475"/>
            <a:ext cx="7895651" cy="2821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00" y="1601824"/>
            <a:ext cx="7638500" cy="1835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5" name="Google Shape;345;p61"/>
          <p:cNvSpPr txBox="1"/>
          <p:nvPr/>
        </p:nvSpPr>
        <p:spPr>
          <a:xfrm>
            <a:off x="3180125" y="3728825"/>
            <a:ext cx="2197800" cy="69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There is </a:t>
            </a:r>
            <a:r>
              <a:rPr b="1"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‘Wallets’ purchased </a:t>
            </a:r>
            <a:r>
              <a:rPr b="1" i="0" lang="en-GB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 the keys. Thus, get() returns ‘None’ as </a:t>
            </a:r>
            <a:r>
              <a:rPr b="1"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output</a:t>
            </a:r>
            <a:endParaRPr b="1" i="0" sz="11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46" name="Google Shape;346;p61"/>
          <p:cNvCxnSpPr/>
          <p:nvPr/>
        </p:nvCxnSpPr>
        <p:spPr>
          <a:xfrm flipH="1" rot="10800000">
            <a:off x="4278275" y="3147420"/>
            <a:ext cx="1500" cy="58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47" name="Google Shape;347;p61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ictionary 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operations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2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ictionary 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operations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53" name="Google Shape;35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150" y="2035610"/>
            <a:ext cx="7451700" cy="155453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63"/>
          <p:cNvPicPr preferRelativeResize="0"/>
          <p:nvPr/>
        </p:nvPicPr>
        <p:blipFill rotWithShape="1">
          <a:blip r:embed="rId3">
            <a:alphaModFix/>
          </a:blip>
          <a:srcRect b="0" l="390" r="-389" t="38438"/>
          <a:stretch/>
        </p:blipFill>
        <p:spPr>
          <a:xfrm>
            <a:off x="415450" y="1740025"/>
            <a:ext cx="8313100" cy="21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9" name="Google Shape;359;p63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ictionary 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operations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4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ictionary 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operations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65" name="Google Shape;36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575" y="1294725"/>
            <a:ext cx="7576850" cy="326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13" y="976351"/>
            <a:ext cx="7141676" cy="319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1" name="Google Shape;371;p65"/>
          <p:cNvSpPr txBox="1"/>
          <p:nvPr/>
        </p:nvSpPr>
        <p:spPr>
          <a:xfrm>
            <a:off x="6777375" y="4279525"/>
            <a:ext cx="2001300" cy="69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zip() pairs the corresponding elements of the list as a key and value </a:t>
            </a:r>
            <a:r>
              <a:rPr b="1"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of dictionary</a:t>
            </a:r>
            <a:endParaRPr b="1" i="0" sz="11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2" name="Google Shape;372;p65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ictionary 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operations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73" name="Google Shape;373;p65"/>
          <p:cNvCxnSpPr>
            <a:endCxn id="371" idx="1"/>
          </p:cNvCxnSpPr>
          <p:nvPr/>
        </p:nvCxnSpPr>
        <p:spPr>
          <a:xfrm>
            <a:off x="3817575" y="3284875"/>
            <a:ext cx="2959800" cy="1341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6"/>
          <p:cNvSpPr txBox="1"/>
          <p:nvPr/>
        </p:nvSpPr>
        <p:spPr>
          <a:xfrm>
            <a:off x="857408" y="2822045"/>
            <a:ext cx="34572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75" spcFirstLastPara="1" rIns="22875" wrap="square" tIns="228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Us</a:t>
            </a:r>
            <a:endParaRPr sz="7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</a:t>
            </a:r>
            <a:r>
              <a:rPr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@knowledgehut.com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66"/>
          <p:cNvSpPr txBox="1"/>
          <p:nvPr/>
        </p:nvSpPr>
        <p:spPr>
          <a:xfrm>
            <a:off x="786960" y="1760708"/>
            <a:ext cx="37851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D1825"/>
              </a:buClr>
              <a:buSzPts val="1300"/>
              <a:buFont typeface="Open Sans"/>
              <a:buNone/>
            </a:pPr>
            <a:r>
              <a:rPr b="1" i="0" lang="en-GB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700"/>
          </a:p>
        </p:txBody>
      </p:sp>
      <p:sp>
        <p:nvSpPr>
          <p:cNvPr id="380" name="Google Shape;380;p66"/>
          <p:cNvSpPr txBox="1"/>
          <p:nvPr>
            <p:ph idx="1" type="body"/>
          </p:nvPr>
        </p:nvSpPr>
        <p:spPr>
          <a:xfrm>
            <a:off x="5583238" y="2447667"/>
            <a:ext cx="3279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/>
              <a:t>Presenter’s Name</a:t>
            </a:r>
            <a:endParaRPr/>
          </a:p>
        </p:txBody>
      </p:sp>
      <p:sp>
        <p:nvSpPr>
          <p:cNvPr id="381" name="Google Shape;381;p66"/>
          <p:cNvSpPr txBox="1"/>
          <p:nvPr>
            <p:ph idx="2" type="body"/>
          </p:nvPr>
        </p:nvSpPr>
        <p:spPr>
          <a:xfrm>
            <a:off x="5583238" y="2790622"/>
            <a:ext cx="32799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/>
              <a:t>Presenter’s Designation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Tuples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2" name="Google Shape;142;p33"/>
          <p:cNvSpPr txBox="1"/>
          <p:nvPr/>
        </p:nvSpPr>
        <p:spPr>
          <a:xfrm>
            <a:off x="481325" y="1343650"/>
            <a:ext cx="8267400" cy="26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Tuple supports the following </a:t>
            </a: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operations: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in, not in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marR="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Concatenation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min(), max(), len()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marR="0" rtl="0" algn="just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Indexing and Slicing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4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tuple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8" name="Google Shape;148;p34"/>
          <p:cNvPicPr preferRelativeResize="0"/>
          <p:nvPr/>
        </p:nvPicPr>
        <p:blipFill rotWithShape="1">
          <a:blip r:embed="rId3">
            <a:alphaModFix/>
          </a:blip>
          <a:srcRect b="50804" l="0" r="0" t="0"/>
          <a:stretch/>
        </p:blipFill>
        <p:spPr>
          <a:xfrm>
            <a:off x="450000" y="1787936"/>
            <a:ext cx="8063199" cy="198910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tuple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3">
            <a:alphaModFix/>
          </a:blip>
          <a:srcRect b="0" l="0" r="0" t="50922"/>
          <a:stretch/>
        </p:blipFill>
        <p:spPr>
          <a:xfrm>
            <a:off x="619050" y="2082900"/>
            <a:ext cx="7905900" cy="1945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5" name="Google Shape;155;p35"/>
          <p:cNvSpPr txBox="1"/>
          <p:nvPr/>
        </p:nvSpPr>
        <p:spPr>
          <a:xfrm>
            <a:off x="541600" y="1239075"/>
            <a:ext cx="82674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Although we mostly use () parentheses to create a tuple, it is not mandatory to use it 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/>
          <p:nvPr/>
        </p:nvSpPr>
        <p:spPr>
          <a:xfrm>
            <a:off x="385011" y="140875"/>
            <a:ext cx="74436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Tuple operations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1" name="Google Shape;1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975" y="1860825"/>
            <a:ext cx="7396049" cy="2613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2" name="Google Shape;162;p36"/>
          <p:cNvSpPr txBox="1"/>
          <p:nvPr/>
        </p:nvSpPr>
        <p:spPr>
          <a:xfrm>
            <a:off x="541600" y="1239075"/>
            <a:ext cx="82674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Sorting the tuple elements using the sorted() function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 txBox="1"/>
          <p:nvPr/>
        </p:nvSpPr>
        <p:spPr>
          <a:xfrm>
            <a:off x="385011" y="140875"/>
            <a:ext cx="74436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Tuple operations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8" name="Google Shape;1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50" y="2012525"/>
            <a:ext cx="7596951" cy="215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9" name="Google Shape;169;p37"/>
          <p:cNvSpPr txBox="1"/>
          <p:nvPr/>
        </p:nvSpPr>
        <p:spPr>
          <a:xfrm>
            <a:off x="541600" y="1239075"/>
            <a:ext cx="82674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Repeating the tuple elements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8"/>
          <p:cNvSpPr txBox="1"/>
          <p:nvPr/>
        </p:nvSpPr>
        <p:spPr>
          <a:xfrm>
            <a:off x="385011" y="140875"/>
            <a:ext cx="74436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Tuple operations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5" name="Google Shape;175;p38"/>
          <p:cNvSpPr txBox="1"/>
          <p:nvPr/>
        </p:nvSpPr>
        <p:spPr>
          <a:xfrm>
            <a:off x="541600" y="1239075"/>
            <a:ext cx="82674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Concatenating two tuple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6" name="Google Shape;176;p38"/>
          <p:cNvPicPr preferRelativeResize="0"/>
          <p:nvPr/>
        </p:nvPicPr>
        <p:blipFill rotWithShape="1">
          <a:blip r:embed="rId3">
            <a:alphaModFix/>
          </a:blip>
          <a:srcRect b="0" l="0" r="8458" t="0"/>
          <a:stretch/>
        </p:blipFill>
        <p:spPr>
          <a:xfrm>
            <a:off x="798738" y="1819950"/>
            <a:ext cx="7546524" cy="1989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H ZEOLEARN - Content">
  <a:themeElements>
    <a:clrScheme name="KH New">
      <a:dk1>
        <a:srgbClr val="1A1918"/>
      </a:dk1>
      <a:lt1>
        <a:srgbClr val="FFFFFF"/>
      </a:lt1>
      <a:dk2>
        <a:srgbClr val="556272"/>
      </a:dk2>
      <a:lt2>
        <a:srgbClr val="EEECE1"/>
      </a:lt2>
      <a:accent1>
        <a:srgbClr val="FF712A"/>
      </a:accent1>
      <a:accent2>
        <a:srgbClr val="043078"/>
      </a:accent2>
      <a:accent3>
        <a:srgbClr val="5F68EA"/>
      </a:accent3>
      <a:accent4>
        <a:srgbClr val="13D081"/>
      </a:accent4>
      <a:accent5>
        <a:srgbClr val="E0387E"/>
      </a:accent5>
      <a:accent6>
        <a:srgbClr val="00CDFF"/>
      </a:accent6>
      <a:hlink>
        <a:srgbClr val="FFB900"/>
      </a:hlink>
      <a:folHlink>
        <a:srgbClr val="2EA59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ADE1C4882328468AB11A09CA73C7B9" ma:contentTypeVersion="6" ma:contentTypeDescription="Create a new document." ma:contentTypeScope="" ma:versionID="7f01a823dfc78168cf8548e630f69f3b">
  <xsd:schema xmlns:xsd="http://www.w3.org/2001/XMLSchema" xmlns:xs="http://www.w3.org/2001/XMLSchema" xmlns:p="http://schemas.microsoft.com/office/2006/metadata/properties" xmlns:ns2="7f8416b5-663b-401a-aa91-aba6416178f2" xmlns:ns3="c372f58d-bca6-4618-af47-7b14dd1663c1" targetNamespace="http://schemas.microsoft.com/office/2006/metadata/properties" ma:root="true" ma:fieldsID="32cce6590538f5b674faf1b1d670705f" ns2:_="" ns3:_="">
    <xsd:import namespace="7f8416b5-663b-401a-aa91-aba6416178f2"/>
    <xsd:import namespace="c372f58d-bca6-4618-af47-7b14dd1663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8416b5-663b-401a-aa91-aba6416178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72f58d-bca6-4618-af47-7b14dd1663c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2E780E-DDE4-4CDB-836A-1E050D2358FA}"/>
</file>

<file path=customXml/itemProps2.xml><?xml version="1.0" encoding="utf-8"?>
<ds:datastoreItem xmlns:ds="http://schemas.openxmlformats.org/officeDocument/2006/customXml" ds:itemID="{525092CE-40B9-448F-8B0B-27D063A8D302}"/>
</file>

<file path=customXml/itemProps3.xml><?xml version="1.0" encoding="utf-8"?>
<ds:datastoreItem xmlns:ds="http://schemas.openxmlformats.org/officeDocument/2006/customXml" ds:itemID="{228E5171-298D-4BD9-8ABD-A9219BDC327F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0x01010020ADE1C4882328468AB11A09CA73C7B9</vt:lpwstr>
  </property>
</Properties>
</file>