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39" Type="http://schemas.openxmlformats.org/officeDocument/2006/relationships/slide" Target="slides/slide32.xml"/><Relationship Id="rId18" Type="http://schemas.openxmlformats.org/officeDocument/2006/relationships/slide" Target="slides/slide11.xml"/><Relationship Id="rId42" Type="http://schemas.openxmlformats.org/officeDocument/2006/relationships/font" Target="fonts/OpenSans-italic.fntdata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font" Target="fonts/OpenSans-regular.fntdata"/><Relationship Id="rId24" Type="http://schemas.openxmlformats.org/officeDocument/2006/relationships/slide" Target="slides/slide17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5" Type="http://schemas.openxmlformats.org/officeDocument/2006/relationships/customXml" Target="../customXml/item2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4" Type="http://schemas.openxmlformats.org/officeDocument/2006/relationships/customXml" Target="../customXml/item1.xml"/><Relationship Id="rId22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3" Type="http://schemas.openxmlformats.org/officeDocument/2006/relationships/presProps" Target="presProps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slide" Target="slides/slide31.xml"/><Relationship Id="rId46" Type="http://schemas.openxmlformats.org/officeDocument/2006/relationships/customXml" Target="../customXml/item3.xml"/><Relationship Id="rId20" Type="http://schemas.openxmlformats.org/officeDocument/2006/relationships/slide" Target="slides/slide13.xml"/><Relationship Id="rId41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d40d5f9_0_614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17d40d5f9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17d40d5f9_0_6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7d40d5f9_0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17d40d5f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17d40d5f9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817d40d5f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7d40d5f9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817d40d5f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817d40d5f9_0_3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7d40d5f9_0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17d40d5f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7d40d5f9_0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817d40d5f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17d40d5f9_0_3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817d40d5f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17d40d5f9_0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817d40d5f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17d40d5f9_0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817d40d5f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7d40d5f9_0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817d40d5f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17d40d5f9_0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817d40d5f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7d40d5f9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17d40d5f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817d40d5f9_0_2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17d40d5f9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817d40d5f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17d40d5f9_0_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817d40d5f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817d40d5f9_0_3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7d40d5f9_0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817d40d5f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7d40d5f9_0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817d40d5f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7d40d5f9_0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817d40d5f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7d40d5f9_0_4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817d40d5f9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17d40d5f9_0_4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817d40d5f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17d40d5f9_0_4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817d40d5f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17d40d5f9_0_4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817d40d5f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17d40d5f9_0_4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817d40d5f9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7d40d5f9_0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17d40d5f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17d40d5f9_0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817d40d5f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17d40d5f9_0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817d40d5f9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17d40d5f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817d40d5f9_0_572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7d40d5f9_0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817d40d5f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7d40d5f9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817d40d5f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7d40d5f9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817d40d5f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7d40d5f9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17d40d5f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7d40d5f9_0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817d40d5f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7d40d5f9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17d40d5f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480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9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9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9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9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9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0"/>
          <p:cNvSpPr/>
          <p:nvPr/>
        </p:nvSpPr>
        <p:spPr>
          <a:xfrm>
            <a:off x="3978175" y="2006475"/>
            <a:ext cx="492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Python - Part 7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0"/>
          <p:cNvSpPr/>
          <p:nvPr/>
        </p:nvSpPr>
        <p:spPr>
          <a:xfrm>
            <a:off x="3981750" y="2675600"/>
            <a:ext cx="46878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User-defined Functions and Lambda Functions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‘return’ keyword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9" name="Google Shape;189;p39"/>
          <p:cNvPicPr preferRelativeResize="0"/>
          <p:nvPr/>
        </p:nvPicPr>
        <p:blipFill rotWithShape="1">
          <a:blip r:embed="rId3">
            <a:alphaModFix/>
          </a:blip>
          <a:srcRect b="0" l="0" r="13442" t="0"/>
          <a:stretch/>
        </p:blipFill>
        <p:spPr>
          <a:xfrm>
            <a:off x="878538" y="1692150"/>
            <a:ext cx="7386924" cy="202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423525" y="1457850"/>
            <a:ext cx="85977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 function returns no value if we use return keyword in the function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with any return value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Image result for please note icons" id="195" name="Google Shape;1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2312250"/>
            <a:ext cx="8115300" cy="1990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/>
        </p:nvSpPr>
        <p:spPr>
          <a:xfrm>
            <a:off x="143522" y="2261030"/>
            <a:ext cx="7638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4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Function Arguments</a:t>
            </a:r>
            <a:endParaRPr b="0" i="0" sz="4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unction arguments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394500" y="1295825"/>
            <a:ext cx="83550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Required Arguments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Keyword Arguments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Default Arguments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Variable-Length Arguments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Required Arguments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43"/>
          <p:cNvSpPr txBox="1"/>
          <p:nvPr/>
        </p:nvSpPr>
        <p:spPr>
          <a:xfrm>
            <a:off x="423525" y="1389925"/>
            <a:ext cx="8355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43"/>
          <p:cNvSpPr txBox="1"/>
          <p:nvPr/>
        </p:nvSpPr>
        <p:spPr>
          <a:xfrm>
            <a:off x="416050" y="1134450"/>
            <a:ext cx="8534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Required arguments are the arguments passed to a function in correct positional order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00" y="1994089"/>
            <a:ext cx="7710001" cy="242954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Required Arguments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423525" y="1389925"/>
            <a:ext cx="8355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88" y="1677100"/>
            <a:ext cx="6494220" cy="307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44"/>
          <p:cNvSpPr txBox="1"/>
          <p:nvPr/>
        </p:nvSpPr>
        <p:spPr>
          <a:xfrm>
            <a:off x="394500" y="947788"/>
            <a:ext cx="8355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case, if the function does not requires the argument and is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still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passed it will throw an error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Required Arguments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45"/>
          <p:cNvSpPr txBox="1"/>
          <p:nvPr/>
        </p:nvSpPr>
        <p:spPr>
          <a:xfrm>
            <a:off x="394500" y="947788"/>
            <a:ext cx="8355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case, if the function requires the argument and is not passed it will throw an error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1" name="Google Shape;2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563" y="1563825"/>
            <a:ext cx="6004874" cy="307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Keyword Arguments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46"/>
          <p:cNvSpPr txBox="1"/>
          <p:nvPr/>
        </p:nvSpPr>
        <p:spPr>
          <a:xfrm>
            <a:off x="347325" y="1085125"/>
            <a:ext cx="88635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When we call a function with some values, these values get assigned to the </a:t>
            </a:r>
            <a:r>
              <a:rPr b="1"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arguments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according to their position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When we call functions in this way, the order (position) of the </a:t>
            </a:r>
            <a:r>
              <a:rPr b="1"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arguments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can be changed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Such arguments are called as keyword arguments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8" name="Google Shape;238;p46"/>
          <p:cNvPicPr preferRelativeResize="0"/>
          <p:nvPr/>
        </p:nvPicPr>
        <p:blipFill rotWithShape="1">
          <a:blip r:embed="rId3">
            <a:alphaModFix/>
          </a:blip>
          <a:srcRect b="0" l="0" r="17803" t="0"/>
          <a:stretch/>
        </p:blipFill>
        <p:spPr>
          <a:xfrm>
            <a:off x="1032650" y="2878575"/>
            <a:ext cx="7285350" cy="181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Default Arguments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p47"/>
          <p:cNvSpPr txBox="1"/>
          <p:nvPr/>
        </p:nvSpPr>
        <p:spPr>
          <a:xfrm>
            <a:off x="394500" y="936150"/>
            <a:ext cx="84861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default argument is a value provided in a function declaration that is automatically assigned by the compiler if the caller of the function doesn't provide a value for the argument</a:t>
            </a:r>
            <a:endParaRPr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47"/>
          <p:cNvSpPr txBox="1"/>
          <p:nvPr/>
        </p:nvSpPr>
        <p:spPr>
          <a:xfrm>
            <a:off x="6640625" y="2825625"/>
            <a:ext cx="2310300" cy="52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have passed a default value for salary in the function definition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6" name="Google Shape;2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13" y="2236925"/>
            <a:ext cx="6025932" cy="150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47" name="Google Shape;247;p47"/>
          <p:cNvCxnSpPr>
            <a:endCxn id="245" idx="0"/>
          </p:cNvCxnSpPr>
          <p:nvPr/>
        </p:nvCxnSpPr>
        <p:spPr>
          <a:xfrm>
            <a:off x="2461175" y="2515725"/>
            <a:ext cx="5334600" cy="309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Variable-length arguments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48"/>
          <p:cNvSpPr txBox="1"/>
          <p:nvPr/>
        </p:nvSpPr>
        <p:spPr>
          <a:xfrm>
            <a:off x="394500" y="953350"/>
            <a:ext cx="83550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Using *</a:t>
            </a:r>
            <a:r>
              <a:rPr i="1"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args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helps you in passing variable number of arguments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especially helpful when you do not know how many arguments to pass to the function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50" y="2260450"/>
            <a:ext cx="7240290" cy="2578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/>
        </p:nvSpPr>
        <p:spPr>
          <a:xfrm>
            <a:off x="143522" y="2261030"/>
            <a:ext cx="7638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GB" sz="4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User-Defined Functions (UDFs)</a:t>
            </a:r>
            <a:endParaRPr i="0" sz="4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Variable-length keyworded arguments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49"/>
          <p:cNvSpPr txBox="1"/>
          <p:nvPr/>
        </p:nvSpPr>
        <p:spPr>
          <a:xfrm>
            <a:off x="423525" y="1129575"/>
            <a:ext cx="8355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**kwargs allows the users to pass keyword-ed arguments of variable length to a function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1" name="Google Shape;2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75" y="1859450"/>
            <a:ext cx="8155049" cy="296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/>
        </p:nvSpPr>
        <p:spPr>
          <a:xfrm>
            <a:off x="143522" y="2261030"/>
            <a:ext cx="7638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GB" sz="4000" u="none" cap="none" strike="noStrike">
                <a:latin typeface="Avenir"/>
                <a:ea typeface="Avenir"/>
                <a:cs typeface="Avenir"/>
                <a:sym typeface="Avenir"/>
              </a:rPr>
              <a:t>Lambda Function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Lambda function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p51"/>
          <p:cNvSpPr txBox="1"/>
          <p:nvPr/>
        </p:nvSpPr>
        <p:spPr>
          <a:xfrm>
            <a:off x="394500" y="1767075"/>
            <a:ext cx="8355000" cy="2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Lambda functions are anonymous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They do not have any name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‘Lambda’ keyword to be used to create lambda function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imple one-line function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</a:t>
            </a:r>
            <a:r>
              <a:rPr b="1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</a:t>
            </a:r>
            <a:r>
              <a:rPr b="1"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’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or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</a:t>
            </a:r>
            <a:r>
              <a:rPr b="1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return</a:t>
            </a:r>
            <a:r>
              <a:rPr b="1"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’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keyword to be used with a lambda function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ambda function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9" name="Google Shape;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138" y="3789663"/>
            <a:ext cx="4353626" cy="3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2"/>
          <p:cNvSpPr txBox="1"/>
          <p:nvPr/>
        </p:nvSpPr>
        <p:spPr>
          <a:xfrm>
            <a:off x="1204900" y="1204950"/>
            <a:ext cx="72261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Every lambda function begins with the “lambda” keyword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lambda function can have multiple arguments separated by commas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‘Lambda’ keyword to be used to create lambda function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colon precedes the expression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expression always returns an object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Lambda function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6" name="Google Shape;286;p53"/>
          <p:cNvCxnSpPr/>
          <p:nvPr/>
        </p:nvCxnSpPr>
        <p:spPr>
          <a:xfrm>
            <a:off x="4353475" y="1198725"/>
            <a:ext cx="0" cy="3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53"/>
          <p:cNvSpPr txBox="1"/>
          <p:nvPr/>
        </p:nvSpPr>
        <p:spPr>
          <a:xfrm>
            <a:off x="263950" y="1390000"/>
            <a:ext cx="39372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Python function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ode to find the greater number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" name="Google Shape;288;p53"/>
          <p:cNvSpPr txBox="1"/>
          <p:nvPr/>
        </p:nvSpPr>
        <p:spPr>
          <a:xfrm>
            <a:off x="4506000" y="1390000"/>
            <a:ext cx="4506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Lambda function to find the greater number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9" name="Google Shape;2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00" y="2261575"/>
            <a:ext cx="3086100" cy="2000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53"/>
          <p:cNvPicPr preferRelativeResize="0"/>
          <p:nvPr/>
        </p:nvPicPr>
        <p:blipFill rotWithShape="1">
          <a:blip r:embed="rId4">
            <a:alphaModFix/>
          </a:blip>
          <a:srcRect b="0" l="0" r="9828" t="0"/>
          <a:stretch/>
        </p:blipFill>
        <p:spPr>
          <a:xfrm>
            <a:off x="4452650" y="2726353"/>
            <a:ext cx="4510526" cy="6837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ambda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with map()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296;p54"/>
          <p:cNvSpPr txBox="1"/>
          <p:nvPr/>
        </p:nvSpPr>
        <p:spPr>
          <a:xfrm>
            <a:off x="296500" y="1102925"/>
            <a:ext cx="86382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map()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functions expect a function_object, in our case a lambda function,and 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 iterable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It executes the function_object for each element in the sequence and returns a sequence of the elements modified by the function object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2119675" y="3270475"/>
            <a:ext cx="4651200" cy="65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map(lambda_expression, sequence)</a:t>
            </a:r>
            <a:endParaRPr b="1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8" name="Google Shape;298;p54"/>
          <p:cNvSpPr txBox="1"/>
          <p:nvPr/>
        </p:nvSpPr>
        <p:spPr>
          <a:xfrm>
            <a:off x="5852950" y="2643725"/>
            <a:ext cx="1822200" cy="44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lambda expression</a:t>
            </a:r>
            <a:endParaRPr b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5852950" y="4323000"/>
            <a:ext cx="2846700" cy="44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iterables such as list, tuples, etc.</a:t>
            </a:r>
            <a:endParaRPr b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00" name="Google Shape;300;p54"/>
          <p:cNvCxnSpPr>
            <a:endCxn id="298" idx="1"/>
          </p:cNvCxnSpPr>
          <p:nvPr/>
        </p:nvCxnSpPr>
        <p:spPr>
          <a:xfrm flipH="1" rot="10800000">
            <a:off x="3978250" y="2864825"/>
            <a:ext cx="1874700" cy="480600"/>
          </a:xfrm>
          <a:prstGeom prst="bentConnector3">
            <a:avLst>
              <a:gd fmla="val -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1" name="Google Shape;301;p54"/>
          <p:cNvCxnSpPr>
            <a:endCxn id="299" idx="1"/>
          </p:cNvCxnSpPr>
          <p:nvPr/>
        </p:nvCxnSpPr>
        <p:spPr>
          <a:xfrm flipH="1" rot="-5400000">
            <a:off x="5104750" y="3795900"/>
            <a:ext cx="807000" cy="68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ambda with map()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7" name="Google Shape;307;p55"/>
          <p:cNvSpPr txBox="1"/>
          <p:nvPr/>
        </p:nvSpPr>
        <p:spPr>
          <a:xfrm>
            <a:off x="448900" y="1712525"/>
            <a:ext cx="86382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8" name="Google Shape;3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180550"/>
            <a:ext cx="7010400" cy="137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ambda with filter()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4" name="Google Shape;314;p56"/>
          <p:cNvSpPr txBox="1"/>
          <p:nvPr/>
        </p:nvSpPr>
        <p:spPr>
          <a:xfrm>
            <a:off x="296500" y="1026725"/>
            <a:ext cx="86382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filter()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function expects two arguments: 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function_object(lambda)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and an iterable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Lambda expression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returns a boolean value and is called for each element of the iterable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It returns only those elements for which the function_object returns 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true</a:t>
            </a:r>
            <a:endParaRPr b="0" i="0" sz="1600" u="none" cap="none" strike="noStrike">
              <a:solidFill>
                <a:srgbClr val="666666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5" name="Google Shape;315;p56"/>
          <p:cNvSpPr txBox="1"/>
          <p:nvPr/>
        </p:nvSpPr>
        <p:spPr>
          <a:xfrm>
            <a:off x="2119675" y="3499075"/>
            <a:ext cx="46512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filter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(lambda_expression, sequence)</a:t>
            </a:r>
            <a:endParaRPr b="1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6" name="Google Shape;316;p56"/>
          <p:cNvSpPr txBox="1"/>
          <p:nvPr/>
        </p:nvSpPr>
        <p:spPr>
          <a:xfrm>
            <a:off x="5852950" y="3024725"/>
            <a:ext cx="1822200" cy="44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lambda expression</a:t>
            </a:r>
            <a:endParaRPr b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5852950" y="4399200"/>
            <a:ext cx="2846700" cy="44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iterables such as list, tuples, etc.</a:t>
            </a:r>
            <a:endParaRPr b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8" name="Google Shape;318;p56"/>
          <p:cNvCxnSpPr/>
          <p:nvPr/>
        </p:nvCxnSpPr>
        <p:spPr>
          <a:xfrm flipH="1" rot="10800000">
            <a:off x="3978250" y="3169625"/>
            <a:ext cx="1874700" cy="480600"/>
          </a:xfrm>
          <a:prstGeom prst="bentConnector3">
            <a:avLst>
              <a:gd fmla="val -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9" name="Google Shape;319;p56"/>
          <p:cNvCxnSpPr/>
          <p:nvPr/>
        </p:nvCxnSpPr>
        <p:spPr>
          <a:xfrm flipH="1" rot="-5400000">
            <a:off x="5064550" y="3924425"/>
            <a:ext cx="807000" cy="689400"/>
          </a:xfrm>
          <a:prstGeom prst="bentConnector3">
            <a:avLst>
              <a:gd fmla="val 985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ambda with filter()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57"/>
          <p:cNvSpPr txBox="1"/>
          <p:nvPr/>
        </p:nvSpPr>
        <p:spPr>
          <a:xfrm>
            <a:off x="1133375" y="4139450"/>
            <a:ext cx="7120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666666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Note :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Unlike 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map(), the filter()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function can have only one iterable as input.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6" name="Google Shape;32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33" y="4112748"/>
            <a:ext cx="624915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950" y="1723275"/>
            <a:ext cx="6896100" cy="136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ambda with reduce()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3" name="Google Shape;333;p58"/>
          <p:cNvSpPr txBox="1"/>
          <p:nvPr/>
        </p:nvSpPr>
        <p:spPr>
          <a:xfrm>
            <a:off x="450000" y="1126550"/>
            <a:ext cx="8535600" cy="1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reduce() function in Python takes in a function and a sequence as argument. 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function is called with a lambda function and a sequence. A new reduced result is returned. 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This performs a repetitive operation over the pairs of the sequence object.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4" name="Google Shape;334;p58"/>
          <p:cNvSpPr txBox="1"/>
          <p:nvPr/>
        </p:nvSpPr>
        <p:spPr>
          <a:xfrm>
            <a:off x="2119675" y="3499075"/>
            <a:ext cx="46512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reduce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(lambda_expression, sequence)</a:t>
            </a:r>
            <a:endParaRPr b="1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5" name="Google Shape;335;p58"/>
          <p:cNvSpPr txBox="1"/>
          <p:nvPr/>
        </p:nvSpPr>
        <p:spPr>
          <a:xfrm>
            <a:off x="5852950" y="3024725"/>
            <a:ext cx="1822200" cy="44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lambda expression</a:t>
            </a:r>
            <a:endParaRPr b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6" name="Google Shape;336;p58"/>
          <p:cNvSpPr txBox="1"/>
          <p:nvPr/>
        </p:nvSpPr>
        <p:spPr>
          <a:xfrm>
            <a:off x="5852950" y="4399200"/>
            <a:ext cx="2846700" cy="44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iterables such as list, tuples, etc.</a:t>
            </a:r>
            <a:endParaRPr b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7" name="Google Shape;337;p58"/>
          <p:cNvCxnSpPr/>
          <p:nvPr/>
        </p:nvCxnSpPr>
        <p:spPr>
          <a:xfrm flipH="1" rot="10800000">
            <a:off x="3978250" y="3169625"/>
            <a:ext cx="1874700" cy="480600"/>
          </a:xfrm>
          <a:prstGeom prst="bentConnector3">
            <a:avLst>
              <a:gd fmla="val -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8" name="Google Shape;338;p58"/>
          <p:cNvCxnSpPr/>
          <p:nvPr/>
        </p:nvCxnSpPr>
        <p:spPr>
          <a:xfrm flipH="1" rot="-5400000">
            <a:off x="5064550" y="3924425"/>
            <a:ext cx="807000" cy="689400"/>
          </a:xfrm>
          <a:prstGeom prst="bentConnector3">
            <a:avLst>
              <a:gd fmla="val 985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Built-in functions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32"/>
          <p:cNvSpPr txBox="1"/>
          <p:nvPr/>
        </p:nvSpPr>
        <p:spPr>
          <a:xfrm>
            <a:off x="328200" y="1090625"/>
            <a:ext cx="8487600" cy="3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functions whose functionalities are  pre-defined in Python are called as built-in functions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Python interpreter has a number of functions built into it that are always available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Some of the examples of built-in functions are print(), input(), min(), max(), type(), etc.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We can defines functions according to our need as well. Such functions are called as built-in functions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ambda with reduce()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p59"/>
          <p:cNvSpPr txBox="1"/>
          <p:nvPr/>
        </p:nvSpPr>
        <p:spPr>
          <a:xfrm>
            <a:off x="476663" y="902900"/>
            <a:ext cx="8535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Determining the </a:t>
            </a:r>
            <a:r>
              <a:rPr lang="en-GB" sz="1800">
                <a:solidFill>
                  <a:srgbClr val="555555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factorial of a number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5" name="Google Shape;345;p59"/>
          <p:cNvSpPr txBox="1"/>
          <p:nvPr/>
        </p:nvSpPr>
        <p:spPr>
          <a:xfrm>
            <a:off x="593675" y="2999950"/>
            <a:ext cx="1151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Working: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9"/>
          <p:cNvSpPr txBox="1"/>
          <p:nvPr/>
        </p:nvSpPr>
        <p:spPr>
          <a:xfrm>
            <a:off x="3393150" y="2847550"/>
            <a:ext cx="438000" cy="2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3926550" y="2847550"/>
            <a:ext cx="438000" cy="2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4459950" y="2847550"/>
            <a:ext cx="438000" cy="2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9"/>
          <p:cNvSpPr txBox="1"/>
          <p:nvPr/>
        </p:nvSpPr>
        <p:spPr>
          <a:xfrm>
            <a:off x="4993350" y="2847550"/>
            <a:ext cx="438000" cy="2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59"/>
          <p:cNvCxnSpPr/>
          <p:nvPr/>
        </p:nvCxnSpPr>
        <p:spPr>
          <a:xfrm>
            <a:off x="3625925" y="3135750"/>
            <a:ext cx="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1" name="Google Shape;351;p59"/>
          <p:cNvSpPr txBox="1"/>
          <p:nvPr/>
        </p:nvSpPr>
        <p:spPr>
          <a:xfrm>
            <a:off x="3393150" y="3380950"/>
            <a:ext cx="438000" cy="2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59"/>
          <p:cNvCxnSpPr>
            <a:endCxn id="351" idx="0"/>
          </p:cNvCxnSpPr>
          <p:nvPr/>
        </p:nvCxnSpPr>
        <p:spPr>
          <a:xfrm flipH="1">
            <a:off x="3612150" y="3124750"/>
            <a:ext cx="5460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59"/>
          <p:cNvCxnSpPr>
            <a:endCxn id="354" idx="0"/>
          </p:cNvCxnSpPr>
          <p:nvPr/>
        </p:nvCxnSpPr>
        <p:spPr>
          <a:xfrm>
            <a:off x="3663450" y="3647050"/>
            <a:ext cx="4059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p59"/>
          <p:cNvSpPr txBox="1"/>
          <p:nvPr/>
        </p:nvSpPr>
        <p:spPr>
          <a:xfrm>
            <a:off x="3850350" y="3838150"/>
            <a:ext cx="438000" cy="2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59"/>
          <p:cNvCxnSpPr>
            <a:stCxn id="348" idx="2"/>
            <a:endCxn id="354" idx="0"/>
          </p:cNvCxnSpPr>
          <p:nvPr/>
        </p:nvCxnSpPr>
        <p:spPr>
          <a:xfrm flipH="1">
            <a:off x="4069350" y="3113650"/>
            <a:ext cx="6096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6" name="Google Shape;356;p59"/>
          <p:cNvSpPr txBox="1"/>
          <p:nvPr/>
        </p:nvSpPr>
        <p:spPr>
          <a:xfrm>
            <a:off x="4688550" y="4295350"/>
            <a:ext cx="438000" cy="2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59"/>
          <p:cNvCxnSpPr>
            <a:stCxn id="354" idx="2"/>
            <a:endCxn id="356" idx="0"/>
          </p:cNvCxnSpPr>
          <p:nvPr/>
        </p:nvCxnSpPr>
        <p:spPr>
          <a:xfrm>
            <a:off x="4069350" y="4104250"/>
            <a:ext cx="8382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8" name="Google Shape;358;p59"/>
          <p:cNvCxnSpPr>
            <a:stCxn id="349" idx="2"/>
            <a:endCxn id="356" idx="0"/>
          </p:cNvCxnSpPr>
          <p:nvPr/>
        </p:nvCxnSpPr>
        <p:spPr>
          <a:xfrm flipH="1">
            <a:off x="4907550" y="3113650"/>
            <a:ext cx="304800" cy="11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59" name="Google Shape;35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37" y="1300602"/>
            <a:ext cx="6596541" cy="1451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0" name="Google Shape;360;p59"/>
          <p:cNvSpPr txBox="1"/>
          <p:nvPr/>
        </p:nvSpPr>
        <p:spPr>
          <a:xfrm>
            <a:off x="5526750" y="2847550"/>
            <a:ext cx="438000" cy="2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59"/>
          <p:cNvCxnSpPr>
            <a:endCxn id="362" idx="0"/>
          </p:cNvCxnSpPr>
          <p:nvPr/>
        </p:nvCxnSpPr>
        <p:spPr>
          <a:xfrm>
            <a:off x="5745750" y="3113425"/>
            <a:ext cx="0" cy="15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59"/>
          <p:cNvCxnSpPr>
            <a:endCxn id="362" idx="0"/>
          </p:cNvCxnSpPr>
          <p:nvPr/>
        </p:nvCxnSpPr>
        <p:spPr>
          <a:xfrm>
            <a:off x="4983750" y="4561525"/>
            <a:ext cx="7620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59"/>
          <p:cNvSpPr txBox="1"/>
          <p:nvPr/>
        </p:nvSpPr>
        <p:spPr>
          <a:xfrm>
            <a:off x="5472750" y="4677625"/>
            <a:ext cx="546000" cy="2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 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ambda with reduce()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Google Shape;369;p60"/>
          <p:cNvSpPr txBox="1"/>
          <p:nvPr/>
        </p:nvSpPr>
        <p:spPr>
          <a:xfrm>
            <a:off x="476650" y="1363475"/>
            <a:ext cx="853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Determining the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minimum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of a numeric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tuple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of using reduce: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0" name="Google Shape;370;p60"/>
          <p:cNvSpPr txBox="1"/>
          <p:nvPr/>
        </p:nvSpPr>
        <p:spPr>
          <a:xfrm>
            <a:off x="1338975" y="4061675"/>
            <a:ext cx="5879100" cy="5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Note: reduce() can only have iterables of same type as input.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1" name="Google Shape;3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00" y="2071475"/>
            <a:ext cx="6911841" cy="168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378" name="Google Shape;378;p61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379" name="Google Shape;379;p61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User-defined functions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33"/>
          <p:cNvSpPr txBox="1"/>
          <p:nvPr/>
        </p:nvSpPr>
        <p:spPr>
          <a:xfrm>
            <a:off x="423525" y="1436575"/>
            <a:ext cx="81120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function that a user defines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known as user defined function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user can give any name to a user-defined function except that the function name shoul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 not have any special character including a space character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Any pre-defined Python keywords should not be used as function name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33"/>
          <p:cNvSpPr txBox="1"/>
          <p:nvPr/>
        </p:nvSpPr>
        <p:spPr>
          <a:xfrm>
            <a:off x="1551700" y="4141300"/>
            <a:ext cx="64185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Note: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You cannot use the Python keywords as function name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def keyword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516000" y="1401000"/>
            <a:ext cx="8112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python, a user-defined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function’s declaration begins with </a:t>
            </a: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</a:t>
            </a: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keyword, followed by the function name</a:t>
            </a:r>
            <a:endParaRPr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Keyword </a:t>
            </a:r>
            <a:r>
              <a:rPr b="1"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def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marks the start of function header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Defining the user-defined function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35"/>
          <p:cNvSpPr txBox="1"/>
          <p:nvPr/>
        </p:nvSpPr>
        <p:spPr>
          <a:xfrm>
            <a:off x="271125" y="1302075"/>
            <a:ext cx="49194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Step 1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K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eyword </a:t>
            </a:r>
            <a:r>
              <a:rPr b="1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def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marks the start of the function header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Step 2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: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Provide a unique function name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Step 3 (optional)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Provide parameters (arguments) by which we pass value to the function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Step 4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Add colon(:) to mark the end of the function header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Step 5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Write the necessary code.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function can be ended with or without a return statement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6" name="Google Shape;1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725" y="2357525"/>
            <a:ext cx="3576550" cy="95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35"/>
          <p:cNvSpPr/>
          <p:nvPr/>
        </p:nvSpPr>
        <p:spPr>
          <a:xfrm>
            <a:off x="5582625" y="1222975"/>
            <a:ext cx="1290900" cy="34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</a:t>
            </a: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</a:t>
            </a:r>
            <a:r>
              <a:rPr b="0" i="0" lang="en-GB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ef’ keyword</a:t>
            </a:r>
            <a:endParaRPr b="0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35"/>
          <p:cNvSpPr/>
          <p:nvPr/>
        </p:nvSpPr>
        <p:spPr>
          <a:xfrm>
            <a:off x="7265525" y="1572175"/>
            <a:ext cx="1333800" cy="34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function name</a:t>
            </a:r>
            <a:endParaRPr b="0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35"/>
          <p:cNvSpPr/>
          <p:nvPr/>
        </p:nvSpPr>
        <p:spPr>
          <a:xfrm>
            <a:off x="7604925" y="3911425"/>
            <a:ext cx="1465800" cy="42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 parameters</a:t>
            </a:r>
            <a:endParaRPr b="0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0" name="Google Shape;160;p35"/>
          <p:cNvCxnSpPr/>
          <p:nvPr/>
        </p:nvCxnSpPr>
        <p:spPr>
          <a:xfrm rot="5400000">
            <a:off x="5356925" y="1960125"/>
            <a:ext cx="931500" cy="194400"/>
          </a:xfrm>
          <a:prstGeom prst="bentConnector3">
            <a:avLst>
              <a:gd fmla="val -208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35"/>
          <p:cNvCxnSpPr>
            <a:stCxn id="159" idx="0"/>
          </p:cNvCxnSpPr>
          <p:nvPr/>
        </p:nvCxnSpPr>
        <p:spPr>
          <a:xfrm rot="10800000">
            <a:off x="8336325" y="2746525"/>
            <a:ext cx="1500" cy="116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35"/>
          <p:cNvCxnSpPr>
            <a:stCxn id="158" idx="1"/>
          </p:cNvCxnSpPr>
          <p:nvPr/>
        </p:nvCxnSpPr>
        <p:spPr>
          <a:xfrm flipH="1">
            <a:off x="6608825" y="1746775"/>
            <a:ext cx="656700" cy="7377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35"/>
          <p:cNvSpPr/>
          <p:nvPr/>
        </p:nvSpPr>
        <p:spPr>
          <a:xfrm>
            <a:off x="5419725" y="3675650"/>
            <a:ext cx="1956000" cy="66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‘return’ keyword to return the computed value</a:t>
            </a:r>
            <a:endParaRPr b="0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4" name="Google Shape;164;p35"/>
          <p:cNvCxnSpPr>
            <a:stCxn id="163" idx="0"/>
          </p:cNvCxnSpPr>
          <p:nvPr/>
        </p:nvCxnSpPr>
        <p:spPr>
          <a:xfrm rot="10800000">
            <a:off x="6390525" y="2930750"/>
            <a:ext cx="7200" cy="74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Write your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own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function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 rotWithShape="1">
          <a:blip r:embed="rId3">
            <a:alphaModFix/>
          </a:blip>
          <a:srcRect b="0" l="0" r="13985" t="0"/>
          <a:stretch/>
        </p:blipFill>
        <p:spPr>
          <a:xfrm>
            <a:off x="381000" y="1922050"/>
            <a:ext cx="8226050" cy="163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Write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your own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function with a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parameter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6" name="Google Shape;176;p37"/>
          <p:cNvPicPr preferRelativeResize="0"/>
          <p:nvPr/>
        </p:nvPicPr>
        <p:blipFill rotWithShape="1">
          <a:blip r:embed="rId3">
            <a:alphaModFix/>
          </a:blip>
          <a:srcRect b="0" l="0" r="11480" t="0"/>
          <a:stretch/>
        </p:blipFill>
        <p:spPr>
          <a:xfrm>
            <a:off x="659975" y="1692550"/>
            <a:ext cx="7824050" cy="2260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288125" y="1221250"/>
            <a:ext cx="89340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venir"/>
              <a:buChar char="●"/>
            </a:pPr>
            <a:r>
              <a:rPr lang="en-GB"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function will throw an error i</a:t>
            </a:r>
            <a:r>
              <a:rPr b="0" i="0" lang="en-GB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 we do not pass the required </a:t>
            </a:r>
            <a:r>
              <a:rPr lang="en-GB" sz="1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parameter as per the function definition</a:t>
            </a:r>
            <a:endParaRPr b="0" i="0" sz="17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Image result for please note icons"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8"/>
          <p:cNvPicPr preferRelativeResize="0"/>
          <p:nvPr/>
        </p:nvPicPr>
        <p:blipFill rotWithShape="1">
          <a:blip r:embed="rId4">
            <a:alphaModFix/>
          </a:blip>
          <a:srcRect b="0" l="0" r="9779" t="0"/>
          <a:stretch/>
        </p:blipFill>
        <p:spPr>
          <a:xfrm>
            <a:off x="593363" y="1970650"/>
            <a:ext cx="8323525" cy="2792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C810F5-F730-43A1-BA79-3B1F0C278D6F}"/>
</file>

<file path=customXml/itemProps2.xml><?xml version="1.0" encoding="utf-8"?>
<ds:datastoreItem xmlns:ds="http://schemas.openxmlformats.org/officeDocument/2006/customXml" ds:itemID="{F03F940F-48BB-4E3E-8178-1AB66B94EE8C}"/>
</file>

<file path=customXml/itemProps3.xml><?xml version="1.0" encoding="utf-8"?>
<ds:datastoreItem xmlns:ds="http://schemas.openxmlformats.org/officeDocument/2006/customXml" ds:itemID="{89FD409B-7E23-4603-8843-D48C21D62F8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