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fntdata" ContentType="application/x-fontdata"/>
  <Default Extension="xml" ContentType="application/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presentation.xml" ContentType="application/vnd.openxmlformats-officedocument.presentationml.presentation.main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2" Type="http://schemas.openxmlformats.org/officeDocument/2006/relationships/custom-properties" Target="docProps/custom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2" r:id="rId4"/>
    <p:sldMasterId id="214748366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</p:sldIdLst>
  <p:sldSz cy="5143500" cx="9144000"/>
  <p:notesSz cx="6858000" cy="9144000"/>
  <p:embeddedFontLst>
    <p:embeddedFont>
      <p:font typeface="Lato"/>
      <p:regular r:id="rId43"/>
      <p:bold r:id="rId44"/>
      <p:italic r:id="rId45"/>
      <p:boldItalic r:id="rId46"/>
    </p:embeddedFont>
    <p:embeddedFont>
      <p:font typeface="Open Sans"/>
      <p:regular r:id="rId47"/>
      <p:bold r:id="rId48"/>
      <p:italic r:id="rId49"/>
      <p:boldItalic r:id="rId5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
<Relationships xmlns="http://schemas.openxmlformats.org/package/2006/relationships"><Relationship Id="rId39" Type="http://schemas.openxmlformats.org/officeDocument/2006/relationships/slide" Target="slides/slide33.xml"/><Relationship Id="rId26" Type="http://schemas.openxmlformats.org/officeDocument/2006/relationships/slide" Target="slides/slide20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42" Type="http://schemas.openxmlformats.org/officeDocument/2006/relationships/slide" Target="slides/slide36.xml"/><Relationship Id="rId47" Type="http://schemas.openxmlformats.org/officeDocument/2006/relationships/font" Target="fonts/OpenSans-regular.fntdata"/><Relationship Id="rId34" Type="http://schemas.openxmlformats.org/officeDocument/2006/relationships/slide" Target="slides/slide28.xml"/><Relationship Id="rId21" Type="http://schemas.openxmlformats.org/officeDocument/2006/relationships/slide" Target="slides/slide15.xml"/><Relationship Id="rId50" Type="http://schemas.openxmlformats.org/officeDocument/2006/relationships/font" Target="fonts/OpenSans-boldItalic.fntdata"/><Relationship Id="rId7" Type="http://schemas.openxmlformats.org/officeDocument/2006/relationships/slide" Target="slides/slide1.xml"/><Relationship Id="rId2" Type="http://schemas.openxmlformats.org/officeDocument/2006/relationships/viewProps" Target="viewProps.xml"/><Relationship Id="rId29" Type="http://schemas.openxmlformats.org/officeDocument/2006/relationships/slide" Target="slides/slide23.xml"/><Relationship Id="rId16" Type="http://schemas.openxmlformats.org/officeDocument/2006/relationships/slide" Target="slides/slide10.xml"/><Relationship Id="rId40" Type="http://schemas.openxmlformats.org/officeDocument/2006/relationships/slide" Target="slides/slide34.xml"/><Relationship Id="rId45" Type="http://schemas.openxmlformats.org/officeDocument/2006/relationships/font" Target="fonts/Lato-italic.fntdata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24" Type="http://schemas.openxmlformats.org/officeDocument/2006/relationships/slide" Target="slides/slide18.xml"/><Relationship Id="rId11" Type="http://schemas.openxmlformats.org/officeDocument/2006/relationships/slide" Target="slides/slide5.xml"/><Relationship Id="rId53" Type="http://schemas.openxmlformats.org/officeDocument/2006/relationships/customXml" Target="../customXml/item3.xml"/><Relationship Id="rId5" Type="http://schemas.openxmlformats.org/officeDocument/2006/relationships/slideMaster" Target="slideMasters/slideMaster2.xml"/><Relationship Id="rId44" Type="http://schemas.openxmlformats.org/officeDocument/2006/relationships/font" Target="fonts/Lato-bold.fntdata"/><Relationship Id="rId31" Type="http://schemas.openxmlformats.org/officeDocument/2006/relationships/slide" Target="slides/slide25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52" Type="http://schemas.openxmlformats.org/officeDocument/2006/relationships/customXml" Target="../customXml/item2.xml"/><Relationship Id="rId43" Type="http://schemas.openxmlformats.org/officeDocument/2006/relationships/font" Target="fonts/Lato-regular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font" Target="fonts/OpenSans-bold.fntdata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14" Type="http://schemas.openxmlformats.org/officeDocument/2006/relationships/slide" Target="slides/slide8.xml"/><Relationship Id="rId8" Type="http://schemas.openxmlformats.org/officeDocument/2006/relationships/slide" Target="slides/slide2.xml"/><Relationship Id="rId51" Type="http://schemas.openxmlformats.org/officeDocument/2006/relationships/customXml" Target="../customXml/item1.xml"/><Relationship Id="rId3" Type="http://schemas.openxmlformats.org/officeDocument/2006/relationships/presProps" Target="presProps.xml"/><Relationship Id="rId46" Type="http://schemas.openxmlformats.org/officeDocument/2006/relationships/font" Target="fonts/Lato-boldItalic.fntdata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25" Type="http://schemas.openxmlformats.org/officeDocument/2006/relationships/slide" Target="slides/slide19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41" Type="http://schemas.openxmlformats.org/officeDocument/2006/relationships/slide" Target="slides/slide35.xml"/><Relationship Id="rId20" Type="http://schemas.openxmlformats.org/officeDocument/2006/relationships/slide" Target="slides/slide14.xml"/><Relationship Id="rId1" Type="http://schemas.openxmlformats.org/officeDocument/2006/relationships/theme" Target="theme/theme1.xml"/><Relationship Id="rId6" Type="http://schemas.openxmlformats.org/officeDocument/2006/relationships/notesMaster" Target="notesMasters/notesMaster1.xml"/><Relationship Id="rId49" Type="http://schemas.openxmlformats.org/officeDocument/2006/relationships/font" Target="fonts/OpenSans-italic.fntdata"/><Relationship Id="rId36" Type="http://schemas.openxmlformats.org/officeDocument/2006/relationships/slide" Target="slides/slide30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15" Type="http://schemas.openxmlformats.org/officeDocument/2006/relationships/slide" Target="slides/slide9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818ca9f9cd_0_64:notes"/>
          <p:cNvSpPr/>
          <p:nvPr>
            <p:ph idx="2" type="sldImg"/>
          </p:nvPr>
        </p:nvSpPr>
        <p:spPr>
          <a:xfrm>
            <a:off x="381474" y="685800"/>
            <a:ext cx="60951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" name="Google Shape;68;g818ca9f9cd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g818ca9f9cd_0_6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818ca9f9cd_0_37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g818ca9f9cd_0_3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5" name="Google Shape;135;g818ca9f9cd_0_37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818ca9f9cd_0_38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g818ca9f9cd_0_3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818ca9f9cd_0_39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g818ca9f9cd_0_3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818ca9f9cd_0_39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g818ca9f9cd_0_3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818ca9f9cd_0_40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" name="Google Shape;165;g818ca9f9cd_0_4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818ca9f9cd_0_4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" name="Google Shape;173;g818ca9f9cd_0_4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818ca9f9cd_0_4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g818ca9f9cd_0_4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818ca9f9cd_0_4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7" name="Google Shape;187;g818ca9f9cd_0_4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818ca9f9cd_0_44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4" name="Google Shape;204;g818ca9f9cd_0_4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818ca9f9cd_0_44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1" name="Google Shape;211;g818ca9f9cd_0_4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818ca9f9cd_0_3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g818ca9f9cd_0_3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8" name="Google Shape;78;g818ca9f9cd_0_33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818ca9f9cd_0_46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6" name="Google Shape;226;g818ca9f9cd_0_4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818ca9f9cd_0_46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3" name="Google Shape;233;g818ca9f9cd_0_4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818ca9f9cd_0_47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2" name="Google Shape;242;g818ca9f9cd_0_4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818ca9f9cd_0_48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9" name="Google Shape;249;g818ca9f9cd_0_4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818ca9f9cd_0_48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6" name="Google Shape;256;g818ca9f9cd_0_4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818ca9f9cd_0_49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3" name="Google Shape;263;g818ca9f9cd_0_4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818ca9f9cd_0_55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5" name="Google Shape;275;g818ca9f9cd_0_5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6" name="Google Shape;276;g818ca9f9cd_0_55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818ca9f9cd_0_55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2" name="Google Shape;282;g818ca9f9cd_0_5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818ca9f9cd_0_56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9" name="Google Shape;289;g818ca9f9cd_0_5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818ca9f9cd_0_57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6" name="Google Shape;296;g818ca9f9cd_0_5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818ca9f9cd_0_3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g818ca9f9cd_0_3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818ca9f9cd_0_57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3" name="Google Shape;303;g818ca9f9cd_0_5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818ca9f9cd_0_58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2" name="Google Shape;312;g818ca9f9cd_0_5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818ca9f9cd_0_59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9" name="Google Shape;319;g818ca9f9cd_0_5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818ca9f9cd_0_59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5" name="Google Shape;325;g818ca9f9cd_0_5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26" name="Google Shape;326;g818ca9f9cd_0_59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818ca9f9cd_0_60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1" name="Google Shape;331;g818ca9f9cd_0_6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818ca9f9cd_0_60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8" name="Google Shape;338;g818ca9f9cd_0_6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818ca9f9cd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g818ca9f9cd_0_85:notes"/>
          <p:cNvSpPr/>
          <p:nvPr>
            <p:ph idx="2" type="sldImg"/>
          </p:nvPr>
        </p:nvSpPr>
        <p:spPr>
          <a:xfrm>
            <a:off x="381474" y="685800"/>
            <a:ext cx="60951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818ca9f9cd_0_34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g818ca9f9cd_0_3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818ca9f9cd_0_34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g818ca9f9cd_0_3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9" name="Google Shape;99;g818ca9f9cd_0_34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818ca9f9cd_0_35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g818ca9f9cd_0_3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818ca9f9cd_0_35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g818ca9f9cd_0_3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1" name="Google Shape;111;g818ca9f9cd_0_35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818ca9f9cd_0_36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g818ca9f9cd_0_3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9" name="Google Shape;119;g818ca9f9cd_0_36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818ca9f9cd_0_37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g818ca9f9cd_0_3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7" name="Google Shape;127;g818ca9f9cd_0_37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2.png"/><Relationship Id="rId6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50" name="Google Shape;50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22999" y="185335"/>
            <a:ext cx="1640014" cy="74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_Design">
  <p:cSld name="2_Design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22999" y="185335"/>
            <a:ext cx="1640014" cy="74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No Contents">
  <p:cSld name="1_No Contents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ast Slide">
  <p:cSld name="Last Slide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6"/>
          <p:cNvSpPr txBox="1"/>
          <p:nvPr>
            <p:ph idx="12" type="sldNum"/>
          </p:nvPr>
        </p:nvSpPr>
        <p:spPr>
          <a:xfrm>
            <a:off x="24213" y="4800774"/>
            <a:ext cx="5883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7" name="Google Shape;57;p16"/>
          <p:cNvSpPr/>
          <p:nvPr/>
        </p:nvSpPr>
        <p:spPr>
          <a:xfrm>
            <a:off x="0" y="4370457"/>
            <a:ext cx="9144000" cy="773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16"/>
          <p:cNvSpPr txBox="1"/>
          <p:nvPr/>
        </p:nvSpPr>
        <p:spPr>
          <a:xfrm>
            <a:off x="5611059" y="3741045"/>
            <a:ext cx="18690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22875" spcFirstLastPara="1" rIns="22875" wrap="square" tIns="2285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Open Sans"/>
              <a:buNone/>
            </a:pPr>
            <a:r>
              <a:rPr b="0" i="0" lang="en-GB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www.knowledgehut.com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16"/>
          <p:cNvSpPr txBox="1"/>
          <p:nvPr>
            <p:ph idx="1" type="body"/>
          </p:nvPr>
        </p:nvSpPr>
        <p:spPr>
          <a:xfrm>
            <a:off x="5583238" y="2447667"/>
            <a:ext cx="3279900" cy="280500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Autofit/>
          </a:bodyPr>
          <a:lstStyle>
            <a:lvl1pPr indent="-228600" lvl="0" marL="457200" marR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048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16"/>
          <p:cNvSpPr txBox="1"/>
          <p:nvPr>
            <p:ph idx="2" type="body"/>
          </p:nvPr>
        </p:nvSpPr>
        <p:spPr>
          <a:xfrm>
            <a:off x="5583238" y="2790622"/>
            <a:ext cx="3279900" cy="6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Autofit/>
          </a:bodyPr>
          <a:lstStyle>
            <a:lvl1pPr indent="-228600" lvl="0" marL="457200" marR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048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61" name="Google Shape;61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22999" y="185335"/>
            <a:ext cx="1640014" cy="74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6"/>
          <p:cNvPicPr preferRelativeResize="0"/>
          <p:nvPr/>
        </p:nvPicPr>
        <p:blipFill rotWithShape="1">
          <a:blip r:embed="rId3">
            <a:alphaModFix/>
          </a:blip>
          <a:srcRect b="0" l="40259" r="0" t="0"/>
          <a:stretch/>
        </p:blipFill>
        <p:spPr>
          <a:xfrm>
            <a:off x="2734" y="1077816"/>
            <a:ext cx="557628" cy="1702064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6"/>
          <p:cNvPicPr preferRelativeResize="0"/>
          <p:nvPr/>
        </p:nvPicPr>
        <p:blipFill rotWithShape="1">
          <a:blip r:embed="rId4">
            <a:alphaModFix/>
          </a:blip>
          <a:srcRect b="0" l="0" r="50000" t="0"/>
          <a:stretch/>
        </p:blipFill>
        <p:spPr>
          <a:xfrm>
            <a:off x="8870950" y="1139125"/>
            <a:ext cx="273050" cy="2445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6"/>
          <p:cNvPicPr preferRelativeResize="0"/>
          <p:nvPr/>
        </p:nvPicPr>
        <p:blipFill rotWithShape="1">
          <a:blip r:embed="rId5">
            <a:alphaModFix/>
          </a:blip>
          <a:srcRect b="34106" l="74946" r="0" t="0"/>
          <a:stretch/>
        </p:blipFill>
        <p:spPr>
          <a:xfrm>
            <a:off x="86545" y="4724429"/>
            <a:ext cx="509106" cy="560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6"/>
          <p:cNvPicPr preferRelativeResize="0"/>
          <p:nvPr/>
        </p:nvPicPr>
        <p:blipFill rotWithShape="1">
          <a:blip r:embed="rId6">
            <a:alphaModFix/>
          </a:blip>
          <a:srcRect b="50937" l="0" r="22773" t="0"/>
          <a:stretch/>
        </p:blipFill>
        <p:spPr>
          <a:xfrm>
            <a:off x="8544360" y="4634889"/>
            <a:ext cx="711076" cy="5079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373">
          <p15:clr>
            <a:srgbClr val="F26B43"/>
          </p15:clr>
        </p15:guide>
        <p15:guide id="2" pos="193">
          <p15:clr>
            <a:srgbClr val="F26B43"/>
          </p15:clr>
        </p15:guide>
        <p15:guide id="3" orient="horz" pos="509">
          <p15:clr>
            <a:srgbClr val="F26B43"/>
          </p15:clr>
        </p15:guide>
        <p15:guide id="4" orient="horz" pos="63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8.png"/><Relationship Id="rId4" Type="http://schemas.openxmlformats.org/officeDocument/2006/relationships/image" Target="../media/image27.png"/><Relationship Id="rId5" Type="http://schemas.openxmlformats.org/officeDocument/2006/relationships/image" Target="../media/image2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6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3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1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9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9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6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7"/>
          <p:cNvSpPr/>
          <p:nvPr/>
        </p:nvSpPr>
        <p:spPr>
          <a:xfrm>
            <a:off x="0" y="-1"/>
            <a:ext cx="9144000" cy="5143500"/>
          </a:xfrm>
          <a:prstGeom prst="rect">
            <a:avLst/>
          </a:prstGeom>
          <a:solidFill>
            <a:srgbClr val="1A1918"/>
          </a:solidFill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17"/>
          <p:cNvSpPr/>
          <p:nvPr/>
        </p:nvSpPr>
        <p:spPr>
          <a:xfrm>
            <a:off x="2913325" y="2179725"/>
            <a:ext cx="60015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Numpy, Pandas, Visualization - Part 1</a:t>
            </a:r>
            <a:endParaRPr b="1"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3" name="Google Shape;73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5626" y="304402"/>
            <a:ext cx="2835808" cy="1282328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7"/>
          <p:cNvSpPr/>
          <p:nvPr/>
        </p:nvSpPr>
        <p:spPr>
          <a:xfrm>
            <a:off x="2890900" y="2818700"/>
            <a:ext cx="46878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Basics of Numpy</a:t>
            </a:r>
            <a:endParaRPr sz="18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/>
          <p:nvPr/>
        </p:nvSpPr>
        <p:spPr>
          <a:xfrm>
            <a:off x="390725" y="2266950"/>
            <a:ext cx="6149400" cy="7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GB" sz="4000">
                <a:latin typeface="Avenir"/>
                <a:ea typeface="Avenir"/>
                <a:cs typeface="Avenir"/>
                <a:sym typeface="Avenir"/>
              </a:rPr>
              <a:t>Creating NumPy Array</a:t>
            </a:r>
            <a:endParaRPr b="0" i="0" sz="4000" u="none" cap="none" strike="noStrike"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7"/>
          <p:cNvSpPr txBox="1"/>
          <p:nvPr/>
        </p:nvSpPr>
        <p:spPr>
          <a:xfrm>
            <a:off x="329184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GB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Converting a list into </a:t>
            </a:r>
            <a:r>
              <a:rPr lang="en-GB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NumPy array</a:t>
            </a:r>
            <a:endParaRPr b="0" i="0" sz="2400" u="none" cap="none" strike="noStrik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43" name="Google Shape;143;p27"/>
          <p:cNvSpPr txBox="1"/>
          <p:nvPr/>
        </p:nvSpPr>
        <p:spPr>
          <a:xfrm>
            <a:off x="638650" y="1164275"/>
            <a:ext cx="80676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Avenir"/>
              <a:buChar char="●"/>
            </a:pPr>
            <a:r>
              <a:rPr lang="en-GB" sz="1600"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 </a:t>
            </a:r>
            <a:r>
              <a:rPr lang="en-GB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np.array() is used to create a numpy array from a list</a:t>
            </a:r>
            <a:endParaRPr sz="1600">
              <a:highlight>
                <a:srgbClr val="FFFFFF"/>
              </a:highlight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44" name="Google Shape;14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5825" y="1899850"/>
            <a:ext cx="6592350" cy="2513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8"/>
          <p:cNvSpPr txBox="1"/>
          <p:nvPr/>
        </p:nvSpPr>
        <p:spPr>
          <a:xfrm>
            <a:off x="357774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GB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Creating numpy array </a:t>
            </a:r>
            <a:endParaRPr b="0" i="0" sz="2400" u="none" cap="none" strike="noStrik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50" name="Google Shape;150;p28"/>
          <p:cNvSpPr txBox="1"/>
          <p:nvPr/>
        </p:nvSpPr>
        <p:spPr>
          <a:xfrm>
            <a:off x="441475" y="1406050"/>
            <a:ext cx="56565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-GB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Numpy arrays be used to create array of strings as well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51" name="Google Shape;15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2463" y="2133425"/>
            <a:ext cx="7839075" cy="2171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9"/>
          <p:cNvSpPr txBox="1"/>
          <p:nvPr/>
        </p:nvSpPr>
        <p:spPr>
          <a:xfrm>
            <a:off x="329184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GB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Numpy array of random numbers</a:t>
            </a:r>
            <a:endParaRPr b="0" i="0" sz="2400" u="none" cap="none" strike="noStrik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57" name="Google Shape;157;p29"/>
          <p:cNvSpPr txBox="1"/>
          <p:nvPr/>
        </p:nvSpPr>
        <p:spPr>
          <a:xfrm>
            <a:off x="638650" y="1088075"/>
            <a:ext cx="80676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Avenir"/>
              <a:buChar char="●"/>
            </a:pPr>
            <a:r>
              <a:rPr lang="en-GB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Create an array of 20 random numbers using random()</a:t>
            </a:r>
            <a:r>
              <a:rPr lang="en-GB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method from the random module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58" name="Google Shape;15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5350" y="2640625"/>
            <a:ext cx="7294201" cy="11857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59" name="Google Shape;159;p29"/>
          <p:cNvSpPr txBox="1"/>
          <p:nvPr/>
        </p:nvSpPr>
        <p:spPr>
          <a:xfrm>
            <a:off x="5302450" y="4106825"/>
            <a:ext cx="3017100" cy="588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The required number of random numbers is passed through the ‘size’ parameter</a:t>
            </a:r>
            <a:endParaRPr sz="11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160" name="Google Shape;160;p29"/>
          <p:cNvCxnSpPr/>
          <p:nvPr/>
        </p:nvCxnSpPr>
        <p:spPr>
          <a:xfrm flipH="1" rot="10800000">
            <a:off x="2093625" y="2273450"/>
            <a:ext cx="3150600" cy="513300"/>
          </a:xfrm>
          <a:prstGeom prst="bentConnector3">
            <a:avLst>
              <a:gd fmla="val 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61" name="Google Shape;161;p29"/>
          <p:cNvSpPr txBox="1"/>
          <p:nvPr/>
        </p:nvSpPr>
        <p:spPr>
          <a:xfrm>
            <a:off x="5244225" y="1872138"/>
            <a:ext cx="2974800" cy="588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random() method returns random numbers over the half-open interval [0.0, 1.0)</a:t>
            </a:r>
            <a:endParaRPr sz="1100"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162" name="Google Shape;162;p29"/>
          <p:cNvCxnSpPr/>
          <p:nvPr/>
        </p:nvCxnSpPr>
        <p:spPr>
          <a:xfrm>
            <a:off x="3029725" y="2888825"/>
            <a:ext cx="3744300" cy="1218000"/>
          </a:xfrm>
          <a:prstGeom prst="bentConnector3">
            <a:avLst>
              <a:gd fmla="val 10000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0"/>
          <p:cNvSpPr txBox="1"/>
          <p:nvPr/>
        </p:nvSpPr>
        <p:spPr>
          <a:xfrm>
            <a:off x="329175" y="2704125"/>
            <a:ext cx="8067000" cy="7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20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68" name="Google Shape;168;p30"/>
          <p:cNvSpPr txBox="1"/>
          <p:nvPr/>
        </p:nvSpPr>
        <p:spPr>
          <a:xfrm>
            <a:off x="329178" y="140875"/>
            <a:ext cx="49251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GB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Numpy array of random numbers</a:t>
            </a:r>
            <a:endParaRPr b="0" i="0" sz="2400" u="none" cap="none" strike="noStrik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69" name="Google Shape;169;p30"/>
          <p:cNvSpPr txBox="1"/>
          <p:nvPr/>
        </p:nvSpPr>
        <p:spPr>
          <a:xfrm>
            <a:off x="638650" y="1164275"/>
            <a:ext cx="8067600" cy="18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venir"/>
              <a:buChar char="●"/>
            </a:pPr>
            <a:r>
              <a:rPr lang="en-GB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rand() method creates an array of random numbers of the given shape and between (0, 1)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30200" lvl="0" marL="457200" rtl="0" algn="just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-GB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The dimensions of the returned array, should all be positive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457200" rtl="0" algn="just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30200" lvl="0" marL="457200" marR="76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-GB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If no argument is given a single Python float is returned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70" name="Google Shape;17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7700" y="3558975"/>
            <a:ext cx="7848600" cy="8572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1"/>
          <p:cNvSpPr txBox="1"/>
          <p:nvPr/>
        </p:nvSpPr>
        <p:spPr>
          <a:xfrm>
            <a:off x="658075" y="1422725"/>
            <a:ext cx="7975500" cy="17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-GB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The randn() returns a set of values from -1 to +1 (excluding -1 and +1)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457200" rtl="0" algn="just">
              <a:lnSpc>
                <a:spcPct val="114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30200" lvl="0" marL="457200" rtl="0" algn="just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-GB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The dimensions of the returned array, should all be positive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457200" rtl="0" algn="just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30200" lvl="0" marL="457200" marR="76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-GB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If no argument is given a single Python float is returned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76" name="Google Shape;176;p31"/>
          <p:cNvSpPr txBox="1"/>
          <p:nvPr/>
        </p:nvSpPr>
        <p:spPr>
          <a:xfrm>
            <a:off x="329178" y="140875"/>
            <a:ext cx="49251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GB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Numpy array of random numbers</a:t>
            </a:r>
            <a:endParaRPr b="0" i="0" sz="2400" u="none" cap="none" strike="noStrik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77" name="Google Shape;17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2938" y="3450725"/>
            <a:ext cx="7858125" cy="8667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2"/>
          <p:cNvSpPr txBox="1"/>
          <p:nvPr/>
        </p:nvSpPr>
        <p:spPr>
          <a:xfrm>
            <a:off x="658075" y="1422725"/>
            <a:ext cx="7975500" cy="17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-GB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The randint() returns random integers from low (inclusive) to high (exclusive)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83" name="Google Shape;183;p32"/>
          <p:cNvSpPr txBox="1"/>
          <p:nvPr/>
        </p:nvSpPr>
        <p:spPr>
          <a:xfrm>
            <a:off x="329178" y="140875"/>
            <a:ext cx="49251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GB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Numpy array of random numbers</a:t>
            </a:r>
            <a:endParaRPr b="0" i="0" sz="2400" u="none" cap="none" strike="noStrik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84" name="Google Shape;18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4263" y="2249500"/>
            <a:ext cx="6143137" cy="16666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3"/>
          <p:cNvSpPr txBox="1"/>
          <p:nvPr/>
        </p:nvSpPr>
        <p:spPr>
          <a:xfrm>
            <a:off x="487625" y="945425"/>
            <a:ext cx="7790700" cy="14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venir"/>
              <a:buChar char="●"/>
            </a:pPr>
            <a:r>
              <a:rPr lang="en-GB" sz="1600">
                <a:latin typeface="Avenir"/>
                <a:ea typeface="Avenir"/>
                <a:cs typeface="Avenir"/>
                <a:sym typeface="Avenir"/>
              </a:rPr>
              <a:t>np.arange() can also be used to create a NumPy array</a:t>
            </a:r>
            <a:endParaRPr sz="1600">
              <a:latin typeface="Avenir"/>
              <a:ea typeface="Avenir"/>
              <a:cs typeface="Avenir"/>
              <a:sym typeface="Avenir"/>
            </a:endParaRPr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venir"/>
              <a:buChar char="●"/>
            </a:pPr>
            <a:r>
              <a:rPr lang="en-GB" sz="1600">
                <a:latin typeface="Avenir"/>
                <a:ea typeface="Avenir"/>
                <a:cs typeface="Avenir"/>
                <a:sym typeface="Avenir"/>
              </a:rPr>
              <a:t>The numbers generated have the same difference</a:t>
            </a:r>
            <a:endParaRPr sz="1600">
              <a:latin typeface="Avenir"/>
              <a:ea typeface="Avenir"/>
              <a:cs typeface="Avenir"/>
              <a:sym typeface="Avenir"/>
            </a:endParaRPr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venir"/>
              <a:buChar char="●"/>
            </a:pPr>
            <a:r>
              <a:rPr lang="en-GB" sz="1600">
                <a:latin typeface="Avenir"/>
                <a:ea typeface="Avenir"/>
                <a:cs typeface="Avenir"/>
                <a:sym typeface="Avenir"/>
              </a:rPr>
              <a:t>The function generates as many possible numbers in the given range</a:t>
            </a:r>
            <a:endParaRPr sz="1600"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190" name="Google Shape;190;p33"/>
          <p:cNvCxnSpPr/>
          <p:nvPr/>
        </p:nvCxnSpPr>
        <p:spPr>
          <a:xfrm>
            <a:off x="3102567" y="2664167"/>
            <a:ext cx="5700" cy="354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1" name="Google Shape;191;p33"/>
          <p:cNvSpPr txBox="1"/>
          <p:nvPr/>
        </p:nvSpPr>
        <p:spPr>
          <a:xfrm>
            <a:off x="1790525" y="2950725"/>
            <a:ext cx="5389800" cy="386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1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Numpy.arange   (start,    stop,   step,    dtype)</a:t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92" name="Google Shape;192;p33"/>
          <p:cNvSpPr txBox="1"/>
          <p:nvPr/>
        </p:nvSpPr>
        <p:spPr>
          <a:xfrm>
            <a:off x="2370150" y="2314350"/>
            <a:ext cx="1368000" cy="313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The function name</a:t>
            </a:r>
            <a:endParaRPr sz="11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193" name="Google Shape;193;p33"/>
          <p:cNvCxnSpPr/>
          <p:nvPr/>
        </p:nvCxnSpPr>
        <p:spPr>
          <a:xfrm rot="10800000">
            <a:off x="3914250" y="3291173"/>
            <a:ext cx="5700" cy="354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4" name="Google Shape;194;p33"/>
          <p:cNvSpPr txBox="1"/>
          <p:nvPr/>
        </p:nvSpPr>
        <p:spPr>
          <a:xfrm>
            <a:off x="1305975" y="3660000"/>
            <a:ext cx="3108900" cy="451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The start of the interval (optional). Default is 0</a:t>
            </a:r>
            <a:endParaRPr sz="11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195" name="Google Shape;195;p33"/>
          <p:cNvCxnSpPr/>
          <p:nvPr/>
        </p:nvCxnSpPr>
        <p:spPr>
          <a:xfrm rot="10800000">
            <a:off x="4667375" y="3291150"/>
            <a:ext cx="1500" cy="1119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6" name="Google Shape;196;p33"/>
          <p:cNvSpPr txBox="1"/>
          <p:nvPr/>
        </p:nvSpPr>
        <p:spPr>
          <a:xfrm>
            <a:off x="3864125" y="4434975"/>
            <a:ext cx="1608000" cy="386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The end of the interval</a:t>
            </a:r>
            <a:endParaRPr sz="11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197" name="Google Shape;197;p33"/>
          <p:cNvCxnSpPr/>
          <p:nvPr/>
        </p:nvCxnSpPr>
        <p:spPr>
          <a:xfrm rot="10800000">
            <a:off x="5491000" y="3291185"/>
            <a:ext cx="5700" cy="354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8" name="Google Shape;198;p33"/>
          <p:cNvSpPr txBox="1"/>
          <p:nvPr/>
        </p:nvSpPr>
        <p:spPr>
          <a:xfrm>
            <a:off x="5206025" y="3643350"/>
            <a:ext cx="2567100" cy="362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The “step” between values (optional)</a:t>
            </a:r>
            <a:endParaRPr sz="11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199" name="Google Shape;199;p33"/>
          <p:cNvCxnSpPr/>
          <p:nvPr/>
        </p:nvCxnSpPr>
        <p:spPr>
          <a:xfrm>
            <a:off x="6337350" y="2655050"/>
            <a:ext cx="0" cy="362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0" name="Google Shape;200;p33"/>
          <p:cNvSpPr txBox="1"/>
          <p:nvPr/>
        </p:nvSpPr>
        <p:spPr>
          <a:xfrm>
            <a:off x="5494350" y="2318400"/>
            <a:ext cx="1686000" cy="325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The data type (optional)</a:t>
            </a:r>
            <a:endParaRPr sz="11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01" name="Google Shape;201;p33"/>
          <p:cNvSpPr txBox="1"/>
          <p:nvPr/>
        </p:nvSpPr>
        <p:spPr>
          <a:xfrm>
            <a:off x="377549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GB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Creating numpy array using arange()</a:t>
            </a:r>
            <a:endParaRPr b="0" i="0" sz="2400" u="none" cap="none" strike="noStrik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4"/>
          <p:cNvSpPr txBox="1"/>
          <p:nvPr/>
        </p:nvSpPr>
        <p:spPr>
          <a:xfrm>
            <a:off x="439950" y="4125825"/>
            <a:ext cx="8264100" cy="7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The np.arange() create a series of values from 10 to 100 with a difference of 2, stored as a numpy array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207" name="Google Shape;207;p34"/>
          <p:cNvPicPr preferRelativeResize="0"/>
          <p:nvPr/>
        </p:nvPicPr>
        <p:blipFill rotWithShape="1">
          <a:blip r:embed="rId3">
            <a:alphaModFix/>
          </a:blip>
          <a:srcRect b="0" l="0" r="23646" t="0"/>
          <a:stretch/>
        </p:blipFill>
        <p:spPr>
          <a:xfrm>
            <a:off x="976725" y="1161100"/>
            <a:ext cx="7190551" cy="2821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08" name="Google Shape;208;p34"/>
          <p:cNvSpPr txBox="1"/>
          <p:nvPr/>
        </p:nvSpPr>
        <p:spPr>
          <a:xfrm>
            <a:off x="377549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GB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Creating numpy array using arange()</a:t>
            </a:r>
            <a:endParaRPr b="0" i="0" sz="2400" u="none" cap="none" strike="noStrik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5"/>
          <p:cNvSpPr txBox="1"/>
          <p:nvPr/>
        </p:nvSpPr>
        <p:spPr>
          <a:xfrm>
            <a:off x="487625" y="1269438"/>
            <a:ext cx="7811700" cy="10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-GB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linspace() generates a specified number of values in a specified range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Syntax: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14" name="Google Shape;214;p35"/>
          <p:cNvSpPr txBox="1"/>
          <p:nvPr/>
        </p:nvSpPr>
        <p:spPr>
          <a:xfrm>
            <a:off x="1638125" y="3359400"/>
            <a:ext cx="64845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666666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numpy.linspace (  </a:t>
            </a:r>
            <a:r>
              <a:rPr i="1" lang="en-GB" sz="1800">
                <a:solidFill>
                  <a:srgbClr val="666666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start</a:t>
            </a:r>
            <a:r>
              <a:rPr b="1" lang="en-GB" sz="1800">
                <a:solidFill>
                  <a:srgbClr val="666666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,    </a:t>
            </a:r>
            <a:r>
              <a:rPr i="1" lang="en-GB" sz="1800">
                <a:solidFill>
                  <a:srgbClr val="666666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stop </a:t>
            </a:r>
            <a:r>
              <a:rPr b="1" lang="en-GB" sz="1800">
                <a:solidFill>
                  <a:srgbClr val="666666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,   </a:t>
            </a:r>
            <a:r>
              <a:rPr i="1" lang="en-GB" sz="1800">
                <a:solidFill>
                  <a:srgbClr val="666666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num</a:t>
            </a:r>
            <a:r>
              <a:rPr b="1" lang="en-GB" sz="1800">
                <a:solidFill>
                  <a:srgbClr val="666666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,    </a:t>
            </a:r>
            <a:r>
              <a:rPr i="1" lang="en-GB" sz="1800">
                <a:solidFill>
                  <a:srgbClr val="666666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dtype  </a:t>
            </a:r>
            <a:r>
              <a:rPr b="1" lang="en-GB" sz="1800">
                <a:solidFill>
                  <a:srgbClr val="666666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)</a:t>
            </a:r>
            <a:endParaRPr sz="1800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215" name="Google Shape;215;p35"/>
          <p:cNvCxnSpPr/>
          <p:nvPr/>
        </p:nvCxnSpPr>
        <p:spPr>
          <a:xfrm rot="10800000">
            <a:off x="3797875" y="3098973"/>
            <a:ext cx="5700" cy="354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216" name="Google Shape;216;p35"/>
          <p:cNvSpPr txBox="1"/>
          <p:nvPr/>
        </p:nvSpPr>
        <p:spPr>
          <a:xfrm>
            <a:off x="2986225" y="2527050"/>
            <a:ext cx="1629000" cy="468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The start of the interval (optional)</a:t>
            </a:r>
            <a:endParaRPr sz="11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217" name="Google Shape;217;p35"/>
          <p:cNvCxnSpPr/>
          <p:nvPr/>
        </p:nvCxnSpPr>
        <p:spPr>
          <a:xfrm rot="10800000">
            <a:off x="4666125" y="3824550"/>
            <a:ext cx="11100" cy="498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8" name="Google Shape;218;p35"/>
          <p:cNvSpPr txBox="1"/>
          <p:nvPr/>
        </p:nvSpPr>
        <p:spPr>
          <a:xfrm>
            <a:off x="3794250" y="4323150"/>
            <a:ext cx="1707900" cy="354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The end of the interval</a:t>
            </a:r>
            <a:endParaRPr sz="11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219" name="Google Shape;219;p35"/>
          <p:cNvCxnSpPr/>
          <p:nvPr/>
        </p:nvCxnSpPr>
        <p:spPr>
          <a:xfrm rot="10800000">
            <a:off x="5390700" y="2995950"/>
            <a:ext cx="300" cy="468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220" name="Google Shape;220;p35"/>
          <p:cNvSpPr txBox="1"/>
          <p:nvPr/>
        </p:nvSpPr>
        <p:spPr>
          <a:xfrm>
            <a:off x="5053175" y="2527050"/>
            <a:ext cx="1602900" cy="468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Avenir"/>
                <a:ea typeface="Avenir"/>
                <a:cs typeface="Avenir"/>
                <a:sym typeface="Avenir"/>
              </a:rPr>
              <a:t>The number of values required in the interval</a:t>
            </a:r>
            <a:endParaRPr sz="1100"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221" name="Google Shape;221;p35"/>
          <p:cNvCxnSpPr/>
          <p:nvPr/>
        </p:nvCxnSpPr>
        <p:spPr>
          <a:xfrm>
            <a:off x="6374625" y="3824550"/>
            <a:ext cx="4800" cy="329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222" name="Google Shape;222;p35"/>
          <p:cNvSpPr txBox="1"/>
          <p:nvPr/>
        </p:nvSpPr>
        <p:spPr>
          <a:xfrm>
            <a:off x="5585075" y="4153650"/>
            <a:ext cx="1707900" cy="277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Avenir"/>
                <a:ea typeface="Avenir"/>
                <a:cs typeface="Avenir"/>
                <a:sym typeface="Avenir"/>
              </a:rPr>
              <a:t>The data type (optional)</a:t>
            </a:r>
            <a:endParaRPr sz="1100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23" name="Google Shape;223;p35"/>
          <p:cNvSpPr txBox="1"/>
          <p:nvPr/>
        </p:nvSpPr>
        <p:spPr>
          <a:xfrm>
            <a:off x="377549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GB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Creating numpy array using linspace()</a:t>
            </a:r>
            <a:endParaRPr b="0" i="0" sz="2400" u="none" cap="none" strike="noStrik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8"/>
          <p:cNvSpPr txBox="1"/>
          <p:nvPr/>
        </p:nvSpPr>
        <p:spPr>
          <a:xfrm>
            <a:off x="385225" y="2323425"/>
            <a:ext cx="4293900" cy="7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4000">
                <a:latin typeface="Avenir"/>
                <a:ea typeface="Avenir"/>
                <a:cs typeface="Avenir"/>
                <a:sym typeface="Avenir"/>
              </a:rPr>
              <a:t>Introduction</a:t>
            </a:r>
            <a:endParaRPr i="0" sz="4000" u="none" cap="none" strike="noStrike"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6"/>
          <p:cNvSpPr txBox="1"/>
          <p:nvPr/>
        </p:nvSpPr>
        <p:spPr>
          <a:xfrm>
            <a:off x="397950" y="3709775"/>
            <a:ext cx="8183400" cy="6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np.linspace() produces a sequence of 10 evenly spaced values from 1 to 100, stored as a numpy array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29" name="Google Shape;229;p36"/>
          <p:cNvSpPr txBox="1"/>
          <p:nvPr/>
        </p:nvSpPr>
        <p:spPr>
          <a:xfrm>
            <a:off x="377549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GB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Creating numpy array using linspace()</a:t>
            </a:r>
            <a:endParaRPr b="0" i="0" sz="2400" u="none" cap="none" strike="noStrik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230" name="Google Shape;23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5125" y="1078460"/>
            <a:ext cx="7833749" cy="250070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7"/>
          <p:cNvSpPr txBox="1"/>
          <p:nvPr/>
        </p:nvSpPr>
        <p:spPr>
          <a:xfrm>
            <a:off x="357774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GB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Creating numpy array of zeros  </a:t>
            </a:r>
            <a:endParaRPr b="0" i="0" sz="2400" u="none" cap="none" strike="noStrik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36" name="Google Shape;236;p37"/>
          <p:cNvSpPr txBox="1"/>
          <p:nvPr/>
        </p:nvSpPr>
        <p:spPr>
          <a:xfrm>
            <a:off x="377550" y="3069275"/>
            <a:ext cx="74511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-GB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Creat</a:t>
            </a:r>
            <a:r>
              <a:rPr lang="en-GB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ing 1D numpy array of ones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37" name="Google Shape;237;p37"/>
          <p:cNvSpPr txBox="1"/>
          <p:nvPr/>
        </p:nvSpPr>
        <p:spPr>
          <a:xfrm>
            <a:off x="384050" y="1223325"/>
            <a:ext cx="79422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-GB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Creating 1D numpy array of zeros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238" name="Google Shape;23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0050" y="2010125"/>
            <a:ext cx="5410200" cy="7048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39" name="Google Shape;239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64350" y="3874525"/>
            <a:ext cx="5181600" cy="7048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8"/>
          <p:cNvSpPr txBox="1"/>
          <p:nvPr/>
        </p:nvSpPr>
        <p:spPr>
          <a:xfrm>
            <a:off x="357774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GB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Creating 2d numpy array </a:t>
            </a:r>
            <a:endParaRPr b="0" i="0" sz="2400" u="none" cap="none" strike="noStrik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45" name="Google Shape;245;p38"/>
          <p:cNvSpPr txBox="1"/>
          <p:nvPr/>
        </p:nvSpPr>
        <p:spPr>
          <a:xfrm>
            <a:off x="433975" y="1118000"/>
            <a:ext cx="7512300" cy="13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Avenir"/>
              <a:buChar char="●"/>
            </a:pPr>
            <a:r>
              <a:rPr lang="en-GB" sz="1600">
                <a:latin typeface="Avenir"/>
                <a:ea typeface="Avenir"/>
                <a:cs typeface="Avenir"/>
                <a:sym typeface="Avenir"/>
              </a:rPr>
              <a:t>np.empty() returns the matrix with arbitrary values of given shape and data type</a:t>
            </a:r>
            <a:endParaRPr sz="1600">
              <a:latin typeface="Avenir"/>
              <a:ea typeface="Avenir"/>
              <a:cs typeface="Avenir"/>
              <a:sym typeface="Avenir"/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Avenir"/>
              <a:buChar char="●"/>
            </a:pPr>
            <a:r>
              <a:rPr lang="en-GB" sz="1600">
                <a:latin typeface="Avenir"/>
                <a:ea typeface="Avenir"/>
                <a:cs typeface="Avenir"/>
                <a:sym typeface="Avenir"/>
              </a:rPr>
              <a:t>‘dtype = object’ returns None values</a:t>
            </a:r>
            <a:endParaRPr sz="1600"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246" name="Google Shape;24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4025" y="2830775"/>
            <a:ext cx="4975925" cy="1715836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9"/>
          <p:cNvSpPr txBox="1"/>
          <p:nvPr/>
        </p:nvSpPr>
        <p:spPr>
          <a:xfrm>
            <a:off x="357775" y="1499000"/>
            <a:ext cx="7809600" cy="7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venir"/>
              <a:buChar char="●"/>
            </a:pPr>
            <a:r>
              <a:rPr lang="en-GB" sz="1600">
                <a:latin typeface="Avenir"/>
                <a:ea typeface="Avenir"/>
                <a:cs typeface="Avenir"/>
                <a:sym typeface="Avenir"/>
              </a:rPr>
              <a:t>np.full() returns the matrix of given shape with the value set by the ‘fill_value’ parameter</a:t>
            </a:r>
            <a:endParaRPr sz="1600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52" name="Google Shape;252;p39"/>
          <p:cNvSpPr txBox="1"/>
          <p:nvPr/>
        </p:nvSpPr>
        <p:spPr>
          <a:xfrm>
            <a:off x="357774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GB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Creating 2d numpy array </a:t>
            </a:r>
            <a:endParaRPr b="0" i="0" sz="2400" u="none" cap="none" strike="noStrik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253" name="Google Shape;253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5725" y="2629825"/>
            <a:ext cx="5132525" cy="1658057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0"/>
          <p:cNvSpPr txBox="1"/>
          <p:nvPr/>
        </p:nvSpPr>
        <p:spPr>
          <a:xfrm>
            <a:off x="357774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GB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Creating 2d numpy array </a:t>
            </a:r>
            <a:endParaRPr b="0" i="0" sz="2400" u="none" cap="none" strike="noStrik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259" name="Google Shape;25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5475" y="2145100"/>
            <a:ext cx="5353050" cy="1409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60" name="Google Shape;260;p40"/>
          <p:cNvSpPr txBox="1"/>
          <p:nvPr/>
        </p:nvSpPr>
        <p:spPr>
          <a:xfrm>
            <a:off x="357775" y="1499000"/>
            <a:ext cx="7809600" cy="7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venir"/>
              <a:buChar char="●"/>
            </a:pPr>
            <a:r>
              <a:rPr lang="en-GB" sz="1600">
                <a:latin typeface="Avenir"/>
                <a:ea typeface="Avenir"/>
                <a:cs typeface="Avenir"/>
                <a:sym typeface="Avenir"/>
              </a:rPr>
              <a:t>np.identity() returns identity the matrix of specified shape </a:t>
            </a:r>
            <a:endParaRPr sz="1600"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1"/>
          <p:cNvSpPr txBox="1"/>
          <p:nvPr/>
        </p:nvSpPr>
        <p:spPr>
          <a:xfrm>
            <a:off x="384050" y="1375725"/>
            <a:ext cx="8235300" cy="10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venir"/>
              <a:buChar char="●"/>
            </a:pPr>
            <a:r>
              <a:rPr lang="en-GB" sz="1600">
                <a:latin typeface="Avenir"/>
                <a:ea typeface="Avenir"/>
                <a:cs typeface="Avenir"/>
                <a:sym typeface="Avenir"/>
              </a:rPr>
              <a:t>np.eye() creates NxM matrix with value ‘1’ on the k-th diagonal and remaining entries as zero</a:t>
            </a:r>
            <a:endParaRPr sz="1600">
              <a:latin typeface="Avenir"/>
              <a:ea typeface="Avenir"/>
              <a:cs typeface="Avenir"/>
              <a:sym typeface="Avenir"/>
            </a:endParaRPr>
          </a:p>
          <a:p>
            <a:pPr indent="-330200" lvl="0" marL="4572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Avenir"/>
              <a:buChar char="●"/>
            </a:pPr>
            <a:r>
              <a:rPr lang="en-GB" sz="1600">
                <a:latin typeface="Avenir"/>
                <a:ea typeface="Avenir"/>
                <a:cs typeface="Avenir"/>
                <a:sym typeface="Avenir"/>
              </a:rPr>
              <a:t>K &gt; 0 represents upper diagonal</a:t>
            </a:r>
            <a:endParaRPr sz="1600">
              <a:latin typeface="Avenir"/>
              <a:ea typeface="Avenir"/>
              <a:cs typeface="Avenir"/>
              <a:sym typeface="Avenir"/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Avenir"/>
                <a:ea typeface="Avenir"/>
                <a:cs typeface="Avenir"/>
                <a:sym typeface="Avenir"/>
              </a:rPr>
              <a:t>K &lt; 0 represents lower diagonal</a:t>
            </a:r>
            <a:endParaRPr sz="1600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66" name="Google Shape;266;p41"/>
          <p:cNvSpPr txBox="1"/>
          <p:nvPr/>
        </p:nvSpPr>
        <p:spPr>
          <a:xfrm>
            <a:off x="357774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GB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Creating 2d numpy array </a:t>
            </a:r>
            <a:endParaRPr b="0" i="0" sz="2400" u="none" cap="none" strike="noStrik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267" name="Google Shape;267;p41"/>
          <p:cNvPicPr preferRelativeResize="0"/>
          <p:nvPr/>
        </p:nvPicPr>
        <p:blipFill rotWithShape="1">
          <a:blip r:embed="rId3">
            <a:alphaModFix/>
          </a:blip>
          <a:srcRect b="0" l="0" r="38608" t="0"/>
          <a:stretch/>
        </p:blipFill>
        <p:spPr>
          <a:xfrm>
            <a:off x="205675" y="3465975"/>
            <a:ext cx="2721300" cy="11459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68" name="Google Shape;268;p41"/>
          <p:cNvSpPr txBox="1"/>
          <p:nvPr/>
        </p:nvSpPr>
        <p:spPr>
          <a:xfrm>
            <a:off x="253725" y="2923375"/>
            <a:ext cx="2721300" cy="4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K = 0 represents main diagonal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69" name="Google Shape;269;p41"/>
          <p:cNvSpPr txBox="1"/>
          <p:nvPr/>
        </p:nvSpPr>
        <p:spPr>
          <a:xfrm>
            <a:off x="3146950" y="2923375"/>
            <a:ext cx="2808600" cy="4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K &gt; 0 represents upper diagonal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70" name="Google Shape;270;p41"/>
          <p:cNvSpPr txBox="1"/>
          <p:nvPr/>
        </p:nvSpPr>
        <p:spPr>
          <a:xfrm>
            <a:off x="6152375" y="2923375"/>
            <a:ext cx="2721300" cy="4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K &lt; 0 represents lower diagonal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271" name="Google Shape;271;p41"/>
          <p:cNvPicPr preferRelativeResize="0"/>
          <p:nvPr/>
        </p:nvPicPr>
        <p:blipFill rotWithShape="1">
          <a:blip r:embed="rId4">
            <a:alphaModFix/>
          </a:blip>
          <a:srcRect b="-15035" l="0" r="0" t="0"/>
          <a:stretch/>
        </p:blipFill>
        <p:spPr>
          <a:xfrm>
            <a:off x="3141050" y="3465974"/>
            <a:ext cx="2721300" cy="11459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72" name="Google Shape;272;p41"/>
          <p:cNvPicPr preferRelativeResize="0"/>
          <p:nvPr/>
        </p:nvPicPr>
        <p:blipFill rotWithShape="1">
          <a:blip r:embed="rId5">
            <a:alphaModFix/>
          </a:blip>
          <a:srcRect b="0" l="0" r="37382" t="0"/>
          <a:stretch/>
        </p:blipFill>
        <p:spPr>
          <a:xfrm>
            <a:off x="6076425" y="3465975"/>
            <a:ext cx="2808600" cy="11459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2"/>
          <p:cNvSpPr txBox="1"/>
          <p:nvPr/>
        </p:nvSpPr>
        <p:spPr>
          <a:xfrm>
            <a:off x="390725" y="2266950"/>
            <a:ext cx="4846800" cy="8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GB" sz="4000">
                <a:latin typeface="Avenir"/>
                <a:ea typeface="Avenir"/>
                <a:cs typeface="Avenir"/>
                <a:sym typeface="Avenir"/>
              </a:rPr>
              <a:t>Array </a:t>
            </a:r>
            <a:r>
              <a:rPr lang="en-GB" sz="40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Attributes</a:t>
            </a:r>
            <a:endParaRPr b="0" i="0" sz="4000" u="none" cap="none" strike="noStrike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79" name="Google Shape;279;p42"/>
          <p:cNvSpPr txBox="1"/>
          <p:nvPr/>
        </p:nvSpPr>
        <p:spPr>
          <a:xfrm>
            <a:off x="5711875" y="1381175"/>
            <a:ext cx="3122400" cy="272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3"/>
          <p:cNvSpPr txBox="1"/>
          <p:nvPr/>
        </p:nvSpPr>
        <p:spPr>
          <a:xfrm>
            <a:off x="377549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GB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Array</a:t>
            </a:r>
            <a:r>
              <a:rPr lang="en-GB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 A</a:t>
            </a:r>
            <a:r>
              <a:rPr lang="en-GB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ttributes</a:t>
            </a:r>
            <a:endParaRPr sz="2400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85" name="Google Shape;285;p43"/>
          <p:cNvSpPr txBox="1"/>
          <p:nvPr/>
        </p:nvSpPr>
        <p:spPr>
          <a:xfrm>
            <a:off x="493775" y="1240475"/>
            <a:ext cx="7904700" cy="26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-GB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Attributes are the features/characteristics of an object that describes the object</a:t>
            </a:r>
            <a:endParaRPr sz="1600">
              <a:solidFill>
                <a:srgbClr val="25AAE2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5AAE2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-GB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Some of the attributes of the numpy array are: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⚬   shape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⚬   size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⚬   dtype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⚬   ndim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86" name="Google Shape;286;p43"/>
          <p:cNvSpPr txBox="1"/>
          <p:nvPr/>
        </p:nvSpPr>
        <p:spPr>
          <a:xfrm>
            <a:off x="1603500" y="3948025"/>
            <a:ext cx="5937000" cy="67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Avenir"/>
                <a:ea typeface="Avenir"/>
                <a:cs typeface="Avenir"/>
                <a:sym typeface="Avenir"/>
              </a:rPr>
              <a:t>Note: Attributes do not have parentheses following them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4"/>
          <p:cNvSpPr txBox="1"/>
          <p:nvPr/>
        </p:nvSpPr>
        <p:spPr>
          <a:xfrm>
            <a:off x="492100" y="1316050"/>
            <a:ext cx="76059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-GB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The shape returns the number of rows and columns of the array respectively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92" name="Google Shape;292;p44"/>
          <p:cNvSpPr txBox="1"/>
          <p:nvPr/>
        </p:nvSpPr>
        <p:spPr>
          <a:xfrm>
            <a:off x="377549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GB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Array</a:t>
            </a:r>
            <a:r>
              <a:rPr lang="en-GB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 A</a:t>
            </a:r>
            <a:r>
              <a:rPr lang="en-GB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ttributes</a:t>
            </a:r>
            <a:r>
              <a:rPr lang="en-GB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 - shape</a:t>
            </a:r>
            <a:endParaRPr sz="2400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293" name="Google Shape;293;p44"/>
          <p:cNvPicPr preferRelativeResize="0"/>
          <p:nvPr/>
        </p:nvPicPr>
        <p:blipFill rotWithShape="1">
          <a:blip r:embed="rId3">
            <a:alphaModFix/>
          </a:blip>
          <a:srcRect b="0" l="0" r="6872" t="0"/>
          <a:stretch/>
        </p:blipFill>
        <p:spPr>
          <a:xfrm>
            <a:off x="492100" y="2267975"/>
            <a:ext cx="8231774" cy="15123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5"/>
          <p:cNvSpPr txBox="1"/>
          <p:nvPr/>
        </p:nvSpPr>
        <p:spPr>
          <a:xfrm>
            <a:off x="377549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GB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Array</a:t>
            </a:r>
            <a:r>
              <a:rPr lang="en-GB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 A</a:t>
            </a:r>
            <a:r>
              <a:rPr lang="en-GB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ttributes</a:t>
            </a:r>
            <a:r>
              <a:rPr lang="en-GB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 - size</a:t>
            </a:r>
            <a:endParaRPr sz="2400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99" name="Google Shape;299;p45"/>
          <p:cNvSpPr txBox="1"/>
          <p:nvPr/>
        </p:nvSpPr>
        <p:spPr>
          <a:xfrm>
            <a:off x="492100" y="1316050"/>
            <a:ext cx="76059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-GB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The size returns the number of elements in an array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300" name="Google Shape;300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100" y="2157475"/>
            <a:ext cx="8410575" cy="15906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9"/>
          <p:cNvSpPr txBox="1"/>
          <p:nvPr/>
        </p:nvSpPr>
        <p:spPr>
          <a:xfrm>
            <a:off x="377549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Introduction to NumPy?</a:t>
            </a:r>
            <a:endParaRPr b="0" i="0" sz="2400" u="none" cap="none" strike="noStrik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86" name="Google Shape;86;p19"/>
          <p:cNvSpPr txBox="1"/>
          <p:nvPr/>
        </p:nvSpPr>
        <p:spPr>
          <a:xfrm>
            <a:off x="377550" y="1164275"/>
            <a:ext cx="8273400" cy="32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-GB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NumPy stands for ‘Numeric Python’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30200" lvl="0" marL="45720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-GB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Used for mathematical and scientific computations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302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-GB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Also provides ‘linalg’ module which contains functions like det, eig, norm to apply linear algebra on NumPy array</a:t>
            </a:r>
            <a:r>
              <a:rPr lang="en-GB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s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30200" lvl="0" marL="457200" marR="0" rtl="0" algn="just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-GB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NumPy array is the most widely used object of the NumPy library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6"/>
          <p:cNvSpPr txBox="1"/>
          <p:nvPr/>
        </p:nvSpPr>
        <p:spPr>
          <a:xfrm>
            <a:off x="647825" y="4683300"/>
            <a:ext cx="75423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06" name="Google Shape;306;p46"/>
          <p:cNvSpPr txBox="1"/>
          <p:nvPr/>
        </p:nvSpPr>
        <p:spPr>
          <a:xfrm>
            <a:off x="492100" y="3556750"/>
            <a:ext cx="8019000" cy="6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In the example, the array consists of 64-bit floating-point numbers. Thus, the dtype of the array is float64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07" name="Google Shape;307;p46"/>
          <p:cNvSpPr txBox="1"/>
          <p:nvPr/>
        </p:nvSpPr>
        <p:spPr>
          <a:xfrm>
            <a:off x="377549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GB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Array</a:t>
            </a:r>
            <a:r>
              <a:rPr lang="en-GB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 A</a:t>
            </a:r>
            <a:r>
              <a:rPr lang="en-GB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ttributes</a:t>
            </a:r>
            <a:r>
              <a:rPr lang="en-GB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 - dtype</a:t>
            </a:r>
            <a:endParaRPr sz="2400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08" name="Google Shape;308;p46"/>
          <p:cNvSpPr txBox="1"/>
          <p:nvPr/>
        </p:nvSpPr>
        <p:spPr>
          <a:xfrm>
            <a:off x="492100" y="1316050"/>
            <a:ext cx="76059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-GB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The dtype returns the type of the data along with the size in bytes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309" name="Google Shape;309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2113" y="1996750"/>
            <a:ext cx="6399772" cy="1407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7"/>
          <p:cNvSpPr txBox="1"/>
          <p:nvPr/>
        </p:nvSpPr>
        <p:spPr>
          <a:xfrm>
            <a:off x="499875" y="1285300"/>
            <a:ext cx="7758300" cy="4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-GB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The ndim returns the number of axes (dimension) of the array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15" name="Google Shape;315;p47"/>
          <p:cNvSpPr txBox="1"/>
          <p:nvPr/>
        </p:nvSpPr>
        <p:spPr>
          <a:xfrm>
            <a:off x="377549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GB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Array</a:t>
            </a:r>
            <a:r>
              <a:rPr lang="en-GB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 A</a:t>
            </a:r>
            <a:r>
              <a:rPr lang="en-GB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ttributes</a:t>
            </a:r>
            <a:r>
              <a:rPr lang="en-GB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 - ndim</a:t>
            </a:r>
            <a:endParaRPr sz="2400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316" name="Google Shape;316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875" y="2230600"/>
            <a:ext cx="8458200" cy="15716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8"/>
          <p:cNvSpPr txBox="1"/>
          <p:nvPr/>
        </p:nvSpPr>
        <p:spPr>
          <a:xfrm>
            <a:off x="377549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GB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Array Attributes - ndim </a:t>
            </a:r>
            <a:endParaRPr sz="2400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322" name="Google Shape;322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800" y="1329525"/>
            <a:ext cx="6475175" cy="306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9"/>
          <p:cNvSpPr txBox="1"/>
          <p:nvPr/>
        </p:nvSpPr>
        <p:spPr>
          <a:xfrm>
            <a:off x="365751" y="2266950"/>
            <a:ext cx="5811900" cy="7278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GB" sz="4000"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Array Methods</a:t>
            </a:r>
            <a:endParaRPr i="0" sz="4000" u="none" cap="none" strike="noStrike"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50"/>
          <p:cNvSpPr txBox="1"/>
          <p:nvPr/>
        </p:nvSpPr>
        <p:spPr>
          <a:xfrm>
            <a:off x="329184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GB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Array Methods</a:t>
            </a:r>
            <a:endParaRPr b="0" i="0" sz="2400" u="none" cap="none" strike="noStrik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34" name="Google Shape;334;p50"/>
          <p:cNvSpPr txBox="1"/>
          <p:nvPr/>
        </p:nvSpPr>
        <p:spPr>
          <a:xfrm>
            <a:off x="501275" y="1083250"/>
            <a:ext cx="8310900" cy="6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-GB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Methods are object functions that takes parameters in the parentheses and returns the modified object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335" name="Google Shape;335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0475" y="1948900"/>
            <a:ext cx="5243051" cy="28814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51"/>
          <p:cNvSpPr txBox="1"/>
          <p:nvPr/>
        </p:nvSpPr>
        <p:spPr>
          <a:xfrm>
            <a:off x="492600" y="999275"/>
            <a:ext cx="8019000" cy="6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-GB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In the example, the reshape(6, 1) is reshaping a 3 X 2 array to 6 X 1 array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41" name="Google Shape;341;p51"/>
          <p:cNvSpPr txBox="1"/>
          <p:nvPr/>
        </p:nvSpPr>
        <p:spPr>
          <a:xfrm>
            <a:off x="329184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GB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Array Methods</a:t>
            </a:r>
            <a:endParaRPr b="0" i="0" sz="2400" u="none" cap="none" strike="noStrik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342" name="Google Shape;342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6625" y="1801875"/>
            <a:ext cx="5530749" cy="30395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52"/>
          <p:cNvSpPr txBox="1"/>
          <p:nvPr/>
        </p:nvSpPr>
        <p:spPr>
          <a:xfrm>
            <a:off x="857408" y="2822045"/>
            <a:ext cx="3457200" cy="6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22875" spcFirstLastPara="1" rIns="22875" wrap="square" tIns="2285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Open Sans"/>
              <a:buNone/>
            </a:pPr>
            <a:r>
              <a:rPr b="1" i="0" lang="en-GB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Contact Us</a:t>
            </a:r>
            <a:endParaRPr sz="700"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Open Sans"/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support</a:t>
            </a:r>
            <a:r>
              <a:rPr i="0" lang="en-GB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@knowledgehut.com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" name="Google Shape;348;p52"/>
          <p:cNvSpPr txBox="1"/>
          <p:nvPr/>
        </p:nvSpPr>
        <p:spPr>
          <a:xfrm>
            <a:off x="786960" y="1760708"/>
            <a:ext cx="3785100" cy="5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22850" spcFirstLastPara="1" rIns="22850" wrap="square" tIns="2285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D1825"/>
              </a:buClr>
              <a:buSzPts val="1300"/>
              <a:buFont typeface="Open Sans"/>
              <a:buNone/>
            </a:pPr>
            <a:r>
              <a:rPr b="1" i="0" lang="en-GB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 sz="700"/>
          </a:p>
        </p:txBody>
      </p:sp>
      <p:sp>
        <p:nvSpPr>
          <p:cNvPr id="349" name="Google Shape;349;p52"/>
          <p:cNvSpPr txBox="1"/>
          <p:nvPr>
            <p:ph idx="1" type="body"/>
          </p:nvPr>
        </p:nvSpPr>
        <p:spPr>
          <a:xfrm>
            <a:off x="5583238" y="2447667"/>
            <a:ext cx="3279900" cy="280500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GB"/>
              <a:t>Presenter’s Name</a:t>
            </a:r>
            <a:endParaRPr/>
          </a:p>
        </p:txBody>
      </p:sp>
      <p:sp>
        <p:nvSpPr>
          <p:cNvPr id="350" name="Google Shape;350;p52"/>
          <p:cNvSpPr txBox="1"/>
          <p:nvPr>
            <p:ph idx="2" type="body"/>
          </p:nvPr>
        </p:nvSpPr>
        <p:spPr>
          <a:xfrm>
            <a:off x="5583238" y="2790622"/>
            <a:ext cx="3279900" cy="6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GB"/>
              <a:t>Presenter’s Designation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0"/>
          <p:cNvSpPr txBox="1"/>
          <p:nvPr/>
        </p:nvSpPr>
        <p:spPr>
          <a:xfrm>
            <a:off x="377549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Introduction to NumPy?</a:t>
            </a:r>
            <a:endParaRPr b="0" i="0" sz="2400" u="none" cap="none" strike="noStrik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92" name="Google Shape;92;p20"/>
          <p:cNvSpPr txBox="1"/>
          <p:nvPr/>
        </p:nvSpPr>
        <p:spPr>
          <a:xfrm>
            <a:off x="381000" y="1226250"/>
            <a:ext cx="7183500" cy="7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-GB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Installing NumPy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Use the following command to install Numpy using jupyter notebook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93" name="Google Shape;93;p20"/>
          <p:cNvSpPr txBox="1"/>
          <p:nvPr/>
        </p:nvSpPr>
        <p:spPr>
          <a:xfrm>
            <a:off x="380550" y="3217375"/>
            <a:ext cx="7183500" cy="4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-GB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Importing numpy as alias np is a common practice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94" name="Google Shape;94;p20"/>
          <p:cNvPicPr preferRelativeResize="0"/>
          <p:nvPr/>
        </p:nvPicPr>
        <p:blipFill rotWithShape="1">
          <a:blip r:embed="rId3">
            <a:alphaModFix/>
          </a:blip>
          <a:srcRect b="0" l="0" r="12998" t="0"/>
          <a:stretch/>
        </p:blipFill>
        <p:spPr>
          <a:xfrm>
            <a:off x="881200" y="2150100"/>
            <a:ext cx="6249675" cy="5202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95" name="Google Shape;9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81200" y="3927725"/>
            <a:ext cx="6249676" cy="528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/>
          <p:nvPr/>
        </p:nvSpPr>
        <p:spPr>
          <a:xfrm>
            <a:off x="501325" y="2323425"/>
            <a:ext cx="74625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300" spcFirstLastPara="1" rIns="34300" wrap="square" tIns="1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4000">
                <a:latin typeface="Avenir"/>
                <a:ea typeface="Avenir"/>
                <a:cs typeface="Avenir"/>
                <a:sym typeface="Avenir"/>
              </a:rPr>
              <a:t>NumPy array</a:t>
            </a:r>
            <a:endParaRPr i="0" sz="4000" u="none" cap="none" strike="noStrike"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2"/>
          <p:cNvSpPr txBox="1"/>
          <p:nvPr/>
        </p:nvSpPr>
        <p:spPr>
          <a:xfrm>
            <a:off x="377549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Numpy array</a:t>
            </a:r>
            <a:endParaRPr b="0" i="0" sz="2400" u="none" cap="none" strike="noStrik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07" name="Google Shape;107;p22"/>
          <p:cNvSpPr txBox="1"/>
          <p:nvPr/>
        </p:nvSpPr>
        <p:spPr>
          <a:xfrm>
            <a:off x="377550" y="1164275"/>
            <a:ext cx="7613100" cy="27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-GB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Looks similar to a list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30200" lvl="0" marL="457200" marR="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-GB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It is a grid of values, indexed by positive integers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30200" lvl="0" marL="457200" marR="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-GB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It generally contains numeric values. However it can also contain strings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30200" lvl="0" marL="457200" marR="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-GB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Works faster than lists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30200" lvl="0" marL="457200" marR="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-GB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It can be multidimensional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 txBox="1"/>
          <p:nvPr/>
        </p:nvSpPr>
        <p:spPr>
          <a:xfrm>
            <a:off x="361584" y="1524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GB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1D NumPy array</a:t>
            </a:r>
            <a:endParaRPr b="0" i="0" sz="2400" u="none" cap="none" strike="noStrik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14" name="Google Shape;114;p23"/>
          <p:cNvSpPr txBox="1"/>
          <p:nvPr/>
        </p:nvSpPr>
        <p:spPr>
          <a:xfrm>
            <a:off x="638650" y="1164275"/>
            <a:ext cx="8067600" cy="6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-GB" sz="1600">
                <a:solidFill>
                  <a:schemeClr val="dk1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One dimensional array contains elements only in one dimension. In other words, the shape of the numpy array should contain only one value in the tuple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15" name="Google Shape;11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5900" y="2512175"/>
            <a:ext cx="3092200" cy="16554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/>
        </p:nvSpPr>
        <p:spPr>
          <a:xfrm>
            <a:off x="361584" y="1524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GB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2D NumPy array</a:t>
            </a:r>
            <a:endParaRPr b="0" i="0" sz="2400" u="none" cap="none" strike="noStrik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22" name="Google Shape;122;p24"/>
          <p:cNvSpPr txBox="1"/>
          <p:nvPr/>
        </p:nvSpPr>
        <p:spPr>
          <a:xfrm>
            <a:off x="638650" y="1164275"/>
            <a:ext cx="8067600" cy="8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-GB" sz="1600">
                <a:solidFill>
                  <a:schemeClr val="dk1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Two dimensional array is an array within an array 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Avenir"/>
              <a:ea typeface="Avenir"/>
              <a:cs typeface="Avenir"/>
              <a:sym typeface="Aveni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Avenir"/>
              <a:ea typeface="Avenir"/>
              <a:cs typeface="Avenir"/>
              <a:sym typeface="Avenir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-GB" sz="1600">
                <a:solidFill>
                  <a:schemeClr val="dk1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The position of an data element is referred by two indices instead of one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23" name="Google Shape;12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9212" y="2457204"/>
            <a:ext cx="3323275" cy="2166392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/>
        </p:nvSpPr>
        <p:spPr>
          <a:xfrm>
            <a:off x="361584" y="1524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GB" sz="2400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3D NumPy array</a:t>
            </a:r>
            <a:endParaRPr b="0" i="0" sz="2400" u="none" cap="none" strike="noStrik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30" name="Google Shape;130;p25"/>
          <p:cNvSpPr txBox="1"/>
          <p:nvPr/>
        </p:nvSpPr>
        <p:spPr>
          <a:xfrm>
            <a:off x="638650" y="1164275"/>
            <a:ext cx="8067600" cy="8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Avenir"/>
              <a:buChar char="●"/>
            </a:pPr>
            <a:r>
              <a:rPr lang="en-GB" sz="1600"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 A three-dimensional (3D) array is composed of 3 nested levels of arrays, one for each dimension</a:t>
            </a:r>
            <a:endParaRPr sz="1600"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31" name="Google Shape;13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2612" y="2160400"/>
            <a:ext cx="3898766" cy="280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KH ZEOLEARN - Content">
  <a:themeElements>
    <a:clrScheme name="KH New">
      <a:dk1>
        <a:srgbClr val="1A1918"/>
      </a:dk1>
      <a:lt1>
        <a:srgbClr val="FFFFFF"/>
      </a:lt1>
      <a:dk2>
        <a:srgbClr val="556272"/>
      </a:dk2>
      <a:lt2>
        <a:srgbClr val="EEECE1"/>
      </a:lt2>
      <a:accent1>
        <a:srgbClr val="FF712A"/>
      </a:accent1>
      <a:accent2>
        <a:srgbClr val="043078"/>
      </a:accent2>
      <a:accent3>
        <a:srgbClr val="5F68EA"/>
      </a:accent3>
      <a:accent4>
        <a:srgbClr val="13D081"/>
      </a:accent4>
      <a:accent5>
        <a:srgbClr val="E0387E"/>
      </a:accent5>
      <a:accent6>
        <a:srgbClr val="00CDFF"/>
      </a:accent6>
      <a:hlink>
        <a:srgbClr val="FFB900"/>
      </a:hlink>
      <a:folHlink>
        <a:srgbClr val="2EA59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0ADE1C4882328468AB11A09CA73C7B9" ma:contentTypeVersion="6" ma:contentTypeDescription="Create a new document." ma:contentTypeScope="" ma:versionID="7f01a823dfc78168cf8548e630f69f3b">
  <xsd:schema xmlns:xsd="http://www.w3.org/2001/XMLSchema" xmlns:xs="http://www.w3.org/2001/XMLSchema" xmlns:p="http://schemas.microsoft.com/office/2006/metadata/properties" xmlns:ns2="7f8416b5-663b-401a-aa91-aba6416178f2" xmlns:ns3="c372f58d-bca6-4618-af47-7b14dd1663c1" targetNamespace="http://schemas.microsoft.com/office/2006/metadata/properties" ma:root="true" ma:fieldsID="32cce6590538f5b674faf1b1d670705f" ns2:_="" ns3:_="">
    <xsd:import namespace="7f8416b5-663b-401a-aa91-aba6416178f2"/>
    <xsd:import namespace="c372f58d-bca6-4618-af47-7b14dd1663c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f8416b5-663b-401a-aa91-aba6416178f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372f58d-bca6-4618-af47-7b14dd1663c1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1F9FFB8-8B35-484F-8264-011B61BAC129}"/>
</file>

<file path=customXml/itemProps2.xml><?xml version="1.0" encoding="utf-8"?>
<ds:datastoreItem xmlns:ds="http://schemas.openxmlformats.org/officeDocument/2006/customXml" ds:itemID="{FDD79C0C-F4C1-4418-8E29-26B038177517}"/>
</file>

<file path=customXml/itemProps3.xml><?xml version="1.0" encoding="utf-8"?>
<ds:datastoreItem xmlns:ds="http://schemas.openxmlformats.org/officeDocument/2006/customXml" ds:itemID="{289D3D98-8F83-4FE1-BAFF-93F307FBAD1A}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0x01010020ADE1C4882328468AB11A09CA73C7B9</vt:lpwstr>
  </property>
</Properties>
</file>