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5"/>
    <p:sldMasterId id="2147483678"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y="5143500" cx="9144000"/>
  <p:notesSz cx="6858000" cy="9144000"/>
  <p:embeddedFontLs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8A623B-E6AB-4B41-90EB-47496B3225D1}">
  <a:tblStyle styleId="{F68A623B-E6AB-4B41-90EB-47496B3225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1.xml"/><Relationship Id="rId26" Type="http://schemas.openxmlformats.org/officeDocument/2006/relationships/slide" Target="slides/slide18.xml"/><Relationship Id="rId13" Type="http://schemas.openxmlformats.org/officeDocument/2006/relationships/slide" Target="slides/slide5.xml"/><Relationship Id="rId18" Type="http://schemas.openxmlformats.org/officeDocument/2006/relationships/slide" Target="slides/slide10.xml"/><Relationship Id="rId42" Type="http://schemas.openxmlformats.org/officeDocument/2006/relationships/slide" Target="slides/slide34.xml"/><Relationship Id="rId47" Type="http://schemas.openxmlformats.org/officeDocument/2006/relationships/slide" Target="slides/slide39.xml"/><Relationship Id="rId34" Type="http://schemas.openxmlformats.org/officeDocument/2006/relationships/slide" Target="slides/slide26.xml"/><Relationship Id="rId21" Type="http://schemas.openxmlformats.org/officeDocument/2006/relationships/slide" Target="slides/slide13.xml"/><Relationship Id="rId50" Type="http://schemas.openxmlformats.org/officeDocument/2006/relationships/slide" Target="slides/slide42.xml"/><Relationship Id="rId55" Type="http://schemas.openxmlformats.org/officeDocument/2006/relationships/font" Target="fonts/OpenSans-italic.fntdata"/><Relationship Id="rId7" Type="http://schemas.openxmlformats.org/officeDocument/2006/relationships/slideMaster" Target="slideMasters/slideMaster3.xml"/><Relationship Id="rId2" Type="http://schemas.openxmlformats.org/officeDocument/2006/relationships/viewProps" Target="viewProps.xml"/><Relationship Id="rId29" Type="http://schemas.openxmlformats.org/officeDocument/2006/relationships/slide" Target="slides/slide21.xml"/><Relationship Id="rId16" Type="http://schemas.openxmlformats.org/officeDocument/2006/relationships/slide" Target="slides/slide8.xml"/><Relationship Id="rId40" Type="http://schemas.openxmlformats.org/officeDocument/2006/relationships/slide" Target="slides/slide32.xml"/><Relationship Id="rId45" Type="http://schemas.openxmlformats.org/officeDocument/2006/relationships/slide" Target="slides/slide37.xml"/><Relationship Id="rId32" Type="http://schemas.openxmlformats.org/officeDocument/2006/relationships/slide" Target="slides/slide24.xml"/><Relationship Id="rId37" Type="http://schemas.openxmlformats.org/officeDocument/2006/relationships/slide" Target="slides/slide29.xml"/><Relationship Id="rId24" Type="http://schemas.openxmlformats.org/officeDocument/2006/relationships/slide" Target="slides/slide16.xml"/><Relationship Id="rId53" Type="http://schemas.openxmlformats.org/officeDocument/2006/relationships/font" Target="fonts/OpenSans-regular.fntdata"/><Relationship Id="rId11" Type="http://schemas.openxmlformats.org/officeDocument/2006/relationships/slide" Target="slides/slide3.xml"/><Relationship Id="rId58" Type="http://schemas.openxmlformats.org/officeDocument/2006/relationships/customXml" Target="../customXml/item2.xml"/><Relationship Id="rId5" Type="http://schemas.openxmlformats.org/officeDocument/2006/relationships/slideMaster" Target="slideMasters/slideMaster1.xml"/><Relationship Id="rId19" Type="http://schemas.openxmlformats.org/officeDocument/2006/relationships/slide" Target="slides/slide11.xml"/><Relationship Id="rId43" Type="http://schemas.openxmlformats.org/officeDocument/2006/relationships/slide" Target="slides/slide35.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30" Type="http://schemas.openxmlformats.org/officeDocument/2006/relationships/slide" Target="slides/slide22.xml"/><Relationship Id="rId35" Type="http://schemas.openxmlformats.org/officeDocument/2006/relationships/slide" Target="slides/slide27.xml"/><Relationship Id="rId22" Type="http://schemas.openxmlformats.org/officeDocument/2006/relationships/slide" Target="slides/slide14.xml"/><Relationship Id="rId27" Type="http://schemas.openxmlformats.org/officeDocument/2006/relationships/slide" Target="slides/slide19.xml"/><Relationship Id="rId56" Type="http://schemas.openxmlformats.org/officeDocument/2006/relationships/font" Target="fonts/OpenSans-boldItalic.fntdata"/><Relationship Id="rId14" Type="http://schemas.openxmlformats.org/officeDocument/2006/relationships/slide" Target="slides/slide6.xml"/><Relationship Id="rId8" Type="http://schemas.openxmlformats.org/officeDocument/2006/relationships/notesMaster" Target="notesMasters/notesMaster1.xml"/><Relationship Id="rId51" Type="http://schemas.openxmlformats.org/officeDocument/2006/relationships/slide" Target="slides/slide43.xml"/><Relationship Id="rId3" Type="http://schemas.openxmlformats.org/officeDocument/2006/relationships/presProps" Target="presProps.xml"/><Relationship Id="rId46" Type="http://schemas.openxmlformats.org/officeDocument/2006/relationships/slide" Target="slides/slide38.xml"/><Relationship Id="rId33" Type="http://schemas.openxmlformats.org/officeDocument/2006/relationships/slide" Target="slides/slide25.xml"/><Relationship Id="rId38" Type="http://schemas.openxmlformats.org/officeDocument/2006/relationships/slide" Target="slides/slide30.xml"/><Relationship Id="rId25" Type="http://schemas.openxmlformats.org/officeDocument/2006/relationships/slide" Target="slides/slide17.xml"/><Relationship Id="rId12" Type="http://schemas.openxmlformats.org/officeDocument/2006/relationships/slide" Target="slides/slide4.xml"/><Relationship Id="rId17" Type="http://schemas.openxmlformats.org/officeDocument/2006/relationships/slide" Target="slides/slide9.xml"/><Relationship Id="rId59" Type="http://schemas.openxmlformats.org/officeDocument/2006/relationships/customXml" Target="../customXml/item3.xml"/><Relationship Id="rId41" Type="http://schemas.openxmlformats.org/officeDocument/2006/relationships/slide" Target="slides/slide33.xml"/><Relationship Id="rId20" Type="http://schemas.openxmlformats.org/officeDocument/2006/relationships/slide" Target="slides/slide12.xml"/><Relationship Id="rId54" Type="http://schemas.openxmlformats.org/officeDocument/2006/relationships/font" Target="fonts/OpenSans-bold.fntdata"/><Relationship Id="rId1" Type="http://schemas.openxmlformats.org/officeDocument/2006/relationships/theme" Target="theme/theme1.xml"/><Relationship Id="rId6" Type="http://schemas.openxmlformats.org/officeDocument/2006/relationships/slideMaster" Target="slideMasters/slideMaster2.xml"/><Relationship Id="rId49" Type="http://schemas.openxmlformats.org/officeDocument/2006/relationships/slide" Target="slides/slide41.xml"/><Relationship Id="rId36" Type="http://schemas.openxmlformats.org/officeDocument/2006/relationships/slide" Target="slides/slide28.xml"/><Relationship Id="rId23" Type="http://schemas.openxmlformats.org/officeDocument/2006/relationships/slide" Target="slides/slide15.xml"/><Relationship Id="rId28" Type="http://schemas.openxmlformats.org/officeDocument/2006/relationships/slide" Target="slides/slide20.xml"/><Relationship Id="rId15" Type="http://schemas.openxmlformats.org/officeDocument/2006/relationships/slide" Target="slides/slide7.xml"/><Relationship Id="rId57" Type="http://schemas.openxmlformats.org/officeDocument/2006/relationships/customXml" Target="../customXml/item1.xml"/><Relationship Id="rId44" Type="http://schemas.openxmlformats.org/officeDocument/2006/relationships/slide" Target="slides/slide36.xml"/><Relationship Id="rId31" Type="http://schemas.openxmlformats.org/officeDocument/2006/relationships/slide" Target="slides/slide23.xml"/><Relationship Id="rId52" Type="http://schemas.openxmlformats.org/officeDocument/2006/relationships/slide" Target="slides/slide44.xml"/><Relationship Id="rId10"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1993eec84_0_680:notes"/>
          <p:cNvSpPr/>
          <p:nvPr>
            <p:ph idx="2" type="sldImg"/>
          </p:nvPr>
        </p:nvSpPr>
        <p:spPr>
          <a:xfrm>
            <a:off x="381474"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81993eec84_0_6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81993eec84_0_6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1993eec84_0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81993eec84_0_4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24" name="Google Shape;224;g81993eec84_0_4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1993eec8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1993eec8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1993eec8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993eec8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1993eec84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1993eec84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1993eec8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993eec8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1993eec8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1993eec8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993eec84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993eec84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1993eec84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81993eec84_0_4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89" name="Google Shape;289;g81993eec84_0_4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1993eec8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1993eec8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1993eec8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1993eec8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993eec84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81993eec84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9" name="Google Shape;139;g81993eec84_0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1993eec8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1993eec8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1993eec84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1993eec84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1993eec84_0_5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81993eec84_0_5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8" name="Google Shape;328;g81993eec84_0_5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1993eec84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1993eec8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1993eec84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81993eec84_0_5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42" name="Google Shape;342;g81993eec84_0_5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1993eec84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1993eec84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1993eec84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1993eec84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1993eec8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1993eec8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81993eec8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1993eec8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1993eec84_0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81993eec84_0_5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9" name="Google Shape;379;g81993eec84_0_5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993eec84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81993eec84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1993eec84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1993eec8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1993eec8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1993eec8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1993eec8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1993eec8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1993eec84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1993eec84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1993eec84_0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81993eec84_0_5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5" name="Google Shape;425;g81993eec84_0_5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1993eec8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1993eec8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81993eec8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1993eec8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81995fbd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81995fbd0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8" name="Google Shape;448;g81995fbd0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1995fbd0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81995fbd04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5" name="Google Shape;455;g81995fbd04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81995fbd0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81995fbd04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3" name="Google Shape;463;g81995fbd04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1993eec8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1993eec8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81995fbd0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81995fbd04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2" name="Google Shape;472;g81995fbd04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81995fbd0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g81995fbd04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83" name="Google Shape;483;g81995fbd04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1995fbd04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81995fbd04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96" name="Google Shape;496;g81995fbd04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1995fbd0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81995fbd04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05" name="Google Shape;505;g81995fbd04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81993eec8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81993eec84_0_728:notes"/>
          <p:cNvSpPr/>
          <p:nvPr>
            <p:ph idx="2" type="sldImg"/>
          </p:nvPr>
        </p:nvSpPr>
        <p:spPr>
          <a:xfrm>
            <a:off x="381474" y="685800"/>
            <a:ext cx="6095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993eec8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993eec8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1993eec84_0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81993eec84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1993eec8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993eec8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1993eec84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81993eec84_0_3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02" name="Google Shape;202;g81993eec84_0_3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993eec8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993eec8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4.png"/><Relationship Id="rId6"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o Contents">
  <p:cSld name="1_No Contents">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 Slide">
  <p:cSld name="Last Slide">
    <p:spTree>
      <p:nvGrpSpPr>
        <p:cNvPr id="51" name="Shape 51"/>
        <p:cNvGrpSpPr/>
        <p:nvPr/>
      </p:nvGrpSpPr>
      <p:grpSpPr>
        <a:xfrm>
          <a:off x="0" y="0"/>
          <a:ext cx="0" cy="0"/>
          <a:chOff x="0" y="0"/>
          <a:chExt cx="0" cy="0"/>
        </a:xfrm>
      </p:grpSpPr>
      <p:sp>
        <p:nvSpPr>
          <p:cNvPr id="52" name="Google Shape;52;p14"/>
          <p:cNvSpPr txBox="1"/>
          <p:nvPr>
            <p:ph idx="12" type="sldNum"/>
          </p:nvPr>
        </p:nvSpPr>
        <p:spPr>
          <a:xfrm>
            <a:off x="24213" y="4800774"/>
            <a:ext cx="588300" cy="2445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sz="1200">
                <a:solidFill>
                  <a:schemeClr val="dk2"/>
                </a:solidFill>
                <a:latin typeface="Calibri"/>
                <a:ea typeface="Calibri"/>
                <a:cs typeface="Calibri"/>
                <a:sym typeface="Calibri"/>
              </a:defRPr>
            </a:lvl1pPr>
            <a:lvl2pPr indent="0" lvl="1" marL="0" marR="0" rtl="0" algn="r">
              <a:spcBef>
                <a:spcPts val="0"/>
              </a:spcBef>
              <a:buNone/>
              <a:defRPr sz="1200">
                <a:solidFill>
                  <a:schemeClr val="dk2"/>
                </a:solidFill>
                <a:latin typeface="Calibri"/>
                <a:ea typeface="Calibri"/>
                <a:cs typeface="Calibri"/>
                <a:sym typeface="Calibri"/>
              </a:defRPr>
            </a:lvl2pPr>
            <a:lvl3pPr indent="0" lvl="2" marL="0" marR="0" rtl="0" algn="r">
              <a:spcBef>
                <a:spcPts val="0"/>
              </a:spcBef>
              <a:buNone/>
              <a:defRPr sz="1200">
                <a:solidFill>
                  <a:schemeClr val="dk2"/>
                </a:solidFill>
                <a:latin typeface="Calibri"/>
                <a:ea typeface="Calibri"/>
                <a:cs typeface="Calibri"/>
                <a:sym typeface="Calibri"/>
              </a:defRPr>
            </a:lvl3pPr>
            <a:lvl4pPr indent="0" lvl="3" marL="0" marR="0" rtl="0" algn="r">
              <a:spcBef>
                <a:spcPts val="0"/>
              </a:spcBef>
              <a:buNone/>
              <a:defRPr sz="1200">
                <a:solidFill>
                  <a:schemeClr val="dk2"/>
                </a:solidFill>
                <a:latin typeface="Calibri"/>
                <a:ea typeface="Calibri"/>
                <a:cs typeface="Calibri"/>
                <a:sym typeface="Calibri"/>
              </a:defRPr>
            </a:lvl4pPr>
            <a:lvl5pPr indent="0" lvl="4" marL="0" marR="0" rtl="0" algn="r">
              <a:spcBef>
                <a:spcPts val="0"/>
              </a:spcBef>
              <a:buNone/>
              <a:defRPr sz="1200">
                <a:solidFill>
                  <a:schemeClr val="dk2"/>
                </a:solidFill>
                <a:latin typeface="Calibri"/>
                <a:ea typeface="Calibri"/>
                <a:cs typeface="Calibri"/>
                <a:sym typeface="Calibri"/>
              </a:defRPr>
            </a:lvl5pPr>
            <a:lvl6pPr indent="0" lvl="5" marL="0" marR="0" rtl="0" algn="r">
              <a:spcBef>
                <a:spcPts val="0"/>
              </a:spcBef>
              <a:buNone/>
              <a:defRPr sz="1200">
                <a:solidFill>
                  <a:schemeClr val="dk2"/>
                </a:solidFill>
                <a:latin typeface="Calibri"/>
                <a:ea typeface="Calibri"/>
                <a:cs typeface="Calibri"/>
                <a:sym typeface="Calibri"/>
              </a:defRPr>
            </a:lvl6pPr>
            <a:lvl7pPr indent="0" lvl="6" marL="0" marR="0" rtl="0" algn="r">
              <a:spcBef>
                <a:spcPts val="0"/>
              </a:spcBef>
              <a:buNone/>
              <a:defRPr sz="1200">
                <a:solidFill>
                  <a:schemeClr val="dk2"/>
                </a:solidFill>
                <a:latin typeface="Calibri"/>
                <a:ea typeface="Calibri"/>
                <a:cs typeface="Calibri"/>
                <a:sym typeface="Calibri"/>
              </a:defRPr>
            </a:lvl7pPr>
            <a:lvl8pPr indent="0" lvl="7" marL="0" marR="0" rtl="0" algn="r">
              <a:spcBef>
                <a:spcPts val="0"/>
              </a:spcBef>
              <a:buNone/>
              <a:defRPr sz="1200">
                <a:solidFill>
                  <a:schemeClr val="dk2"/>
                </a:solidFill>
                <a:latin typeface="Calibri"/>
                <a:ea typeface="Calibri"/>
                <a:cs typeface="Calibri"/>
                <a:sym typeface="Calibri"/>
              </a:defRPr>
            </a:lvl8pPr>
            <a:lvl9pPr indent="0" lvl="8" marL="0" marR="0" rt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4"/>
          <p:cNvSpPr/>
          <p:nvPr/>
        </p:nvSpPr>
        <p:spPr>
          <a:xfrm>
            <a:off x="0" y="4370457"/>
            <a:ext cx="9144000" cy="773100"/>
          </a:xfrm>
          <a:prstGeom prst="rect">
            <a:avLst/>
          </a:prstGeom>
          <a:solidFill>
            <a:schemeClr val="lt1"/>
          </a:solidFill>
          <a:ln>
            <a:noFill/>
          </a:ln>
        </p:spPr>
        <p:txBody>
          <a:bodyPr anchorCtr="0" anchor="t" bIns="22850" lIns="45725" spcFirstLastPara="1" rIns="45725" wrap="square" tIns="2285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4"/>
          <p:cNvSpPr txBox="1"/>
          <p:nvPr/>
        </p:nvSpPr>
        <p:spPr>
          <a:xfrm>
            <a:off x="5611059" y="3741045"/>
            <a:ext cx="1869000" cy="475500"/>
          </a:xfrm>
          <a:prstGeom prst="rect">
            <a:avLst/>
          </a:prstGeom>
          <a:noFill/>
          <a:ln>
            <a:noFill/>
          </a:ln>
        </p:spPr>
        <p:txBody>
          <a:bodyPr anchorCtr="0" anchor="t" bIns="22850" lIns="22875" spcFirstLastPara="1" rIns="22875" wrap="square" tIns="22850">
            <a:noAutofit/>
          </a:bodyPr>
          <a:lstStyle/>
          <a:p>
            <a:pPr indent="0" lvl="0" marL="0" marR="0" rtl="0" algn="l">
              <a:lnSpc>
                <a:spcPct val="120000"/>
              </a:lnSpc>
              <a:spcBef>
                <a:spcPts val="0"/>
              </a:spcBef>
              <a:spcAft>
                <a:spcPts val="0"/>
              </a:spcAft>
              <a:buClr>
                <a:srgbClr val="FFFFFF"/>
              </a:buClr>
              <a:buSzPts val="1200"/>
              <a:buFont typeface="Open Sans"/>
              <a:buNone/>
            </a:pPr>
            <a:r>
              <a:rPr b="0" i="0" lang="en-GB" sz="1200" u="none" cap="none" strike="noStrike">
                <a:solidFill>
                  <a:schemeClr val="dk1"/>
                </a:solidFill>
                <a:latin typeface="Open Sans"/>
                <a:ea typeface="Open Sans"/>
                <a:cs typeface="Open Sans"/>
                <a:sym typeface="Open Sans"/>
              </a:rPr>
              <a:t>www.knowledgehut.com</a:t>
            </a:r>
            <a:endParaRPr sz="1200">
              <a:solidFill>
                <a:schemeClr val="dk1"/>
              </a:solidFill>
              <a:latin typeface="Calibri"/>
              <a:ea typeface="Calibri"/>
              <a:cs typeface="Calibri"/>
              <a:sym typeface="Calibri"/>
            </a:endParaRPr>
          </a:p>
        </p:txBody>
      </p:sp>
      <p:sp>
        <p:nvSpPr>
          <p:cNvPr id="55" name="Google Shape;55;p14"/>
          <p:cNvSpPr txBox="1"/>
          <p:nvPr>
            <p:ph idx="1" type="body"/>
          </p:nvPr>
        </p:nvSpPr>
        <p:spPr>
          <a:xfrm>
            <a:off x="5583238" y="2447667"/>
            <a:ext cx="3279900" cy="280500"/>
          </a:xfrm>
          <a:prstGeom prst="rect">
            <a:avLst/>
          </a:prstGeom>
          <a:noFill/>
          <a:ln>
            <a:noFill/>
          </a:ln>
        </p:spPr>
        <p:txBody>
          <a:bodyPr anchorCtr="0" anchor="b" bIns="22850" lIns="45725" spcFirstLastPara="1" rIns="45725" wrap="square" tIns="22850">
            <a:noAutofit/>
          </a:bodyPr>
          <a:lstStyle>
            <a:lvl1pPr indent="-228600" lvl="0" marL="457200" marR="0" rtl="0" algn="l">
              <a:lnSpc>
                <a:spcPct val="130000"/>
              </a:lnSpc>
              <a:spcBef>
                <a:spcPts val="600"/>
              </a:spcBef>
              <a:spcAft>
                <a:spcPts val="0"/>
              </a:spcAft>
              <a:buClr>
                <a:schemeClr val="dk1"/>
              </a:buClr>
              <a:buSzPts val="1200"/>
              <a:buFont typeface="Arial"/>
              <a:buNone/>
              <a:defRPr b="1" i="0" sz="1200" u="none" cap="none" strike="noStrike">
                <a:solidFill>
                  <a:schemeClr val="dk1"/>
                </a:solidFill>
                <a:latin typeface="Open Sans"/>
                <a:ea typeface="Open Sans"/>
                <a:cs typeface="Open Sans"/>
                <a:sym typeface="Open Sans"/>
              </a:defRPr>
            </a:lvl1pPr>
            <a:lvl2pPr indent="-304800" lvl="1" marL="914400" marR="0" rtl="0" algn="l">
              <a:lnSpc>
                <a:spcPct val="90000"/>
              </a:lnSpc>
              <a:spcBef>
                <a:spcPts val="1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6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6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6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6" name="Google Shape;56;p14"/>
          <p:cNvSpPr txBox="1"/>
          <p:nvPr>
            <p:ph idx="2" type="body"/>
          </p:nvPr>
        </p:nvSpPr>
        <p:spPr>
          <a:xfrm>
            <a:off x="5583238" y="2790622"/>
            <a:ext cx="3279900" cy="656400"/>
          </a:xfrm>
          <a:prstGeom prst="rect">
            <a:avLst/>
          </a:prstGeom>
          <a:noFill/>
          <a:ln>
            <a:noFill/>
          </a:ln>
        </p:spPr>
        <p:txBody>
          <a:bodyPr anchorCtr="0" anchor="t" bIns="22850" lIns="45725" spcFirstLastPara="1" rIns="45725" wrap="square" tIns="22850">
            <a:noAutofit/>
          </a:bodyPr>
          <a:lstStyle>
            <a:lvl1pPr indent="-228600" lvl="0" marL="457200" marR="0" rtl="0" algn="l">
              <a:lnSpc>
                <a:spcPct val="130000"/>
              </a:lnSpc>
              <a:spcBef>
                <a:spcPts val="6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1pPr>
            <a:lvl2pPr indent="-304800" lvl="1" marL="914400" marR="0" rtl="0" algn="l">
              <a:lnSpc>
                <a:spcPct val="90000"/>
              </a:lnSpc>
              <a:spcBef>
                <a:spcPts val="1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6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6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6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57" name="Google Shape;57;p14"/>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pic>
        <p:nvPicPr>
          <p:cNvPr id="58" name="Google Shape;58;p14"/>
          <p:cNvPicPr preferRelativeResize="0"/>
          <p:nvPr/>
        </p:nvPicPr>
        <p:blipFill rotWithShape="1">
          <a:blip r:embed="rId3">
            <a:alphaModFix/>
          </a:blip>
          <a:srcRect b="0" l="40259" r="0" t="0"/>
          <a:stretch/>
        </p:blipFill>
        <p:spPr>
          <a:xfrm>
            <a:off x="2734" y="1077816"/>
            <a:ext cx="557628" cy="1702064"/>
          </a:xfrm>
          <a:prstGeom prst="rect">
            <a:avLst/>
          </a:prstGeom>
          <a:noFill/>
          <a:ln>
            <a:noFill/>
          </a:ln>
        </p:spPr>
      </p:pic>
      <p:pic>
        <p:nvPicPr>
          <p:cNvPr id="59" name="Google Shape;59;p14"/>
          <p:cNvPicPr preferRelativeResize="0"/>
          <p:nvPr/>
        </p:nvPicPr>
        <p:blipFill rotWithShape="1">
          <a:blip r:embed="rId4">
            <a:alphaModFix/>
          </a:blip>
          <a:srcRect b="0" l="0" r="50000" t="0"/>
          <a:stretch/>
        </p:blipFill>
        <p:spPr>
          <a:xfrm>
            <a:off x="8870950" y="1139125"/>
            <a:ext cx="273050" cy="2445130"/>
          </a:xfrm>
          <a:prstGeom prst="rect">
            <a:avLst/>
          </a:prstGeom>
          <a:noFill/>
          <a:ln>
            <a:noFill/>
          </a:ln>
        </p:spPr>
      </p:pic>
      <p:pic>
        <p:nvPicPr>
          <p:cNvPr id="60" name="Google Shape;60;p14"/>
          <p:cNvPicPr preferRelativeResize="0"/>
          <p:nvPr/>
        </p:nvPicPr>
        <p:blipFill rotWithShape="1">
          <a:blip r:embed="rId5">
            <a:alphaModFix/>
          </a:blip>
          <a:srcRect b="34106" l="74946" r="0" t="0"/>
          <a:stretch/>
        </p:blipFill>
        <p:spPr>
          <a:xfrm>
            <a:off x="86545" y="4724429"/>
            <a:ext cx="509106" cy="560760"/>
          </a:xfrm>
          <a:prstGeom prst="rect">
            <a:avLst/>
          </a:prstGeom>
          <a:noFill/>
          <a:ln>
            <a:noFill/>
          </a:ln>
        </p:spPr>
      </p:pic>
      <p:pic>
        <p:nvPicPr>
          <p:cNvPr id="61" name="Google Shape;61;p14"/>
          <p:cNvPicPr preferRelativeResize="0"/>
          <p:nvPr/>
        </p:nvPicPr>
        <p:blipFill rotWithShape="1">
          <a:blip r:embed="rId6">
            <a:alphaModFix/>
          </a:blip>
          <a:srcRect b="50937" l="0" r="22773" t="0"/>
          <a:stretch/>
        </p:blipFill>
        <p:spPr>
          <a:xfrm>
            <a:off x="8544360" y="4634889"/>
            <a:ext cx="711076" cy="50791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o Contents">
  <p:cSld name="1_No Contents">
    <p:spTree>
      <p:nvGrpSpPr>
        <p:cNvPr id="63" name="Shape 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 Slide">
  <p:cSld name="Last Slide">
    <p:spTree>
      <p:nvGrpSpPr>
        <p:cNvPr id="64" name="Shape 64"/>
        <p:cNvGrpSpPr/>
        <p:nvPr/>
      </p:nvGrpSpPr>
      <p:grpSpPr>
        <a:xfrm>
          <a:off x="0" y="0"/>
          <a:ext cx="0" cy="0"/>
          <a:chOff x="0" y="0"/>
          <a:chExt cx="0" cy="0"/>
        </a:xfrm>
      </p:grpSpPr>
      <p:sp>
        <p:nvSpPr>
          <p:cNvPr id="65" name="Google Shape;65;p17"/>
          <p:cNvSpPr txBox="1"/>
          <p:nvPr>
            <p:ph idx="12" type="sldNum"/>
          </p:nvPr>
        </p:nvSpPr>
        <p:spPr>
          <a:xfrm>
            <a:off x="24213" y="4800774"/>
            <a:ext cx="588300" cy="2445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sz="1200">
                <a:solidFill>
                  <a:schemeClr val="dk2"/>
                </a:solidFill>
                <a:latin typeface="Calibri"/>
                <a:ea typeface="Calibri"/>
                <a:cs typeface="Calibri"/>
                <a:sym typeface="Calibri"/>
              </a:defRPr>
            </a:lvl1pPr>
            <a:lvl2pPr indent="0" lvl="1" marL="0" marR="0" rtl="0" algn="r">
              <a:spcBef>
                <a:spcPts val="0"/>
              </a:spcBef>
              <a:buNone/>
              <a:defRPr sz="1200">
                <a:solidFill>
                  <a:schemeClr val="dk2"/>
                </a:solidFill>
                <a:latin typeface="Calibri"/>
                <a:ea typeface="Calibri"/>
                <a:cs typeface="Calibri"/>
                <a:sym typeface="Calibri"/>
              </a:defRPr>
            </a:lvl2pPr>
            <a:lvl3pPr indent="0" lvl="2" marL="0" marR="0" rtl="0" algn="r">
              <a:spcBef>
                <a:spcPts val="0"/>
              </a:spcBef>
              <a:buNone/>
              <a:defRPr sz="1200">
                <a:solidFill>
                  <a:schemeClr val="dk2"/>
                </a:solidFill>
                <a:latin typeface="Calibri"/>
                <a:ea typeface="Calibri"/>
                <a:cs typeface="Calibri"/>
                <a:sym typeface="Calibri"/>
              </a:defRPr>
            </a:lvl3pPr>
            <a:lvl4pPr indent="0" lvl="3" marL="0" marR="0" rtl="0" algn="r">
              <a:spcBef>
                <a:spcPts val="0"/>
              </a:spcBef>
              <a:buNone/>
              <a:defRPr sz="1200">
                <a:solidFill>
                  <a:schemeClr val="dk2"/>
                </a:solidFill>
                <a:latin typeface="Calibri"/>
                <a:ea typeface="Calibri"/>
                <a:cs typeface="Calibri"/>
                <a:sym typeface="Calibri"/>
              </a:defRPr>
            </a:lvl4pPr>
            <a:lvl5pPr indent="0" lvl="4" marL="0" marR="0" rtl="0" algn="r">
              <a:spcBef>
                <a:spcPts val="0"/>
              </a:spcBef>
              <a:buNone/>
              <a:defRPr sz="1200">
                <a:solidFill>
                  <a:schemeClr val="dk2"/>
                </a:solidFill>
                <a:latin typeface="Calibri"/>
                <a:ea typeface="Calibri"/>
                <a:cs typeface="Calibri"/>
                <a:sym typeface="Calibri"/>
              </a:defRPr>
            </a:lvl5pPr>
            <a:lvl6pPr indent="0" lvl="5" marL="0" marR="0" rtl="0" algn="r">
              <a:spcBef>
                <a:spcPts val="0"/>
              </a:spcBef>
              <a:buNone/>
              <a:defRPr sz="1200">
                <a:solidFill>
                  <a:schemeClr val="dk2"/>
                </a:solidFill>
                <a:latin typeface="Calibri"/>
                <a:ea typeface="Calibri"/>
                <a:cs typeface="Calibri"/>
                <a:sym typeface="Calibri"/>
              </a:defRPr>
            </a:lvl6pPr>
            <a:lvl7pPr indent="0" lvl="6" marL="0" marR="0" rtl="0" algn="r">
              <a:spcBef>
                <a:spcPts val="0"/>
              </a:spcBef>
              <a:buNone/>
              <a:defRPr sz="1200">
                <a:solidFill>
                  <a:schemeClr val="dk2"/>
                </a:solidFill>
                <a:latin typeface="Calibri"/>
                <a:ea typeface="Calibri"/>
                <a:cs typeface="Calibri"/>
                <a:sym typeface="Calibri"/>
              </a:defRPr>
            </a:lvl7pPr>
            <a:lvl8pPr indent="0" lvl="7" marL="0" marR="0" rtl="0" algn="r">
              <a:spcBef>
                <a:spcPts val="0"/>
              </a:spcBef>
              <a:buNone/>
              <a:defRPr sz="1200">
                <a:solidFill>
                  <a:schemeClr val="dk2"/>
                </a:solidFill>
                <a:latin typeface="Calibri"/>
                <a:ea typeface="Calibri"/>
                <a:cs typeface="Calibri"/>
                <a:sym typeface="Calibri"/>
              </a:defRPr>
            </a:lvl8pPr>
            <a:lvl9pPr indent="0" lvl="8" marL="0" marR="0" rt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66" name="Google Shape;66;p17"/>
          <p:cNvSpPr/>
          <p:nvPr/>
        </p:nvSpPr>
        <p:spPr>
          <a:xfrm>
            <a:off x="0" y="4370457"/>
            <a:ext cx="9144000" cy="773100"/>
          </a:xfrm>
          <a:prstGeom prst="rect">
            <a:avLst/>
          </a:prstGeom>
          <a:solidFill>
            <a:schemeClr val="lt1"/>
          </a:solidFill>
          <a:ln>
            <a:noFill/>
          </a:ln>
        </p:spPr>
        <p:txBody>
          <a:bodyPr anchorCtr="0" anchor="t" bIns="22850" lIns="45725" spcFirstLastPara="1" rIns="45725" wrap="square" tIns="2285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7" name="Google Shape;67;p17"/>
          <p:cNvSpPr txBox="1"/>
          <p:nvPr/>
        </p:nvSpPr>
        <p:spPr>
          <a:xfrm>
            <a:off x="5611059" y="3741045"/>
            <a:ext cx="1869000" cy="475500"/>
          </a:xfrm>
          <a:prstGeom prst="rect">
            <a:avLst/>
          </a:prstGeom>
          <a:noFill/>
          <a:ln>
            <a:noFill/>
          </a:ln>
        </p:spPr>
        <p:txBody>
          <a:bodyPr anchorCtr="0" anchor="t" bIns="22850" lIns="22875" spcFirstLastPara="1" rIns="22875" wrap="square" tIns="22850">
            <a:noAutofit/>
          </a:bodyPr>
          <a:lstStyle/>
          <a:p>
            <a:pPr indent="0" lvl="0" marL="0" marR="0" rtl="0" algn="l">
              <a:lnSpc>
                <a:spcPct val="120000"/>
              </a:lnSpc>
              <a:spcBef>
                <a:spcPts val="0"/>
              </a:spcBef>
              <a:spcAft>
                <a:spcPts val="0"/>
              </a:spcAft>
              <a:buClr>
                <a:srgbClr val="FFFFFF"/>
              </a:buClr>
              <a:buSzPts val="1200"/>
              <a:buFont typeface="Open Sans"/>
              <a:buNone/>
            </a:pPr>
            <a:r>
              <a:rPr b="0" i="0" lang="en-GB" sz="1200" u="none" cap="none" strike="noStrike">
                <a:solidFill>
                  <a:schemeClr val="dk1"/>
                </a:solidFill>
                <a:latin typeface="Open Sans"/>
                <a:ea typeface="Open Sans"/>
                <a:cs typeface="Open Sans"/>
                <a:sym typeface="Open Sans"/>
              </a:rPr>
              <a:t>www.knowledgehut.com</a:t>
            </a:r>
            <a:endParaRPr sz="1200">
              <a:solidFill>
                <a:schemeClr val="dk1"/>
              </a:solidFill>
              <a:latin typeface="Calibri"/>
              <a:ea typeface="Calibri"/>
              <a:cs typeface="Calibri"/>
              <a:sym typeface="Calibri"/>
            </a:endParaRPr>
          </a:p>
        </p:txBody>
      </p:sp>
      <p:sp>
        <p:nvSpPr>
          <p:cNvPr id="68" name="Google Shape;68;p17"/>
          <p:cNvSpPr txBox="1"/>
          <p:nvPr>
            <p:ph idx="1" type="body"/>
          </p:nvPr>
        </p:nvSpPr>
        <p:spPr>
          <a:xfrm>
            <a:off x="5583238" y="2447667"/>
            <a:ext cx="3279900" cy="280500"/>
          </a:xfrm>
          <a:prstGeom prst="rect">
            <a:avLst/>
          </a:prstGeom>
          <a:noFill/>
          <a:ln>
            <a:noFill/>
          </a:ln>
        </p:spPr>
        <p:txBody>
          <a:bodyPr anchorCtr="0" anchor="b" bIns="22850" lIns="45725" spcFirstLastPara="1" rIns="45725" wrap="square" tIns="22850">
            <a:noAutofit/>
          </a:bodyPr>
          <a:lstStyle>
            <a:lvl1pPr indent="-228600" lvl="0" marL="457200" marR="0" rtl="0" algn="l">
              <a:lnSpc>
                <a:spcPct val="130000"/>
              </a:lnSpc>
              <a:spcBef>
                <a:spcPts val="600"/>
              </a:spcBef>
              <a:spcAft>
                <a:spcPts val="0"/>
              </a:spcAft>
              <a:buClr>
                <a:schemeClr val="dk1"/>
              </a:buClr>
              <a:buSzPts val="1200"/>
              <a:buFont typeface="Arial"/>
              <a:buNone/>
              <a:defRPr b="1" i="0" sz="1200" u="none" cap="none" strike="noStrike">
                <a:solidFill>
                  <a:schemeClr val="dk1"/>
                </a:solidFill>
                <a:latin typeface="Open Sans"/>
                <a:ea typeface="Open Sans"/>
                <a:cs typeface="Open Sans"/>
                <a:sym typeface="Open Sans"/>
              </a:defRPr>
            </a:lvl1pPr>
            <a:lvl2pPr indent="-304800" lvl="1" marL="914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5583238" y="2790622"/>
            <a:ext cx="3279900" cy="656400"/>
          </a:xfrm>
          <a:prstGeom prst="rect">
            <a:avLst/>
          </a:prstGeom>
          <a:noFill/>
          <a:ln>
            <a:noFill/>
          </a:ln>
        </p:spPr>
        <p:txBody>
          <a:bodyPr anchorCtr="0" anchor="t" bIns="22850" lIns="45725" spcFirstLastPara="1" rIns="45725" wrap="square" tIns="22850">
            <a:noAutofit/>
          </a:bodyPr>
          <a:lstStyle>
            <a:lvl1pPr indent="-228600" lvl="0" marL="457200" marR="0" rtl="0" algn="l">
              <a:lnSpc>
                <a:spcPct val="130000"/>
              </a:lnSpc>
              <a:spcBef>
                <a:spcPts val="6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1pPr>
            <a:lvl2pPr indent="-304800" lvl="1" marL="914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70" name="Google Shape;70;p17"/>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pic>
        <p:nvPicPr>
          <p:cNvPr id="71" name="Google Shape;71;p17"/>
          <p:cNvPicPr preferRelativeResize="0"/>
          <p:nvPr/>
        </p:nvPicPr>
        <p:blipFill rotWithShape="1">
          <a:blip r:embed="rId3">
            <a:alphaModFix/>
          </a:blip>
          <a:srcRect b="0" l="40259" r="0" t="0"/>
          <a:stretch/>
        </p:blipFill>
        <p:spPr>
          <a:xfrm>
            <a:off x="2734" y="1077816"/>
            <a:ext cx="557628" cy="1702064"/>
          </a:xfrm>
          <a:prstGeom prst="rect">
            <a:avLst/>
          </a:prstGeom>
          <a:noFill/>
          <a:ln>
            <a:noFill/>
          </a:ln>
        </p:spPr>
      </p:pic>
      <p:pic>
        <p:nvPicPr>
          <p:cNvPr id="72" name="Google Shape;72;p17"/>
          <p:cNvPicPr preferRelativeResize="0"/>
          <p:nvPr/>
        </p:nvPicPr>
        <p:blipFill rotWithShape="1">
          <a:blip r:embed="rId4">
            <a:alphaModFix/>
          </a:blip>
          <a:srcRect b="0" l="0" r="50000" t="0"/>
          <a:stretch/>
        </p:blipFill>
        <p:spPr>
          <a:xfrm>
            <a:off x="8870950" y="1139125"/>
            <a:ext cx="273050" cy="2445130"/>
          </a:xfrm>
          <a:prstGeom prst="rect">
            <a:avLst/>
          </a:prstGeom>
          <a:noFill/>
          <a:ln>
            <a:noFill/>
          </a:ln>
        </p:spPr>
      </p:pic>
      <p:pic>
        <p:nvPicPr>
          <p:cNvPr id="73" name="Google Shape;73;p17"/>
          <p:cNvPicPr preferRelativeResize="0"/>
          <p:nvPr/>
        </p:nvPicPr>
        <p:blipFill rotWithShape="1">
          <a:blip r:embed="rId5">
            <a:alphaModFix/>
          </a:blip>
          <a:srcRect b="34106" l="74946" r="0" t="0"/>
          <a:stretch/>
        </p:blipFill>
        <p:spPr>
          <a:xfrm>
            <a:off x="86545" y="4724429"/>
            <a:ext cx="509106" cy="560760"/>
          </a:xfrm>
          <a:prstGeom prst="rect">
            <a:avLst/>
          </a:prstGeom>
          <a:noFill/>
          <a:ln>
            <a:noFill/>
          </a:ln>
        </p:spPr>
      </p:pic>
      <p:pic>
        <p:nvPicPr>
          <p:cNvPr id="74" name="Google Shape;74;p17"/>
          <p:cNvPicPr preferRelativeResize="0"/>
          <p:nvPr/>
        </p:nvPicPr>
        <p:blipFill rotWithShape="1">
          <a:blip r:embed="rId6">
            <a:alphaModFix/>
          </a:blip>
          <a:srcRect b="50937" l="0" r="22773" t="0"/>
          <a:stretch/>
        </p:blipFill>
        <p:spPr>
          <a:xfrm>
            <a:off x="8544360" y="4634889"/>
            <a:ext cx="711076" cy="50791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pic>
        <p:nvPicPr>
          <p:cNvPr id="76" name="Google Shape;76;p18"/>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sign">
  <p:cSld name="2_Design">
    <p:spTree>
      <p:nvGrpSpPr>
        <p:cNvPr id="77" name="Shape 77"/>
        <p:cNvGrpSpPr/>
        <p:nvPr/>
      </p:nvGrpSpPr>
      <p:grpSpPr>
        <a:xfrm>
          <a:off x="0" y="0"/>
          <a:ext cx="0" cy="0"/>
          <a:chOff x="0" y="0"/>
          <a:chExt cx="0" cy="0"/>
        </a:xfrm>
      </p:grpSpPr>
      <p:pic>
        <p:nvPicPr>
          <p:cNvPr id="78" name="Google Shape;78;p19"/>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3" name="Shape 83"/>
        <p:cNvGrpSpPr/>
        <p:nvPr/>
      </p:nvGrpSpPr>
      <p:grpSpPr>
        <a:xfrm>
          <a:off x="0" y="0"/>
          <a:ext cx="0" cy="0"/>
          <a:chOff x="0" y="0"/>
          <a:chExt cx="0" cy="0"/>
        </a:xfrm>
      </p:grpSpPr>
      <p:sp>
        <p:nvSpPr>
          <p:cNvPr id="84" name="Google Shape;84;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5" name="Google Shape;85;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sp>
        <p:nvSpPr>
          <p:cNvPr id="91" name="Google Shape;9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4" name="Shape 94"/>
        <p:cNvGrpSpPr/>
        <p:nvPr/>
      </p:nvGrpSpPr>
      <p:grpSpPr>
        <a:xfrm>
          <a:off x="0" y="0"/>
          <a:ext cx="0" cy="0"/>
          <a:chOff x="0" y="0"/>
          <a:chExt cx="0" cy="0"/>
        </a:xfrm>
      </p:grpSpPr>
      <p:sp>
        <p:nvSpPr>
          <p:cNvPr id="95" name="Google Shape;9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sp>
        <p:nvSpPr>
          <p:cNvPr id="103" name="Google Shape;103;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5" name="Google Shape;10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6" name="Shape 106"/>
        <p:cNvGrpSpPr/>
        <p:nvPr/>
      </p:nvGrpSpPr>
      <p:grpSpPr>
        <a:xfrm>
          <a:off x="0" y="0"/>
          <a:ext cx="0" cy="0"/>
          <a:chOff x="0" y="0"/>
          <a:chExt cx="0" cy="0"/>
        </a:xfrm>
      </p:grpSpPr>
      <p:sp>
        <p:nvSpPr>
          <p:cNvPr id="107" name="Google Shape;107;p2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8" name="Google Shape;10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2" name="Google Shape;112;p2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2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 name="Google Shape;11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17" name="Google Shape;11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8" name="Shape 118"/>
        <p:cNvGrpSpPr/>
        <p:nvPr/>
      </p:nvGrpSpPr>
      <p:grpSpPr>
        <a:xfrm>
          <a:off x="0" y="0"/>
          <a:ext cx="0" cy="0"/>
          <a:chOff x="0" y="0"/>
          <a:chExt cx="0" cy="0"/>
        </a:xfrm>
      </p:grpSpPr>
      <p:sp>
        <p:nvSpPr>
          <p:cNvPr id="119" name="Google Shape;119;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0" name="Google Shape;120;p3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1" name="Google Shape;12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124" name="Google Shape;124;p31"/>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sign">
  <p:cSld name="2_Design">
    <p:spTree>
      <p:nvGrpSpPr>
        <p:cNvPr id="125" name="Shape 125"/>
        <p:cNvGrpSpPr/>
        <p:nvPr/>
      </p:nvGrpSpPr>
      <p:grpSpPr>
        <a:xfrm>
          <a:off x="0" y="0"/>
          <a:ext cx="0" cy="0"/>
          <a:chOff x="0" y="0"/>
          <a:chExt cx="0" cy="0"/>
        </a:xfrm>
      </p:grpSpPr>
      <p:pic>
        <p:nvPicPr>
          <p:cNvPr id="126" name="Google Shape;126;p32"/>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theme" Target="../theme/theme4.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 name="Shape 6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73">
          <p15:clr>
            <a:srgbClr val="F26B43"/>
          </p15:clr>
        </p15:guide>
        <p15:guide id="2" pos="193">
          <p15:clr>
            <a:srgbClr val="F26B43"/>
          </p15:clr>
        </p15:guide>
        <p15:guide id="3" orient="horz" pos="509">
          <p15:clr>
            <a:srgbClr val="F26B43"/>
          </p15:clr>
        </p15:guide>
        <p15:guide id="4" orient="horz" pos="63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1" name="Google Shape;8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33"/>
          <p:cNvSpPr/>
          <p:nvPr/>
        </p:nvSpPr>
        <p:spPr>
          <a:xfrm>
            <a:off x="0" y="-1"/>
            <a:ext cx="9144000" cy="5143500"/>
          </a:xfrm>
          <a:prstGeom prst="rect">
            <a:avLst/>
          </a:prstGeom>
          <a:solidFill>
            <a:srgbClr val="1A191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3" name="Google Shape;133;p33"/>
          <p:cNvSpPr/>
          <p:nvPr/>
        </p:nvSpPr>
        <p:spPr>
          <a:xfrm>
            <a:off x="2913325" y="2179725"/>
            <a:ext cx="6001500" cy="5079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1" lang="en-GB" sz="3000">
                <a:solidFill>
                  <a:schemeClr val="lt1"/>
                </a:solidFill>
                <a:latin typeface="Calibri"/>
                <a:ea typeface="Calibri"/>
                <a:cs typeface="Calibri"/>
                <a:sym typeface="Calibri"/>
              </a:rPr>
              <a:t>Numpy, Pandas, Visualization - Part 3</a:t>
            </a:r>
            <a:endParaRPr b="1" sz="2400">
              <a:solidFill>
                <a:schemeClr val="lt1"/>
              </a:solidFill>
              <a:latin typeface="Calibri"/>
              <a:ea typeface="Calibri"/>
              <a:cs typeface="Calibri"/>
              <a:sym typeface="Calibri"/>
            </a:endParaRPr>
          </a:p>
        </p:txBody>
      </p:sp>
      <p:pic>
        <p:nvPicPr>
          <p:cNvPr id="134" name="Google Shape;134;p33"/>
          <p:cNvPicPr preferRelativeResize="0"/>
          <p:nvPr/>
        </p:nvPicPr>
        <p:blipFill rotWithShape="1">
          <a:blip r:embed="rId3">
            <a:alphaModFix/>
          </a:blip>
          <a:srcRect b="0" l="0" r="0" t="0"/>
          <a:stretch/>
        </p:blipFill>
        <p:spPr>
          <a:xfrm>
            <a:off x="355626" y="304402"/>
            <a:ext cx="2835808" cy="1282328"/>
          </a:xfrm>
          <a:prstGeom prst="rect">
            <a:avLst/>
          </a:prstGeom>
          <a:noFill/>
          <a:ln>
            <a:noFill/>
          </a:ln>
        </p:spPr>
      </p:pic>
      <p:sp>
        <p:nvSpPr>
          <p:cNvPr id="135" name="Google Shape;135;p33"/>
          <p:cNvSpPr/>
          <p:nvPr/>
        </p:nvSpPr>
        <p:spPr>
          <a:xfrm>
            <a:off x="2890900" y="2818700"/>
            <a:ext cx="4687800" cy="4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FFFFFF"/>
                </a:solidFill>
                <a:latin typeface="Calibri"/>
                <a:ea typeface="Calibri"/>
                <a:cs typeface="Calibri"/>
                <a:sym typeface="Calibri"/>
              </a:rPr>
              <a:t>Pandas Introduction, Pandas Series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nvSpPr>
        <p:spPr>
          <a:xfrm>
            <a:off x="425128" y="2323425"/>
            <a:ext cx="74745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Creating Pandas Series</a:t>
            </a:r>
            <a:endParaRPr i="0" sz="4000" u="none" cap="none" strike="noStrike">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Creating Pandas Series</a:t>
            </a:r>
            <a:endParaRPr b="0" i="0" sz="2400" u="none" cap="none" strike="noStrike">
              <a:solidFill>
                <a:srgbClr val="434343"/>
              </a:solidFill>
              <a:latin typeface="Avenir"/>
              <a:ea typeface="Avenir"/>
              <a:cs typeface="Avenir"/>
              <a:sym typeface="Avenir"/>
            </a:endParaRPr>
          </a:p>
        </p:txBody>
      </p:sp>
      <p:pic>
        <p:nvPicPr>
          <p:cNvPr id="232" name="Google Shape;232;p43"/>
          <p:cNvPicPr preferRelativeResize="0"/>
          <p:nvPr/>
        </p:nvPicPr>
        <p:blipFill>
          <a:blip r:embed="rId3">
            <a:alphaModFix/>
          </a:blip>
          <a:stretch>
            <a:fillRect/>
          </a:stretch>
        </p:blipFill>
        <p:spPr>
          <a:xfrm>
            <a:off x="477525" y="2137005"/>
            <a:ext cx="3676650" cy="2066925"/>
          </a:xfrm>
          <a:prstGeom prst="rect">
            <a:avLst/>
          </a:prstGeom>
          <a:noFill/>
          <a:ln cap="flat" cmpd="sng" w="9525">
            <a:solidFill>
              <a:srgbClr val="000000"/>
            </a:solidFill>
            <a:prstDash val="solid"/>
            <a:round/>
            <a:headEnd len="sm" w="sm" type="none"/>
            <a:tailEnd len="sm" w="sm" type="none"/>
          </a:ln>
        </p:spPr>
      </p:pic>
      <p:cxnSp>
        <p:nvCxnSpPr>
          <p:cNvPr id="233" name="Google Shape;233;p43"/>
          <p:cNvCxnSpPr/>
          <p:nvPr/>
        </p:nvCxnSpPr>
        <p:spPr>
          <a:xfrm>
            <a:off x="3096175" y="2650300"/>
            <a:ext cx="18000" cy="1016400"/>
          </a:xfrm>
          <a:prstGeom prst="straightConnector1">
            <a:avLst/>
          </a:prstGeom>
          <a:noFill/>
          <a:ln cap="flat" cmpd="sng" w="9525">
            <a:solidFill>
              <a:srgbClr val="000000"/>
            </a:solidFill>
            <a:prstDash val="solid"/>
            <a:round/>
            <a:headEnd len="med" w="med" type="triangle"/>
            <a:tailEnd len="med" w="med" type="none"/>
          </a:ln>
        </p:spPr>
      </p:cxnSp>
      <p:pic>
        <p:nvPicPr>
          <p:cNvPr id="234" name="Google Shape;234;p43"/>
          <p:cNvPicPr preferRelativeResize="0"/>
          <p:nvPr/>
        </p:nvPicPr>
        <p:blipFill>
          <a:blip r:embed="rId4">
            <a:alphaModFix/>
          </a:blip>
          <a:stretch>
            <a:fillRect/>
          </a:stretch>
        </p:blipFill>
        <p:spPr>
          <a:xfrm>
            <a:off x="4374934" y="2131523"/>
            <a:ext cx="4648200" cy="2057400"/>
          </a:xfrm>
          <a:prstGeom prst="rect">
            <a:avLst/>
          </a:prstGeom>
          <a:noFill/>
          <a:ln cap="flat" cmpd="sng" w="9525">
            <a:solidFill>
              <a:srgbClr val="000000"/>
            </a:solidFill>
            <a:prstDash val="solid"/>
            <a:round/>
            <a:headEnd len="sm" w="sm" type="none"/>
            <a:tailEnd len="sm" w="sm" type="none"/>
          </a:ln>
        </p:spPr>
      </p:pic>
      <p:cxnSp>
        <p:nvCxnSpPr>
          <p:cNvPr id="235" name="Google Shape;235;p43"/>
          <p:cNvCxnSpPr/>
          <p:nvPr/>
        </p:nvCxnSpPr>
        <p:spPr>
          <a:xfrm>
            <a:off x="6635550" y="2650300"/>
            <a:ext cx="14700" cy="956100"/>
          </a:xfrm>
          <a:prstGeom prst="straightConnector1">
            <a:avLst/>
          </a:prstGeom>
          <a:noFill/>
          <a:ln cap="flat" cmpd="sng" w="9525">
            <a:solidFill>
              <a:srgbClr val="000000"/>
            </a:solidFill>
            <a:prstDash val="solid"/>
            <a:round/>
            <a:headEnd len="med" w="med" type="triangle"/>
            <a:tailEnd len="med" w="med" type="none"/>
          </a:ln>
        </p:spPr>
      </p:cxnSp>
      <p:sp>
        <p:nvSpPr>
          <p:cNvPr id="236" name="Google Shape;236;p43"/>
          <p:cNvSpPr txBox="1"/>
          <p:nvPr/>
        </p:nvSpPr>
        <p:spPr>
          <a:xfrm>
            <a:off x="381000" y="997650"/>
            <a:ext cx="8175900" cy="94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A pandas series can be created using:</a:t>
            </a:r>
            <a:endParaRPr sz="1600">
              <a:solidFill>
                <a:schemeClr val="dk1"/>
              </a:solidFill>
              <a:latin typeface="Avenir"/>
              <a:ea typeface="Avenir"/>
              <a:cs typeface="Avenir"/>
              <a:sym typeface="Avenir"/>
            </a:endParaRPr>
          </a:p>
          <a:p>
            <a:pPr indent="-330200" lvl="1" marL="9144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A python list or</a:t>
            </a:r>
            <a:endParaRPr sz="1600">
              <a:solidFill>
                <a:schemeClr val="dk1"/>
              </a:solidFill>
              <a:latin typeface="Avenir"/>
              <a:ea typeface="Avenir"/>
              <a:cs typeface="Avenir"/>
              <a:sym typeface="Avenir"/>
            </a:endParaRPr>
          </a:p>
          <a:p>
            <a:pPr indent="-330200" lvl="1" marL="9144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A numpy array</a:t>
            </a:r>
            <a:endParaRPr sz="1600">
              <a:solidFill>
                <a:schemeClr val="dk1"/>
              </a:solidFill>
              <a:latin typeface="Avenir"/>
              <a:ea typeface="Avenir"/>
              <a:cs typeface="Avenir"/>
              <a:sym typeface="Avenir"/>
            </a:endParaRPr>
          </a:p>
        </p:txBody>
      </p:sp>
      <p:sp>
        <p:nvSpPr>
          <p:cNvPr id="237" name="Google Shape;237;p43"/>
          <p:cNvSpPr/>
          <p:nvPr/>
        </p:nvSpPr>
        <p:spPr>
          <a:xfrm>
            <a:off x="2665200" y="3666700"/>
            <a:ext cx="9972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Using list</a:t>
            </a:r>
            <a:endParaRPr sz="1100">
              <a:latin typeface="Avenir"/>
              <a:ea typeface="Avenir"/>
              <a:cs typeface="Avenir"/>
              <a:sym typeface="Avenir"/>
            </a:endParaRPr>
          </a:p>
        </p:txBody>
      </p:sp>
      <p:sp>
        <p:nvSpPr>
          <p:cNvPr id="238" name="Google Shape;238;p43"/>
          <p:cNvSpPr/>
          <p:nvPr/>
        </p:nvSpPr>
        <p:spPr>
          <a:xfrm>
            <a:off x="5935650" y="3606400"/>
            <a:ext cx="14145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Using numpy array</a:t>
            </a:r>
            <a:endParaRPr sz="1100">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Setting index to series</a:t>
            </a:r>
            <a:endParaRPr b="0" i="0" sz="2400" u="none" cap="none" strike="noStrike">
              <a:solidFill>
                <a:srgbClr val="434343"/>
              </a:solidFill>
              <a:latin typeface="Avenir"/>
              <a:ea typeface="Avenir"/>
              <a:cs typeface="Avenir"/>
              <a:sym typeface="Avenir"/>
            </a:endParaRPr>
          </a:p>
        </p:txBody>
      </p:sp>
      <p:sp>
        <p:nvSpPr>
          <p:cNvPr id="244" name="Google Shape;244;p44"/>
          <p:cNvSpPr/>
          <p:nvPr/>
        </p:nvSpPr>
        <p:spPr>
          <a:xfrm>
            <a:off x="5519264" y="2292425"/>
            <a:ext cx="16929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Pass index parameter</a:t>
            </a:r>
            <a:endParaRPr sz="1100">
              <a:latin typeface="Avenir"/>
              <a:ea typeface="Avenir"/>
              <a:cs typeface="Avenir"/>
              <a:sym typeface="Avenir"/>
            </a:endParaRPr>
          </a:p>
        </p:txBody>
      </p:sp>
      <p:sp>
        <p:nvSpPr>
          <p:cNvPr id="245" name="Google Shape;245;p44"/>
          <p:cNvSpPr txBox="1"/>
          <p:nvPr/>
        </p:nvSpPr>
        <p:spPr>
          <a:xfrm>
            <a:off x="1733900" y="4440925"/>
            <a:ext cx="58365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Avenir"/>
                <a:ea typeface="Avenir"/>
                <a:cs typeface="Avenir"/>
                <a:sym typeface="Avenir"/>
              </a:rPr>
              <a:t>By default, index ranges from 0 to (n-1) for series of length ‘n’</a:t>
            </a:r>
            <a:endParaRPr b="1" sz="1600">
              <a:latin typeface="Avenir"/>
              <a:ea typeface="Avenir"/>
              <a:cs typeface="Avenir"/>
              <a:sym typeface="Avenir"/>
            </a:endParaRPr>
          </a:p>
        </p:txBody>
      </p:sp>
      <p:pic>
        <p:nvPicPr>
          <p:cNvPr id="246" name="Google Shape;246;p44"/>
          <p:cNvPicPr preferRelativeResize="0"/>
          <p:nvPr/>
        </p:nvPicPr>
        <p:blipFill>
          <a:blip r:embed="rId3">
            <a:alphaModFix/>
          </a:blip>
          <a:stretch>
            <a:fillRect/>
          </a:stretch>
        </p:blipFill>
        <p:spPr>
          <a:xfrm>
            <a:off x="685800" y="1916300"/>
            <a:ext cx="4722240" cy="2389470"/>
          </a:xfrm>
          <a:prstGeom prst="rect">
            <a:avLst/>
          </a:prstGeom>
          <a:noFill/>
          <a:ln cap="flat" cmpd="sng" w="9525">
            <a:solidFill>
              <a:srgbClr val="000000"/>
            </a:solidFill>
            <a:prstDash val="solid"/>
            <a:round/>
            <a:headEnd len="sm" w="sm" type="none"/>
            <a:tailEnd len="sm" w="sm" type="none"/>
          </a:ln>
        </p:spPr>
      </p:pic>
      <p:cxnSp>
        <p:nvCxnSpPr>
          <p:cNvPr id="247" name="Google Shape;247;p44"/>
          <p:cNvCxnSpPr/>
          <p:nvPr/>
        </p:nvCxnSpPr>
        <p:spPr>
          <a:xfrm flipH="1" rot="10800000">
            <a:off x="3496350" y="2488300"/>
            <a:ext cx="2022900" cy="9600"/>
          </a:xfrm>
          <a:prstGeom prst="straightConnector1">
            <a:avLst/>
          </a:prstGeom>
          <a:noFill/>
          <a:ln cap="flat" cmpd="sng" w="9525">
            <a:solidFill>
              <a:srgbClr val="000000"/>
            </a:solidFill>
            <a:prstDash val="solid"/>
            <a:round/>
            <a:headEnd len="med" w="med" type="triangle"/>
            <a:tailEnd len="med" w="med" type="none"/>
          </a:ln>
        </p:spPr>
      </p:cxnSp>
      <p:sp>
        <p:nvSpPr>
          <p:cNvPr id="248" name="Google Shape;248;p44"/>
          <p:cNvSpPr txBox="1"/>
          <p:nvPr/>
        </p:nvSpPr>
        <p:spPr>
          <a:xfrm>
            <a:off x="381000" y="1073850"/>
            <a:ext cx="8175900" cy="473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We can set specify numeric values as index while creating a series</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p:nvPr/>
        </p:nvSpPr>
        <p:spPr>
          <a:xfrm>
            <a:off x="6406424" y="2916850"/>
            <a:ext cx="16047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String as a row index</a:t>
            </a:r>
            <a:endParaRPr sz="1100">
              <a:latin typeface="Avenir"/>
              <a:ea typeface="Avenir"/>
              <a:cs typeface="Avenir"/>
              <a:sym typeface="Avenir"/>
            </a:endParaRPr>
          </a:p>
        </p:txBody>
      </p:sp>
      <p:sp>
        <p:nvSpPr>
          <p:cNvPr id="254" name="Google Shape;254;p45"/>
          <p:cNvSpPr txBox="1"/>
          <p:nvPr/>
        </p:nvSpPr>
        <p:spPr>
          <a:xfrm>
            <a:off x="617150" y="1352400"/>
            <a:ext cx="81333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600">
              <a:solidFill>
                <a:schemeClr val="dk1"/>
              </a:solidFill>
              <a:latin typeface="Avenir"/>
              <a:ea typeface="Avenir"/>
              <a:cs typeface="Avenir"/>
              <a:sym typeface="Avenir"/>
            </a:endParaRPr>
          </a:p>
        </p:txBody>
      </p:sp>
      <p:pic>
        <p:nvPicPr>
          <p:cNvPr id="255" name="Google Shape;255;p45"/>
          <p:cNvPicPr preferRelativeResize="0"/>
          <p:nvPr/>
        </p:nvPicPr>
        <p:blipFill>
          <a:blip r:embed="rId3">
            <a:alphaModFix/>
          </a:blip>
          <a:stretch>
            <a:fillRect/>
          </a:stretch>
        </p:blipFill>
        <p:spPr>
          <a:xfrm>
            <a:off x="1219200" y="1894130"/>
            <a:ext cx="4684067" cy="2272006"/>
          </a:xfrm>
          <a:prstGeom prst="rect">
            <a:avLst/>
          </a:prstGeom>
          <a:noFill/>
          <a:ln cap="flat" cmpd="sng" w="9525">
            <a:solidFill>
              <a:srgbClr val="000000"/>
            </a:solidFill>
            <a:prstDash val="solid"/>
            <a:round/>
            <a:headEnd len="sm" w="sm" type="none"/>
            <a:tailEnd len="sm" w="sm" type="none"/>
          </a:ln>
        </p:spPr>
      </p:pic>
      <p:cxnSp>
        <p:nvCxnSpPr>
          <p:cNvPr id="256" name="Google Shape;256;p45"/>
          <p:cNvCxnSpPr/>
          <p:nvPr/>
        </p:nvCxnSpPr>
        <p:spPr>
          <a:xfrm rot="10800000">
            <a:off x="4723421" y="2542650"/>
            <a:ext cx="1668000" cy="577800"/>
          </a:xfrm>
          <a:prstGeom prst="bentConnector3">
            <a:avLst>
              <a:gd fmla="val 100001" name="adj1"/>
            </a:avLst>
          </a:prstGeom>
          <a:noFill/>
          <a:ln cap="flat" cmpd="sng" w="9525">
            <a:solidFill>
              <a:srgbClr val="000000"/>
            </a:solidFill>
            <a:prstDash val="solid"/>
            <a:round/>
            <a:headEnd len="med" w="med" type="none"/>
            <a:tailEnd len="med" w="med" type="triangle"/>
          </a:ln>
        </p:spPr>
      </p:cxnSp>
      <p:sp>
        <p:nvSpPr>
          <p:cNvPr id="257" name="Google Shape;257;p45"/>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Setting index to series</a:t>
            </a:r>
            <a:endParaRPr b="0" i="0" sz="2400" u="none" cap="none" strike="noStrike">
              <a:solidFill>
                <a:srgbClr val="434343"/>
              </a:solidFill>
              <a:latin typeface="Avenir"/>
              <a:ea typeface="Avenir"/>
              <a:cs typeface="Avenir"/>
              <a:sym typeface="Avenir"/>
            </a:endParaRPr>
          </a:p>
        </p:txBody>
      </p:sp>
      <p:sp>
        <p:nvSpPr>
          <p:cNvPr id="258" name="Google Shape;258;p45"/>
          <p:cNvSpPr txBox="1"/>
          <p:nvPr/>
        </p:nvSpPr>
        <p:spPr>
          <a:xfrm>
            <a:off x="381000" y="1073850"/>
            <a:ext cx="8175900" cy="473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We can also specify the strings as index values</a:t>
            </a:r>
            <a:endParaRPr sz="1600">
              <a:solidFill>
                <a:schemeClr val="dk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6"/>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Creating series from dictionary</a:t>
            </a:r>
            <a:endParaRPr b="0" i="0" sz="2400" u="none" cap="none" strike="noStrike">
              <a:solidFill>
                <a:srgbClr val="434343"/>
              </a:solidFill>
              <a:latin typeface="Avenir"/>
              <a:ea typeface="Avenir"/>
              <a:cs typeface="Avenir"/>
              <a:sym typeface="Avenir"/>
            </a:endParaRPr>
          </a:p>
        </p:txBody>
      </p:sp>
      <p:sp>
        <p:nvSpPr>
          <p:cNvPr id="264" name="Google Shape;264;p46"/>
          <p:cNvSpPr txBox="1"/>
          <p:nvPr/>
        </p:nvSpPr>
        <p:spPr>
          <a:xfrm>
            <a:off x="861400" y="3949600"/>
            <a:ext cx="7584900" cy="47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600">
                <a:solidFill>
                  <a:schemeClr val="dk1"/>
                </a:solidFill>
                <a:latin typeface="Avenir"/>
                <a:ea typeface="Avenir"/>
                <a:cs typeface="Avenir"/>
                <a:sym typeface="Avenir"/>
              </a:rPr>
              <a:t>The key becomes the row index while the value is the row value at that row index </a:t>
            </a:r>
            <a:endParaRPr sz="1600">
              <a:solidFill>
                <a:schemeClr val="dk1"/>
              </a:solidFill>
              <a:latin typeface="Avenir"/>
              <a:ea typeface="Avenir"/>
              <a:cs typeface="Avenir"/>
              <a:sym typeface="Avenir"/>
            </a:endParaRPr>
          </a:p>
        </p:txBody>
      </p:sp>
      <p:sp>
        <p:nvSpPr>
          <p:cNvPr id="265" name="Google Shape;265;p46"/>
          <p:cNvSpPr/>
          <p:nvPr/>
        </p:nvSpPr>
        <p:spPr>
          <a:xfrm>
            <a:off x="7081149" y="2836025"/>
            <a:ext cx="16047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Values as row values</a:t>
            </a:r>
            <a:endParaRPr sz="1100">
              <a:latin typeface="Avenir"/>
              <a:ea typeface="Avenir"/>
              <a:cs typeface="Avenir"/>
              <a:sym typeface="Avenir"/>
            </a:endParaRPr>
          </a:p>
        </p:txBody>
      </p:sp>
      <p:sp>
        <p:nvSpPr>
          <p:cNvPr id="266" name="Google Shape;266;p46"/>
          <p:cNvSpPr/>
          <p:nvPr/>
        </p:nvSpPr>
        <p:spPr>
          <a:xfrm>
            <a:off x="451650" y="2836025"/>
            <a:ext cx="1223400" cy="39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Keys as index</a:t>
            </a:r>
            <a:endParaRPr sz="1100">
              <a:latin typeface="Avenir"/>
              <a:ea typeface="Avenir"/>
              <a:cs typeface="Avenir"/>
              <a:sym typeface="Avenir"/>
            </a:endParaRPr>
          </a:p>
        </p:txBody>
      </p:sp>
      <p:pic>
        <p:nvPicPr>
          <p:cNvPr id="267" name="Google Shape;267;p46"/>
          <p:cNvPicPr preferRelativeResize="0"/>
          <p:nvPr/>
        </p:nvPicPr>
        <p:blipFill>
          <a:blip r:embed="rId3">
            <a:alphaModFix/>
          </a:blip>
          <a:stretch>
            <a:fillRect/>
          </a:stretch>
        </p:blipFill>
        <p:spPr>
          <a:xfrm>
            <a:off x="2100000" y="1639825"/>
            <a:ext cx="4760915" cy="1955970"/>
          </a:xfrm>
          <a:prstGeom prst="rect">
            <a:avLst/>
          </a:prstGeom>
          <a:noFill/>
          <a:ln cap="flat" cmpd="sng" w="9525">
            <a:solidFill>
              <a:srgbClr val="000000"/>
            </a:solidFill>
            <a:prstDash val="solid"/>
            <a:round/>
            <a:headEnd len="sm" w="sm" type="none"/>
            <a:tailEnd len="sm" w="sm" type="none"/>
          </a:ln>
        </p:spPr>
      </p:pic>
      <p:cxnSp>
        <p:nvCxnSpPr>
          <p:cNvPr id="268" name="Google Shape;268;p46"/>
          <p:cNvCxnSpPr/>
          <p:nvPr/>
        </p:nvCxnSpPr>
        <p:spPr>
          <a:xfrm rot="10800000">
            <a:off x="1675150" y="3028475"/>
            <a:ext cx="447000" cy="6900"/>
          </a:xfrm>
          <a:prstGeom prst="straightConnector1">
            <a:avLst/>
          </a:prstGeom>
          <a:noFill/>
          <a:ln cap="flat" cmpd="sng" w="9525">
            <a:solidFill>
              <a:srgbClr val="000000"/>
            </a:solidFill>
            <a:prstDash val="solid"/>
            <a:round/>
            <a:headEnd len="med" w="med" type="triangle"/>
            <a:tailEnd len="med" w="med" type="none"/>
          </a:ln>
        </p:spPr>
      </p:cxnSp>
      <p:cxnSp>
        <p:nvCxnSpPr>
          <p:cNvPr id="269" name="Google Shape;269;p46"/>
          <p:cNvCxnSpPr/>
          <p:nvPr/>
        </p:nvCxnSpPr>
        <p:spPr>
          <a:xfrm flipH="1" rot="10800000">
            <a:off x="5287750" y="3028475"/>
            <a:ext cx="1793400" cy="6900"/>
          </a:xfrm>
          <a:prstGeom prst="straightConnector1">
            <a:avLst/>
          </a:prstGeom>
          <a:noFill/>
          <a:ln cap="flat" cmpd="sng" w="9525">
            <a:solidFill>
              <a:srgbClr val="000000"/>
            </a:solidFill>
            <a:prstDash val="solid"/>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p:nvPr/>
        </p:nvSpPr>
        <p:spPr>
          <a:xfrm>
            <a:off x="5596675" y="3832025"/>
            <a:ext cx="2712300" cy="78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If you have multiple values for a single key, those multiple values will take up a single row</a:t>
            </a:r>
            <a:endParaRPr sz="1100">
              <a:latin typeface="Avenir"/>
              <a:ea typeface="Avenir"/>
              <a:cs typeface="Avenir"/>
              <a:sym typeface="Avenir"/>
            </a:endParaRPr>
          </a:p>
        </p:txBody>
      </p:sp>
      <p:sp>
        <p:nvSpPr>
          <p:cNvPr id="275" name="Google Shape;275;p47"/>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Creating series from dictionary</a:t>
            </a:r>
            <a:endParaRPr b="0" i="0" sz="2400" u="none" cap="none" strike="noStrike">
              <a:solidFill>
                <a:srgbClr val="434343"/>
              </a:solidFill>
              <a:latin typeface="Avenir"/>
              <a:ea typeface="Avenir"/>
              <a:cs typeface="Avenir"/>
              <a:sym typeface="Avenir"/>
            </a:endParaRPr>
          </a:p>
        </p:txBody>
      </p:sp>
      <p:pic>
        <p:nvPicPr>
          <p:cNvPr id="276" name="Google Shape;276;p47"/>
          <p:cNvPicPr preferRelativeResize="0"/>
          <p:nvPr/>
        </p:nvPicPr>
        <p:blipFill>
          <a:blip r:embed="rId3">
            <a:alphaModFix/>
          </a:blip>
          <a:stretch>
            <a:fillRect/>
          </a:stretch>
        </p:blipFill>
        <p:spPr>
          <a:xfrm>
            <a:off x="1122000" y="1006200"/>
            <a:ext cx="5549925" cy="2488800"/>
          </a:xfrm>
          <a:prstGeom prst="rect">
            <a:avLst/>
          </a:prstGeom>
          <a:noFill/>
          <a:ln cap="flat" cmpd="sng" w="9525">
            <a:solidFill>
              <a:schemeClr val="dk2"/>
            </a:solidFill>
            <a:prstDash val="solid"/>
            <a:round/>
            <a:headEnd len="sm" w="sm" type="none"/>
            <a:tailEnd len="sm" w="sm" type="none"/>
          </a:ln>
        </p:spPr>
      </p:pic>
      <p:cxnSp>
        <p:nvCxnSpPr>
          <p:cNvPr id="277" name="Google Shape;277;p47"/>
          <p:cNvCxnSpPr>
            <a:endCxn id="274" idx="1"/>
          </p:cNvCxnSpPr>
          <p:nvPr/>
        </p:nvCxnSpPr>
        <p:spPr>
          <a:xfrm>
            <a:off x="3615775" y="3043925"/>
            <a:ext cx="1980900" cy="1178100"/>
          </a:xfrm>
          <a:prstGeom prst="bentConnector3">
            <a:avLst>
              <a:gd fmla="val 50000" name="adj1"/>
            </a:avLst>
          </a:prstGeom>
          <a:noFill/>
          <a:ln cap="flat" cmpd="sng" w="9525">
            <a:solidFill>
              <a:schemeClr val="dk1"/>
            </a:solidFill>
            <a:prstDash val="solid"/>
            <a:round/>
            <a:headEnd len="med" w="med" type="triangle"/>
            <a:tailEnd len="med" w="med" type="none"/>
          </a:ln>
        </p:spPr>
      </p:cxnSp>
      <p:pic>
        <p:nvPicPr>
          <p:cNvPr id="278" name="Google Shape;278;p47"/>
          <p:cNvPicPr preferRelativeResize="0"/>
          <p:nvPr/>
        </p:nvPicPr>
        <p:blipFill>
          <a:blip r:embed="rId4">
            <a:alphaModFix/>
          </a:blip>
          <a:stretch>
            <a:fillRect/>
          </a:stretch>
        </p:blipFill>
        <p:spPr>
          <a:xfrm>
            <a:off x="1122000" y="1006200"/>
            <a:ext cx="5549925" cy="2488800"/>
          </a:xfrm>
          <a:prstGeom prst="rect">
            <a:avLst/>
          </a:prstGeom>
          <a:noFill/>
          <a:ln cap="flat" cmpd="sng" w="9525">
            <a:solidFill>
              <a:srgbClr val="55627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Accessing series index and values</a:t>
            </a:r>
            <a:endParaRPr b="0" i="0" sz="2400" u="none" cap="none" strike="noStrike">
              <a:solidFill>
                <a:srgbClr val="434343"/>
              </a:solidFill>
              <a:latin typeface="Avenir"/>
              <a:ea typeface="Avenir"/>
              <a:cs typeface="Avenir"/>
              <a:sym typeface="Avenir"/>
            </a:endParaRPr>
          </a:p>
        </p:txBody>
      </p:sp>
      <p:sp>
        <p:nvSpPr>
          <p:cNvPr id="284" name="Google Shape;284;p48"/>
          <p:cNvSpPr txBox="1"/>
          <p:nvPr/>
        </p:nvSpPr>
        <p:spPr>
          <a:xfrm>
            <a:off x="377000" y="1094700"/>
            <a:ext cx="8473500" cy="462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To display the index names and values of the series use </a:t>
            </a:r>
            <a:r>
              <a:rPr b="1" lang="en-GB" sz="1600">
                <a:solidFill>
                  <a:schemeClr val="dk1"/>
                </a:solidFill>
                <a:latin typeface="Avenir"/>
                <a:ea typeface="Avenir"/>
                <a:cs typeface="Avenir"/>
                <a:sym typeface="Avenir"/>
              </a:rPr>
              <a:t>index</a:t>
            </a:r>
            <a:r>
              <a:rPr lang="en-GB" sz="1600">
                <a:solidFill>
                  <a:schemeClr val="dk1"/>
                </a:solidFill>
                <a:latin typeface="Avenir"/>
                <a:ea typeface="Avenir"/>
                <a:cs typeface="Avenir"/>
                <a:sym typeface="Avenir"/>
              </a:rPr>
              <a:t> and </a:t>
            </a:r>
            <a:r>
              <a:rPr b="1" lang="en-GB" sz="1600">
                <a:solidFill>
                  <a:schemeClr val="dk1"/>
                </a:solidFill>
                <a:latin typeface="Avenir"/>
                <a:ea typeface="Avenir"/>
                <a:cs typeface="Avenir"/>
                <a:sym typeface="Avenir"/>
              </a:rPr>
              <a:t>values attributes</a:t>
            </a:r>
            <a:r>
              <a:rPr lang="en-GB" sz="1600">
                <a:solidFill>
                  <a:schemeClr val="dk1"/>
                </a:solidFill>
                <a:latin typeface="Avenir"/>
                <a:ea typeface="Avenir"/>
                <a:cs typeface="Avenir"/>
                <a:sym typeface="Avenir"/>
              </a:rPr>
              <a:t> respectively</a:t>
            </a:r>
            <a:endParaRPr sz="1600">
              <a:solidFill>
                <a:schemeClr val="dk1"/>
              </a:solidFill>
              <a:latin typeface="Avenir"/>
              <a:ea typeface="Avenir"/>
              <a:cs typeface="Avenir"/>
              <a:sym typeface="Avenir"/>
            </a:endParaRPr>
          </a:p>
        </p:txBody>
      </p:sp>
      <p:pic>
        <p:nvPicPr>
          <p:cNvPr id="285" name="Google Shape;285;p48"/>
          <p:cNvPicPr preferRelativeResize="0"/>
          <p:nvPr/>
        </p:nvPicPr>
        <p:blipFill>
          <a:blip r:embed="rId3">
            <a:alphaModFix/>
          </a:blip>
          <a:stretch>
            <a:fillRect/>
          </a:stretch>
        </p:blipFill>
        <p:spPr>
          <a:xfrm>
            <a:off x="1167874" y="1823950"/>
            <a:ext cx="6808276" cy="3085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nvSpPr>
        <p:spPr>
          <a:xfrm>
            <a:off x="425128" y="2323425"/>
            <a:ext cx="74745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Accessing Series Elements</a:t>
            </a:r>
            <a:endParaRPr i="0" sz="4000" u="none" cap="none" strike="noStrike">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0"/>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Accessing Series Elements</a:t>
            </a:r>
            <a:endParaRPr b="0" i="0" sz="2400" u="none" cap="none" strike="noStrike">
              <a:solidFill>
                <a:srgbClr val="434343"/>
              </a:solidFill>
              <a:latin typeface="Avenir"/>
              <a:ea typeface="Avenir"/>
              <a:cs typeface="Avenir"/>
              <a:sym typeface="Avenir"/>
            </a:endParaRPr>
          </a:p>
        </p:txBody>
      </p:sp>
      <p:sp>
        <p:nvSpPr>
          <p:cNvPr id="297" name="Google Shape;297;p50"/>
          <p:cNvSpPr/>
          <p:nvPr/>
        </p:nvSpPr>
        <p:spPr>
          <a:xfrm>
            <a:off x="6428717" y="2530100"/>
            <a:ext cx="1542600" cy="59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Retrieve first five elements</a:t>
            </a:r>
            <a:endParaRPr sz="1100">
              <a:latin typeface="Avenir"/>
              <a:ea typeface="Avenir"/>
              <a:cs typeface="Avenir"/>
              <a:sym typeface="Avenir"/>
            </a:endParaRPr>
          </a:p>
        </p:txBody>
      </p:sp>
      <p:pic>
        <p:nvPicPr>
          <p:cNvPr id="298" name="Google Shape;298;p50"/>
          <p:cNvPicPr preferRelativeResize="0"/>
          <p:nvPr/>
        </p:nvPicPr>
        <p:blipFill>
          <a:blip r:embed="rId3">
            <a:alphaModFix/>
          </a:blip>
          <a:stretch>
            <a:fillRect/>
          </a:stretch>
        </p:blipFill>
        <p:spPr>
          <a:xfrm>
            <a:off x="1077667" y="1894975"/>
            <a:ext cx="4796058" cy="2195280"/>
          </a:xfrm>
          <a:prstGeom prst="rect">
            <a:avLst/>
          </a:prstGeom>
          <a:noFill/>
          <a:ln cap="flat" cmpd="sng" w="9525">
            <a:solidFill>
              <a:srgbClr val="000000"/>
            </a:solidFill>
            <a:prstDash val="solid"/>
            <a:round/>
            <a:headEnd len="sm" w="sm" type="none"/>
            <a:tailEnd len="sm" w="sm" type="none"/>
          </a:ln>
        </p:spPr>
      </p:pic>
      <p:cxnSp>
        <p:nvCxnSpPr>
          <p:cNvPr id="299" name="Google Shape;299;p50"/>
          <p:cNvCxnSpPr/>
          <p:nvPr/>
        </p:nvCxnSpPr>
        <p:spPr>
          <a:xfrm flipH="1" rot="10800000">
            <a:off x="3254125" y="2822750"/>
            <a:ext cx="3174600" cy="10200"/>
          </a:xfrm>
          <a:prstGeom prst="straightConnector1">
            <a:avLst/>
          </a:prstGeom>
          <a:noFill/>
          <a:ln cap="flat" cmpd="sng" w="9525">
            <a:solidFill>
              <a:schemeClr val="dk1"/>
            </a:solidFill>
            <a:prstDash val="solid"/>
            <a:round/>
            <a:headEnd len="med" w="med" type="triangle"/>
            <a:tailEnd len="med" w="med" type="none"/>
          </a:ln>
        </p:spPr>
      </p:cxnSp>
      <p:sp>
        <p:nvSpPr>
          <p:cNvPr id="300" name="Google Shape;300;p50"/>
          <p:cNvSpPr txBox="1"/>
          <p:nvPr/>
        </p:nvSpPr>
        <p:spPr>
          <a:xfrm>
            <a:off x="377000" y="1170900"/>
            <a:ext cx="8473500" cy="462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Access the element in a series using the index </a:t>
            </a:r>
            <a:r>
              <a:rPr lang="en-GB" sz="1600">
                <a:solidFill>
                  <a:schemeClr val="dk1"/>
                </a:solidFill>
                <a:latin typeface="Avenir"/>
                <a:ea typeface="Avenir"/>
                <a:cs typeface="Avenir"/>
                <a:sym typeface="Avenir"/>
              </a:rPr>
              <a:t>operator</a:t>
            </a:r>
            <a:r>
              <a:rPr lang="en-GB" sz="1600">
                <a:solidFill>
                  <a:schemeClr val="dk1"/>
                </a:solidFill>
                <a:latin typeface="Avenir"/>
                <a:ea typeface="Avenir"/>
                <a:cs typeface="Avenir"/>
                <a:sym typeface="Avenir"/>
              </a:rPr>
              <a:t> ‘</a:t>
            </a:r>
            <a:r>
              <a:rPr b="1" lang="en-GB" sz="1600">
                <a:solidFill>
                  <a:schemeClr val="dk1"/>
                </a:solidFill>
                <a:latin typeface="Avenir"/>
                <a:ea typeface="Avenir"/>
                <a:cs typeface="Avenir"/>
                <a:sym typeface="Avenir"/>
              </a:rPr>
              <a:t>[]’</a:t>
            </a:r>
            <a:endParaRPr b="1" sz="1600">
              <a:solidFill>
                <a:schemeClr val="dk1"/>
              </a:solidFill>
              <a:latin typeface="Avenir"/>
              <a:ea typeface="Avenir"/>
              <a:cs typeface="Avenir"/>
              <a:sym typeface="Avenir"/>
            </a:endParaRPr>
          </a:p>
          <a:p>
            <a:pPr indent="0" lvl="0" marL="0" rtl="0" algn="l">
              <a:spcBef>
                <a:spcPts val="0"/>
              </a:spcBef>
              <a:spcAft>
                <a:spcPts val="0"/>
              </a:spcAft>
              <a:buNone/>
            </a:pPr>
            <a:r>
              <a:t/>
            </a:r>
            <a:endParaRPr sz="1600">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p:nvPr/>
        </p:nvSpPr>
        <p:spPr>
          <a:xfrm>
            <a:off x="5873767" y="3640975"/>
            <a:ext cx="1542600" cy="59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Retrieve last five elements</a:t>
            </a:r>
            <a:endParaRPr sz="1100">
              <a:latin typeface="Avenir"/>
              <a:ea typeface="Avenir"/>
              <a:cs typeface="Avenir"/>
              <a:sym typeface="Avenir"/>
            </a:endParaRPr>
          </a:p>
        </p:txBody>
      </p:sp>
      <p:pic>
        <p:nvPicPr>
          <p:cNvPr id="306" name="Google Shape;306;p51"/>
          <p:cNvPicPr preferRelativeResize="0"/>
          <p:nvPr/>
        </p:nvPicPr>
        <p:blipFill>
          <a:blip r:embed="rId3">
            <a:alphaModFix/>
          </a:blip>
          <a:stretch>
            <a:fillRect/>
          </a:stretch>
        </p:blipFill>
        <p:spPr>
          <a:xfrm>
            <a:off x="1998411" y="1285375"/>
            <a:ext cx="4505485" cy="1985580"/>
          </a:xfrm>
          <a:prstGeom prst="rect">
            <a:avLst/>
          </a:prstGeom>
          <a:noFill/>
          <a:ln cap="flat" cmpd="sng" w="9525">
            <a:solidFill>
              <a:srgbClr val="000000"/>
            </a:solidFill>
            <a:prstDash val="solid"/>
            <a:round/>
            <a:headEnd len="sm" w="sm" type="none"/>
            <a:tailEnd len="sm" w="sm" type="none"/>
          </a:ln>
        </p:spPr>
      </p:pic>
      <p:cxnSp>
        <p:nvCxnSpPr>
          <p:cNvPr id="307" name="Google Shape;307;p51"/>
          <p:cNvCxnSpPr/>
          <p:nvPr/>
        </p:nvCxnSpPr>
        <p:spPr>
          <a:xfrm rot="10800000">
            <a:off x="3559867" y="2323825"/>
            <a:ext cx="2313900" cy="1614900"/>
          </a:xfrm>
          <a:prstGeom prst="bentConnector3">
            <a:avLst>
              <a:gd fmla="val 99779" name="adj1"/>
            </a:avLst>
          </a:prstGeom>
          <a:noFill/>
          <a:ln cap="flat" cmpd="sng" w="9525">
            <a:solidFill>
              <a:srgbClr val="000000"/>
            </a:solidFill>
            <a:prstDash val="solid"/>
            <a:round/>
            <a:headEnd len="med" w="med" type="none"/>
            <a:tailEnd len="med" w="med" type="triangle"/>
          </a:ln>
        </p:spPr>
      </p:cxnSp>
      <p:sp>
        <p:nvSpPr>
          <p:cNvPr id="308" name="Google Shape;308;p51"/>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Accessing Series Elements</a:t>
            </a:r>
            <a:endParaRPr b="0" i="0" sz="2400" u="none" cap="none" strike="noStrike">
              <a:solidFill>
                <a:srgbClr val="434343"/>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4"/>
          <p:cNvSpPr txBox="1"/>
          <p:nvPr/>
        </p:nvSpPr>
        <p:spPr>
          <a:xfrm>
            <a:off x="425121" y="2323425"/>
            <a:ext cx="42888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Introduction</a:t>
            </a:r>
            <a:endParaRPr i="0" sz="4000" u="none" cap="none" strike="noStrike">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p:nvPr/>
        </p:nvSpPr>
        <p:spPr>
          <a:xfrm>
            <a:off x="6694500" y="3003000"/>
            <a:ext cx="1806300" cy="50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Use index to access the element</a:t>
            </a:r>
            <a:endParaRPr sz="1100">
              <a:latin typeface="Avenir"/>
              <a:ea typeface="Avenir"/>
              <a:cs typeface="Avenir"/>
              <a:sym typeface="Avenir"/>
            </a:endParaRPr>
          </a:p>
        </p:txBody>
      </p:sp>
      <p:sp>
        <p:nvSpPr>
          <p:cNvPr id="314" name="Google Shape;314;p52"/>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Accessing Series Elements</a:t>
            </a:r>
            <a:endParaRPr b="0" i="0" sz="2400" u="none" cap="none" strike="noStrike">
              <a:solidFill>
                <a:srgbClr val="434343"/>
              </a:solidFill>
              <a:latin typeface="Avenir"/>
              <a:ea typeface="Avenir"/>
              <a:cs typeface="Avenir"/>
              <a:sym typeface="Avenir"/>
            </a:endParaRPr>
          </a:p>
        </p:txBody>
      </p:sp>
      <p:pic>
        <p:nvPicPr>
          <p:cNvPr id="315" name="Google Shape;315;p52"/>
          <p:cNvPicPr preferRelativeResize="0"/>
          <p:nvPr/>
        </p:nvPicPr>
        <p:blipFill>
          <a:blip r:embed="rId3">
            <a:alphaModFix/>
          </a:blip>
          <a:stretch>
            <a:fillRect/>
          </a:stretch>
        </p:blipFill>
        <p:spPr>
          <a:xfrm>
            <a:off x="728200" y="1277300"/>
            <a:ext cx="5284825" cy="3152925"/>
          </a:xfrm>
          <a:prstGeom prst="rect">
            <a:avLst/>
          </a:prstGeom>
          <a:noFill/>
          <a:ln cap="flat" cmpd="sng" w="9525">
            <a:solidFill>
              <a:schemeClr val="dk2"/>
            </a:solidFill>
            <a:prstDash val="solid"/>
            <a:round/>
            <a:headEnd len="sm" w="sm" type="none"/>
            <a:tailEnd len="sm" w="sm" type="none"/>
          </a:ln>
        </p:spPr>
      </p:pic>
      <p:cxnSp>
        <p:nvCxnSpPr>
          <p:cNvPr id="316" name="Google Shape;316;p52"/>
          <p:cNvCxnSpPr/>
          <p:nvPr/>
        </p:nvCxnSpPr>
        <p:spPr>
          <a:xfrm>
            <a:off x="3163793" y="3255447"/>
            <a:ext cx="3530700" cy="900"/>
          </a:xfrm>
          <a:prstGeom prst="straightConnector1">
            <a:avLst/>
          </a:prstGeom>
          <a:noFill/>
          <a:ln cap="flat" cmpd="sng" w="9525">
            <a:solidFill>
              <a:srgbClr val="000000"/>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p:nvPr/>
        </p:nvSpPr>
        <p:spPr>
          <a:xfrm>
            <a:off x="6231291" y="2919230"/>
            <a:ext cx="2505900" cy="52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Retrieve multiple elements using a list of indices</a:t>
            </a:r>
            <a:endParaRPr sz="1100">
              <a:latin typeface="Avenir"/>
              <a:ea typeface="Avenir"/>
              <a:cs typeface="Avenir"/>
              <a:sym typeface="Avenir"/>
            </a:endParaRPr>
          </a:p>
        </p:txBody>
      </p:sp>
      <p:sp>
        <p:nvSpPr>
          <p:cNvPr id="322" name="Google Shape;322;p53"/>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Accessing Series Elements</a:t>
            </a:r>
            <a:endParaRPr b="0" i="0" sz="2400" u="none" cap="none" strike="noStrike">
              <a:solidFill>
                <a:srgbClr val="434343"/>
              </a:solidFill>
              <a:latin typeface="Avenir"/>
              <a:ea typeface="Avenir"/>
              <a:cs typeface="Avenir"/>
              <a:sym typeface="Avenir"/>
            </a:endParaRPr>
          </a:p>
        </p:txBody>
      </p:sp>
      <p:pic>
        <p:nvPicPr>
          <p:cNvPr id="323" name="Google Shape;323;p53"/>
          <p:cNvPicPr preferRelativeResize="0"/>
          <p:nvPr/>
        </p:nvPicPr>
        <p:blipFill>
          <a:blip r:embed="rId3">
            <a:alphaModFix/>
          </a:blip>
          <a:stretch>
            <a:fillRect/>
          </a:stretch>
        </p:blipFill>
        <p:spPr>
          <a:xfrm>
            <a:off x="531251" y="1710725"/>
            <a:ext cx="5377625" cy="2279650"/>
          </a:xfrm>
          <a:prstGeom prst="rect">
            <a:avLst/>
          </a:prstGeom>
          <a:noFill/>
          <a:ln cap="flat" cmpd="sng" w="9525">
            <a:solidFill>
              <a:schemeClr val="dk2"/>
            </a:solidFill>
            <a:prstDash val="solid"/>
            <a:round/>
            <a:headEnd len="sm" w="sm" type="none"/>
            <a:tailEnd len="sm" w="sm" type="none"/>
          </a:ln>
        </p:spPr>
      </p:pic>
      <p:cxnSp>
        <p:nvCxnSpPr>
          <p:cNvPr id="324" name="Google Shape;324;p53"/>
          <p:cNvCxnSpPr/>
          <p:nvPr/>
        </p:nvCxnSpPr>
        <p:spPr>
          <a:xfrm flipH="1" rot="10800000">
            <a:off x="3509091" y="3219605"/>
            <a:ext cx="2722200" cy="5400"/>
          </a:xfrm>
          <a:prstGeom prst="straightConnector1">
            <a:avLst/>
          </a:prstGeom>
          <a:noFill/>
          <a:ln cap="flat" cmpd="sng" w="9525">
            <a:solidFill>
              <a:srgbClr val="000000"/>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nvSpPr>
        <p:spPr>
          <a:xfrm>
            <a:off x="425128" y="2323425"/>
            <a:ext cx="74745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Filtering a Series</a:t>
            </a:r>
            <a:endParaRPr i="0" sz="4000" u="none" cap="none" strike="noStrike">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5"/>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Filter the values</a:t>
            </a:r>
            <a:endParaRPr b="0" i="0" sz="2400" u="none" cap="none" strike="noStrike">
              <a:solidFill>
                <a:srgbClr val="434343"/>
              </a:solidFill>
              <a:latin typeface="Avenir"/>
              <a:ea typeface="Avenir"/>
              <a:cs typeface="Avenir"/>
              <a:sym typeface="Avenir"/>
            </a:endParaRPr>
          </a:p>
        </p:txBody>
      </p:sp>
      <p:sp>
        <p:nvSpPr>
          <p:cNvPr id="336" name="Google Shape;336;p55"/>
          <p:cNvSpPr/>
          <p:nvPr/>
        </p:nvSpPr>
        <p:spPr>
          <a:xfrm>
            <a:off x="4616626" y="3964325"/>
            <a:ext cx="2209800" cy="52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Filter all the values that are greater than 300</a:t>
            </a:r>
            <a:endParaRPr sz="1100">
              <a:latin typeface="Avenir"/>
              <a:ea typeface="Avenir"/>
              <a:cs typeface="Avenir"/>
              <a:sym typeface="Avenir"/>
            </a:endParaRPr>
          </a:p>
        </p:txBody>
      </p:sp>
      <p:pic>
        <p:nvPicPr>
          <p:cNvPr id="337" name="Google Shape;337;p55"/>
          <p:cNvPicPr preferRelativeResize="0"/>
          <p:nvPr/>
        </p:nvPicPr>
        <p:blipFill rotWithShape="1">
          <a:blip r:embed="rId3">
            <a:alphaModFix/>
          </a:blip>
          <a:srcRect b="0" l="901" r="0" t="4952"/>
          <a:stretch/>
        </p:blipFill>
        <p:spPr>
          <a:xfrm>
            <a:off x="954350" y="1506875"/>
            <a:ext cx="7687749" cy="2052450"/>
          </a:xfrm>
          <a:prstGeom prst="rect">
            <a:avLst/>
          </a:prstGeom>
          <a:noFill/>
          <a:ln cap="flat" cmpd="sng" w="9525">
            <a:solidFill>
              <a:srgbClr val="000000"/>
            </a:solidFill>
            <a:prstDash val="solid"/>
            <a:round/>
            <a:headEnd len="sm" w="sm" type="none"/>
            <a:tailEnd len="sm" w="sm" type="none"/>
          </a:ln>
        </p:spPr>
      </p:pic>
      <p:cxnSp>
        <p:nvCxnSpPr>
          <p:cNvPr id="338" name="Google Shape;338;p55"/>
          <p:cNvCxnSpPr>
            <a:endCxn id="336" idx="1"/>
          </p:cNvCxnSpPr>
          <p:nvPr/>
        </p:nvCxnSpPr>
        <p:spPr>
          <a:xfrm flipH="1" rot="-5400000">
            <a:off x="3358426" y="2970275"/>
            <a:ext cx="1767300" cy="749100"/>
          </a:xfrm>
          <a:prstGeom prst="bentConnector2">
            <a:avLst/>
          </a:prstGeom>
          <a:noFill/>
          <a:ln cap="flat" cmpd="sng" w="9525">
            <a:solidFill>
              <a:schemeClr val="dk1"/>
            </a:solidFill>
            <a:prstDash val="solid"/>
            <a:round/>
            <a:headEnd len="med" w="med" type="triangl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nvSpPr>
        <p:spPr>
          <a:xfrm>
            <a:off x="425127" y="2323425"/>
            <a:ext cx="69117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Arithmetic Operations</a:t>
            </a:r>
            <a:endParaRPr i="0" sz="4000" u="none" cap="none" strike="noStrike">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7"/>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Scalar - Series multiplication </a:t>
            </a:r>
            <a:endParaRPr b="0" i="0" sz="2400" u="none" cap="none" strike="noStrike">
              <a:solidFill>
                <a:srgbClr val="434343"/>
              </a:solidFill>
              <a:latin typeface="Avenir"/>
              <a:ea typeface="Avenir"/>
              <a:cs typeface="Avenir"/>
              <a:sym typeface="Avenir"/>
            </a:endParaRPr>
          </a:p>
        </p:txBody>
      </p:sp>
      <p:sp>
        <p:nvSpPr>
          <p:cNvPr id="350" name="Google Shape;350;p57"/>
          <p:cNvSpPr/>
          <p:nvPr/>
        </p:nvSpPr>
        <p:spPr>
          <a:xfrm>
            <a:off x="6115631" y="2152434"/>
            <a:ext cx="2047200" cy="557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Use ‘*’ operator to perform multiplication</a:t>
            </a:r>
            <a:endParaRPr sz="1100">
              <a:latin typeface="Avenir"/>
              <a:ea typeface="Avenir"/>
              <a:cs typeface="Avenir"/>
              <a:sym typeface="Avenir"/>
            </a:endParaRPr>
          </a:p>
        </p:txBody>
      </p:sp>
      <p:sp>
        <p:nvSpPr>
          <p:cNvPr id="351" name="Google Shape;351;p57"/>
          <p:cNvSpPr txBox="1"/>
          <p:nvPr/>
        </p:nvSpPr>
        <p:spPr>
          <a:xfrm>
            <a:off x="846150" y="4161675"/>
            <a:ext cx="74517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Avenir"/>
                <a:ea typeface="Avenir"/>
                <a:cs typeface="Avenir"/>
                <a:sym typeface="Avenir"/>
              </a:rPr>
              <a:t>One can also use the multiply() method to perform the multiplication operation</a:t>
            </a:r>
            <a:endParaRPr b="1" sz="1600">
              <a:latin typeface="Avenir"/>
              <a:ea typeface="Avenir"/>
              <a:cs typeface="Avenir"/>
              <a:sym typeface="Avenir"/>
            </a:endParaRPr>
          </a:p>
        </p:txBody>
      </p:sp>
      <p:pic>
        <p:nvPicPr>
          <p:cNvPr id="352" name="Google Shape;352;p57"/>
          <p:cNvPicPr preferRelativeResize="0"/>
          <p:nvPr/>
        </p:nvPicPr>
        <p:blipFill>
          <a:blip r:embed="rId3">
            <a:alphaModFix/>
          </a:blip>
          <a:stretch>
            <a:fillRect/>
          </a:stretch>
        </p:blipFill>
        <p:spPr>
          <a:xfrm>
            <a:off x="696675" y="1399425"/>
            <a:ext cx="4657725" cy="2228850"/>
          </a:xfrm>
          <a:prstGeom prst="rect">
            <a:avLst/>
          </a:prstGeom>
          <a:noFill/>
          <a:ln cap="flat" cmpd="sng" w="9525">
            <a:solidFill>
              <a:srgbClr val="000000"/>
            </a:solidFill>
            <a:prstDash val="solid"/>
            <a:round/>
            <a:headEnd len="sm" w="sm" type="none"/>
            <a:tailEnd len="sm" w="sm" type="none"/>
          </a:ln>
        </p:spPr>
      </p:pic>
      <p:cxnSp>
        <p:nvCxnSpPr>
          <p:cNvPr id="353" name="Google Shape;353;p57"/>
          <p:cNvCxnSpPr/>
          <p:nvPr/>
        </p:nvCxnSpPr>
        <p:spPr>
          <a:xfrm flipH="1" rot="10800000">
            <a:off x="2560350" y="2419575"/>
            <a:ext cx="3565800" cy="23100"/>
          </a:xfrm>
          <a:prstGeom prst="straightConnector1">
            <a:avLst/>
          </a:prstGeom>
          <a:noFill/>
          <a:ln cap="flat" cmpd="sng" w="9525">
            <a:solidFill>
              <a:srgbClr val="00000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8"/>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Series - Series multiplication</a:t>
            </a:r>
            <a:endParaRPr b="0" i="0" sz="2400" u="none" cap="none" strike="noStrike">
              <a:solidFill>
                <a:srgbClr val="434343"/>
              </a:solidFill>
              <a:latin typeface="Avenir"/>
              <a:ea typeface="Avenir"/>
              <a:cs typeface="Avenir"/>
              <a:sym typeface="Avenir"/>
            </a:endParaRPr>
          </a:p>
        </p:txBody>
      </p:sp>
      <p:sp>
        <p:nvSpPr>
          <p:cNvPr id="359" name="Google Shape;359;p58"/>
          <p:cNvSpPr txBox="1"/>
          <p:nvPr/>
        </p:nvSpPr>
        <p:spPr>
          <a:xfrm>
            <a:off x="610300" y="1247100"/>
            <a:ext cx="8133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venir"/>
                <a:ea typeface="Avenir"/>
                <a:cs typeface="Avenir"/>
                <a:sym typeface="Avenir"/>
              </a:rPr>
              <a:t>The multiply() method returns the element-wise multiplication of the two series</a:t>
            </a:r>
            <a:endParaRPr b="1" sz="1600">
              <a:solidFill>
                <a:schemeClr val="dk1"/>
              </a:solidFill>
              <a:latin typeface="Avenir"/>
              <a:ea typeface="Avenir"/>
              <a:cs typeface="Avenir"/>
              <a:sym typeface="Avenir"/>
            </a:endParaRPr>
          </a:p>
        </p:txBody>
      </p:sp>
      <p:pic>
        <p:nvPicPr>
          <p:cNvPr id="360" name="Google Shape;360;p58"/>
          <p:cNvPicPr preferRelativeResize="0"/>
          <p:nvPr/>
        </p:nvPicPr>
        <p:blipFill>
          <a:blip r:embed="rId3">
            <a:alphaModFix/>
          </a:blip>
          <a:stretch>
            <a:fillRect/>
          </a:stretch>
        </p:blipFill>
        <p:spPr>
          <a:xfrm>
            <a:off x="1917263" y="1775400"/>
            <a:ext cx="5309475" cy="2823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9"/>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Addition of two series</a:t>
            </a:r>
            <a:endParaRPr b="0" i="0" sz="2400" u="none" cap="none" strike="noStrike">
              <a:solidFill>
                <a:srgbClr val="434343"/>
              </a:solidFill>
              <a:latin typeface="Avenir"/>
              <a:ea typeface="Avenir"/>
              <a:cs typeface="Avenir"/>
              <a:sym typeface="Avenir"/>
            </a:endParaRPr>
          </a:p>
        </p:txBody>
      </p:sp>
      <p:sp>
        <p:nvSpPr>
          <p:cNvPr id="366" name="Google Shape;366;p59"/>
          <p:cNvSpPr/>
          <p:nvPr/>
        </p:nvSpPr>
        <p:spPr>
          <a:xfrm>
            <a:off x="6106725" y="2959275"/>
            <a:ext cx="1767000" cy="436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Use ‘+’ operator to perform addition</a:t>
            </a:r>
            <a:endParaRPr sz="1100">
              <a:latin typeface="Avenir"/>
              <a:ea typeface="Avenir"/>
              <a:cs typeface="Avenir"/>
              <a:sym typeface="Avenir"/>
            </a:endParaRPr>
          </a:p>
        </p:txBody>
      </p:sp>
      <p:pic>
        <p:nvPicPr>
          <p:cNvPr id="367" name="Google Shape;367;p59"/>
          <p:cNvPicPr preferRelativeResize="0"/>
          <p:nvPr/>
        </p:nvPicPr>
        <p:blipFill>
          <a:blip r:embed="rId3">
            <a:alphaModFix/>
          </a:blip>
          <a:stretch>
            <a:fillRect/>
          </a:stretch>
        </p:blipFill>
        <p:spPr>
          <a:xfrm>
            <a:off x="696675" y="1479625"/>
            <a:ext cx="3769099" cy="2878092"/>
          </a:xfrm>
          <a:prstGeom prst="rect">
            <a:avLst/>
          </a:prstGeom>
          <a:noFill/>
          <a:ln cap="flat" cmpd="sng" w="9525">
            <a:solidFill>
              <a:srgbClr val="000000"/>
            </a:solidFill>
            <a:prstDash val="solid"/>
            <a:round/>
            <a:headEnd len="sm" w="sm" type="none"/>
            <a:tailEnd len="sm" w="sm" type="none"/>
          </a:ln>
        </p:spPr>
      </p:pic>
      <p:cxnSp>
        <p:nvCxnSpPr>
          <p:cNvPr id="368" name="Google Shape;368;p59"/>
          <p:cNvCxnSpPr/>
          <p:nvPr/>
        </p:nvCxnSpPr>
        <p:spPr>
          <a:xfrm>
            <a:off x="4283915" y="3171066"/>
            <a:ext cx="1975200" cy="13200"/>
          </a:xfrm>
          <a:prstGeom prst="straightConnector1">
            <a:avLst/>
          </a:prstGeom>
          <a:noFill/>
          <a:ln cap="flat" cmpd="sng" w="19050">
            <a:solidFill>
              <a:srgbClr val="000000"/>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Addition of two series</a:t>
            </a:r>
            <a:endParaRPr b="0" i="0" sz="2400" u="none" cap="none" strike="noStrike">
              <a:solidFill>
                <a:srgbClr val="434343"/>
              </a:solidFill>
              <a:latin typeface="Avenir"/>
              <a:ea typeface="Avenir"/>
              <a:cs typeface="Avenir"/>
              <a:sym typeface="Avenir"/>
            </a:endParaRPr>
          </a:p>
        </p:txBody>
      </p:sp>
      <p:sp>
        <p:nvSpPr>
          <p:cNvPr id="374" name="Google Shape;374;p60"/>
          <p:cNvSpPr txBox="1"/>
          <p:nvPr/>
        </p:nvSpPr>
        <p:spPr>
          <a:xfrm>
            <a:off x="439525" y="1119175"/>
            <a:ext cx="8320500" cy="6387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If the length of the two series are different, then the addition of such series shows the null values (NaN) for the indexes where the values are missing in one of the series</a:t>
            </a:r>
            <a:endParaRPr sz="1600">
              <a:solidFill>
                <a:schemeClr val="dk1"/>
              </a:solidFill>
              <a:latin typeface="Avenir"/>
              <a:ea typeface="Avenir"/>
              <a:cs typeface="Avenir"/>
              <a:sym typeface="Avenir"/>
            </a:endParaRPr>
          </a:p>
        </p:txBody>
      </p:sp>
      <p:pic>
        <p:nvPicPr>
          <p:cNvPr id="375" name="Google Shape;375;p60"/>
          <p:cNvPicPr preferRelativeResize="0"/>
          <p:nvPr/>
        </p:nvPicPr>
        <p:blipFill rotWithShape="1">
          <a:blip r:embed="rId3">
            <a:alphaModFix/>
          </a:blip>
          <a:srcRect b="0" l="2761" r="0" t="4177"/>
          <a:stretch/>
        </p:blipFill>
        <p:spPr>
          <a:xfrm>
            <a:off x="2850985" y="2084550"/>
            <a:ext cx="3497591" cy="2665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1"/>
          <p:cNvSpPr txBox="1"/>
          <p:nvPr/>
        </p:nvSpPr>
        <p:spPr>
          <a:xfrm>
            <a:off x="425125" y="2323425"/>
            <a:ext cx="7599000" cy="8082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Series Ranking and Sorting</a:t>
            </a:r>
            <a:endParaRPr sz="4000">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5"/>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Introduction</a:t>
            </a:r>
            <a:endParaRPr b="0" i="0" sz="2400" u="none" cap="none" strike="noStrike">
              <a:solidFill>
                <a:srgbClr val="434343"/>
              </a:solidFill>
              <a:latin typeface="Avenir"/>
              <a:ea typeface="Avenir"/>
              <a:cs typeface="Avenir"/>
              <a:sym typeface="Avenir"/>
            </a:endParaRPr>
          </a:p>
        </p:txBody>
      </p:sp>
      <p:sp>
        <p:nvSpPr>
          <p:cNvPr id="147" name="Google Shape;147;p35"/>
          <p:cNvSpPr txBox="1"/>
          <p:nvPr/>
        </p:nvSpPr>
        <p:spPr>
          <a:xfrm>
            <a:off x="547400" y="1186550"/>
            <a:ext cx="8162400" cy="24198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Font typeface="Avenir"/>
              <a:buChar char="●"/>
            </a:pPr>
            <a:r>
              <a:rPr lang="en-GB" sz="1600">
                <a:latin typeface="Avenir"/>
                <a:ea typeface="Avenir"/>
                <a:cs typeface="Avenir"/>
                <a:sym typeface="Avenir"/>
              </a:rPr>
              <a:t>Pandas is an open source library in python</a:t>
            </a:r>
            <a:endParaRPr sz="1600">
              <a:latin typeface="Avenir"/>
              <a:ea typeface="Avenir"/>
              <a:cs typeface="Avenir"/>
              <a:sym typeface="Avenir"/>
            </a:endParaRPr>
          </a:p>
          <a:p>
            <a:pPr indent="0" lvl="0" marL="457200" rtl="0" algn="just">
              <a:lnSpc>
                <a:spcPct val="100000"/>
              </a:lnSpc>
              <a:spcBef>
                <a:spcPts val="0"/>
              </a:spcBef>
              <a:spcAft>
                <a:spcPts val="0"/>
              </a:spcAft>
              <a:buNone/>
            </a:pPr>
            <a:r>
              <a:t/>
            </a:r>
            <a:endParaRPr sz="1600">
              <a:latin typeface="Avenir"/>
              <a:ea typeface="Avenir"/>
              <a:cs typeface="Avenir"/>
              <a:sym typeface="Avenir"/>
            </a:endParaRPr>
          </a:p>
          <a:p>
            <a:pPr indent="0" lvl="0" marL="457200" rtl="0" algn="just">
              <a:lnSpc>
                <a:spcPct val="100000"/>
              </a:lnSpc>
              <a:spcBef>
                <a:spcPts val="0"/>
              </a:spcBef>
              <a:spcAft>
                <a:spcPts val="0"/>
              </a:spcAft>
              <a:buNone/>
            </a:pPr>
            <a:r>
              <a:t/>
            </a:r>
            <a:endParaRPr sz="1600">
              <a:latin typeface="Avenir"/>
              <a:ea typeface="Avenir"/>
              <a:cs typeface="Avenir"/>
              <a:sym typeface="Avenir"/>
            </a:endParaRPr>
          </a:p>
          <a:p>
            <a:pPr indent="-330200" lvl="0" marL="457200" rtl="0" algn="just">
              <a:lnSpc>
                <a:spcPct val="100000"/>
              </a:lnSpc>
              <a:spcBef>
                <a:spcPts val="0"/>
              </a:spcBef>
              <a:spcAft>
                <a:spcPts val="0"/>
              </a:spcAft>
              <a:buSzPts val="1600"/>
              <a:buFont typeface="Avenir"/>
              <a:buChar char="●"/>
            </a:pPr>
            <a:r>
              <a:rPr lang="en-GB" sz="1600">
                <a:latin typeface="Avenir"/>
                <a:ea typeface="Avenir"/>
                <a:cs typeface="Avenir"/>
                <a:sym typeface="Avenir"/>
              </a:rPr>
              <a:t>It is useful in data manipulation and analysis</a:t>
            </a:r>
            <a:endParaRPr sz="1600">
              <a:latin typeface="Avenir"/>
              <a:ea typeface="Avenir"/>
              <a:cs typeface="Avenir"/>
              <a:sym typeface="Avenir"/>
            </a:endParaRPr>
          </a:p>
          <a:p>
            <a:pPr indent="0" lvl="0" marL="457200" rtl="0" algn="just">
              <a:lnSpc>
                <a:spcPct val="100000"/>
              </a:lnSpc>
              <a:spcBef>
                <a:spcPts val="0"/>
              </a:spcBef>
              <a:spcAft>
                <a:spcPts val="0"/>
              </a:spcAft>
              <a:buNone/>
            </a:pPr>
            <a:r>
              <a:t/>
            </a:r>
            <a:endParaRPr sz="1600">
              <a:latin typeface="Avenir"/>
              <a:ea typeface="Avenir"/>
              <a:cs typeface="Avenir"/>
              <a:sym typeface="Avenir"/>
            </a:endParaRPr>
          </a:p>
          <a:p>
            <a:pPr indent="0" lvl="0" marL="457200" rtl="0" algn="just">
              <a:lnSpc>
                <a:spcPct val="100000"/>
              </a:lnSpc>
              <a:spcBef>
                <a:spcPts val="0"/>
              </a:spcBef>
              <a:spcAft>
                <a:spcPts val="0"/>
              </a:spcAft>
              <a:buNone/>
            </a:pPr>
            <a:r>
              <a:t/>
            </a:r>
            <a:endParaRPr sz="1600">
              <a:latin typeface="Avenir"/>
              <a:ea typeface="Avenir"/>
              <a:cs typeface="Avenir"/>
              <a:sym typeface="Avenir"/>
            </a:endParaRPr>
          </a:p>
          <a:p>
            <a:pPr indent="-330200" lvl="0" marL="457200" rtl="0" algn="just">
              <a:lnSpc>
                <a:spcPct val="100000"/>
              </a:lnSpc>
              <a:spcBef>
                <a:spcPts val="0"/>
              </a:spcBef>
              <a:spcAft>
                <a:spcPts val="0"/>
              </a:spcAft>
              <a:buSzPts val="1600"/>
              <a:buFont typeface="Avenir"/>
              <a:buChar char="●"/>
            </a:pPr>
            <a:r>
              <a:rPr lang="en-GB" sz="1600">
                <a:highlight>
                  <a:srgbClr val="FDFDFD"/>
                </a:highlight>
                <a:latin typeface="Avenir"/>
                <a:ea typeface="Avenir"/>
                <a:cs typeface="Avenir"/>
                <a:sym typeface="Avenir"/>
              </a:rPr>
              <a:t>It provides fast, flexible, and expressive data structures designed to make working with structured (tabular, multidimensional, potentially heterogeneous) and time series data</a:t>
            </a:r>
            <a:endParaRPr sz="1600">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2"/>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Ranking series</a:t>
            </a:r>
            <a:endParaRPr b="0" i="0" sz="2400" u="none" cap="none" strike="noStrike">
              <a:solidFill>
                <a:srgbClr val="434343"/>
              </a:solidFill>
              <a:latin typeface="Avenir"/>
              <a:ea typeface="Avenir"/>
              <a:cs typeface="Avenir"/>
              <a:sym typeface="Avenir"/>
            </a:endParaRPr>
          </a:p>
        </p:txBody>
      </p:sp>
      <p:sp>
        <p:nvSpPr>
          <p:cNvPr id="387" name="Google Shape;387;p62"/>
          <p:cNvSpPr/>
          <p:nvPr/>
        </p:nvSpPr>
        <p:spPr>
          <a:xfrm>
            <a:off x="7125382" y="1768568"/>
            <a:ext cx="1872600" cy="405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Avenir"/>
                <a:ea typeface="Avenir"/>
                <a:cs typeface="Avenir"/>
                <a:sym typeface="Avenir"/>
              </a:rPr>
              <a:t>Returns the rank of the underlying data</a:t>
            </a:r>
            <a:endParaRPr sz="1100">
              <a:latin typeface="Avenir"/>
              <a:ea typeface="Avenir"/>
              <a:cs typeface="Avenir"/>
              <a:sym typeface="Avenir"/>
            </a:endParaRPr>
          </a:p>
        </p:txBody>
      </p:sp>
      <p:sp>
        <p:nvSpPr>
          <p:cNvPr id="388" name="Google Shape;388;p6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389" name="Google Shape;389;p62"/>
          <p:cNvPicPr preferRelativeResize="0"/>
          <p:nvPr/>
        </p:nvPicPr>
        <p:blipFill>
          <a:blip r:embed="rId3">
            <a:alphaModFix/>
          </a:blip>
          <a:stretch>
            <a:fillRect/>
          </a:stretch>
        </p:blipFill>
        <p:spPr>
          <a:xfrm>
            <a:off x="685800" y="1202575"/>
            <a:ext cx="6296832" cy="3099332"/>
          </a:xfrm>
          <a:prstGeom prst="rect">
            <a:avLst/>
          </a:prstGeom>
          <a:noFill/>
          <a:ln cap="flat" cmpd="sng" w="9525">
            <a:solidFill>
              <a:srgbClr val="000000"/>
            </a:solidFill>
            <a:prstDash val="solid"/>
            <a:round/>
            <a:headEnd len="sm" w="sm" type="none"/>
            <a:tailEnd len="sm" w="sm" type="none"/>
          </a:ln>
        </p:spPr>
      </p:pic>
      <p:cxnSp>
        <p:nvCxnSpPr>
          <p:cNvPr id="390" name="Google Shape;390;p62"/>
          <p:cNvCxnSpPr/>
          <p:nvPr/>
        </p:nvCxnSpPr>
        <p:spPr>
          <a:xfrm>
            <a:off x="2706382" y="1971518"/>
            <a:ext cx="4419000" cy="0"/>
          </a:xfrm>
          <a:prstGeom prst="straightConnector1">
            <a:avLst/>
          </a:prstGeom>
          <a:noFill/>
          <a:ln cap="flat" cmpd="sng" w="9525">
            <a:solidFill>
              <a:srgbClr val="000000"/>
            </a:solidFill>
            <a:prstDash val="solid"/>
            <a:round/>
            <a:headEnd len="med" w="med" type="triangle"/>
            <a:tailEnd len="med" w="med" type="none"/>
          </a:ln>
        </p:spPr>
      </p:cxnSp>
      <p:sp>
        <p:nvSpPr>
          <p:cNvPr id="391" name="Google Shape;391;p62"/>
          <p:cNvSpPr txBox="1"/>
          <p:nvPr/>
        </p:nvSpPr>
        <p:spPr>
          <a:xfrm>
            <a:off x="1255925" y="4449950"/>
            <a:ext cx="64839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venir"/>
                <a:ea typeface="Avenir"/>
                <a:cs typeface="Avenir"/>
                <a:sym typeface="Avenir"/>
              </a:rPr>
              <a:t>The rank() method, by default, returns the ranking in ascending order </a:t>
            </a:r>
            <a:endParaRPr sz="1600">
              <a:solidFill>
                <a:schemeClr val="dk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3"/>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Sorting series</a:t>
            </a:r>
            <a:endParaRPr b="0" i="0" sz="2400" u="none" cap="none" strike="noStrike">
              <a:solidFill>
                <a:srgbClr val="434343"/>
              </a:solidFill>
              <a:latin typeface="Avenir"/>
              <a:ea typeface="Avenir"/>
              <a:cs typeface="Avenir"/>
              <a:sym typeface="Avenir"/>
            </a:endParaRPr>
          </a:p>
        </p:txBody>
      </p:sp>
      <p:sp>
        <p:nvSpPr>
          <p:cNvPr id="397" name="Google Shape;397;p63"/>
          <p:cNvSpPr txBox="1"/>
          <p:nvPr/>
        </p:nvSpPr>
        <p:spPr>
          <a:xfrm>
            <a:off x="305600" y="1182675"/>
            <a:ext cx="8133300" cy="41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sort_values() method sorts the series by values in the series</a:t>
            </a:r>
            <a:endParaRPr b="1" sz="1600">
              <a:solidFill>
                <a:schemeClr val="dk1"/>
              </a:solidFill>
              <a:latin typeface="Avenir"/>
              <a:ea typeface="Avenir"/>
              <a:cs typeface="Avenir"/>
              <a:sym typeface="Avenir"/>
            </a:endParaRPr>
          </a:p>
        </p:txBody>
      </p:sp>
      <p:sp>
        <p:nvSpPr>
          <p:cNvPr id="398" name="Google Shape;398;p63"/>
          <p:cNvSpPr/>
          <p:nvPr/>
        </p:nvSpPr>
        <p:spPr>
          <a:xfrm>
            <a:off x="7058825" y="2614375"/>
            <a:ext cx="1765800" cy="75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Avenir"/>
                <a:ea typeface="Avenir"/>
                <a:cs typeface="Avenir"/>
                <a:sym typeface="Avenir"/>
              </a:rPr>
              <a:t>Returns the null values in the last position </a:t>
            </a:r>
            <a:endParaRPr sz="1100">
              <a:latin typeface="Avenir"/>
              <a:ea typeface="Avenir"/>
              <a:cs typeface="Avenir"/>
              <a:sym typeface="Avenir"/>
            </a:endParaRPr>
          </a:p>
        </p:txBody>
      </p:sp>
      <p:sp>
        <p:nvSpPr>
          <p:cNvPr id="399" name="Google Shape;399;p6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00" name="Google Shape;400;p63"/>
          <p:cNvPicPr preferRelativeResize="0"/>
          <p:nvPr/>
        </p:nvPicPr>
        <p:blipFill>
          <a:blip r:embed="rId3">
            <a:alphaModFix/>
          </a:blip>
          <a:stretch>
            <a:fillRect/>
          </a:stretch>
        </p:blipFill>
        <p:spPr>
          <a:xfrm>
            <a:off x="685800" y="1887900"/>
            <a:ext cx="4722804" cy="2701347"/>
          </a:xfrm>
          <a:prstGeom prst="rect">
            <a:avLst/>
          </a:prstGeom>
          <a:noFill/>
          <a:ln cap="flat" cmpd="sng" w="9525">
            <a:solidFill>
              <a:srgbClr val="000000"/>
            </a:solidFill>
            <a:prstDash val="solid"/>
            <a:round/>
            <a:headEnd len="sm" w="sm" type="none"/>
            <a:tailEnd len="sm" w="sm" type="none"/>
          </a:ln>
        </p:spPr>
      </p:pic>
      <p:cxnSp>
        <p:nvCxnSpPr>
          <p:cNvPr id="401" name="Google Shape;401;p63"/>
          <p:cNvCxnSpPr/>
          <p:nvPr/>
        </p:nvCxnSpPr>
        <p:spPr>
          <a:xfrm>
            <a:off x="5028132" y="2670048"/>
            <a:ext cx="2030100" cy="330000"/>
          </a:xfrm>
          <a:prstGeom prst="bentConnector3">
            <a:avLst>
              <a:gd fmla="val -26" name="adj1"/>
            </a:avLst>
          </a:prstGeom>
          <a:noFill/>
          <a:ln cap="flat" cmpd="sng" w="9525">
            <a:solidFill>
              <a:srgbClr val="000000"/>
            </a:solidFill>
            <a:prstDash val="solid"/>
            <a:round/>
            <a:headEnd len="med" w="med" type="triangl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07" name="Google Shape;407;p64"/>
          <p:cNvPicPr preferRelativeResize="0"/>
          <p:nvPr/>
        </p:nvPicPr>
        <p:blipFill>
          <a:blip r:embed="rId3">
            <a:alphaModFix/>
          </a:blip>
          <a:stretch>
            <a:fillRect/>
          </a:stretch>
        </p:blipFill>
        <p:spPr>
          <a:xfrm>
            <a:off x="707675" y="1342950"/>
            <a:ext cx="5662576" cy="3133100"/>
          </a:xfrm>
          <a:prstGeom prst="rect">
            <a:avLst/>
          </a:prstGeom>
          <a:noFill/>
          <a:ln cap="flat" cmpd="sng" w="9525">
            <a:solidFill>
              <a:srgbClr val="000000"/>
            </a:solidFill>
            <a:prstDash val="solid"/>
            <a:round/>
            <a:headEnd len="sm" w="sm" type="none"/>
            <a:tailEnd len="sm" w="sm" type="none"/>
          </a:ln>
        </p:spPr>
      </p:pic>
      <p:cxnSp>
        <p:nvCxnSpPr>
          <p:cNvPr id="408" name="Google Shape;408;p64"/>
          <p:cNvCxnSpPr>
            <a:endCxn id="409" idx="1"/>
          </p:cNvCxnSpPr>
          <p:nvPr/>
        </p:nvCxnSpPr>
        <p:spPr>
          <a:xfrm>
            <a:off x="5786375" y="2222675"/>
            <a:ext cx="1023000" cy="635700"/>
          </a:xfrm>
          <a:prstGeom prst="bentConnector3">
            <a:avLst>
              <a:gd fmla="val 7" name="adj1"/>
            </a:avLst>
          </a:prstGeom>
          <a:noFill/>
          <a:ln cap="flat" cmpd="sng" w="9525">
            <a:solidFill>
              <a:srgbClr val="000000"/>
            </a:solidFill>
            <a:prstDash val="solid"/>
            <a:round/>
            <a:headEnd len="med" w="med" type="triangle"/>
            <a:tailEnd len="med" w="med" type="none"/>
          </a:ln>
        </p:spPr>
      </p:cxnSp>
      <p:sp>
        <p:nvSpPr>
          <p:cNvPr id="409" name="Google Shape;409;p64"/>
          <p:cNvSpPr/>
          <p:nvPr/>
        </p:nvSpPr>
        <p:spPr>
          <a:xfrm>
            <a:off x="6809375" y="2527175"/>
            <a:ext cx="1820100" cy="6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Avenir"/>
                <a:ea typeface="Avenir"/>
                <a:cs typeface="Avenir"/>
                <a:sym typeface="Avenir"/>
              </a:rPr>
              <a:t>Returns the null values in the first position </a:t>
            </a:r>
            <a:endParaRPr sz="1100">
              <a:latin typeface="Avenir"/>
              <a:ea typeface="Avenir"/>
              <a:cs typeface="Avenir"/>
              <a:sym typeface="Avenir"/>
            </a:endParaRPr>
          </a:p>
        </p:txBody>
      </p:sp>
      <p:sp>
        <p:nvSpPr>
          <p:cNvPr id="410" name="Google Shape;410;p64"/>
          <p:cNvSpPr/>
          <p:nvPr/>
        </p:nvSpPr>
        <p:spPr>
          <a:xfrm>
            <a:off x="2511475" y="2819575"/>
            <a:ext cx="2712600" cy="6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‘ascending = False’ sorts the series in descending order</a:t>
            </a:r>
            <a:endParaRPr sz="1100">
              <a:latin typeface="Avenir"/>
              <a:ea typeface="Avenir"/>
              <a:cs typeface="Avenir"/>
              <a:sym typeface="Avenir"/>
            </a:endParaRPr>
          </a:p>
        </p:txBody>
      </p:sp>
      <p:cxnSp>
        <p:nvCxnSpPr>
          <p:cNvPr id="411" name="Google Shape;411;p64"/>
          <p:cNvCxnSpPr>
            <a:stCxn id="410" idx="0"/>
          </p:cNvCxnSpPr>
          <p:nvPr/>
        </p:nvCxnSpPr>
        <p:spPr>
          <a:xfrm flipH="1" rot="10800000">
            <a:off x="3867775" y="2305675"/>
            <a:ext cx="2700" cy="513900"/>
          </a:xfrm>
          <a:prstGeom prst="straightConnector1">
            <a:avLst/>
          </a:prstGeom>
          <a:noFill/>
          <a:ln cap="flat" cmpd="sng" w="9525">
            <a:solidFill>
              <a:srgbClr val="000000"/>
            </a:solidFill>
            <a:prstDash val="solid"/>
            <a:round/>
            <a:headEnd len="med" w="med" type="none"/>
            <a:tailEnd len="med" w="med" type="triangle"/>
          </a:ln>
        </p:spPr>
      </p:cxnSp>
      <p:sp>
        <p:nvSpPr>
          <p:cNvPr id="412" name="Google Shape;412;p64"/>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Sorting series</a:t>
            </a:r>
            <a:endParaRPr b="0" i="0" sz="2400" u="none" cap="none" strike="noStrike">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18" name="Google Shape;418;p65"/>
          <p:cNvPicPr preferRelativeResize="0"/>
          <p:nvPr/>
        </p:nvPicPr>
        <p:blipFill>
          <a:blip r:embed="rId3">
            <a:alphaModFix/>
          </a:blip>
          <a:stretch>
            <a:fillRect/>
          </a:stretch>
        </p:blipFill>
        <p:spPr>
          <a:xfrm>
            <a:off x="1539263" y="1116725"/>
            <a:ext cx="5561475" cy="3633126"/>
          </a:xfrm>
          <a:prstGeom prst="rect">
            <a:avLst/>
          </a:prstGeom>
          <a:noFill/>
          <a:ln cap="flat" cmpd="sng" w="9525">
            <a:solidFill>
              <a:srgbClr val="000000"/>
            </a:solidFill>
            <a:prstDash val="solid"/>
            <a:round/>
            <a:headEnd len="sm" w="sm" type="none"/>
            <a:tailEnd len="sm" w="sm" type="none"/>
          </a:ln>
        </p:spPr>
      </p:pic>
      <p:sp>
        <p:nvSpPr>
          <p:cNvPr id="419" name="Google Shape;419;p65"/>
          <p:cNvSpPr/>
          <p:nvPr/>
        </p:nvSpPr>
        <p:spPr>
          <a:xfrm>
            <a:off x="3462625" y="3048175"/>
            <a:ext cx="2220000" cy="45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Sort the series by index</a:t>
            </a:r>
            <a:endParaRPr sz="1100">
              <a:latin typeface="Avenir"/>
              <a:ea typeface="Avenir"/>
              <a:cs typeface="Avenir"/>
              <a:sym typeface="Avenir"/>
            </a:endParaRPr>
          </a:p>
        </p:txBody>
      </p:sp>
      <p:cxnSp>
        <p:nvCxnSpPr>
          <p:cNvPr id="420" name="Google Shape;420;p65"/>
          <p:cNvCxnSpPr>
            <a:stCxn id="419" idx="0"/>
          </p:cNvCxnSpPr>
          <p:nvPr/>
        </p:nvCxnSpPr>
        <p:spPr>
          <a:xfrm flipH="1" rot="10800000">
            <a:off x="4572625" y="2534275"/>
            <a:ext cx="2700" cy="513900"/>
          </a:xfrm>
          <a:prstGeom prst="straightConnector1">
            <a:avLst/>
          </a:prstGeom>
          <a:noFill/>
          <a:ln cap="flat" cmpd="sng" w="9525">
            <a:solidFill>
              <a:srgbClr val="000000"/>
            </a:solidFill>
            <a:prstDash val="solid"/>
            <a:round/>
            <a:headEnd len="med" w="med" type="none"/>
            <a:tailEnd len="med" w="med" type="triangle"/>
          </a:ln>
        </p:spPr>
      </p:cxnSp>
      <p:sp>
        <p:nvSpPr>
          <p:cNvPr id="421" name="Google Shape;421;p65"/>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Sorting series</a:t>
            </a:r>
            <a:endParaRPr b="0" i="0" sz="2400" u="none" cap="none" strike="noStrike">
              <a:solidFill>
                <a:srgbClr val="434343"/>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6"/>
          <p:cNvSpPr txBox="1"/>
          <p:nvPr/>
        </p:nvSpPr>
        <p:spPr>
          <a:xfrm>
            <a:off x="425127" y="2323425"/>
            <a:ext cx="69117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Checking Null Values</a:t>
            </a:r>
            <a:endParaRPr i="0" sz="4000" u="none" cap="none" strike="noStrike">
              <a:latin typeface="Avenir"/>
              <a:ea typeface="Avenir"/>
              <a:cs typeface="Avenir"/>
              <a:sym typeface="Avenir"/>
            </a:endParaRPr>
          </a:p>
        </p:txBody>
      </p:sp>
      <p:sp>
        <p:nvSpPr>
          <p:cNvPr id="428" name="Google Shape;42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7"/>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Checking null values </a:t>
            </a:r>
            <a:endParaRPr b="0" i="0" sz="2400" u="none" cap="none" strike="noStrike">
              <a:solidFill>
                <a:srgbClr val="434343"/>
              </a:solidFill>
              <a:latin typeface="Avenir"/>
              <a:ea typeface="Avenir"/>
              <a:cs typeface="Avenir"/>
              <a:sym typeface="Avenir"/>
            </a:endParaRPr>
          </a:p>
        </p:txBody>
      </p:sp>
      <p:sp>
        <p:nvSpPr>
          <p:cNvPr id="434" name="Google Shape;434;p67"/>
          <p:cNvSpPr txBox="1"/>
          <p:nvPr/>
        </p:nvSpPr>
        <p:spPr>
          <a:xfrm>
            <a:off x="305600" y="1094700"/>
            <a:ext cx="8342400" cy="8241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isnull() method returns the boolean output indicating the presence of null values</a:t>
            </a:r>
            <a:endParaRPr sz="1600">
              <a:solidFill>
                <a:schemeClr val="dk1"/>
              </a:solidFill>
              <a:latin typeface="Avenir"/>
              <a:ea typeface="Avenir"/>
              <a:cs typeface="Avenir"/>
              <a:sym typeface="Avenir"/>
            </a:endParaRPr>
          </a:p>
          <a:p>
            <a:pPr indent="0" lvl="0" marL="457200" rtl="0" algn="just">
              <a:spcBef>
                <a:spcPts val="0"/>
              </a:spcBef>
              <a:spcAft>
                <a:spcPts val="0"/>
              </a:spcAft>
              <a:buNone/>
            </a:pPr>
            <a:r>
              <a:t/>
            </a:r>
            <a:endParaRPr sz="1600">
              <a:solidFill>
                <a:schemeClr val="dk1"/>
              </a:solidFill>
              <a:latin typeface="Avenir"/>
              <a:ea typeface="Avenir"/>
              <a:cs typeface="Avenir"/>
              <a:sym typeface="Avenir"/>
            </a:endParaRPr>
          </a:p>
          <a:p>
            <a:pPr indent="-330200" lvl="0" marL="457200" rtl="0" algn="just">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‘True’ value indicates that the corresponding value is null</a:t>
            </a:r>
            <a:endParaRPr sz="1600">
              <a:solidFill>
                <a:schemeClr val="dk1"/>
              </a:solidFill>
              <a:latin typeface="Avenir"/>
              <a:ea typeface="Avenir"/>
              <a:cs typeface="Avenir"/>
              <a:sym typeface="Avenir"/>
            </a:endParaRPr>
          </a:p>
        </p:txBody>
      </p:sp>
      <p:sp>
        <p:nvSpPr>
          <p:cNvPr id="435" name="Google Shape;435;p6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36" name="Google Shape;436;p67"/>
          <p:cNvPicPr preferRelativeResize="0"/>
          <p:nvPr/>
        </p:nvPicPr>
        <p:blipFill>
          <a:blip r:embed="rId3">
            <a:alphaModFix/>
          </a:blip>
          <a:stretch>
            <a:fillRect/>
          </a:stretch>
        </p:blipFill>
        <p:spPr>
          <a:xfrm>
            <a:off x="2158200" y="2063850"/>
            <a:ext cx="4827584" cy="260640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8"/>
          <p:cNvSpPr txBox="1"/>
          <p:nvPr/>
        </p:nvSpPr>
        <p:spPr>
          <a:xfrm>
            <a:off x="261200" y="1018500"/>
            <a:ext cx="8659500" cy="613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notnull() method returns the boolean output indicating the presence of non-null values</a:t>
            </a:r>
            <a:endParaRPr sz="1600">
              <a:solidFill>
                <a:schemeClr val="dk1"/>
              </a:solidFill>
              <a:latin typeface="Avenir"/>
              <a:ea typeface="Avenir"/>
              <a:cs typeface="Avenir"/>
              <a:sym typeface="Avenir"/>
            </a:endParaRPr>
          </a:p>
          <a:p>
            <a:pPr indent="0" lvl="0" marL="457200" rtl="0" algn="just">
              <a:spcBef>
                <a:spcPts val="0"/>
              </a:spcBef>
              <a:spcAft>
                <a:spcPts val="0"/>
              </a:spcAft>
              <a:buNone/>
            </a:pPr>
            <a:r>
              <a:t/>
            </a:r>
            <a:endParaRPr sz="1600">
              <a:solidFill>
                <a:schemeClr val="dk1"/>
              </a:solidFill>
              <a:latin typeface="Avenir"/>
              <a:ea typeface="Avenir"/>
              <a:cs typeface="Avenir"/>
              <a:sym typeface="Avenir"/>
            </a:endParaRPr>
          </a:p>
          <a:p>
            <a:pPr indent="-330200" lvl="0" marL="457200" rtl="0" algn="just">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‘False’ in the output indicates that the corresponding value is null</a:t>
            </a:r>
            <a:endParaRPr sz="1600">
              <a:solidFill>
                <a:schemeClr val="dk1"/>
              </a:solidFill>
              <a:latin typeface="Avenir"/>
              <a:ea typeface="Avenir"/>
              <a:cs typeface="Avenir"/>
              <a:sym typeface="Avenir"/>
            </a:endParaRPr>
          </a:p>
        </p:txBody>
      </p:sp>
      <p:sp>
        <p:nvSpPr>
          <p:cNvPr id="442" name="Google Shape;442;p6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43" name="Google Shape;443;p68"/>
          <p:cNvPicPr preferRelativeResize="0"/>
          <p:nvPr/>
        </p:nvPicPr>
        <p:blipFill>
          <a:blip r:embed="rId3">
            <a:alphaModFix/>
          </a:blip>
          <a:stretch>
            <a:fillRect/>
          </a:stretch>
        </p:blipFill>
        <p:spPr>
          <a:xfrm>
            <a:off x="2127188" y="2216450"/>
            <a:ext cx="4889619" cy="2584151"/>
          </a:xfrm>
          <a:prstGeom prst="rect">
            <a:avLst/>
          </a:prstGeom>
          <a:noFill/>
          <a:ln cap="flat" cmpd="sng" w="9525">
            <a:solidFill>
              <a:srgbClr val="000000"/>
            </a:solidFill>
            <a:prstDash val="solid"/>
            <a:round/>
            <a:headEnd len="sm" w="sm" type="none"/>
            <a:tailEnd len="sm" w="sm" type="none"/>
          </a:ln>
        </p:spPr>
      </p:pic>
      <p:sp>
        <p:nvSpPr>
          <p:cNvPr id="444" name="Google Shape;444;p68"/>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Checking null values </a:t>
            </a:r>
            <a:endParaRPr b="0" i="0" sz="2400" u="none" cap="none" strike="noStrike">
              <a:solidFill>
                <a:srgbClr val="434343"/>
              </a:solidFill>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9"/>
          <p:cNvSpPr txBox="1"/>
          <p:nvPr/>
        </p:nvSpPr>
        <p:spPr>
          <a:xfrm>
            <a:off x="604941" y="2247225"/>
            <a:ext cx="75438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Concatenate a Series </a:t>
            </a:r>
            <a:endParaRPr i="0" sz="4000" u="none" cap="none" strike="noStrike">
              <a:latin typeface="Avenir"/>
              <a:ea typeface="Avenir"/>
              <a:cs typeface="Avenir"/>
              <a:sym typeface="Avenir"/>
            </a:endParaRPr>
          </a:p>
        </p:txBody>
      </p:sp>
      <p:sp>
        <p:nvSpPr>
          <p:cNvPr id="451" name="Google Shape;45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0"/>
          <p:cNvSpPr txBox="1"/>
          <p:nvPr/>
        </p:nvSpPr>
        <p:spPr>
          <a:xfrm>
            <a:off x="351149" y="157500"/>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Concatenate a series</a:t>
            </a:r>
            <a:endParaRPr b="0" i="0" sz="2400" u="none" cap="none" strike="noStrike">
              <a:solidFill>
                <a:srgbClr val="434343"/>
              </a:solidFill>
              <a:latin typeface="Avenir"/>
              <a:ea typeface="Avenir"/>
              <a:cs typeface="Avenir"/>
              <a:sym typeface="Avenir"/>
            </a:endParaRPr>
          </a:p>
        </p:txBody>
      </p:sp>
      <p:sp>
        <p:nvSpPr>
          <p:cNvPr id="458" name="Google Shape;458;p70"/>
          <p:cNvSpPr txBox="1"/>
          <p:nvPr/>
        </p:nvSpPr>
        <p:spPr>
          <a:xfrm>
            <a:off x="528750" y="1684025"/>
            <a:ext cx="7548600" cy="1588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Creates a new series by appending a series with another series</a:t>
            </a:r>
            <a:endParaRPr sz="1600">
              <a:solidFill>
                <a:schemeClr val="dk1"/>
              </a:solidFill>
              <a:latin typeface="Avenir"/>
              <a:ea typeface="Avenir"/>
              <a:cs typeface="Avenir"/>
              <a:sym typeface="Avenir"/>
            </a:endParaRPr>
          </a:p>
          <a:p>
            <a:pPr indent="-330200" lvl="0" marL="457200" rtl="0" algn="l">
              <a:lnSpc>
                <a:spcPct val="115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concat() and append() methods are used to concatenate a series</a:t>
            </a:r>
            <a:endParaRPr sz="1600">
              <a:solidFill>
                <a:schemeClr val="dk1"/>
              </a:solidFill>
              <a:latin typeface="Avenir"/>
              <a:ea typeface="Avenir"/>
              <a:cs typeface="Avenir"/>
              <a:sym typeface="Avenir"/>
            </a:endParaRPr>
          </a:p>
          <a:p>
            <a:pPr indent="-330200" lvl="0" marL="457200" rtl="0" algn="l">
              <a:lnSpc>
                <a:spcPct val="200000"/>
              </a:lnSpc>
              <a:spcBef>
                <a:spcPts val="150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One can concatenate more than two series</a:t>
            </a:r>
            <a:endParaRPr sz="1600">
              <a:solidFill>
                <a:schemeClr val="dk1"/>
              </a:solidFill>
              <a:latin typeface="Avenir"/>
              <a:ea typeface="Avenir"/>
              <a:cs typeface="Avenir"/>
              <a:sym typeface="Avenir"/>
            </a:endParaRPr>
          </a:p>
        </p:txBody>
      </p:sp>
      <p:sp>
        <p:nvSpPr>
          <p:cNvPr id="459" name="Google Shape;459;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1"/>
          <p:cNvSpPr txBox="1"/>
          <p:nvPr/>
        </p:nvSpPr>
        <p:spPr>
          <a:xfrm>
            <a:off x="351149" y="157500"/>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Create a series</a:t>
            </a:r>
            <a:endParaRPr b="0" i="0" sz="2400" u="none" cap="none" strike="noStrike">
              <a:solidFill>
                <a:srgbClr val="434343"/>
              </a:solidFill>
              <a:latin typeface="Avenir"/>
              <a:ea typeface="Avenir"/>
              <a:cs typeface="Avenir"/>
              <a:sym typeface="Avenir"/>
            </a:endParaRPr>
          </a:p>
        </p:txBody>
      </p:sp>
      <p:sp>
        <p:nvSpPr>
          <p:cNvPr id="466" name="Google Shape;466;p71"/>
          <p:cNvSpPr txBox="1"/>
          <p:nvPr/>
        </p:nvSpPr>
        <p:spPr>
          <a:xfrm>
            <a:off x="681150" y="1392875"/>
            <a:ext cx="7205100" cy="43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solidFill>
                  <a:schemeClr val="dk1"/>
                </a:solidFill>
                <a:latin typeface="Avenir"/>
                <a:ea typeface="Avenir"/>
                <a:cs typeface="Avenir"/>
                <a:sym typeface="Avenir"/>
              </a:rPr>
              <a:t>Create python series as shown below:</a:t>
            </a:r>
            <a:endParaRPr sz="1600">
              <a:solidFill>
                <a:schemeClr val="dk1"/>
              </a:solidFill>
              <a:latin typeface="Avenir"/>
              <a:ea typeface="Avenir"/>
              <a:cs typeface="Avenir"/>
              <a:sym typeface="Avenir"/>
            </a:endParaRPr>
          </a:p>
        </p:txBody>
      </p:sp>
      <p:sp>
        <p:nvSpPr>
          <p:cNvPr id="467" name="Google Shape;467;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68" name="Google Shape;468;p71"/>
          <p:cNvPicPr preferRelativeResize="0"/>
          <p:nvPr/>
        </p:nvPicPr>
        <p:blipFill>
          <a:blip r:embed="rId3">
            <a:alphaModFix/>
          </a:blip>
          <a:stretch>
            <a:fillRect/>
          </a:stretch>
        </p:blipFill>
        <p:spPr>
          <a:xfrm>
            <a:off x="1414463" y="1909825"/>
            <a:ext cx="6315075" cy="2867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pSp>
        <p:nvGrpSpPr>
          <p:cNvPr id="152" name="Google Shape;152;p36"/>
          <p:cNvGrpSpPr/>
          <p:nvPr/>
        </p:nvGrpSpPr>
        <p:grpSpPr>
          <a:xfrm>
            <a:off x="400525" y="1411725"/>
            <a:ext cx="8306150" cy="3039300"/>
            <a:chOff x="400525" y="1411725"/>
            <a:chExt cx="8306150" cy="3039300"/>
          </a:xfrm>
        </p:grpSpPr>
        <p:sp>
          <p:nvSpPr>
            <p:cNvPr id="153" name="Google Shape;153;p36"/>
            <p:cNvSpPr/>
            <p:nvPr/>
          </p:nvSpPr>
          <p:spPr>
            <a:xfrm>
              <a:off x="1144050" y="2269425"/>
              <a:ext cx="6861175" cy="1082000"/>
            </a:xfrm>
            <a:custGeom>
              <a:rect b="b" l="l" r="r" t="t"/>
              <a:pathLst>
                <a:path extrusionOk="0" h="43280" w="274447">
                  <a:moveTo>
                    <a:pt x="0" y="43280"/>
                  </a:moveTo>
                  <a:lnTo>
                    <a:pt x="0" y="0"/>
                  </a:lnTo>
                  <a:lnTo>
                    <a:pt x="274106" y="0"/>
                  </a:lnTo>
                  <a:lnTo>
                    <a:pt x="274447" y="38665"/>
                  </a:lnTo>
                </a:path>
              </a:pathLst>
            </a:custGeom>
            <a:noFill/>
            <a:ln cap="flat" cmpd="sng" w="19050">
              <a:solidFill>
                <a:srgbClr val="000000"/>
              </a:solidFill>
              <a:prstDash val="solid"/>
              <a:round/>
              <a:headEnd len="med" w="med" type="none"/>
              <a:tailEnd len="med" w="med" type="none"/>
            </a:ln>
          </p:spPr>
        </p:sp>
        <p:sp>
          <p:nvSpPr>
            <p:cNvPr id="154" name="Google Shape;154;p36"/>
            <p:cNvSpPr/>
            <p:nvPr/>
          </p:nvSpPr>
          <p:spPr>
            <a:xfrm>
              <a:off x="400525" y="3232275"/>
              <a:ext cx="16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Natural </a:t>
              </a:r>
              <a:r>
                <a:rPr lang="en-GB">
                  <a:latin typeface="Avenir"/>
                  <a:ea typeface="Avenir"/>
                  <a:cs typeface="Avenir"/>
                  <a:sym typeface="Avenir"/>
                </a:rPr>
                <a:t>Language</a:t>
              </a:r>
              <a:r>
                <a:rPr lang="en-GB">
                  <a:latin typeface="Avenir"/>
                  <a:ea typeface="Avenir"/>
                  <a:cs typeface="Avenir"/>
                  <a:sym typeface="Avenir"/>
                </a:rPr>
                <a:t> Processing</a:t>
              </a:r>
              <a:endParaRPr>
                <a:latin typeface="Avenir"/>
                <a:ea typeface="Avenir"/>
                <a:cs typeface="Avenir"/>
                <a:sym typeface="Avenir"/>
              </a:endParaRPr>
            </a:p>
          </p:txBody>
        </p:sp>
        <p:sp>
          <p:nvSpPr>
            <p:cNvPr id="155" name="Google Shape;155;p36"/>
            <p:cNvSpPr/>
            <p:nvPr/>
          </p:nvSpPr>
          <p:spPr>
            <a:xfrm>
              <a:off x="7377075" y="3232125"/>
              <a:ext cx="13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Big Data</a:t>
              </a:r>
              <a:endParaRPr>
                <a:latin typeface="Avenir"/>
                <a:ea typeface="Avenir"/>
                <a:cs typeface="Avenir"/>
                <a:sym typeface="Avenir"/>
              </a:endParaRPr>
            </a:p>
          </p:txBody>
        </p:sp>
        <p:cxnSp>
          <p:nvCxnSpPr>
            <p:cNvPr id="156" name="Google Shape;156;p36"/>
            <p:cNvCxnSpPr/>
            <p:nvPr/>
          </p:nvCxnSpPr>
          <p:spPr>
            <a:xfrm>
              <a:off x="2551730" y="2276575"/>
              <a:ext cx="0" cy="1746000"/>
            </a:xfrm>
            <a:prstGeom prst="straightConnector1">
              <a:avLst/>
            </a:prstGeom>
            <a:noFill/>
            <a:ln cap="flat" cmpd="sng" w="19050">
              <a:solidFill>
                <a:srgbClr val="000000"/>
              </a:solidFill>
              <a:prstDash val="solid"/>
              <a:round/>
              <a:headEnd len="med" w="med" type="none"/>
              <a:tailEnd len="med" w="med" type="none"/>
            </a:ln>
          </p:spPr>
        </p:cxnSp>
        <p:sp>
          <p:nvSpPr>
            <p:cNvPr id="157" name="Google Shape;157;p36"/>
            <p:cNvSpPr/>
            <p:nvPr/>
          </p:nvSpPr>
          <p:spPr>
            <a:xfrm>
              <a:off x="1703130" y="3994125"/>
              <a:ext cx="16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Recommendation Engine</a:t>
              </a:r>
              <a:endParaRPr>
                <a:latin typeface="Avenir"/>
                <a:ea typeface="Avenir"/>
                <a:cs typeface="Avenir"/>
                <a:sym typeface="Avenir"/>
              </a:endParaRPr>
            </a:p>
          </p:txBody>
        </p:sp>
        <p:cxnSp>
          <p:nvCxnSpPr>
            <p:cNvPr id="158" name="Google Shape;158;p36"/>
            <p:cNvCxnSpPr/>
            <p:nvPr/>
          </p:nvCxnSpPr>
          <p:spPr>
            <a:xfrm>
              <a:off x="6761000" y="2283325"/>
              <a:ext cx="0" cy="1732500"/>
            </a:xfrm>
            <a:prstGeom prst="straightConnector1">
              <a:avLst/>
            </a:prstGeom>
            <a:noFill/>
            <a:ln cap="flat" cmpd="sng" w="19050">
              <a:solidFill>
                <a:srgbClr val="000000"/>
              </a:solidFill>
              <a:prstDash val="solid"/>
              <a:round/>
              <a:headEnd len="med" w="med" type="none"/>
              <a:tailEnd len="med" w="med" type="none"/>
            </a:ln>
          </p:spPr>
        </p:cxnSp>
        <p:sp>
          <p:nvSpPr>
            <p:cNvPr id="159" name="Google Shape;159;p36"/>
            <p:cNvSpPr/>
            <p:nvPr/>
          </p:nvSpPr>
          <p:spPr>
            <a:xfrm>
              <a:off x="6081675" y="3994125"/>
              <a:ext cx="13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Data Science</a:t>
              </a:r>
              <a:endParaRPr>
                <a:latin typeface="Avenir"/>
                <a:ea typeface="Avenir"/>
                <a:cs typeface="Avenir"/>
                <a:sym typeface="Avenir"/>
              </a:endParaRPr>
            </a:p>
          </p:txBody>
        </p:sp>
        <p:cxnSp>
          <p:nvCxnSpPr>
            <p:cNvPr id="160" name="Google Shape;160;p36"/>
            <p:cNvCxnSpPr/>
            <p:nvPr/>
          </p:nvCxnSpPr>
          <p:spPr>
            <a:xfrm flipH="1">
              <a:off x="3546075" y="2269425"/>
              <a:ext cx="8100" cy="962700"/>
            </a:xfrm>
            <a:prstGeom prst="straightConnector1">
              <a:avLst/>
            </a:prstGeom>
            <a:noFill/>
            <a:ln cap="flat" cmpd="sng" w="19050">
              <a:solidFill>
                <a:srgbClr val="000000"/>
              </a:solidFill>
              <a:prstDash val="solid"/>
              <a:round/>
              <a:headEnd len="med" w="med" type="none"/>
              <a:tailEnd len="med" w="med" type="none"/>
            </a:ln>
          </p:spPr>
        </p:cxnSp>
        <p:sp>
          <p:nvSpPr>
            <p:cNvPr id="161" name="Google Shape;161;p36"/>
            <p:cNvSpPr/>
            <p:nvPr/>
          </p:nvSpPr>
          <p:spPr>
            <a:xfrm>
              <a:off x="2881275" y="3232125"/>
              <a:ext cx="13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Statistics</a:t>
              </a:r>
              <a:endParaRPr>
                <a:latin typeface="Avenir"/>
                <a:ea typeface="Avenir"/>
                <a:cs typeface="Avenir"/>
                <a:sym typeface="Avenir"/>
              </a:endParaRPr>
            </a:p>
          </p:txBody>
        </p:sp>
        <p:sp>
          <p:nvSpPr>
            <p:cNvPr id="162" name="Google Shape;162;p36"/>
            <p:cNvSpPr/>
            <p:nvPr/>
          </p:nvSpPr>
          <p:spPr>
            <a:xfrm>
              <a:off x="5014875" y="3232125"/>
              <a:ext cx="13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Analytics</a:t>
              </a:r>
              <a:endParaRPr>
                <a:latin typeface="Avenir"/>
                <a:ea typeface="Avenir"/>
                <a:cs typeface="Avenir"/>
                <a:sym typeface="Avenir"/>
              </a:endParaRPr>
            </a:p>
          </p:txBody>
        </p:sp>
        <p:cxnSp>
          <p:nvCxnSpPr>
            <p:cNvPr id="163" name="Google Shape;163;p36"/>
            <p:cNvCxnSpPr>
              <a:stCxn id="164" idx="2"/>
            </p:cNvCxnSpPr>
            <p:nvPr/>
          </p:nvCxnSpPr>
          <p:spPr>
            <a:xfrm>
              <a:off x="4516525" y="1411725"/>
              <a:ext cx="34500" cy="2604000"/>
            </a:xfrm>
            <a:prstGeom prst="straightConnector1">
              <a:avLst/>
            </a:prstGeom>
            <a:noFill/>
            <a:ln cap="flat" cmpd="sng" w="19050">
              <a:solidFill>
                <a:srgbClr val="000000"/>
              </a:solidFill>
              <a:prstDash val="solid"/>
              <a:round/>
              <a:headEnd len="med" w="med" type="none"/>
              <a:tailEnd len="med" w="med" type="none"/>
            </a:ln>
          </p:spPr>
        </p:cxnSp>
        <p:sp>
          <p:nvSpPr>
            <p:cNvPr id="165" name="Google Shape;165;p36"/>
            <p:cNvSpPr/>
            <p:nvPr/>
          </p:nvSpPr>
          <p:spPr>
            <a:xfrm>
              <a:off x="3871875" y="3994125"/>
              <a:ext cx="13296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Stock Prediction</a:t>
              </a:r>
              <a:endParaRPr>
                <a:latin typeface="Avenir"/>
                <a:ea typeface="Avenir"/>
                <a:cs typeface="Avenir"/>
                <a:sym typeface="Avenir"/>
              </a:endParaRPr>
            </a:p>
          </p:txBody>
        </p:sp>
        <p:cxnSp>
          <p:nvCxnSpPr>
            <p:cNvPr id="166" name="Google Shape;166;p36"/>
            <p:cNvCxnSpPr/>
            <p:nvPr/>
          </p:nvCxnSpPr>
          <p:spPr>
            <a:xfrm>
              <a:off x="5676600" y="2269575"/>
              <a:ext cx="2700" cy="962700"/>
            </a:xfrm>
            <a:prstGeom prst="straightConnector1">
              <a:avLst/>
            </a:prstGeom>
            <a:noFill/>
            <a:ln cap="flat" cmpd="sng" w="19050">
              <a:solidFill>
                <a:srgbClr val="000000"/>
              </a:solidFill>
              <a:prstDash val="solid"/>
              <a:round/>
              <a:headEnd len="med" w="med" type="none"/>
              <a:tailEnd len="med" w="med" type="none"/>
            </a:ln>
          </p:spPr>
        </p:cxnSp>
      </p:grpSp>
      <p:sp>
        <p:nvSpPr>
          <p:cNvPr id="167" name="Google Shape;167;p36"/>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Applications of  pandas</a:t>
            </a:r>
            <a:endParaRPr b="0" i="0" sz="2400" u="none" cap="none" strike="noStrike">
              <a:solidFill>
                <a:srgbClr val="434343"/>
              </a:solidFill>
              <a:latin typeface="Avenir"/>
              <a:ea typeface="Avenir"/>
              <a:cs typeface="Avenir"/>
              <a:sym typeface="Avenir"/>
            </a:endParaRPr>
          </a:p>
        </p:txBody>
      </p:sp>
      <p:sp>
        <p:nvSpPr>
          <p:cNvPr id="164" name="Google Shape;164;p36"/>
          <p:cNvSpPr/>
          <p:nvPr/>
        </p:nvSpPr>
        <p:spPr>
          <a:xfrm>
            <a:off x="3408925" y="954825"/>
            <a:ext cx="2215200" cy="456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latin typeface="Avenir"/>
                <a:ea typeface="Avenir"/>
                <a:cs typeface="Avenir"/>
                <a:sym typeface="Avenir"/>
              </a:rPr>
              <a:t>Applications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2"/>
          <p:cNvSpPr txBox="1"/>
          <p:nvPr/>
        </p:nvSpPr>
        <p:spPr>
          <a:xfrm>
            <a:off x="827550" y="1738200"/>
            <a:ext cx="2718000" cy="1444500"/>
          </a:xfrm>
          <a:prstGeom prst="rect">
            <a:avLst/>
          </a:prstGeom>
          <a:noFill/>
          <a:ln>
            <a:noFill/>
          </a:ln>
        </p:spPr>
        <p:txBody>
          <a:bodyPr anchorCtr="0" anchor="t" bIns="91425" lIns="91425" spcFirstLastPara="1" rIns="91425" wrap="square" tIns="91425">
            <a:noAutofit/>
          </a:bodyPr>
          <a:lstStyle/>
          <a:p>
            <a:pPr indent="0" lvl="0" marL="114300" marR="0" rtl="0" algn="just">
              <a:lnSpc>
                <a:spcPct val="115000"/>
              </a:lnSpc>
              <a:spcBef>
                <a:spcPts val="1000"/>
              </a:spcBef>
              <a:spcAft>
                <a:spcPts val="0"/>
              </a:spcAft>
              <a:buNone/>
            </a:pPr>
            <a:r>
              <a:rPr lang="en-GB" sz="1600">
                <a:solidFill>
                  <a:schemeClr val="dk1"/>
                </a:solidFill>
                <a:latin typeface="Avenir"/>
                <a:ea typeface="Avenir"/>
                <a:cs typeface="Avenir"/>
                <a:sym typeface="Avenir"/>
              </a:rPr>
              <a:t>The concat() method concatenates a series in the order they are passed in the function</a:t>
            </a:r>
            <a:endParaRPr sz="1600">
              <a:solidFill>
                <a:schemeClr val="dk1"/>
              </a:solidFill>
              <a:latin typeface="Avenir"/>
              <a:ea typeface="Avenir"/>
              <a:cs typeface="Avenir"/>
              <a:sym typeface="Avenir"/>
            </a:endParaRPr>
          </a:p>
        </p:txBody>
      </p:sp>
      <p:sp>
        <p:nvSpPr>
          <p:cNvPr id="475" name="Google Shape;475;p72"/>
          <p:cNvSpPr txBox="1"/>
          <p:nvPr/>
        </p:nvSpPr>
        <p:spPr>
          <a:xfrm>
            <a:off x="351149" y="157500"/>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Concatenate a series</a:t>
            </a:r>
            <a:endParaRPr b="0" i="0" sz="2400" u="none" cap="none" strike="noStrike">
              <a:solidFill>
                <a:srgbClr val="434343"/>
              </a:solidFill>
              <a:latin typeface="Avenir"/>
              <a:ea typeface="Avenir"/>
              <a:cs typeface="Avenir"/>
              <a:sym typeface="Avenir"/>
            </a:endParaRPr>
          </a:p>
        </p:txBody>
      </p:sp>
      <p:sp>
        <p:nvSpPr>
          <p:cNvPr id="476" name="Google Shape;476;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77" name="Google Shape;477;p72"/>
          <p:cNvPicPr preferRelativeResize="0"/>
          <p:nvPr/>
        </p:nvPicPr>
        <p:blipFill>
          <a:blip r:embed="rId3">
            <a:alphaModFix/>
          </a:blip>
          <a:stretch>
            <a:fillRect/>
          </a:stretch>
        </p:blipFill>
        <p:spPr>
          <a:xfrm>
            <a:off x="4570775" y="750875"/>
            <a:ext cx="3002866" cy="4152900"/>
          </a:xfrm>
          <a:prstGeom prst="rect">
            <a:avLst/>
          </a:prstGeom>
          <a:noFill/>
          <a:ln cap="flat" cmpd="sng" w="9525">
            <a:solidFill>
              <a:srgbClr val="000000"/>
            </a:solidFill>
            <a:prstDash val="solid"/>
            <a:round/>
            <a:headEnd len="sm" w="sm" type="none"/>
            <a:tailEnd len="sm" w="sm" type="none"/>
          </a:ln>
        </p:spPr>
      </p:pic>
      <p:sp>
        <p:nvSpPr>
          <p:cNvPr id="478" name="Google Shape;478;p72"/>
          <p:cNvSpPr/>
          <p:nvPr/>
        </p:nvSpPr>
        <p:spPr>
          <a:xfrm>
            <a:off x="4621375" y="1277550"/>
            <a:ext cx="788700" cy="168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2"/>
          <p:cNvSpPr/>
          <p:nvPr/>
        </p:nvSpPr>
        <p:spPr>
          <a:xfrm>
            <a:off x="4621375" y="2953950"/>
            <a:ext cx="788700" cy="168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3"/>
          <p:cNvSpPr txBox="1"/>
          <p:nvPr/>
        </p:nvSpPr>
        <p:spPr>
          <a:xfrm>
            <a:off x="376350" y="151050"/>
            <a:ext cx="7451100" cy="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Add hierarchical index and label the index</a:t>
            </a:r>
            <a:endParaRPr sz="2400">
              <a:solidFill>
                <a:srgbClr val="434343"/>
              </a:solidFill>
              <a:latin typeface="Avenir"/>
              <a:ea typeface="Avenir"/>
              <a:cs typeface="Avenir"/>
              <a:sym typeface="Avenir"/>
            </a:endParaRPr>
          </a:p>
        </p:txBody>
      </p:sp>
      <p:sp>
        <p:nvSpPr>
          <p:cNvPr id="486" name="Google Shape;486;p73"/>
          <p:cNvSpPr txBox="1"/>
          <p:nvPr/>
        </p:nvSpPr>
        <p:spPr>
          <a:xfrm>
            <a:off x="431275" y="2025000"/>
            <a:ext cx="2469300" cy="10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Avenir"/>
                <a:ea typeface="Avenir"/>
                <a:cs typeface="Avenir"/>
                <a:sym typeface="Avenir"/>
              </a:rPr>
              <a:t>Add the hierarchical indexes and labels while concatenating two series</a:t>
            </a:r>
            <a:endParaRPr sz="1600">
              <a:latin typeface="Avenir"/>
              <a:ea typeface="Avenir"/>
              <a:cs typeface="Avenir"/>
              <a:sym typeface="Avenir"/>
            </a:endParaRPr>
          </a:p>
        </p:txBody>
      </p:sp>
      <p:sp>
        <p:nvSpPr>
          <p:cNvPr id="487" name="Google Shape;487;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488" name="Google Shape;488;p73"/>
          <p:cNvPicPr preferRelativeResize="0"/>
          <p:nvPr/>
        </p:nvPicPr>
        <p:blipFill>
          <a:blip r:embed="rId3">
            <a:alphaModFix/>
          </a:blip>
          <a:stretch>
            <a:fillRect/>
          </a:stretch>
        </p:blipFill>
        <p:spPr>
          <a:xfrm>
            <a:off x="4572000" y="1463725"/>
            <a:ext cx="3375149" cy="3267570"/>
          </a:xfrm>
          <a:prstGeom prst="rect">
            <a:avLst/>
          </a:prstGeom>
          <a:noFill/>
          <a:ln cap="flat" cmpd="sng" w="9525">
            <a:solidFill>
              <a:srgbClr val="000000"/>
            </a:solidFill>
            <a:prstDash val="solid"/>
            <a:round/>
            <a:headEnd len="sm" w="sm" type="none"/>
            <a:tailEnd len="sm" w="sm" type="none"/>
          </a:ln>
        </p:spPr>
      </p:pic>
      <p:sp>
        <p:nvSpPr>
          <p:cNvPr id="489" name="Google Shape;489;p73"/>
          <p:cNvSpPr txBox="1"/>
          <p:nvPr/>
        </p:nvSpPr>
        <p:spPr>
          <a:xfrm>
            <a:off x="5889450" y="2945725"/>
            <a:ext cx="1169700" cy="5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Returns the label of indexes</a:t>
            </a:r>
            <a:endParaRPr sz="1100">
              <a:latin typeface="Avenir"/>
              <a:ea typeface="Avenir"/>
              <a:cs typeface="Avenir"/>
              <a:sym typeface="Avenir"/>
            </a:endParaRPr>
          </a:p>
        </p:txBody>
      </p:sp>
      <p:cxnSp>
        <p:nvCxnSpPr>
          <p:cNvPr id="490" name="Google Shape;490;p73"/>
          <p:cNvCxnSpPr/>
          <p:nvPr/>
        </p:nvCxnSpPr>
        <p:spPr>
          <a:xfrm flipH="1" rot="10800000">
            <a:off x="6429450" y="1989175"/>
            <a:ext cx="900" cy="962700"/>
          </a:xfrm>
          <a:prstGeom prst="straightConnector1">
            <a:avLst/>
          </a:prstGeom>
          <a:noFill/>
          <a:ln cap="flat" cmpd="sng" w="19050">
            <a:solidFill>
              <a:srgbClr val="000000"/>
            </a:solidFill>
            <a:prstDash val="solid"/>
            <a:round/>
            <a:headEnd len="med" w="med" type="none"/>
            <a:tailEnd len="med" w="med" type="triangle"/>
          </a:ln>
        </p:spPr>
      </p:cxnSp>
      <p:sp>
        <p:nvSpPr>
          <p:cNvPr id="491" name="Google Shape;491;p73"/>
          <p:cNvSpPr txBox="1"/>
          <p:nvPr/>
        </p:nvSpPr>
        <p:spPr>
          <a:xfrm>
            <a:off x="7032750" y="2791500"/>
            <a:ext cx="914400" cy="5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Returns the hierarchical indexes</a:t>
            </a:r>
            <a:endParaRPr sz="1100">
              <a:latin typeface="Avenir"/>
              <a:ea typeface="Avenir"/>
              <a:cs typeface="Avenir"/>
              <a:sym typeface="Avenir"/>
            </a:endParaRPr>
          </a:p>
        </p:txBody>
      </p:sp>
      <p:cxnSp>
        <p:nvCxnSpPr>
          <p:cNvPr id="492" name="Google Shape;492;p73"/>
          <p:cNvCxnSpPr/>
          <p:nvPr/>
        </p:nvCxnSpPr>
        <p:spPr>
          <a:xfrm rot="10800000">
            <a:off x="7497000" y="1841100"/>
            <a:ext cx="0" cy="9504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4"/>
          <p:cNvSpPr txBox="1"/>
          <p:nvPr/>
        </p:nvSpPr>
        <p:spPr>
          <a:xfrm>
            <a:off x="351149" y="10332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Concatenate a series</a:t>
            </a:r>
            <a:endParaRPr b="0" i="0" sz="2400" u="none" cap="none" strike="noStrike">
              <a:solidFill>
                <a:srgbClr val="434343"/>
              </a:solidFill>
              <a:latin typeface="Avenir"/>
              <a:ea typeface="Avenir"/>
              <a:cs typeface="Avenir"/>
              <a:sym typeface="Avenir"/>
            </a:endParaRPr>
          </a:p>
        </p:txBody>
      </p:sp>
      <p:sp>
        <p:nvSpPr>
          <p:cNvPr id="499" name="Google Shape;499;p74"/>
          <p:cNvSpPr txBox="1"/>
          <p:nvPr/>
        </p:nvSpPr>
        <p:spPr>
          <a:xfrm>
            <a:off x="586300" y="1510025"/>
            <a:ext cx="3563400" cy="2163900"/>
          </a:xfrm>
          <a:prstGeom prst="rect">
            <a:avLst/>
          </a:prstGeom>
          <a:noFill/>
          <a:ln>
            <a:noFill/>
          </a:ln>
        </p:spPr>
        <p:txBody>
          <a:bodyPr anchorCtr="0" anchor="t" bIns="91425" lIns="91425" spcFirstLastPara="1" rIns="91425" wrap="square" tIns="91425">
            <a:noAutofit/>
          </a:bodyPr>
          <a:lstStyle/>
          <a:p>
            <a:pPr indent="-330200" lvl="0" marL="457200" rtl="0" algn="just">
              <a:spcBef>
                <a:spcPts val="1000"/>
              </a:spcBef>
              <a:spcAft>
                <a:spcPts val="0"/>
              </a:spcAft>
              <a:buSzPts val="1600"/>
              <a:buFont typeface="Avenir"/>
              <a:buChar char="●"/>
            </a:pPr>
            <a:r>
              <a:rPr lang="en-GB" sz="1600">
                <a:latin typeface="Avenir"/>
                <a:ea typeface="Avenir"/>
                <a:cs typeface="Avenir"/>
                <a:sym typeface="Avenir"/>
              </a:rPr>
              <a:t>The append() method is used append a series with another</a:t>
            </a:r>
            <a:endParaRPr sz="1600">
              <a:latin typeface="Avenir"/>
              <a:ea typeface="Avenir"/>
              <a:cs typeface="Avenir"/>
              <a:sym typeface="Avenir"/>
            </a:endParaRPr>
          </a:p>
          <a:p>
            <a:pPr indent="-330200" lvl="0" marL="457200" rtl="0" algn="just">
              <a:spcBef>
                <a:spcPts val="1000"/>
              </a:spcBef>
              <a:spcAft>
                <a:spcPts val="0"/>
              </a:spcAft>
              <a:buSzPts val="1600"/>
              <a:buFont typeface="Avenir"/>
              <a:buChar char="●"/>
            </a:pPr>
            <a:r>
              <a:rPr lang="en-GB" sz="1600">
                <a:latin typeface="Avenir"/>
                <a:ea typeface="Avenir"/>
                <a:cs typeface="Avenir"/>
                <a:sym typeface="Avenir"/>
              </a:rPr>
              <a:t>Here, we append the </a:t>
            </a:r>
            <a:r>
              <a:rPr lang="en-GB" sz="1600">
                <a:solidFill>
                  <a:schemeClr val="dk1"/>
                </a:solidFill>
                <a:latin typeface="Avenir"/>
                <a:ea typeface="Avenir"/>
                <a:cs typeface="Avenir"/>
                <a:sym typeface="Avenir"/>
              </a:rPr>
              <a:t>‘class1_series’ to ‘class2_series’</a:t>
            </a:r>
            <a:endParaRPr sz="1600">
              <a:solidFill>
                <a:schemeClr val="dk1"/>
              </a:solidFill>
              <a:latin typeface="Avenir"/>
              <a:ea typeface="Avenir"/>
              <a:cs typeface="Avenir"/>
              <a:sym typeface="Avenir"/>
            </a:endParaRPr>
          </a:p>
          <a:p>
            <a:pPr indent="-330200" lvl="0" marL="457200" rtl="0" algn="just">
              <a:spcBef>
                <a:spcPts val="1000"/>
              </a:spcBef>
              <a:spcAft>
                <a:spcPts val="0"/>
              </a:spcAft>
              <a:buSzPts val="1600"/>
              <a:buFont typeface="Avenir"/>
              <a:buChar char="●"/>
            </a:pPr>
            <a:r>
              <a:rPr lang="en-GB" sz="1600">
                <a:solidFill>
                  <a:schemeClr val="dk1"/>
                </a:solidFill>
                <a:latin typeface="Avenir"/>
                <a:ea typeface="Avenir"/>
                <a:cs typeface="Avenir"/>
                <a:sym typeface="Avenir"/>
              </a:rPr>
              <a:t>Appended indexes are same as the </a:t>
            </a:r>
            <a:r>
              <a:rPr lang="en-GB" sz="1600">
                <a:latin typeface="Avenir"/>
                <a:ea typeface="Avenir"/>
                <a:cs typeface="Avenir"/>
                <a:sym typeface="Avenir"/>
              </a:rPr>
              <a:t>original series</a:t>
            </a:r>
            <a:endParaRPr sz="1600">
              <a:solidFill>
                <a:srgbClr val="25AAE2"/>
              </a:solidFill>
              <a:latin typeface="Avenir"/>
              <a:ea typeface="Avenir"/>
              <a:cs typeface="Avenir"/>
              <a:sym typeface="Avenir"/>
            </a:endParaRPr>
          </a:p>
        </p:txBody>
      </p:sp>
      <p:sp>
        <p:nvSpPr>
          <p:cNvPr id="500" name="Google Shape;500;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501" name="Google Shape;501;p74"/>
          <p:cNvPicPr preferRelativeResize="0"/>
          <p:nvPr/>
        </p:nvPicPr>
        <p:blipFill>
          <a:blip r:embed="rId3">
            <a:alphaModFix/>
          </a:blip>
          <a:stretch>
            <a:fillRect/>
          </a:stretch>
        </p:blipFill>
        <p:spPr>
          <a:xfrm>
            <a:off x="4572000" y="789125"/>
            <a:ext cx="3087157" cy="400883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5"/>
          <p:cNvSpPr txBox="1"/>
          <p:nvPr/>
        </p:nvSpPr>
        <p:spPr>
          <a:xfrm>
            <a:off x="351149" y="10332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Concatenate a series</a:t>
            </a:r>
            <a:endParaRPr b="0" i="0" sz="2400" u="none" cap="none" strike="noStrike">
              <a:solidFill>
                <a:srgbClr val="434343"/>
              </a:solidFill>
              <a:latin typeface="Avenir"/>
              <a:ea typeface="Avenir"/>
              <a:cs typeface="Avenir"/>
              <a:sym typeface="Avenir"/>
            </a:endParaRPr>
          </a:p>
        </p:txBody>
      </p:sp>
      <p:sp>
        <p:nvSpPr>
          <p:cNvPr id="508" name="Google Shape;508;p75"/>
          <p:cNvSpPr txBox="1"/>
          <p:nvPr/>
        </p:nvSpPr>
        <p:spPr>
          <a:xfrm>
            <a:off x="6323200" y="1541900"/>
            <a:ext cx="1220400" cy="6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Avenir"/>
                <a:ea typeface="Avenir"/>
                <a:cs typeface="Avenir"/>
                <a:sym typeface="Avenir"/>
              </a:rPr>
              <a:t>Ignores the index labels of original series</a:t>
            </a:r>
            <a:endParaRPr sz="1100">
              <a:latin typeface="Avenir"/>
              <a:ea typeface="Avenir"/>
              <a:cs typeface="Avenir"/>
              <a:sym typeface="Avenir"/>
            </a:endParaRPr>
          </a:p>
        </p:txBody>
      </p:sp>
      <p:sp>
        <p:nvSpPr>
          <p:cNvPr id="509" name="Google Shape;50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pic>
        <p:nvPicPr>
          <p:cNvPr id="510" name="Google Shape;510;p75"/>
          <p:cNvPicPr preferRelativeResize="0"/>
          <p:nvPr/>
        </p:nvPicPr>
        <p:blipFill>
          <a:blip r:embed="rId3">
            <a:alphaModFix/>
          </a:blip>
          <a:stretch>
            <a:fillRect/>
          </a:stretch>
        </p:blipFill>
        <p:spPr>
          <a:xfrm>
            <a:off x="990600" y="784025"/>
            <a:ext cx="3986617" cy="4207075"/>
          </a:xfrm>
          <a:prstGeom prst="rect">
            <a:avLst/>
          </a:prstGeom>
          <a:noFill/>
          <a:ln cap="flat" cmpd="sng" w="9525">
            <a:solidFill>
              <a:srgbClr val="000000"/>
            </a:solidFill>
            <a:prstDash val="solid"/>
            <a:round/>
            <a:headEnd len="sm" w="sm" type="none"/>
            <a:tailEnd len="sm" w="sm" type="none"/>
          </a:ln>
        </p:spPr>
      </p:pic>
      <p:cxnSp>
        <p:nvCxnSpPr>
          <p:cNvPr id="511" name="Google Shape;511;p75"/>
          <p:cNvCxnSpPr/>
          <p:nvPr/>
        </p:nvCxnSpPr>
        <p:spPr>
          <a:xfrm>
            <a:off x="4719025" y="1369500"/>
            <a:ext cx="1611600" cy="515100"/>
          </a:xfrm>
          <a:prstGeom prst="bentConnector3">
            <a:avLst>
              <a:gd fmla="val 0" name="adj1"/>
            </a:avLst>
          </a:prstGeom>
          <a:noFill/>
          <a:ln cap="flat" cmpd="sng" w="19050">
            <a:solidFill>
              <a:srgbClr val="000000"/>
            </a:solidFill>
            <a:prstDash val="solid"/>
            <a:round/>
            <a:headEnd len="med" w="med" type="triangle"/>
            <a:tailEnd len="med" w="med" type="none"/>
          </a:ln>
        </p:spPr>
      </p:cxnSp>
      <p:sp>
        <p:nvSpPr>
          <p:cNvPr id="512" name="Google Shape;512;p75"/>
          <p:cNvSpPr/>
          <p:nvPr/>
        </p:nvSpPr>
        <p:spPr>
          <a:xfrm>
            <a:off x="1022025" y="1344200"/>
            <a:ext cx="277800" cy="352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6"/>
          <p:cNvSpPr txBox="1"/>
          <p:nvPr/>
        </p:nvSpPr>
        <p:spPr>
          <a:xfrm>
            <a:off x="857408" y="2822045"/>
            <a:ext cx="3457200" cy="693300"/>
          </a:xfrm>
          <a:prstGeom prst="rect">
            <a:avLst/>
          </a:prstGeom>
          <a:noFill/>
          <a:ln>
            <a:noFill/>
          </a:ln>
        </p:spPr>
        <p:txBody>
          <a:bodyPr anchorCtr="0" anchor="t" bIns="22850" lIns="22875" spcFirstLastPara="1" rIns="22875" wrap="square" tIns="22850">
            <a:noAutofit/>
          </a:bodyPr>
          <a:lstStyle/>
          <a:p>
            <a:pPr indent="0" lvl="0" marL="0" marR="0" rtl="0" algn="l">
              <a:lnSpc>
                <a:spcPct val="120000"/>
              </a:lnSpc>
              <a:spcBef>
                <a:spcPts val="0"/>
              </a:spcBef>
              <a:spcAft>
                <a:spcPts val="0"/>
              </a:spcAft>
              <a:buClr>
                <a:srgbClr val="FFFFFF"/>
              </a:buClr>
              <a:buSzPts val="1200"/>
              <a:buFont typeface="Open Sans"/>
              <a:buNone/>
            </a:pPr>
            <a:r>
              <a:rPr b="1" i="0" lang="en-GB" sz="1800" u="none" cap="none" strike="noStrike">
                <a:solidFill>
                  <a:schemeClr val="dk1"/>
                </a:solidFill>
                <a:latin typeface="Calibri"/>
                <a:ea typeface="Calibri"/>
                <a:cs typeface="Calibri"/>
                <a:sym typeface="Calibri"/>
              </a:rPr>
              <a:t>Contact Us</a:t>
            </a:r>
            <a:endParaRPr sz="700"/>
          </a:p>
          <a:p>
            <a:pPr indent="0" lvl="0" marL="0" marR="0" rtl="0" algn="l">
              <a:lnSpc>
                <a:spcPct val="120000"/>
              </a:lnSpc>
              <a:spcBef>
                <a:spcPts val="0"/>
              </a:spcBef>
              <a:spcAft>
                <a:spcPts val="0"/>
              </a:spcAft>
              <a:buClr>
                <a:srgbClr val="FFFFFF"/>
              </a:buClr>
              <a:buSzPts val="1200"/>
              <a:buFont typeface="Open Sans"/>
              <a:buNone/>
            </a:pPr>
            <a:r>
              <a:rPr lang="en-GB" sz="1800">
                <a:solidFill>
                  <a:schemeClr val="dk1"/>
                </a:solidFill>
                <a:latin typeface="Calibri"/>
                <a:ea typeface="Calibri"/>
                <a:cs typeface="Calibri"/>
                <a:sym typeface="Calibri"/>
              </a:rPr>
              <a:t>support</a:t>
            </a:r>
            <a:r>
              <a:rPr i="0" lang="en-GB" sz="1800" u="none" cap="none" strike="noStrike">
                <a:solidFill>
                  <a:schemeClr val="dk1"/>
                </a:solidFill>
                <a:latin typeface="Calibri"/>
                <a:ea typeface="Calibri"/>
                <a:cs typeface="Calibri"/>
                <a:sym typeface="Calibri"/>
              </a:rPr>
              <a:t>@knowledgehut.com</a:t>
            </a:r>
            <a:endParaRPr sz="1800">
              <a:solidFill>
                <a:schemeClr val="dk1"/>
              </a:solidFill>
              <a:latin typeface="Calibri"/>
              <a:ea typeface="Calibri"/>
              <a:cs typeface="Calibri"/>
              <a:sym typeface="Calibri"/>
            </a:endParaRPr>
          </a:p>
        </p:txBody>
      </p:sp>
      <p:sp>
        <p:nvSpPr>
          <p:cNvPr id="518" name="Google Shape;518;p76"/>
          <p:cNvSpPr txBox="1"/>
          <p:nvPr/>
        </p:nvSpPr>
        <p:spPr>
          <a:xfrm>
            <a:off x="786960" y="1760708"/>
            <a:ext cx="3785100" cy="560700"/>
          </a:xfrm>
          <a:prstGeom prst="rect">
            <a:avLst/>
          </a:prstGeom>
          <a:noFill/>
          <a:ln>
            <a:noFill/>
          </a:ln>
        </p:spPr>
        <p:txBody>
          <a:bodyPr anchorCtr="0" anchor="t" bIns="22850" lIns="22850" spcFirstLastPara="1" rIns="22850" wrap="square" tIns="22850">
            <a:noAutofit/>
          </a:bodyPr>
          <a:lstStyle/>
          <a:p>
            <a:pPr indent="0" lvl="0" marL="0" marR="0" rtl="0" algn="l">
              <a:lnSpc>
                <a:spcPct val="150000"/>
              </a:lnSpc>
              <a:spcBef>
                <a:spcPts val="0"/>
              </a:spcBef>
              <a:spcAft>
                <a:spcPts val="0"/>
              </a:spcAft>
              <a:buClr>
                <a:srgbClr val="DD1825"/>
              </a:buClr>
              <a:buSzPts val="1300"/>
              <a:buFont typeface="Open Sans"/>
              <a:buNone/>
            </a:pPr>
            <a:r>
              <a:rPr b="1" i="0" lang="en-GB" sz="3300" u="none" cap="none" strike="noStrike">
                <a:solidFill>
                  <a:schemeClr val="dk1"/>
                </a:solidFill>
                <a:latin typeface="Calibri"/>
                <a:ea typeface="Calibri"/>
                <a:cs typeface="Calibri"/>
                <a:sym typeface="Calibri"/>
              </a:rPr>
              <a:t>THANK YOU</a:t>
            </a:r>
            <a:endParaRPr sz="700"/>
          </a:p>
        </p:txBody>
      </p:sp>
      <p:sp>
        <p:nvSpPr>
          <p:cNvPr id="519" name="Google Shape;519;p76"/>
          <p:cNvSpPr txBox="1"/>
          <p:nvPr>
            <p:ph idx="1" type="body"/>
          </p:nvPr>
        </p:nvSpPr>
        <p:spPr>
          <a:xfrm>
            <a:off x="5583238" y="2447667"/>
            <a:ext cx="3279900" cy="280500"/>
          </a:xfrm>
          <a:prstGeom prst="rect">
            <a:avLst/>
          </a:prstGeom>
          <a:noFill/>
          <a:ln>
            <a:noFill/>
          </a:ln>
        </p:spPr>
        <p:txBody>
          <a:bodyPr anchorCtr="0" anchor="b" bIns="22850" lIns="45725" spcFirstLastPara="1" rIns="45725" wrap="square" tIns="22850">
            <a:noAutofit/>
          </a:bodyPr>
          <a:lstStyle/>
          <a:p>
            <a:pPr indent="0" lvl="0" marL="0" rtl="0" algn="l">
              <a:lnSpc>
                <a:spcPct val="130000"/>
              </a:lnSpc>
              <a:spcBef>
                <a:spcPts val="0"/>
              </a:spcBef>
              <a:spcAft>
                <a:spcPts val="0"/>
              </a:spcAft>
              <a:buClr>
                <a:schemeClr val="dk1"/>
              </a:buClr>
              <a:buSzPts val="1200"/>
              <a:buNone/>
            </a:pPr>
            <a:r>
              <a:rPr lang="en-GB"/>
              <a:t>Presenter’s Name</a:t>
            </a:r>
            <a:endParaRPr/>
          </a:p>
        </p:txBody>
      </p:sp>
      <p:sp>
        <p:nvSpPr>
          <p:cNvPr id="520" name="Google Shape;520;p76"/>
          <p:cNvSpPr txBox="1"/>
          <p:nvPr>
            <p:ph idx="2" type="body"/>
          </p:nvPr>
        </p:nvSpPr>
        <p:spPr>
          <a:xfrm>
            <a:off x="5583238" y="2790622"/>
            <a:ext cx="3279900" cy="656400"/>
          </a:xfrm>
          <a:prstGeom prst="rect">
            <a:avLst/>
          </a:prstGeom>
          <a:noFill/>
          <a:ln>
            <a:noFill/>
          </a:ln>
        </p:spPr>
        <p:txBody>
          <a:bodyPr anchorCtr="0" anchor="t" bIns="22850" lIns="45725" spcFirstLastPara="1" rIns="45725" wrap="square" tIns="22850">
            <a:noAutofit/>
          </a:bodyPr>
          <a:lstStyle/>
          <a:p>
            <a:pPr indent="0" lvl="0" marL="0" rtl="0" algn="l">
              <a:lnSpc>
                <a:spcPct val="130000"/>
              </a:lnSpc>
              <a:spcBef>
                <a:spcPts val="0"/>
              </a:spcBef>
              <a:spcAft>
                <a:spcPts val="0"/>
              </a:spcAft>
              <a:buClr>
                <a:schemeClr val="dk1"/>
              </a:buClr>
              <a:buSzPts val="1200"/>
              <a:buNone/>
            </a:pPr>
            <a:r>
              <a:rPr lang="en-GB"/>
              <a:t>Presenter’s Designation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7"/>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Pandas vs. Numpy</a:t>
            </a:r>
            <a:endParaRPr b="0" i="0" sz="2400" u="none" cap="none" strike="noStrike">
              <a:solidFill>
                <a:srgbClr val="434343"/>
              </a:solidFill>
              <a:latin typeface="Avenir"/>
              <a:ea typeface="Avenir"/>
              <a:cs typeface="Avenir"/>
              <a:sym typeface="Avenir"/>
            </a:endParaRPr>
          </a:p>
        </p:txBody>
      </p:sp>
      <p:graphicFrame>
        <p:nvGraphicFramePr>
          <p:cNvPr id="173" name="Google Shape;173;p37"/>
          <p:cNvGraphicFramePr/>
          <p:nvPr/>
        </p:nvGraphicFramePr>
        <p:xfrm>
          <a:off x="707375" y="1385725"/>
          <a:ext cx="3000000" cy="3000000"/>
        </p:xfrm>
        <a:graphic>
          <a:graphicData uri="http://schemas.openxmlformats.org/drawingml/2006/table">
            <a:tbl>
              <a:tblPr>
                <a:noFill/>
                <a:tableStyleId>{F68A623B-E6AB-4B41-90EB-47496B3225D1}</a:tableStyleId>
              </a:tblPr>
              <a:tblGrid>
                <a:gridCol w="3799750"/>
                <a:gridCol w="3799750"/>
              </a:tblGrid>
              <a:tr h="657100">
                <a:tc>
                  <a:txBody>
                    <a:bodyPr/>
                    <a:lstStyle/>
                    <a:p>
                      <a:pPr indent="0" lvl="0" marL="0" rtl="0" algn="ctr">
                        <a:spcBef>
                          <a:spcPts val="0"/>
                        </a:spcBef>
                        <a:spcAft>
                          <a:spcPts val="0"/>
                        </a:spcAft>
                        <a:buNone/>
                      </a:pPr>
                      <a:r>
                        <a:rPr b="1" lang="en-GB" sz="1800">
                          <a:latin typeface="Avenir"/>
                          <a:ea typeface="Avenir"/>
                          <a:cs typeface="Avenir"/>
                          <a:sym typeface="Avenir"/>
                        </a:rPr>
                        <a:t>Pandas</a:t>
                      </a:r>
                      <a:endParaRPr b="1" sz="18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800">
                          <a:latin typeface="Avenir"/>
                          <a:ea typeface="Avenir"/>
                          <a:cs typeface="Avenir"/>
                          <a:sym typeface="Avenir"/>
                        </a:rPr>
                        <a:t>Numpy</a:t>
                      </a:r>
                      <a:endParaRPr b="1" sz="18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779200">
                <a:tc>
                  <a:txBody>
                    <a:bodyPr/>
                    <a:lstStyle/>
                    <a:p>
                      <a:pPr indent="0" lvl="0" marL="0" rtl="0" algn="just">
                        <a:spcBef>
                          <a:spcPts val="0"/>
                        </a:spcBef>
                        <a:spcAft>
                          <a:spcPts val="0"/>
                        </a:spcAft>
                        <a:buNone/>
                      </a:pPr>
                      <a:r>
                        <a:rPr b="1" lang="en-GB">
                          <a:solidFill>
                            <a:schemeClr val="dk1"/>
                          </a:solidFill>
                          <a:highlight>
                            <a:srgbClr val="FFFFFF"/>
                          </a:highlight>
                          <a:latin typeface="Avenir"/>
                          <a:ea typeface="Avenir"/>
                          <a:cs typeface="Avenir"/>
                          <a:sym typeface="Avenir"/>
                        </a:rPr>
                        <a:t>It </a:t>
                      </a:r>
                      <a:r>
                        <a:rPr lang="en-GB">
                          <a:solidFill>
                            <a:schemeClr val="dk1"/>
                          </a:solidFill>
                          <a:highlight>
                            <a:srgbClr val="FFFFFF"/>
                          </a:highlight>
                          <a:latin typeface="Avenir"/>
                          <a:ea typeface="Avenir"/>
                          <a:cs typeface="Avenir"/>
                          <a:sym typeface="Avenir"/>
                        </a:rPr>
                        <a:t>provides some powerful objects like DataFrames and Series</a:t>
                      </a:r>
                      <a:endParaRPr>
                        <a:solidFill>
                          <a:schemeClr val="dk1"/>
                        </a:solidFill>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a:solidFill>
                            <a:schemeClr val="dk1"/>
                          </a:solidFill>
                          <a:highlight>
                            <a:srgbClr val="FFFFFF"/>
                          </a:highlight>
                          <a:latin typeface="Avenir"/>
                          <a:ea typeface="Avenir"/>
                          <a:cs typeface="Avenir"/>
                          <a:sym typeface="Avenir"/>
                        </a:rPr>
                        <a:t>It provides us with a powerful object known as an Array</a:t>
                      </a:r>
                      <a:endParaRPr>
                        <a:solidFill>
                          <a:schemeClr val="dk1"/>
                        </a:solidFill>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7725">
                <a:tc>
                  <a:txBody>
                    <a:bodyPr/>
                    <a:lstStyle/>
                    <a:p>
                      <a:pPr indent="0" lvl="0" marL="0" rtl="0" algn="just">
                        <a:spcBef>
                          <a:spcPts val="0"/>
                        </a:spcBef>
                        <a:spcAft>
                          <a:spcPts val="0"/>
                        </a:spcAft>
                        <a:buNone/>
                      </a:pPr>
                      <a:r>
                        <a:rPr lang="en-GB">
                          <a:solidFill>
                            <a:schemeClr val="dk1"/>
                          </a:solidFill>
                          <a:latin typeface="Avenir"/>
                          <a:ea typeface="Avenir"/>
                          <a:cs typeface="Avenir"/>
                          <a:sym typeface="Avenir"/>
                        </a:rPr>
                        <a:t>More streamlined handling of tabular data, and rich time series functionality</a:t>
                      </a:r>
                      <a:endParaRPr>
                        <a:solidFill>
                          <a:schemeClr val="dk1"/>
                        </a:solidFill>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a:highlight>
                            <a:srgbClr val="FFFFFF"/>
                          </a:highlight>
                          <a:latin typeface="Avenir"/>
                          <a:ea typeface="Avenir"/>
                          <a:cs typeface="Avenir"/>
                          <a:sym typeface="Avenir"/>
                        </a:rPr>
                        <a:t>Supports fast mathematical computation on arrays and matrices</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7725">
                <a:tc>
                  <a:txBody>
                    <a:bodyPr/>
                    <a:lstStyle/>
                    <a:p>
                      <a:pPr indent="0" lvl="0" marL="0" rtl="0" algn="just">
                        <a:spcBef>
                          <a:spcPts val="0"/>
                        </a:spcBef>
                        <a:spcAft>
                          <a:spcPts val="0"/>
                        </a:spcAft>
                        <a:buNone/>
                      </a:pPr>
                      <a:r>
                        <a:rPr lang="en-GB">
                          <a:solidFill>
                            <a:schemeClr val="dk1"/>
                          </a:solidFill>
                          <a:latin typeface="Avenir"/>
                          <a:ea typeface="Avenir"/>
                          <a:cs typeface="Avenir"/>
                          <a:sym typeface="Avenir"/>
                        </a:rPr>
                        <a:t>Easy handling missing data, data alignment, groupby, merge, and, join methods</a:t>
                      </a:r>
                      <a:endParaRPr>
                        <a:solidFill>
                          <a:schemeClr val="dk1"/>
                        </a:solidFill>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a:solidFill>
                            <a:schemeClr val="dk1"/>
                          </a:solidFill>
                          <a:latin typeface="Avenir"/>
                          <a:ea typeface="Avenir"/>
                          <a:cs typeface="Avenir"/>
                          <a:sym typeface="Avenir"/>
                        </a:rPr>
                        <a:t>A wide range of mathematical array operations</a:t>
                      </a:r>
                      <a:endParaRPr>
                        <a:solidFill>
                          <a:schemeClr val="dk1"/>
                        </a:solidFill>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8"/>
          <p:cNvSpPr txBox="1"/>
          <p:nvPr/>
        </p:nvSpPr>
        <p:spPr>
          <a:xfrm>
            <a:off x="381000" y="1226250"/>
            <a:ext cx="7183500" cy="761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Installing Pandas</a:t>
            </a:r>
            <a:endParaRPr sz="1600">
              <a:solidFill>
                <a:schemeClr val="dk1"/>
              </a:solidFill>
              <a:latin typeface="Avenir"/>
              <a:ea typeface="Avenir"/>
              <a:cs typeface="Avenir"/>
              <a:sym typeface="Avenir"/>
            </a:endParaRPr>
          </a:p>
          <a:p>
            <a:pPr indent="0" lvl="0" marL="457200" marR="0" rtl="0" algn="just">
              <a:lnSpc>
                <a:spcPct val="150000"/>
              </a:lnSpc>
              <a:spcBef>
                <a:spcPts val="0"/>
              </a:spcBef>
              <a:spcAft>
                <a:spcPts val="0"/>
              </a:spcAft>
              <a:buNone/>
            </a:pPr>
            <a:r>
              <a:rPr lang="en-GB" sz="1600">
                <a:solidFill>
                  <a:schemeClr val="dk1"/>
                </a:solidFill>
                <a:latin typeface="Avenir"/>
                <a:ea typeface="Avenir"/>
                <a:cs typeface="Avenir"/>
                <a:sym typeface="Avenir"/>
              </a:rPr>
              <a:t>Use the following command to install Pandas using jupyter notebook</a:t>
            </a:r>
            <a:endParaRPr sz="1600">
              <a:solidFill>
                <a:schemeClr val="dk1"/>
              </a:solidFill>
              <a:latin typeface="Avenir"/>
              <a:ea typeface="Avenir"/>
              <a:cs typeface="Avenir"/>
              <a:sym typeface="Avenir"/>
            </a:endParaRPr>
          </a:p>
        </p:txBody>
      </p:sp>
      <p:sp>
        <p:nvSpPr>
          <p:cNvPr id="179" name="Google Shape;179;p38"/>
          <p:cNvSpPr txBox="1"/>
          <p:nvPr/>
        </p:nvSpPr>
        <p:spPr>
          <a:xfrm>
            <a:off x="380550" y="3217375"/>
            <a:ext cx="7183500" cy="417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Importing pandas as alias ‘pd’ is a common practice</a:t>
            </a:r>
            <a:endParaRPr sz="1600">
              <a:solidFill>
                <a:schemeClr val="dk1"/>
              </a:solidFill>
            </a:endParaRPr>
          </a:p>
        </p:txBody>
      </p:sp>
      <p:sp>
        <p:nvSpPr>
          <p:cNvPr id="180" name="Google Shape;180;p38"/>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Installation</a:t>
            </a:r>
            <a:endParaRPr b="0" i="0" sz="2400" u="none" cap="none" strike="noStrike">
              <a:solidFill>
                <a:srgbClr val="434343"/>
              </a:solidFill>
              <a:latin typeface="Avenir"/>
              <a:ea typeface="Avenir"/>
              <a:cs typeface="Avenir"/>
              <a:sym typeface="Avenir"/>
            </a:endParaRPr>
          </a:p>
        </p:txBody>
      </p:sp>
      <p:pic>
        <p:nvPicPr>
          <p:cNvPr id="181" name="Google Shape;181;p38"/>
          <p:cNvPicPr preferRelativeResize="0"/>
          <p:nvPr/>
        </p:nvPicPr>
        <p:blipFill>
          <a:blip r:embed="rId3">
            <a:alphaModFix/>
          </a:blip>
          <a:stretch>
            <a:fillRect/>
          </a:stretch>
        </p:blipFill>
        <p:spPr>
          <a:xfrm>
            <a:off x="1792921" y="2109925"/>
            <a:ext cx="5558156" cy="528300"/>
          </a:xfrm>
          <a:prstGeom prst="rect">
            <a:avLst/>
          </a:prstGeom>
          <a:noFill/>
          <a:ln cap="flat" cmpd="sng" w="9525">
            <a:solidFill>
              <a:schemeClr val="dk2"/>
            </a:solidFill>
            <a:prstDash val="solid"/>
            <a:round/>
            <a:headEnd len="sm" w="sm" type="none"/>
            <a:tailEnd len="sm" w="sm" type="none"/>
          </a:ln>
        </p:spPr>
      </p:pic>
      <p:pic>
        <p:nvPicPr>
          <p:cNvPr id="182" name="Google Shape;182;p38"/>
          <p:cNvPicPr preferRelativeResize="0"/>
          <p:nvPr/>
        </p:nvPicPr>
        <p:blipFill>
          <a:blip r:embed="rId4">
            <a:alphaModFix/>
          </a:blip>
          <a:stretch>
            <a:fillRect/>
          </a:stretch>
        </p:blipFill>
        <p:spPr>
          <a:xfrm>
            <a:off x="1792925" y="3957850"/>
            <a:ext cx="5423880" cy="528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9"/>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Pandas Components</a:t>
            </a:r>
            <a:endParaRPr b="0" i="0" sz="2400" u="none" cap="none" strike="noStrike">
              <a:solidFill>
                <a:srgbClr val="434343"/>
              </a:solidFill>
              <a:latin typeface="Avenir"/>
              <a:ea typeface="Avenir"/>
              <a:cs typeface="Avenir"/>
              <a:sym typeface="Avenir"/>
            </a:endParaRPr>
          </a:p>
        </p:txBody>
      </p:sp>
      <p:sp>
        <p:nvSpPr>
          <p:cNvPr id="188" name="Google Shape;188;p39"/>
          <p:cNvSpPr/>
          <p:nvPr/>
        </p:nvSpPr>
        <p:spPr>
          <a:xfrm flipH="1">
            <a:off x="2801375" y="1312300"/>
            <a:ext cx="24111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200">
                <a:solidFill>
                  <a:srgbClr val="FFFFFF"/>
                </a:solidFill>
                <a:latin typeface="Avenir"/>
                <a:ea typeface="Avenir"/>
                <a:cs typeface="Avenir"/>
                <a:sym typeface="Avenir"/>
              </a:rPr>
              <a:t>Components of Pandas</a:t>
            </a:r>
            <a:endParaRPr b="1" sz="1200">
              <a:solidFill>
                <a:srgbClr val="FFFFFF"/>
              </a:solidFill>
              <a:latin typeface="Avenir"/>
              <a:ea typeface="Avenir"/>
              <a:cs typeface="Avenir"/>
              <a:sym typeface="Avenir"/>
            </a:endParaRPr>
          </a:p>
        </p:txBody>
      </p:sp>
      <p:cxnSp>
        <p:nvCxnSpPr>
          <p:cNvPr id="189" name="Google Shape;189;p39"/>
          <p:cNvCxnSpPr>
            <a:stCxn id="188" idx="2"/>
            <a:endCxn id="190" idx="0"/>
          </p:cNvCxnSpPr>
          <p:nvPr/>
        </p:nvCxnSpPr>
        <p:spPr>
          <a:xfrm flipH="1" rot="-5400000">
            <a:off x="4165625" y="1534600"/>
            <a:ext cx="1225200" cy="1542600"/>
          </a:xfrm>
          <a:prstGeom prst="bentConnector3">
            <a:avLst>
              <a:gd fmla="val 50003" name="adj1"/>
            </a:avLst>
          </a:prstGeom>
          <a:noFill/>
          <a:ln cap="flat" cmpd="sng" w="28575">
            <a:solidFill>
              <a:schemeClr val="dk1"/>
            </a:solidFill>
            <a:prstDash val="solid"/>
            <a:round/>
            <a:headEnd len="sm" w="sm" type="none"/>
            <a:tailEnd len="sm" w="sm" type="none"/>
          </a:ln>
        </p:spPr>
      </p:cxnSp>
      <p:sp>
        <p:nvSpPr>
          <p:cNvPr id="191" name="Google Shape;191;p39"/>
          <p:cNvSpPr/>
          <p:nvPr/>
        </p:nvSpPr>
        <p:spPr>
          <a:xfrm flipH="1">
            <a:off x="1921650" y="2858400"/>
            <a:ext cx="12462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latin typeface="Avenir"/>
                <a:ea typeface="Avenir"/>
                <a:cs typeface="Avenir"/>
                <a:sym typeface="Avenir"/>
              </a:rPr>
              <a:t>One Dimensional</a:t>
            </a:r>
            <a:endParaRPr b="1" sz="1200">
              <a:solidFill>
                <a:srgbClr val="FFFFFF"/>
              </a:solidFill>
              <a:latin typeface="Avenir"/>
              <a:ea typeface="Avenir"/>
              <a:cs typeface="Avenir"/>
              <a:sym typeface="Avenir"/>
            </a:endParaRPr>
          </a:p>
        </p:txBody>
      </p:sp>
      <p:sp>
        <p:nvSpPr>
          <p:cNvPr id="190" name="Google Shape;190;p39"/>
          <p:cNvSpPr/>
          <p:nvPr/>
        </p:nvSpPr>
        <p:spPr>
          <a:xfrm flipH="1">
            <a:off x="4926550" y="2918575"/>
            <a:ext cx="12462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latin typeface="Avenir"/>
                <a:ea typeface="Avenir"/>
                <a:cs typeface="Avenir"/>
                <a:sym typeface="Avenir"/>
              </a:rPr>
              <a:t>Multi Dimensional</a:t>
            </a:r>
            <a:endParaRPr b="1" sz="1200">
              <a:solidFill>
                <a:srgbClr val="FFFFFF"/>
              </a:solidFill>
              <a:latin typeface="Avenir"/>
              <a:ea typeface="Avenir"/>
              <a:cs typeface="Avenir"/>
              <a:sym typeface="Avenir"/>
            </a:endParaRPr>
          </a:p>
        </p:txBody>
      </p:sp>
      <p:cxnSp>
        <p:nvCxnSpPr>
          <p:cNvPr id="192" name="Google Shape;192;p39"/>
          <p:cNvCxnSpPr/>
          <p:nvPr/>
        </p:nvCxnSpPr>
        <p:spPr>
          <a:xfrm flipH="1">
            <a:off x="2538300" y="3239400"/>
            <a:ext cx="12900" cy="691500"/>
          </a:xfrm>
          <a:prstGeom prst="straightConnector1">
            <a:avLst/>
          </a:prstGeom>
          <a:noFill/>
          <a:ln cap="flat" cmpd="sng" w="28575">
            <a:solidFill>
              <a:srgbClr val="000000"/>
            </a:solidFill>
            <a:prstDash val="solid"/>
            <a:round/>
            <a:headEnd len="med" w="med" type="none"/>
            <a:tailEnd len="med" w="med" type="none"/>
          </a:ln>
        </p:spPr>
      </p:cxnSp>
      <p:sp>
        <p:nvSpPr>
          <p:cNvPr id="193" name="Google Shape;193;p39"/>
          <p:cNvSpPr/>
          <p:nvPr/>
        </p:nvSpPr>
        <p:spPr>
          <a:xfrm flipH="1">
            <a:off x="1921650" y="3930900"/>
            <a:ext cx="12462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latin typeface="Avenir"/>
                <a:ea typeface="Avenir"/>
                <a:cs typeface="Avenir"/>
                <a:sym typeface="Avenir"/>
              </a:rPr>
              <a:t>Series</a:t>
            </a:r>
            <a:endParaRPr b="1" sz="1200">
              <a:solidFill>
                <a:srgbClr val="FFFFFF"/>
              </a:solidFill>
              <a:latin typeface="Avenir"/>
              <a:ea typeface="Avenir"/>
              <a:cs typeface="Avenir"/>
              <a:sym typeface="Avenir"/>
            </a:endParaRPr>
          </a:p>
        </p:txBody>
      </p:sp>
      <p:cxnSp>
        <p:nvCxnSpPr>
          <p:cNvPr id="194" name="Google Shape;194;p39"/>
          <p:cNvCxnSpPr>
            <a:stCxn id="190" idx="2"/>
            <a:endCxn id="195" idx="0"/>
          </p:cNvCxnSpPr>
          <p:nvPr/>
        </p:nvCxnSpPr>
        <p:spPr>
          <a:xfrm flipH="1" rot="-5400000">
            <a:off x="5873950" y="2975275"/>
            <a:ext cx="673800" cy="1322400"/>
          </a:xfrm>
          <a:prstGeom prst="bentConnector3">
            <a:avLst>
              <a:gd fmla="val 50011" name="adj1"/>
            </a:avLst>
          </a:prstGeom>
          <a:noFill/>
          <a:ln cap="flat" cmpd="sng" w="28575">
            <a:solidFill>
              <a:srgbClr val="000000"/>
            </a:solidFill>
            <a:prstDash val="solid"/>
            <a:round/>
            <a:headEnd len="sm" w="sm" type="none"/>
            <a:tailEnd len="sm" w="sm" type="none"/>
          </a:ln>
        </p:spPr>
      </p:cxnSp>
      <p:sp>
        <p:nvSpPr>
          <p:cNvPr id="196" name="Google Shape;196;p39"/>
          <p:cNvSpPr/>
          <p:nvPr/>
        </p:nvSpPr>
        <p:spPr>
          <a:xfrm flipH="1">
            <a:off x="3652575" y="3973525"/>
            <a:ext cx="12462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latin typeface="Avenir"/>
                <a:ea typeface="Avenir"/>
                <a:cs typeface="Avenir"/>
                <a:sym typeface="Avenir"/>
              </a:rPr>
              <a:t>DataFrame</a:t>
            </a:r>
            <a:endParaRPr b="1" sz="1200">
              <a:solidFill>
                <a:srgbClr val="FFFFFF"/>
              </a:solidFill>
              <a:latin typeface="Avenir"/>
              <a:ea typeface="Avenir"/>
              <a:cs typeface="Avenir"/>
              <a:sym typeface="Avenir"/>
            </a:endParaRPr>
          </a:p>
        </p:txBody>
      </p:sp>
      <p:sp>
        <p:nvSpPr>
          <p:cNvPr id="195" name="Google Shape;195;p39"/>
          <p:cNvSpPr/>
          <p:nvPr/>
        </p:nvSpPr>
        <p:spPr>
          <a:xfrm flipH="1">
            <a:off x="6248950" y="3973525"/>
            <a:ext cx="1246200" cy="381000"/>
          </a:xfrm>
          <a:prstGeom prst="rect">
            <a:avLst/>
          </a:prstGeom>
          <a:solidFill>
            <a:schemeClr val="dk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latin typeface="Avenir"/>
                <a:ea typeface="Avenir"/>
                <a:cs typeface="Avenir"/>
                <a:sym typeface="Avenir"/>
              </a:rPr>
              <a:t>Panel Data</a:t>
            </a:r>
            <a:endParaRPr b="1" sz="1200">
              <a:solidFill>
                <a:srgbClr val="FFFFFF"/>
              </a:solidFill>
              <a:latin typeface="Avenir"/>
              <a:ea typeface="Avenir"/>
              <a:cs typeface="Avenir"/>
              <a:sym typeface="Avenir"/>
            </a:endParaRPr>
          </a:p>
        </p:txBody>
      </p:sp>
      <p:cxnSp>
        <p:nvCxnSpPr>
          <p:cNvPr id="197" name="Google Shape;197;p39"/>
          <p:cNvCxnSpPr>
            <a:stCxn id="188" idx="2"/>
            <a:endCxn id="191" idx="0"/>
          </p:cNvCxnSpPr>
          <p:nvPr/>
        </p:nvCxnSpPr>
        <p:spPr>
          <a:xfrm rot="5400000">
            <a:off x="2693225" y="1544800"/>
            <a:ext cx="1165200" cy="1462200"/>
          </a:xfrm>
          <a:prstGeom prst="bentConnector3">
            <a:avLst>
              <a:gd fmla="val 52111" name="adj1"/>
            </a:avLst>
          </a:prstGeom>
          <a:noFill/>
          <a:ln cap="flat" cmpd="sng" w="28575">
            <a:solidFill>
              <a:schemeClr val="dk1"/>
            </a:solidFill>
            <a:prstDash val="solid"/>
            <a:round/>
            <a:headEnd len="med" w="med" type="none"/>
            <a:tailEnd len="med" w="med" type="none"/>
          </a:ln>
        </p:spPr>
      </p:cxnSp>
      <p:cxnSp>
        <p:nvCxnSpPr>
          <p:cNvPr id="198" name="Google Shape;198;p39"/>
          <p:cNvCxnSpPr>
            <a:stCxn id="190" idx="2"/>
            <a:endCxn id="196" idx="0"/>
          </p:cNvCxnSpPr>
          <p:nvPr/>
        </p:nvCxnSpPr>
        <p:spPr>
          <a:xfrm rot="5400000">
            <a:off x="4575700" y="2999425"/>
            <a:ext cx="673800" cy="1274100"/>
          </a:xfrm>
          <a:prstGeom prst="bentConnector3">
            <a:avLst>
              <a:gd fmla="val 50011"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txBox="1"/>
          <p:nvPr/>
        </p:nvSpPr>
        <p:spPr>
          <a:xfrm>
            <a:off x="425121" y="2323425"/>
            <a:ext cx="4288800" cy="7806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rgbClr val="000000"/>
              </a:buClr>
              <a:buSzPts val="2400"/>
              <a:buFont typeface="Arial"/>
              <a:buNone/>
            </a:pPr>
            <a:r>
              <a:rPr lang="en-GB" sz="4000">
                <a:latin typeface="Avenir"/>
                <a:ea typeface="Avenir"/>
                <a:cs typeface="Avenir"/>
                <a:sym typeface="Avenir"/>
              </a:rPr>
              <a:t>Pandas Series</a:t>
            </a:r>
            <a:endParaRPr i="0" sz="4000" u="none" cap="none" strike="noStrike">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41"/>
          <p:cNvPicPr preferRelativeResize="0"/>
          <p:nvPr/>
        </p:nvPicPr>
        <p:blipFill rotWithShape="1">
          <a:blip r:embed="rId3">
            <a:alphaModFix/>
          </a:blip>
          <a:srcRect b="0" l="0" r="3063" t="0"/>
          <a:stretch/>
        </p:blipFill>
        <p:spPr>
          <a:xfrm>
            <a:off x="2081775" y="1711500"/>
            <a:ext cx="4912275" cy="581025"/>
          </a:xfrm>
          <a:prstGeom prst="rect">
            <a:avLst/>
          </a:prstGeom>
          <a:noFill/>
          <a:ln cap="flat" cmpd="sng" w="9525">
            <a:solidFill>
              <a:schemeClr val="dk2"/>
            </a:solidFill>
            <a:prstDash val="solid"/>
            <a:round/>
            <a:headEnd len="sm" w="sm" type="none"/>
            <a:tailEnd len="sm" w="sm" type="none"/>
          </a:ln>
        </p:spPr>
      </p:pic>
      <p:sp>
        <p:nvSpPr>
          <p:cNvPr id="210" name="Google Shape;210;p41"/>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434343"/>
                </a:solidFill>
                <a:latin typeface="Avenir"/>
                <a:ea typeface="Avenir"/>
                <a:cs typeface="Avenir"/>
                <a:sym typeface="Avenir"/>
              </a:rPr>
              <a:t>Pandas series</a:t>
            </a:r>
            <a:endParaRPr b="0" i="0" sz="2400" u="none" cap="none" strike="noStrike">
              <a:solidFill>
                <a:srgbClr val="434343"/>
              </a:solidFill>
              <a:latin typeface="Avenir"/>
              <a:ea typeface="Avenir"/>
              <a:cs typeface="Avenir"/>
              <a:sym typeface="Avenir"/>
            </a:endParaRPr>
          </a:p>
        </p:txBody>
      </p:sp>
      <p:sp>
        <p:nvSpPr>
          <p:cNvPr id="211" name="Google Shape;211;p41"/>
          <p:cNvSpPr/>
          <p:nvPr/>
        </p:nvSpPr>
        <p:spPr>
          <a:xfrm>
            <a:off x="1767938" y="2556888"/>
            <a:ext cx="1943700" cy="40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latin typeface="Avenir"/>
                <a:ea typeface="Avenir"/>
                <a:cs typeface="Avenir"/>
                <a:sym typeface="Avenir"/>
              </a:rPr>
              <a:t>Data can be in the form of ndarray, lists</a:t>
            </a:r>
            <a:endParaRPr b="1" sz="1100">
              <a:latin typeface="Avenir"/>
              <a:ea typeface="Avenir"/>
              <a:cs typeface="Avenir"/>
              <a:sym typeface="Avenir"/>
            </a:endParaRPr>
          </a:p>
        </p:txBody>
      </p:sp>
      <p:sp>
        <p:nvSpPr>
          <p:cNvPr id="212" name="Google Shape;212;p41"/>
          <p:cNvSpPr/>
          <p:nvPr/>
        </p:nvSpPr>
        <p:spPr>
          <a:xfrm>
            <a:off x="5834325" y="3195725"/>
            <a:ext cx="1302000" cy="41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latin typeface="Avenir"/>
                <a:ea typeface="Avenir"/>
                <a:cs typeface="Avenir"/>
                <a:sym typeface="Avenir"/>
              </a:rPr>
              <a:t>Data type </a:t>
            </a:r>
            <a:endParaRPr b="1" sz="1100">
              <a:latin typeface="Avenir"/>
              <a:ea typeface="Avenir"/>
              <a:cs typeface="Avenir"/>
              <a:sym typeface="Avenir"/>
            </a:endParaRPr>
          </a:p>
          <a:p>
            <a:pPr indent="0" lvl="0" marL="0" rtl="0" algn="ctr">
              <a:spcBef>
                <a:spcPts val="0"/>
              </a:spcBef>
              <a:spcAft>
                <a:spcPts val="0"/>
              </a:spcAft>
              <a:buNone/>
            </a:pPr>
            <a:r>
              <a:rPr b="1" lang="en-GB" sz="1100">
                <a:latin typeface="Avenir"/>
                <a:ea typeface="Avenir"/>
                <a:cs typeface="Avenir"/>
                <a:sym typeface="Avenir"/>
              </a:rPr>
              <a:t>for the series</a:t>
            </a:r>
            <a:endParaRPr b="1" sz="1100">
              <a:latin typeface="Avenir"/>
              <a:ea typeface="Avenir"/>
              <a:cs typeface="Avenir"/>
              <a:sym typeface="Avenir"/>
            </a:endParaRPr>
          </a:p>
        </p:txBody>
      </p:sp>
      <p:sp>
        <p:nvSpPr>
          <p:cNvPr id="213" name="Google Shape;213;p41"/>
          <p:cNvSpPr/>
          <p:nvPr/>
        </p:nvSpPr>
        <p:spPr>
          <a:xfrm>
            <a:off x="3384650" y="3899275"/>
            <a:ext cx="2526900" cy="47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latin typeface="Avenir"/>
                <a:ea typeface="Avenir"/>
                <a:cs typeface="Avenir"/>
                <a:sym typeface="Avenir"/>
              </a:rPr>
              <a:t>Values must be hashable and have the same length as data</a:t>
            </a:r>
            <a:endParaRPr b="1" sz="1100">
              <a:latin typeface="Avenir"/>
              <a:ea typeface="Avenir"/>
              <a:cs typeface="Avenir"/>
              <a:sym typeface="Avenir"/>
            </a:endParaRPr>
          </a:p>
        </p:txBody>
      </p:sp>
      <p:cxnSp>
        <p:nvCxnSpPr>
          <p:cNvPr id="214" name="Google Shape;214;p41"/>
          <p:cNvCxnSpPr/>
          <p:nvPr/>
        </p:nvCxnSpPr>
        <p:spPr>
          <a:xfrm>
            <a:off x="4604275" y="2129950"/>
            <a:ext cx="8400" cy="1732800"/>
          </a:xfrm>
          <a:prstGeom prst="straightConnector1">
            <a:avLst/>
          </a:prstGeom>
          <a:noFill/>
          <a:ln cap="flat" cmpd="sng" w="9525">
            <a:solidFill>
              <a:srgbClr val="000000"/>
            </a:solidFill>
            <a:prstDash val="solid"/>
            <a:round/>
            <a:headEnd len="med" w="med" type="triangle"/>
            <a:tailEnd len="med" w="med" type="none"/>
          </a:ln>
        </p:spPr>
      </p:cxnSp>
      <p:sp>
        <p:nvSpPr>
          <p:cNvPr id="215" name="Google Shape;215;p41"/>
          <p:cNvSpPr/>
          <p:nvPr/>
        </p:nvSpPr>
        <p:spPr>
          <a:xfrm>
            <a:off x="6145750" y="2448475"/>
            <a:ext cx="1403400" cy="40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latin typeface="Avenir"/>
                <a:ea typeface="Avenir"/>
                <a:cs typeface="Avenir"/>
                <a:sym typeface="Avenir"/>
              </a:rPr>
              <a:t>To copy the data</a:t>
            </a:r>
            <a:endParaRPr b="1" sz="1100">
              <a:latin typeface="Avenir"/>
              <a:ea typeface="Avenir"/>
              <a:cs typeface="Avenir"/>
              <a:sym typeface="Avenir"/>
            </a:endParaRPr>
          </a:p>
        </p:txBody>
      </p:sp>
      <p:sp>
        <p:nvSpPr>
          <p:cNvPr id="216" name="Google Shape;216;p41"/>
          <p:cNvSpPr/>
          <p:nvPr/>
        </p:nvSpPr>
        <p:spPr>
          <a:xfrm>
            <a:off x="3711776" y="2127517"/>
            <a:ext cx="354990" cy="645566"/>
          </a:xfrm>
          <a:custGeom>
            <a:rect b="b" l="l" r="r" t="t"/>
            <a:pathLst>
              <a:path extrusionOk="0" h="25247" w="12355">
                <a:moveTo>
                  <a:pt x="12355" y="0"/>
                </a:moveTo>
                <a:lnTo>
                  <a:pt x="12355" y="25247"/>
                </a:lnTo>
                <a:lnTo>
                  <a:pt x="0" y="25247"/>
                </a:lnTo>
              </a:path>
            </a:pathLst>
          </a:custGeom>
          <a:noFill/>
          <a:ln cap="flat" cmpd="sng" w="9525">
            <a:solidFill>
              <a:srgbClr val="000000"/>
            </a:solidFill>
            <a:prstDash val="solid"/>
            <a:round/>
            <a:headEnd len="med" w="med" type="triangle"/>
            <a:tailEnd len="med" w="med" type="none"/>
          </a:ln>
        </p:spPr>
      </p:sp>
      <p:sp>
        <p:nvSpPr>
          <p:cNvPr id="217" name="Google Shape;217;p41"/>
          <p:cNvSpPr/>
          <p:nvPr/>
        </p:nvSpPr>
        <p:spPr>
          <a:xfrm flipH="1">
            <a:off x="5769185" y="2127524"/>
            <a:ext cx="354990" cy="528293"/>
          </a:xfrm>
          <a:custGeom>
            <a:rect b="b" l="l" r="r" t="t"/>
            <a:pathLst>
              <a:path extrusionOk="0" h="25247" w="12355">
                <a:moveTo>
                  <a:pt x="12355" y="0"/>
                </a:moveTo>
                <a:lnTo>
                  <a:pt x="12355" y="25247"/>
                </a:lnTo>
                <a:lnTo>
                  <a:pt x="0" y="25247"/>
                </a:lnTo>
              </a:path>
            </a:pathLst>
          </a:custGeom>
          <a:noFill/>
          <a:ln cap="flat" cmpd="sng" w="9525">
            <a:solidFill>
              <a:srgbClr val="000000"/>
            </a:solidFill>
            <a:prstDash val="solid"/>
            <a:round/>
            <a:headEnd len="med" w="med" type="triangle"/>
            <a:tailEnd len="med" w="med" type="none"/>
          </a:ln>
        </p:spPr>
      </p:sp>
      <p:sp>
        <p:nvSpPr>
          <p:cNvPr id="218" name="Google Shape;218;p41"/>
          <p:cNvSpPr/>
          <p:nvPr/>
        </p:nvSpPr>
        <p:spPr>
          <a:xfrm flipH="1">
            <a:off x="5235759" y="2127525"/>
            <a:ext cx="593534" cy="1309057"/>
          </a:xfrm>
          <a:custGeom>
            <a:rect b="b" l="l" r="r" t="t"/>
            <a:pathLst>
              <a:path extrusionOk="0" h="25247" w="12355">
                <a:moveTo>
                  <a:pt x="12355" y="0"/>
                </a:moveTo>
                <a:lnTo>
                  <a:pt x="12355" y="25247"/>
                </a:lnTo>
                <a:lnTo>
                  <a:pt x="0" y="25247"/>
                </a:lnTo>
              </a:path>
            </a:pathLst>
          </a:custGeom>
          <a:noFill/>
          <a:ln cap="flat" cmpd="sng" w="9525">
            <a:solidFill>
              <a:srgbClr val="000000"/>
            </a:solidFill>
            <a:prstDash val="solid"/>
            <a:round/>
            <a:headEnd len="med" w="med" type="triangle"/>
            <a:tailEnd len="med" w="med" type="none"/>
          </a:ln>
        </p:spPr>
      </p:sp>
      <p:sp>
        <p:nvSpPr>
          <p:cNvPr id="219" name="Google Shape;219;p41"/>
          <p:cNvSpPr txBox="1"/>
          <p:nvPr/>
        </p:nvSpPr>
        <p:spPr>
          <a:xfrm>
            <a:off x="381000" y="921450"/>
            <a:ext cx="8175900" cy="473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dk1"/>
              </a:buClr>
              <a:buSzPts val="1600"/>
              <a:buFont typeface="Avenir"/>
              <a:buChar char="●"/>
            </a:pPr>
            <a:r>
              <a:rPr lang="en-GB" sz="1600">
                <a:solidFill>
                  <a:schemeClr val="dk1"/>
                </a:solidFill>
                <a:highlight>
                  <a:srgbClr val="FFFFFF"/>
                </a:highlight>
                <a:latin typeface="Avenir"/>
                <a:ea typeface="Avenir"/>
                <a:cs typeface="Avenir"/>
                <a:sym typeface="Avenir"/>
              </a:rPr>
              <a:t>A Pandas Series is a one-dimensional array of indexed data</a:t>
            </a:r>
            <a:endParaRPr sz="1600">
              <a:solidFill>
                <a:schemeClr val="dk1"/>
              </a:solidFill>
              <a:latin typeface="Avenir"/>
              <a:ea typeface="Avenir"/>
              <a:cs typeface="Avenir"/>
              <a:sym typeface="Avenir"/>
            </a:endParaRPr>
          </a:p>
          <a:p>
            <a:pPr indent="-330200" lvl="0" marL="457200" marR="0" rtl="0" algn="just">
              <a:lnSpc>
                <a:spcPct val="15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Syntax: </a:t>
            </a:r>
            <a:endParaRPr sz="1600">
              <a:solidFill>
                <a:schemeClr val="dk1"/>
              </a:solidFill>
              <a:latin typeface="Avenir"/>
              <a:ea typeface="Avenir"/>
              <a:cs typeface="Avenir"/>
              <a:sym typeface="Avenir"/>
            </a:endParaRPr>
          </a:p>
        </p:txBody>
      </p:sp>
      <p:sp>
        <p:nvSpPr>
          <p:cNvPr id="220" name="Google Shape;220;p41"/>
          <p:cNvSpPr txBox="1"/>
          <p:nvPr/>
        </p:nvSpPr>
        <p:spPr>
          <a:xfrm>
            <a:off x="891625" y="4525075"/>
            <a:ext cx="69318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dk1"/>
                </a:solidFill>
                <a:highlight>
                  <a:srgbClr val="FFFFFF"/>
                </a:highlight>
                <a:latin typeface="Avenir"/>
                <a:ea typeface="Avenir"/>
                <a:cs typeface="Avenir"/>
                <a:sym typeface="Avenir"/>
              </a:rPr>
              <a:t>Pandas Series</a:t>
            </a:r>
            <a:r>
              <a:rPr lang="en-GB" sz="1600">
                <a:solidFill>
                  <a:schemeClr val="dk1"/>
                </a:solidFill>
                <a:highlight>
                  <a:srgbClr val="FFFFFF"/>
                </a:highlight>
                <a:latin typeface="Avenir"/>
                <a:ea typeface="Avenir"/>
                <a:cs typeface="Avenir"/>
                <a:sym typeface="Avenir"/>
              </a:rPr>
              <a:t> can be thought of as a column in the excel sheet</a:t>
            </a:r>
            <a:endParaRPr sz="160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H ZEOLEARN - Content">
  <a:themeElements>
    <a:clrScheme name="KH New">
      <a:dk1>
        <a:srgbClr val="1A1918"/>
      </a:dk1>
      <a:lt1>
        <a:srgbClr val="FFFFFF"/>
      </a:lt1>
      <a:dk2>
        <a:srgbClr val="556272"/>
      </a:dk2>
      <a:lt2>
        <a:srgbClr val="EEECE1"/>
      </a:lt2>
      <a:accent1>
        <a:srgbClr val="FF712A"/>
      </a:accent1>
      <a:accent2>
        <a:srgbClr val="043078"/>
      </a:accent2>
      <a:accent3>
        <a:srgbClr val="5F68EA"/>
      </a:accent3>
      <a:accent4>
        <a:srgbClr val="13D081"/>
      </a:accent4>
      <a:accent5>
        <a:srgbClr val="E0387E"/>
      </a:accent5>
      <a:accent6>
        <a:srgbClr val="00CDFF"/>
      </a:accent6>
      <a:hlink>
        <a:srgbClr val="FFB900"/>
      </a:hlink>
      <a:folHlink>
        <a:srgbClr val="2EA5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ADE1C4882328468AB11A09CA73C7B9" ma:contentTypeVersion="6" ma:contentTypeDescription="Create a new document." ma:contentTypeScope="" ma:versionID="7f01a823dfc78168cf8548e630f69f3b">
  <xsd:schema xmlns:xsd="http://www.w3.org/2001/XMLSchema" xmlns:xs="http://www.w3.org/2001/XMLSchema" xmlns:p="http://schemas.microsoft.com/office/2006/metadata/properties" xmlns:ns2="7f8416b5-663b-401a-aa91-aba6416178f2" xmlns:ns3="c372f58d-bca6-4618-af47-7b14dd1663c1" targetNamespace="http://schemas.microsoft.com/office/2006/metadata/properties" ma:root="true" ma:fieldsID="32cce6590538f5b674faf1b1d670705f" ns2:_="" ns3:_="">
    <xsd:import namespace="7f8416b5-663b-401a-aa91-aba6416178f2"/>
    <xsd:import namespace="c372f58d-bca6-4618-af47-7b14dd1663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416b5-663b-401a-aa91-aba641617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72f58d-bca6-4618-af47-7b14dd1663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459130-A650-40D6-8396-2F43ACD58D47}"/>
</file>

<file path=customXml/itemProps2.xml><?xml version="1.0" encoding="utf-8"?>
<ds:datastoreItem xmlns:ds="http://schemas.openxmlformats.org/officeDocument/2006/customXml" ds:itemID="{C2DB0E6E-5367-496F-BD3B-BE8B08CBE463}"/>
</file>

<file path=customXml/itemProps3.xml><?xml version="1.0" encoding="utf-8"?>
<ds:datastoreItem xmlns:ds="http://schemas.openxmlformats.org/officeDocument/2006/customXml" ds:itemID="{52FD567C-67A3-4611-8B49-3F32E87DC0F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0x01010020ADE1C4882328468AB11A09CA73C7B9</vt:lpwstr>
  </property>
</Properties>
</file>