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fntdata" ContentType="application/x-fontdata"/>
  <Default Extension="xml" ContentType="application/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presentation.xml" ContentType="application/vnd.openxmlformats-officedocument.presentationml.presentation.main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2" Type="http://schemas.openxmlformats.org/officeDocument/2006/relationships/custom-properties" Target="docProps/custom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5" r:id="rId4"/>
    <p:sldMasterId id="2147483666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</p:sldIdLst>
  <p:sldSz cy="5143500" cx="9144000"/>
  <p:notesSz cx="6858000" cy="9144000"/>
  <p:embeddedFontLst>
    <p:embeddedFont>
      <p:font typeface="Open Sans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0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1" Type="http://schemas.openxmlformats.org/officeDocument/2006/relationships/slide" Target="slides/slide15.xml"/><Relationship Id="rId3" Type="http://schemas.openxmlformats.org/officeDocument/2006/relationships/presProps" Target="presProps.xml"/><Relationship Id="rId34" Type="http://schemas.openxmlformats.org/officeDocument/2006/relationships/customXml" Target="../customXml/item1.xml"/><Relationship Id="rId25" Type="http://schemas.openxmlformats.org/officeDocument/2006/relationships/slide" Target="slides/slide19.xml"/><Relationship Id="rId7" Type="http://schemas.openxmlformats.org/officeDocument/2006/relationships/slide" Target="slides/slide1.xml"/><Relationship Id="rId33" Type="http://schemas.openxmlformats.org/officeDocument/2006/relationships/font" Target="fonts/OpenSans-boldItalic.fntdata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0" Type="http://schemas.openxmlformats.org/officeDocument/2006/relationships/slide" Target="slides/slide14.xml"/><Relationship Id="rId2" Type="http://schemas.openxmlformats.org/officeDocument/2006/relationships/viewProps" Target="viewProps.xml"/><Relationship Id="rId29" Type="http://schemas.openxmlformats.org/officeDocument/2006/relationships/slide" Target="slides/slide23.xml"/><Relationship Id="rId16" Type="http://schemas.openxmlformats.org/officeDocument/2006/relationships/slide" Target="slides/slide10.xml"/><Relationship Id="rId24" Type="http://schemas.openxmlformats.org/officeDocument/2006/relationships/slide" Target="slides/slide18.xml"/><Relationship Id="rId1" Type="http://schemas.openxmlformats.org/officeDocument/2006/relationships/theme" Target="theme/theme1.xml"/><Relationship Id="rId6" Type="http://schemas.openxmlformats.org/officeDocument/2006/relationships/notesMaster" Target="notesMasters/notesMaster1.xml"/><Relationship Id="rId11" Type="http://schemas.openxmlformats.org/officeDocument/2006/relationships/slide" Target="slides/slide5.xml"/><Relationship Id="rId32" Type="http://schemas.openxmlformats.org/officeDocument/2006/relationships/font" Target="fonts/OpenSans-italic.fntdata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36" Type="http://schemas.openxmlformats.org/officeDocument/2006/relationships/customXml" Target="../customXml/item3.xml"/><Relationship Id="rId31" Type="http://schemas.openxmlformats.org/officeDocument/2006/relationships/font" Target="fonts/OpenSans-bold.fntdata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22" Type="http://schemas.openxmlformats.org/officeDocument/2006/relationships/slide" Target="slides/slide1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7" Type="http://schemas.openxmlformats.org/officeDocument/2006/relationships/slide" Target="slides/slide21.xml"/><Relationship Id="rId30" Type="http://schemas.openxmlformats.org/officeDocument/2006/relationships/font" Target="fonts/OpenSans-regular.fntdata"/><Relationship Id="rId14" Type="http://schemas.openxmlformats.org/officeDocument/2006/relationships/slide" Target="slides/slide8.xml"/><Relationship Id="rId35" Type="http://schemas.openxmlformats.org/officeDocument/2006/relationships/customXml" Target="../customXml/item2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819bc11af9_0_372:notes"/>
          <p:cNvSpPr/>
          <p:nvPr>
            <p:ph idx="2" type="sldImg"/>
          </p:nvPr>
        </p:nvSpPr>
        <p:spPr>
          <a:xfrm>
            <a:off x="381474" y="685800"/>
            <a:ext cx="60951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" name="Google Shape;81;g819bc11af9_0_3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g819bc11af9_0_37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819bc11af9_0_25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g819bc11af9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6" name="Google Shape;156;g819bc11af9_0_25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819bc11af9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819bc11af9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819bc11af9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819bc11af9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819bc11af9_0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819bc11af9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819bc11af9_0_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819bc11af9_0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819bc11af9_0_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819bc11af9_0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819bc11af9_0_2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819bc11af9_0_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819bc11af9_0_3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9" name="Google Shape;209;g819bc11af9_0_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0" name="Google Shape;210;g819bc11af9_0_33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819bc11af9_0_3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819bc11af9_0_3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819bc11af9_0_3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819bc11af9_0_3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19bc11af9_0_18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g819bc11af9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1" name="Google Shape;91;g819bc11af9_0_18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819bc11af9_0_3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819bc11af9_0_3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819bc11af9_0_3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819bc11af9_0_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819bc11af9_0_3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819bc11af9_0_3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819bc11af9_0_3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g819bc11af9_0_380:notes"/>
          <p:cNvSpPr/>
          <p:nvPr>
            <p:ph idx="2" type="sldImg"/>
          </p:nvPr>
        </p:nvSpPr>
        <p:spPr>
          <a:xfrm>
            <a:off x="381474" y="685800"/>
            <a:ext cx="60951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819bc11af9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819bc11af9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819bc11af9_0_19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g819bc11af9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3" name="Google Shape;103;g819bc11af9_0_19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819bc11af9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819bc11af9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819bc11af9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819bc11af9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819bc11af9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819bc11af9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819bc11af9_0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819bc11af9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819bc11af9_0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819bc11af9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28.png"/><Relationship Id="rId4" Type="http://schemas.openxmlformats.org/officeDocument/2006/relationships/image" Target="../media/image16.png"/><Relationship Id="rId5" Type="http://schemas.openxmlformats.org/officeDocument/2006/relationships/image" Target="../media/image4.png"/><Relationship Id="rId6" Type="http://schemas.openxmlformats.org/officeDocument/2006/relationships/image" Target="../media/image3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12.png"/><Relationship Id="rId4" Type="http://schemas.openxmlformats.org/officeDocument/2006/relationships/image" Target="../media/image14.png"/><Relationship Id="rId5" Type="http://schemas.openxmlformats.org/officeDocument/2006/relationships/image" Target="../media/image1.png"/><Relationship Id="rId6" Type="http://schemas.openxmlformats.org/officeDocument/2006/relationships/image" Target="../media/image15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3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No Contents">
  <p:cSld name="1_No Contents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ast Slide">
  <p:cSld name="Last Slide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4"/>
          <p:cNvSpPr txBox="1"/>
          <p:nvPr>
            <p:ph idx="12" type="sldNum"/>
          </p:nvPr>
        </p:nvSpPr>
        <p:spPr>
          <a:xfrm>
            <a:off x="24213" y="4800774"/>
            <a:ext cx="5883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3" name="Google Shape;53;p14"/>
          <p:cNvSpPr/>
          <p:nvPr/>
        </p:nvSpPr>
        <p:spPr>
          <a:xfrm>
            <a:off x="0" y="4370457"/>
            <a:ext cx="9144000" cy="773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p14"/>
          <p:cNvSpPr txBox="1"/>
          <p:nvPr/>
        </p:nvSpPr>
        <p:spPr>
          <a:xfrm>
            <a:off x="5611059" y="3741045"/>
            <a:ext cx="18690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22875" spcFirstLastPara="1" rIns="22875" wrap="square" tIns="2285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Open Sans"/>
              <a:buNone/>
            </a:pPr>
            <a:r>
              <a:rPr b="0" i="0" lang="en-GB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www.knowledgehut.com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14"/>
          <p:cNvSpPr txBox="1"/>
          <p:nvPr>
            <p:ph idx="1" type="body"/>
          </p:nvPr>
        </p:nvSpPr>
        <p:spPr>
          <a:xfrm>
            <a:off x="5583238" y="2447667"/>
            <a:ext cx="3279900" cy="280500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Autofit/>
          </a:bodyPr>
          <a:lstStyle>
            <a:lvl1pPr indent="-228600" lvl="0" marL="457200" marR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04800" lvl="1" marL="9144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14"/>
          <p:cNvSpPr txBox="1"/>
          <p:nvPr>
            <p:ph idx="2" type="body"/>
          </p:nvPr>
        </p:nvSpPr>
        <p:spPr>
          <a:xfrm>
            <a:off x="5583238" y="2790622"/>
            <a:ext cx="3279900" cy="6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Autofit/>
          </a:bodyPr>
          <a:lstStyle>
            <a:lvl1pPr indent="-228600" lvl="0" marL="457200" marR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04800" lvl="1" marL="9144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57" name="Google Shape;57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22999" y="185335"/>
            <a:ext cx="1640014" cy="74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4"/>
          <p:cNvPicPr preferRelativeResize="0"/>
          <p:nvPr/>
        </p:nvPicPr>
        <p:blipFill rotWithShape="1">
          <a:blip r:embed="rId3">
            <a:alphaModFix/>
          </a:blip>
          <a:srcRect b="0" l="40259" r="0" t="0"/>
          <a:stretch/>
        </p:blipFill>
        <p:spPr>
          <a:xfrm>
            <a:off x="2734" y="1077816"/>
            <a:ext cx="557628" cy="1702064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4"/>
          <p:cNvPicPr preferRelativeResize="0"/>
          <p:nvPr/>
        </p:nvPicPr>
        <p:blipFill rotWithShape="1">
          <a:blip r:embed="rId4">
            <a:alphaModFix/>
          </a:blip>
          <a:srcRect b="0" l="0" r="50000" t="0"/>
          <a:stretch/>
        </p:blipFill>
        <p:spPr>
          <a:xfrm>
            <a:off x="8870950" y="1139125"/>
            <a:ext cx="273050" cy="2445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4"/>
          <p:cNvPicPr preferRelativeResize="0"/>
          <p:nvPr/>
        </p:nvPicPr>
        <p:blipFill rotWithShape="1">
          <a:blip r:embed="rId5">
            <a:alphaModFix/>
          </a:blip>
          <a:srcRect b="34106" l="74946" r="0" t="0"/>
          <a:stretch/>
        </p:blipFill>
        <p:spPr>
          <a:xfrm>
            <a:off x="86545" y="4724429"/>
            <a:ext cx="509106" cy="560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4"/>
          <p:cNvPicPr preferRelativeResize="0"/>
          <p:nvPr/>
        </p:nvPicPr>
        <p:blipFill rotWithShape="1">
          <a:blip r:embed="rId6">
            <a:alphaModFix/>
          </a:blip>
          <a:srcRect b="50937" l="0" r="22773" t="0"/>
          <a:stretch/>
        </p:blipFill>
        <p:spPr>
          <a:xfrm>
            <a:off x="8544360" y="4634889"/>
            <a:ext cx="711076" cy="5079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No Contents">
  <p:cSld name="1_No Contents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ast Slide">
  <p:cSld name="Last Slide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7"/>
          <p:cNvSpPr txBox="1"/>
          <p:nvPr>
            <p:ph idx="12" type="sldNum"/>
          </p:nvPr>
        </p:nvSpPr>
        <p:spPr>
          <a:xfrm>
            <a:off x="24213" y="4800774"/>
            <a:ext cx="5883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6" name="Google Shape;66;p17"/>
          <p:cNvSpPr/>
          <p:nvPr/>
        </p:nvSpPr>
        <p:spPr>
          <a:xfrm>
            <a:off x="0" y="4370457"/>
            <a:ext cx="9144000" cy="773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17"/>
          <p:cNvSpPr txBox="1"/>
          <p:nvPr/>
        </p:nvSpPr>
        <p:spPr>
          <a:xfrm>
            <a:off x="5611059" y="3741045"/>
            <a:ext cx="18690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22875" spcFirstLastPara="1" rIns="22875" wrap="square" tIns="2285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Open Sans"/>
              <a:buNone/>
            </a:pPr>
            <a:r>
              <a:rPr b="0" i="0" lang="en-GB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www.knowledgehut.com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17"/>
          <p:cNvSpPr txBox="1"/>
          <p:nvPr>
            <p:ph idx="1" type="body"/>
          </p:nvPr>
        </p:nvSpPr>
        <p:spPr>
          <a:xfrm>
            <a:off x="5583238" y="2447667"/>
            <a:ext cx="3279900" cy="280500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Autofit/>
          </a:bodyPr>
          <a:lstStyle>
            <a:lvl1pPr indent="-228600" lvl="0" marL="457200" marR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048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p17"/>
          <p:cNvSpPr txBox="1"/>
          <p:nvPr>
            <p:ph idx="2" type="body"/>
          </p:nvPr>
        </p:nvSpPr>
        <p:spPr>
          <a:xfrm>
            <a:off x="5583238" y="2790622"/>
            <a:ext cx="3279900" cy="6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Autofit/>
          </a:bodyPr>
          <a:lstStyle>
            <a:lvl1pPr indent="-228600" lvl="0" marL="457200" marR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048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70" name="Google Shape;70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22999" y="185335"/>
            <a:ext cx="1640014" cy="74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7"/>
          <p:cNvPicPr preferRelativeResize="0"/>
          <p:nvPr/>
        </p:nvPicPr>
        <p:blipFill rotWithShape="1">
          <a:blip r:embed="rId3">
            <a:alphaModFix/>
          </a:blip>
          <a:srcRect b="0" l="40259" r="0" t="0"/>
          <a:stretch/>
        </p:blipFill>
        <p:spPr>
          <a:xfrm>
            <a:off x="2734" y="1077816"/>
            <a:ext cx="557628" cy="1702064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7"/>
          <p:cNvPicPr preferRelativeResize="0"/>
          <p:nvPr/>
        </p:nvPicPr>
        <p:blipFill rotWithShape="1">
          <a:blip r:embed="rId4">
            <a:alphaModFix/>
          </a:blip>
          <a:srcRect b="0" l="0" r="50000" t="0"/>
          <a:stretch/>
        </p:blipFill>
        <p:spPr>
          <a:xfrm>
            <a:off x="8870950" y="1139125"/>
            <a:ext cx="273050" cy="2445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7"/>
          <p:cNvPicPr preferRelativeResize="0"/>
          <p:nvPr/>
        </p:nvPicPr>
        <p:blipFill rotWithShape="1">
          <a:blip r:embed="rId5">
            <a:alphaModFix/>
          </a:blip>
          <a:srcRect b="34106" l="74946" r="0" t="0"/>
          <a:stretch/>
        </p:blipFill>
        <p:spPr>
          <a:xfrm>
            <a:off x="86545" y="4724429"/>
            <a:ext cx="509106" cy="560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7"/>
          <p:cNvPicPr preferRelativeResize="0"/>
          <p:nvPr/>
        </p:nvPicPr>
        <p:blipFill rotWithShape="1">
          <a:blip r:embed="rId6">
            <a:alphaModFix/>
          </a:blip>
          <a:srcRect b="50937" l="0" r="22773" t="0"/>
          <a:stretch/>
        </p:blipFill>
        <p:spPr>
          <a:xfrm>
            <a:off x="8544360" y="4634889"/>
            <a:ext cx="711076" cy="5079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22999" y="185335"/>
            <a:ext cx="1640014" cy="74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_Design">
  <p:cSld name="2_Design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22999" y="185335"/>
            <a:ext cx="1640014" cy="74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5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373">
          <p15:clr>
            <a:srgbClr val="F26B43"/>
          </p15:clr>
        </p15:guide>
        <p15:guide id="2" pos="193">
          <p15:clr>
            <a:srgbClr val="F26B43"/>
          </p15:clr>
        </p15:guide>
        <p15:guide id="3" orient="horz" pos="509">
          <p15:clr>
            <a:srgbClr val="F26B43"/>
          </p15:clr>
        </p15:guide>
        <p15:guide id="4" orient="horz" pos="63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7.png"/><Relationship Id="rId4" Type="http://schemas.openxmlformats.org/officeDocument/2006/relationships/image" Target="../media/image1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0"/>
          <p:cNvSpPr/>
          <p:nvPr/>
        </p:nvSpPr>
        <p:spPr>
          <a:xfrm>
            <a:off x="0" y="-1"/>
            <a:ext cx="9144000" cy="5143500"/>
          </a:xfrm>
          <a:prstGeom prst="rect">
            <a:avLst/>
          </a:prstGeom>
          <a:solidFill>
            <a:srgbClr val="1A1918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20"/>
          <p:cNvSpPr/>
          <p:nvPr/>
        </p:nvSpPr>
        <p:spPr>
          <a:xfrm>
            <a:off x="2913325" y="2179725"/>
            <a:ext cx="60015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Numpy, Pandas, Visualization - Part 4</a:t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6" name="Google Shape;86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5626" y="304402"/>
            <a:ext cx="2835808" cy="1282328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20"/>
          <p:cNvSpPr/>
          <p:nvPr/>
        </p:nvSpPr>
        <p:spPr>
          <a:xfrm>
            <a:off x="2890900" y="2818700"/>
            <a:ext cx="53367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Pandas DataFrame, Reading Data From Various Files</a:t>
            </a:r>
            <a:endParaRPr sz="18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 txBox="1"/>
          <p:nvPr/>
        </p:nvSpPr>
        <p:spPr>
          <a:xfrm>
            <a:off x="425125" y="2171025"/>
            <a:ext cx="8215800" cy="14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4000">
                <a:latin typeface="Avenir"/>
                <a:ea typeface="Avenir"/>
                <a:cs typeface="Avenir"/>
                <a:sym typeface="Avenir"/>
              </a:rPr>
              <a:t>Reading Data from Various Files</a:t>
            </a:r>
            <a:endParaRPr i="0" sz="4000" u="none" cap="none" strike="noStrike"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0"/>
          <p:cNvSpPr txBox="1"/>
          <p:nvPr/>
        </p:nvSpPr>
        <p:spPr>
          <a:xfrm>
            <a:off x="376989" y="140875"/>
            <a:ext cx="74517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Reading data from csv file</a:t>
            </a:r>
            <a:endParaRPr b="0" i="0" sz="2400" u="none" cap="none" strike="noStrik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64" name="Google Shape;164;p30"/>
          <p:cNvSpPr txBox="1"/>
          <p:nvPr/>
        </p:nvSpPr>
        <p:spPr>
          <a:xfrm>
            <a:off x="305600" y="984200"/>
            <a:ext cx="8133300" cy="4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-GB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Use the pandas </a:t>
            </a:r>
            <a:r>
              <a:rPr lang="en-GB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read_csv()</a:t>
            </a:r>
            <a:r>
              <a:rPr lang="en-GB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method to read the data from a csv file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65" name="Google Shape;16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4688" y="1643825"/>
            <a:ext cx="3635127" cy="3043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1"/>
          <p:cNvSpPr txBox="1"/>
          <p:nvPr/>
        </p:nvSpPr>
        <p:spPr>
          <a:xfrm>
            <a:off x="376989" y="140875"/>
            <a:ext cx="74517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Reading data from xlsx file</a:t>
            </a:r>
            <a:endParaRPr b="0" i="0" sz="2400" u="none" cap="none" strike="noStrik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71" name="Google Shape;17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2187" y="1580025"/>
            <a:ext cx="3815625" cy="3052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72" name="Google Shape;172;p31"/>
          <p:cNvSpPr txBox="1"/>
          <p:nvPr/>
        </p:nvSpPr>
        <p:spPr>
          <a:xfrm>
            <a:off x="305600" y="984200"/>
            <a:ext cx="8133300" cy="4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-GB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Use the pandas </a:t>
            </a:r>
            <a:r>
              <a:rPr lang="en-GB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read_excel()</a:t>
            </a:r>
            <a:r>
              <a:rPr lang="en-GB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method to read the data from xlsx file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2"/>
          <p:cNvSpPr txBox="1"/>
          <p:nvPr/>
        </p:nvSpPr>
        <p:spPr>
          <a:xfrm>
            <a:off x="376989" y="140875"/>
            <a:ext cx="74517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Reading data from zip file</a:t>
            </a:r>
            <a:endParaRPr b="0" i="0" sz="2400" u="none" cap="none" strike="noStrik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78" name="Google Shape;17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3471" y="1931075"/>
            <a:ext cx="4478804" cy="27942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79" name="Google Shape;179;p32"/>
          <p:cNvSpPr/>
          <p:nvPr/>
        </p:nvSpPr>
        <p:spPr>
          <a:xfrm>
            <a:off x="5139775" y="1384175"/>
            <a:ext cx="990600" cy="439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Avenir"/>
                <a:ea typeface="Avenir"/>
                <a:cs typeface="Avenir"/>
                <a:sym typeface="Avenir"/>
              </a:rPr>
              <a:t>Read the zip file</a:t>
            </a:r>
            <a:endParaRPr sz="1100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80" name="Google Shape;180;p32"/>
          <p:cNvSpPr/>
          <p:nvPr/>
        </p:nvSpPr>
        <p:spPr>
          <a:xfrm rot="10800000">
            <a:off x="4132631" y="1619400"/>
            <a:ext cx="990469" cy="631175"/>
          </a:xfrm>
          <a:custGeom>
            <a:rect b="b" l="l" r="r" t="t"/>
            <a:pathLst>
              <a:path extrusionOk="0" h="25247" w="12355">
                <a:moveTo>
                  <a:pt x="12355" y="0"/>
                </a:moveTo>
                <a:lnTo>
                  <a:pt x="12355" y="25247"/>
                </a:lnTo>
                <a:lnTo>
                  <a:pt x="0" y="25247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med" w="med" type="triangle"/>
            <a:tailEnd len="med" w="med" type="none"/>
          </a:ln>
        </p:spPr>
      </p:sp>
      <p:sp>
        <p:nvSpPr>
          <p:cNvPr id="181" name="Google Shape;181;p32"/>
          <p:cNvSpPr/>
          <p:nvPr/>
        </p:nvSpPr>
        <p:spPr>
          <a:xfrm>
            <a:off x="6663775" y="2465825"/>
            <a:ext cx="1538100" cy="439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Avenir"/>
                <a:ea typeface="Avenir"/>
                <a:cs typeface="Avenir"/>
                <a:sym typeface="Avenir"/>
              </a:rPr>
              <a:t>Open csv</a:t>
            </a:r>
            <a:r>
              <a:rPr lang="en-GB" sz="1100">
                <a:latin typeface="Avenir"/>
                <a:ea typeface="Avenir"/>
                <a:cs typeface="Avenir"/>
                <a:sym typeface="Avenir"/>
              </a:rPr>
              <a:t> file inside the zip file</a:t>
            </a:r>
            <a:endParaRPr sz="1100"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182" name="Google Shape;182;p32"/>
          <p:cNvCxnSpPr/>
          <p:nvPr/>
        </p:nvCxnSpPr>
        <p:spPr>
          <a:xfrm>
            <a:off x="5480275" y="2678825"/>
            <a:ext cx="1232700" cy="11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83" name="Google Shape;183;p32"/>
          <p:cNvSpPr/>
          <p:nvPr/>
        </p:nvSpPr>
        <p:spPr>
          <a:xfrm>
            <a:off x="6130375" y="3464375"/>
            <a:ext cx="1232700" cy="439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Avenir"/>
                <a:ea typeface="Avenir"/>
                <a:cs typeface="Avenir"/>
                <a:sym typeface="Avenir"/>
              </a:rPr>
              <a:t>Read the csv file</a:t>
            </a:r>
            <a:endParaRPr sz="1100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84" name="Google Shape;184;p32"/>
          <p:cNvSpPr/>
          <p:nvPr/>
        </p:nvSpPr>
        <p:spPr>
          <a:xfrm flipH="1">
            <a:off x="4411671" y="3067200"/>
            <a:ext cx="1718704" cy="631175"/>
          </a:xfrm>
          <a:custGeom>
            <a:rect b="b" l="l" r="r" t="t"/>
            <a:pathLst>
              <a:path extrusionOk="0" h="25247" w="12355">
                <a:moveTo>
                  <a:pt x="12355" y="0"/>
                </a:moveTo>
                <a:lnTo>
                  <a:pt x="12355" y="25247"/>
                </a:lnTo>
                <a:lnTo>
                  <a:pt x="0" y="25247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med" w="med" type="triangle"/>
            <a:tailEnd len="med" w="med" type="none"/>
          </a:ln>
        </p:spPr>
      </p:sp>
      <p:sp>
        <p:nvSpPr>
          <p:cNvPr id="185" name="Google Shape;185;p32"/>
          <p:cNvSpPr txBox="1"/>
          <p:nvPr/>
        </p:nvSpPr>
        <p:spPr>
          <a:xfrm>
            <a:off x="305600" y="984200"/>
            <a:ext cx="8133300" cy="4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-GB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If you have a csv file inside a zip file: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3"/>
          <p:cNvSpPr txBox="1"/>
          <p:nvPr/>
        </p:nvSpPr>
        <p:spPr>
          <a:xfrm>
            <a:off x="376989" y="140875"/>
            <a:ext cx="74517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Reading data from text file</a:t>
            </a:r>
            <a:endParaRPr b="0" i="0" sz="2400" u="none" cap="none" strike="noStrik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91" name="Google Shape;19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6943" y="1700975"/>
            <a:ext cx="5150607" cy="28562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92" name="Google Shape;192;p33"/>
          <p:cNvSpPr txBox="1"/>
          <p:nvPr/>
        </p:nvSpPr>
        <p:spPr>
          <a:xfrm>
            <a:off x="305600" y="984200"/>
            <a:ext cx="8133300" cy="4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-GB" sz="1600">
                <a:solidFill>
                  <a:schemeClr val="dk1"/>
                </a:solidFill>
                <a:highlight>
                  <a:schemeClr val="lt1"/>
                </a:highlight>
                <a:latin typeface="Avenir"/>
                <a:ea typeface="Avenir"/>
                <a:cs typeface="Avenir"/>
                <a:sym typeface="Avenir"/>
              </a:rPr>
              <a:t>You can the pandas </a:t>
            </a:r>
            <a:r>
              <a:rPr lang="en-GB" sz="1600">
                <a:solidFill>
                  <a:schemeClr val="dk1"/>
                </a:solidFill>
                <a:highlight>
                  <a:schemeClr val="lt1"/>
                </a:highlight>
                <a:latin typeface="Avenir"/>
                <a:ea typeface="Avenir"/>
                <a:cs typeface="Avenir"/>
                <a:sym typeface="Avenir"/>
              </a:rPr>
              <a:t>read_csv() method to read the data from text file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4"/>
          <p:cNvSpPr txBox="1"/>
          <p:nvPr/>
        </p:nvSpPr>
        <p:spPr>
          <a:xfrm>
            <a:off x="376989" y="140875"/>
            <a:ext cx="74517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Reading data from json file</a:t>
            </a:r>
            <a:endParaRPr b="0" i="0" sz="2400" u="none" cap="none" strike="noStrik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98" name="Google Shape;19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3100" y="1835400"/>
            <a:ext cx="4133811" cy="3079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99" name="Google Shape;199;p34"/>
          <p:cNvSpPr txBox="1"/>
          <p:nvPr/>
        </p:nvSpPr>
        <p:spPr>
          <a:xfrm>
            <a:off x="305600" y="984200"/>
            <a:ext cx="8133300" cy="4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-GB" sz="1600">
                <a:solidFill>
                  <a:schemeClr val="dk1"/>
                </a:solidFill>
                <a:highlight>
                  <a:schemeClr val="lt1"/>
                </a:highlight>
                <a:latin typeface="Avenir"/>
                <a:ea typeface="Avenir"/>
                <a:cs typeface="Avenir"/>
                <a:sym typeface="Avenir"/>
              </a:rPr>
              <a:t>Use the pandas read_json() method to read the data from json file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Avenir"/>
              <a:ea typeface="Avenir"/>
              <a:cs typeface="Avenir"/>
              <a:sym typeface="Avenir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5"/>
          <p:cNvSpPr txBox="1"/>
          <p:nvPr/>
        </p:nvSpPr>
        <p:spPr>
          <a:xfrm>
            <a:off x="376989" y="140875"/>
            <a:ext cx="74517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Reading data from html file</a:t>
            </a:r>
            <a:endParaRPr b="0" i="0" sz="2400" u="none" cap="none" strike="noStrik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205" name="Google Shape;20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8725" y="1683850"/>
            <a:ext cx="4320375" cy="285047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06" name="Google Shape;206;p35"/>
          <p:cNvSpPr txBox="1"/>
          <p:nvPr/>
        </p:nvSpPr>
        <p:spPr>
          <a:xfrm>
            <a:off x="305600" y="1136600"/>
            <a:ext cx="8133300" cy="4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-GB" sz="1600">
                <a:solidFill>
                  <a:schemeClr val="dk1"/>
                </a:solidFill>
                <a:highlight>
                  <a:schemeClr val="lt1"/>
                </a:highlight>
                <a:latin typeface="Avenir"/>
                <a:ea typeface="Avenir"/>
                <a:cs typeface="Avenir"/>
                <a:sym typeface="Avenir"/>
              </a:rPr>
              <a:t>Use the pandas read_html() method to read the data from html file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6"/>
          <p:cNvSpPr txBox="1"/>
          <p:nvPr/>
        </p:nvSpPr>
        <p:spPr>
          <a:xfrm>
            <a:off x="425125" y="2323425"/>
            <a:ext cx="6279900" cy="14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4000">
                <a:latin typeface="Avenir"/>
                <a:ea typeface="Avenir"/>
                <a:cs typeface="Avenir"/>
                <a:sym typeface="Avenir"/>
              </a:rPr>
              <a:t>Understanding Data</a:t>
            </a:r>
            <a:endParaRPr i="0" sz="4000" u="none" cap="none" strike="noStrike"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7"/>
          <p:cNvSpPr txBox="1"/>
          <p:nvPr/>
        </p:nvSpPr>
        <p:spPr>
          <a:xfrm>
            <a:off x="376989" y="140875"/>
            <a:ext cx="74517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Read the data from xlsx file</a:t>
            </a:r>
            <a:endParaRPr b="0" i="0" sz="2400" u="none" cap="none" strike="noStrik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18" name="Google Shape;218;p37"/>
          <p:cNvSpPr txBox="1"/>
          <p:nvPr/>
        </p:nvSpPr>
        <p:spPr>
          <a:xfrm>
            <a:off x="329563" y="1182650"/>
            <a:ext cx="81333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-GB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We use the following DataFrame for the study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219" name="Google Shape;21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2187" y="1851275"/>
            <a:ext cx="3815625" cy="3052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8"/>
          <p:cNvSpPr txBox="1"/>
          <p:nvPr/>
        </p:nvSpPr>
        <p:spPr>
          <a:xfrm>
            <a:off x="376989" y="140875"/>
            <a:ext cx="74517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Display the top five rows </a:t>
            </a:r>
            <a:endParaRPr b="0" i="0" sz="2400" u="none" cap="none" strike="noStrik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25" name="Google Shape;225;p38"/>
          <p:cNvSpPr txBox="1"/>
          <p:nvPr/>
        </p:nvSpPr>
        <p:spPr>
          <a:xfrm>
            <a:off x="352950" y="1172600"/>
            <a:ext cx="8133300" cy="4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-GB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The pandas head() method displays the first five rows of the data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226" name="Google Shape;22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612" y="1811625"/>
            <a:ext cx="2542787" cy="3079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1"/>
          <p:cNvSpPr txBox="1"/>
          <p:nvPr/>
        </p:nvSpPr>
        <p:spPr>
          <a:xfrm>
            <a:off x="425125" y="2323425"/>
            <a:ext cx="7812600" cy="7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4000">
                <a:latin typeface="Avenir"/>
                <a:ea typeface="Avenir"/>
                <a:cs typeface="Avenir"/>
                <a:sym typeface="Avenir"/>
              </a:rPr>
              <a:t>Pandas </a:t>
            </a:r>
            <a:r>
              <a:rPr lang="en-GB" sz="4000">
                <a:latin typeface="Avenir"/>
                <a:ea typeface="Avenir"/>
                <a:cs typeface="Avenir"/>
                <a:sym typeface="Avenir"/>
              </a:rPr>
              <a:t>DataFrame</a:t>
            </a:r>
            <a:r>
              <a:rPr lang="en-GB" sz="4000">
                <a:latin typeface="Avenir"/>
                <a:ea typeface="Avenir"/>
                <a:cs typeface="Avenir"/>
                <a:sym typeface="Avenir"/>
              </a:rPr>
              <a:t> - Introduction</a:t>
            </a:r>
            <a:endParaRPr i="0" sz="4000" u="none" cap="none" strike="noStrike"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9"/>
          <p:cNvSpPr txBox="1"/>
          <p:nvPr/>
        </p:nvSpPr>
        <p:spPr>
          <a:xfrm>
            <a:off x="376989" y="140875"/>
            <a:ext cx="74517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Display the bottom five rows</a:t>
            </a:r>
            <a:endParaRPr b="0" i="0" sz="2400" u="none" cap="none" strike="noStrik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32" name="Google Shape;232;p39"/>
          <p:cNvSpPr txBox="1"/>
          <p:nvPr/>
        </p:nvSpPr>
        <p:spPr>
          <a:xfrm>
            <a:off x="305600" y="1152525"/>
            <a:ext cx="8133300" cy="4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-GB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The pandas tail() method displays the last five rows of the data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233" name="Google Shape;233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87013" y="1898925"/>
            <a:ext cx="2665967" cy="3079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0"/>
          <p:cNvSpPr txBox="1"/>
          <p:nvPr/>
        </p:nvSpPr>
        <p:spPr>
          <a:xfrm>
            <a:off x="376989" y="140875"/>
            <a:ext cx="74517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Understanding data</a:t>
            </a:r>
            <a:endParaRPr b="0" i="0" sz="2400" u="none" cap="none" strike="noStrik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39" name="Google Shape;239;p40"/>
          <p:cNvSpPr txBox="1"/>
          <p:nvPr/>
        </p:nvSpPr>
        <p:spPr>
          <a:xfrm>
            <a:off x="590900" y="1094700"/>
            <a:ext cx="81333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-GB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Get the number of observations and number of columns of the data using the shape attribute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40" name="Google Shape;240;p40"/>
          <p:cNvSpPr txBox="1"/>
          <p:nvPr/>
        </p:nvSpPr>
        <p:spPr>
          <a:xfrm>
            <a:off x="590900" y="2847300"/>
            <a:ext cx="8133300" cy="4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-GB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Get the data type of each variable in the data using the dtypes attribute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241" name="Google Shape;241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9975" y="1669800"/>
            <a:ext cx="2095160" cy="1025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42" name="Google Shape;242;p40"/>
          <p:cNvPicPr preferRelativeResize="0"/>
          <p:nvPr/>
        </p:nvPicPr>
        <p:blipFill rotWithShape="1">
          <a:blip r:embed="rId4">
            <a:alphaModFix/>
          </a:blip>
          <a:srcRect b="10809" l="0" r="0" t="0"/>
          <a:stretch/>
        </p:blipFill>
        <p:spPr>
          <a:xfrm>
            <a:off x="3661625" y="3369225"/>
            <a:ext cx="1991850" cy="14829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1"/>
          <p:cNvSpPr txBox="1"/>
          <p:nvPr/>
        </p:nvSpPr>
        <p:spPr>
          <a:xfrm>
            <a:off x="377000" y="1383250"/>
            <a:ext cx="4430700" cy="30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-GB" sz="1600">
                <a:solidFill>
                  <a:schemeClr val="dk1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The pandas info() method prints the information about the shape, data type and null values in the data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Avenir"/>
              <a:ea typeface="Avenir"/>
              <a:cs typeface="Avenir"/>
              <a:sym typeface="Avenir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Avenir"/>
              <a:ea typeface="Avenir"/>
              <a:cs typeface="Avenir"/>
              <a:sym typeface="Avenir"/>
            </a:endParaRPr>
          </a:p>
          <a:p>
            <a:pPr indent="-330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-GB" sz="1600">
                <a:solidFill>
                  <a:schemeClr val="dk1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Here, ‘df_sales’ has 3 variables with 25 non-null observations in each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Avenir"/>
              <a:ea typeface="Avenir"/>
              <a:cs typeface="Avenir"/>
              <a:sym typeface="Avenir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Avenir"/>
              <a:ea typeface="Avenir"/>
              <a:cs typeface="Avenir"/>
              <a:sym typeface="Avenir"/>
            </a:endParaRPr>
          </a:p>
          <a:p>
            <a:pPr indent="-330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-GB" sz="1600">
                <a:solidFill>
                  <a:schemeClr val="dk1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Of all the three variables, two are  categorical (‘Month’ and ‘Store’) and one is numeric (Sales)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248" name="Google Shape;248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5025" y="1467560"/>
            <a:ext cx="4031500" cy="241724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49" name="Google Shape;249;p41"/>
          <p:cNvSpPr txBox="1"/>
          <p:nvPr/>
        </p:nvSpPr>
        <p:spPr>
          <a:xfrm>
            <a:off x="376989" y="140875"/>
            <a:ext cx="74517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Understanding data</a:t>
            </a:r>
            <a:endParaRPr b="0" i="0" sz="2400" u="none" cap="none" strike="noStrik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2"/>
          <p:cNvSpPr txBox="1"/>
          <p:nvPr/>
        </p:nvSpPr>
        <p:spPr>
          <a:xfrm>
            <a:off x="857408" y="2822045"/>
            <a:ext cx="3457200" cy="6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22875" spcFirstLastPara="1" rIns="22875" wrap="square" tIns="2285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Open Sans"/>
              <a:buNone/>
            </a:pPr>
            <a:r>
              <a:rPr b="1" i="0" lang="en-GB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Contact Us</a:t>
            </a:r>
            <a:endParaRPr sz="700"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Open Sans"/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support</a:t>
            </a:r>
            <a:r>
              <a:rPr i="0" lang="en-GB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@knowledgehut.com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42"/>
          <p:cNvSpPr txBox="1"/>
          <p:nvPr/>
        </p:nvSpPr>
        <p:spPr>
          <a:xfrm>
            <a:off x="786960" y="1760708"/>
            <a:ext cx="3785100" cy="5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22850" spcFirstLastPara="1" rIns="22850" wrap="square" tIns="2285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D1825"/>
              </a:buClr>
              <a:buSzPts val="1300"/>
              <a:buFont typeface="Open Sans"/>
              <a:buNone/>
            </a:pPr>
            <a:r>
              <a:rPr b="1" i="0" lang="en-GB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 sz="700"/>
          </a:p>
        </p:txBody>
      </p:sp>
      <p:sp>
        <p:nvSpPr>
          <p:cNvPr id="256" name="Google Shape;256;p42"/>
          <p:cNvSpPr txBox="1"/>
          <p:nvPr>
            <p:ph idx="1" type="body"/>
          </p:nvPr>
        </p:nvSpPr>
        <p:spPr>
          <a:xfrm>
            <a:off x="5583238" y="2447667"/>
            <a:ext cx="3279900" cy="280500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200"/>
              <a:buNone/>
            </a:pPr>
            <a:r>
              <a:rPr lang="en-GB"/>
              <a:t>Presenter’s Name</a:t>
            </a:r>
            <a:endParaRPr/>
          </a:p>
        </p:txBody>
      </p:sp>
      <p:sp>
        <p:nvSpPr>
          <p:cNvPr id="257" name="Google Shape;257;p42"/>
          <p:cNvSpPr txBox="1"/>
          <p:nvPr>
            <p:ph idx="2" type="body"/>
          </p:nvPr>
        </p:nvSpPr>
        <p:spPr>
          <a:xfrm>
            <a:off x="5583238" y="2790622"/>
            <a:ext cx="3279900" cy="6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200"/>
              <a:buNone/>
            </a:pPr>
            <a:r>
              <a:rPr lang="en-GB"/>
              <a:t>Presenter’s Designation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2"/>
          <p:cNvSpPr txBox="1"/>
          <p:nvPr/>
        </p:nvSpPr>
        <p:spPr>
          <a:xfrm>
            <a:off x="376989" y="140875"/>
            <a:ext cx="74517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Introduction</a:t>
            </a:r>
            <a:endParaRPr b="0" i="0" sz="2400" u="none" cap="none" strike="noStrik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99" name="Google Shape;99;p22"/>
          <p:cNvSpPr txBox="1"/>
          <p:nvPr/>
        </p:nvSpPr>
        <p:spPr>
          <a:xfrm>
            <a:off x="589075" y="1301375"/>
            <a:ext cx="8180400" cy="32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-GB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A DataFrame is two dimensional data structure where the data is arranged in the tabular format in rows and columns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-GB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DataFrame features: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○"/>
            </a:pPr>
            <a:r>
              <a:rPr lang="en-GB" sz="1600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rPr>
              <a:t>Columns can be of different data types</a:t>
            </a:r>
            <a:endParaRPr sz="1600">
              <a:solidFill>
                <a:srgbClr val="222222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Avenir"/>
              <a:buChar char="○"/>
            </a:pPr>
            <a:r>
              <a:rPr lang="en-GB" sz="1600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rPr>
              <a:t>Size of dataframe can be changes</a:t>
            </a:r>
            <a:endParaRPr sz="1600">
              <a:solidFill>
                <a:srgbClr val="222222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Avenir"/>
              <a:buChar char="○"/>
            </a:pPr>
            <a:r>
              <a:rPr lang="en-GB" sz="1600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rPr>
              <a:t>Axes(rows and columns) are labeled</a:t>
            </a:r>
            <a:endParaRPr sz="1600">
              <a:solidFill>
                <a:srgbClr val="222222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Avenir"/>
              <a:buChar char="○"/>
            </a:pPr>
            <a:r>
              <a:rPr lang="en-GB" sz="1600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rPr>
              <a:t>Arithmetic operations can be performed on rows and columns</a:t>
            </a:r>
            <a:endParaRPr sz="1600">
              <a:solidFill>
                <a:srgbClr val="22222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3"/>
          <p:cNvSpPr txBox="1"/>
          <p:nvPr/>
        </p:nvSpPr>
        <p:spPr>
          <a:xfrm>
            <a:off x="425127" y="2323425"/>
            <a:ext cx="6911700" cy="7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4000">
                <a:latin typeface="Avenir"/>
                <a:ea typeface="Avenir"/>
                <a:cs typeface="Avenir"/>
                <a:sym typeface="Avenir"/>
              </a:rPr>
              <a:t>DataFrame Creation</a:t>
            </a:r>
            <a:endParaRPr i="0" sz="4000" u="none" cap="none" strike="noStrike"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4"/>
          <p:cNvSpPr txBox="1"/>
          <p:nvPr/>
        </p:nvSpPr>
        <p:spPr>
          <a:xfrm>
            <a:off x="376989" y="140875"/>
            <a:ext cx="74517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Creating a DataFrame</a:t>
            </a:r>
            <a:endParaRPr b="0" i="0" sz="2400" u="none" cap="none" strike="noStrik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11" name="Google Shape;111;p24"/>
          <p:cNvSpPr/>
          <p:nvPr/>
        </p:nvSpPr>
        <p:spPr>
          <a:xfrm>
            <a:off x="6353275" y="2101525"/>
            <a:ext cx="1799700" cy="458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Avenir"/>
                <a:ea typeface="Avenir"/>
                <a:cs typeface="Avenir"/>
                <a:sym typeface="Avenir"/>
              </a:rPr>
              <a:t>Pass a list as a column in ‘df’</a:t>
            </a:r>
            <a:endParaRPr sz="1100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12" name="Google Shape;112;p24"/>
          <p:cNvSpPr/>
          <p:nvPr/>
        </p:nvSpPr>
        <p:spPr>
          <a:xfrm>
            <a:off x="5056150" y="3767350"/>
            <a:ext cx="2247000" cy="828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Avenir"/>
                <a:ea typeface="Avenir"/>
                <a:cs typeface="Avenir"/>
                <a:sym typeface="Avenir"/>
              </a:rPr>
              <a:t>As no column name is passed, by default it returns ‘0’ as column name</a:t>
            </a:r>
            <a:endParaRPr sz="1100"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13" name="Google Shape;113;p24"/>
          <p:cNvPicPr preferRelativeResize="0"/>
          <p:nvPr/>
        </p:nvPicPr>
        <p:blipFill rotWithShape="1">
          <a:blip r:embed="rId3">
            <a:alphaModFix/>
          </a:blip>
          <a:srcRect b="0" l="1797" r="0" t="6507"/>
          <a:stretch/>
        </p:blipFill>
        <p:spPr>
          <a:xfrm>
            <a:off x="853900" y="1798225"/>
            <a:ext cx="5233225" cy="1885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14" name="Google Shape;114;p24"/>
          <p:cNvCxnSpPr>
            <a:endCxn id="111" idx="1"/>
          </p:cNvCxnSpPr>
          <p:nvPr/>
        </p:nvCxnSpPr>
        <p:spPr>
          <a:xfrm>
            <a:off x="3490675" y="2325325"/>
            <a:ext cx="2862600" cy="5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15" name="Google Shape;115;p24"/>
          <p:cNvSpPr txBox="1"/>
          <p:nvPr/>
        </p:nvSpPr>
        <p:spPr>
          <a:xfrm>
            <a:off x="589075" y="1072775"/>
            <a:ext cx="81804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-GB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Creating a dataframe from a list</a:t>
            </a:r>
            <a:endParaRPr sz="1600">
              <a:solidFill>
                <a:srgbClr val="22222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116" name="Google Shape;116;p24"/>
          <p:cNvCxnSpPr>
            <a:endCxn id="112" idx="1"/>
          </p:cNvCxnSpPr>
          <p:nvPr/>
        </p:nvCxnSpPr>
        <p:spPr>
          <a:xfrm>
            <a:off x="3068650" y="2735200"/>
            <a:ext cx="1987500" cy="14463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triangl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25"/>
          <p:cNvPicPr preferRelativeResize="0"/>
          <p:nvPr/>
        </p:nvPicPr>
        <p:blipFill rotWithShape="1">
          <a:blip r:embed="rId3">
            <a:alphaModFix/>
          </a:blip>
          <a:srcRect b="0" l="1215" r="0" t="3540"/>
          <a:stretch/>
        </p:blipFill>
        <p:spPr>
          <a:xfrm>
            <a:off x="1052375" y="1693600"/>
            <a:ext cx="5725324" cy="3013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22" name="Google Shape;122;p25"/>
          <p:cNvSpPr/>
          <p:nvPr/>
        </p:nvSpPr>
        <p:spPr>
          <a:xfrm>
            <a:off x="7042075" y="2912500"/>
            <a:ext cx="1094700" cy="458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Avenir"/>
                <a:ea typeface="Avenir"/>
                <a:cs typeface="Avenir"/>
                <a:sym typeface="Avenir"/>
              </a:rPr>
              <a:t>Pass the list of column names</a:t>
            </a:r>
            <a:endParaRPr sz="1100"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123" name="Google Shape;123;p25"/>
          <p:cNvCxnSpPr>
            <a:endCxn id="122" idx="1"/>
          </p:cNvCxnSpPr>
          <p:nvPr/>
        </p:nvCxnSpPr>
        <p:spPr>
          <a:xfrm>
            <a:off x="5796475" y="2432800"/>
            <a:ext cx="1245600" cy="708900"/>
          </a:xfrm>
          <a:prstGeom prst="bentConnector3">
            <a:avLst>
              <a:gd fmla="val -195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24" name="Google Shape;124;p25"/>
          <p:cNvSpPr txBox="1"/>
          <p:nvPr/>
        </p:nvSpPr>
        <p:spPr>
          <a:xfrm>
            <a:off x="376989" y="140875"/>
            <a:ext cx="74517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Creating a DataFrame</a:t>
            </a:r>
            <a:endParaRPr b="0" i="0" sz="2400" u="none" cap="none" strike="noStrik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25" name="Google Shape;125;p25"/>
          <p:cNvSpPr txBox="1"/>
          <p:nvPr/>
        </p:nvSpPr>
        <p:spPr>
          <a:xfrm>
            <a:off x="589075" y="1072775"/>
            <a:ext cx="81804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-GB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Creating a dataframe from a list of list</a:t>
            </a:r>
            <a:endParaRPr sz="1600">
              <a:solidFill>
                <a:srgbClr val="22222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26"/>
          <p:cNvPicPr preferRelativeResize="0"/>
          <p:nvPr/>
        </p:nvPicPr>
        <p:blipFill rotWithShape="1">
          <a:blip r:embed="rId3">
            <a:alphaModFix/>
          </a:blip>
          <a:srcRect b="0" l="1302" r="0" t="3762"/>
          <a:stretch/>
        </p:blipFill>
        <p:spPr>
          <a:xfrm>
            <a:off x="1252325" y="1812700"/>
            <a:ext cx="6665400" cy="23372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31" name="Google Shape;131;p26"/>
          <p:cNvCxnSpPr/>
          <p:nvPr/>
        </p:nvCxnSpPr>
        <p:spPr>
          <a:xfrm>
            <a:off x="3615425" y="3061560"/>
            <a:ext cx="1570500" cy="558300"/>
          </a:xfrm>
          <a:prstGeom prst="bentConnector3">
            <a:avLst>
              <a:gd fmla="val 99998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32" name="Google Shape;132;p26"/>
          <p:cNvSpPr/>
          <p:nvPr/>
        </p:nvSpPr>
        <p:spPr>
          <a:xfrm>
            <a:off x="4322000" y="3619850"/>
            <a:ext cx="1717200" cy="458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Avenir"/>
                <a:ea typeface="Avenir"/>
                <a:cs typeface="Avenir"/>
                <a:sym typeface="Avenir"/>
              </a:rPr>
              <a:t>Keys of the dictionary as column names  </a:t>
            </a:r>
            <a:endParaRPr sz="1100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33" name="Google Shape;133;p26"/>
          <p:cNvSpPr txBox="1"/>
          <p:nvPr/>
        </p:nvSpPr>
        <p:spPr>
          <a:xfrm>
            <a:off x="376989" y="140875"/>
            <a:ext cx="74517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Creating a DataFrame</a:t>
            </a:r>
            <a:endParaRPr b="0" i="0" sz="2400" u="none" cap="none" strike="noStrik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34" name="Google Shape;134;p26"/>
          <p:cNvSpPr txBox="1"/>
          <p:nvPr/>
        </p:nvSpPr>
        <p:spPr>
          <a:xfrm>
            <a:off x="589075" y="1072775"/>
            <a:ext cx="81804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-GB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Creating a dataframe from dictionary</a:t>
            </a:r>
            <a:endParaRPr sz="1600">
              <a:solidFill>
                <a:srgbClr val="22222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7"/>
          <p:cNvSpPr/>
          <p:nvPr/>
        </p:nvSpPr>
        <p:spPr>
          <a:xfrm>
            <a:off x="5122475" y="4370800"/>
            <a:ext cx="1682700" cy="423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Avenir"/>
                <a:ea typeface="Avenir"/>
                <a:cs typeface="Avenir"/>
                <a:sym typeface="Avenir"/>
              </a:rPr>
              <a:t>Pass a list of index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40" name="Google Shape;140;p27"/>
          <p:cNvPicPr preferRelativeResize="0"/>
          <p:nvPr/>
        </p:nvPicPr>
        <p:blipFill rotWithShape="1">
          <a:blip r:embed="rId3">
            <a:alphaModFix/>
          </a:blip>
          <a:srcRect b="0" l="882" r="0" t="3595"/>
          <a:stretch/>
        </p:blipFill>
        <p:spPr>
          <a:xfrm>
            <a:off x="1165325" y="1697750"/>
            <a:ext cx="6762524" cy="241582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41" name="Google Shape;141;p27"/>
          <p:cNvCxnSpPr/>
          <p:nvPr/>
        </p:nvCxnSpPr>
        <p:spPr>
          <a:xfrm>
            <a:off x="5962025" y="2497900"/>
            <a:ext cx="3600" cy="1872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42" name="Google Shape;142;p27"/>
          <p:cNvSpPr txBox="1"/>
          <p:nvPr/>
        </p:nvSpPr>
        <p:spPr>
          <a:xfrm>
            <a:off x="376989" y="140875"/>
            <a:ext cx="74517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Creating a DataFrame</a:t>
            </a:r>
            <a:endParaRPr b="0" i="0" sz="2400" u="none" cap="none" strike="noStrik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43" name="Google Shape;143;p27"/>
          <p:cNvSpPr txBox="1"/>
          <p:nvPr/>
        </p:nvSpPr>
        <p:spPr>
          <a:xfrm>
            <a:off x="589075" y="1072775"/>
            <a:ext cx="81804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-GB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Creating a dataframe with index from dictionary</a:t>
            </a:r>
            <a:endParaRPr sz="1600">
              <a:solidFill>
                <a:srgbClr val="22222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28"/>
          <p:cNvPicPr preferRelativeResize="0"/>
          <p:nvPr/>
        </p:nvPicPr>
        <p:blipFill rotWithShape="1">
          <a:blip r:embed="rId3">
            <a:alphaModFix/>
          </a:blip>
          <a:srcRect b="0" l="882" r="0" t="2884"/>
          <a:stretch/>
        </p:blipFill>
        <p:spPr>
          <a:xfrm>
            <a:off x="1290150" y="1860713"/>
            <a:ext cx="6563701" cy="219902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49" name="Google Shape;149;p28"/>
          <p:cNvSpPr txBox="1"/>
          <p:nvPr/>
        </p:nvSpPr>
        <p:spPr>
          <a:xfrm>
            <a:off x="589075" y="1072775"/>
            <a:ext cx="81804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-GB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Creating a dataframe from a list of dictionaries</a:t>
            </a:r>
            <a:endParaRPr sz="1600">
              <a:solidFill>
                <a:srgbClr val="22222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50" name="Google Shape;150;p28"/>
          <p:cNvSpPr txBox="1"/>
          <p:nvPr/>
        </p:nvSpPr>
        <p:spPr>
          <a:xfrm>
            <a:off x="376989" y="140875"/>
            <a:ext cx="74517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Creating a DataFrame</a:t>
            </a:r>
            <a:endParaRPr b="0" i="0" sz="2400" u="none" cap="none" strike="noStrik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51" name="Google Shape;151;p28"/>
          <p:cNvSpPr/>
          <p:nvPr/>
        </p:nvSpPr>
        <p:spPr>
          <a:xfrm>
            <a:off x="6313701" y="3463375"/>
            <a:ext cx="1180500" cy="528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Avenir"/>
                <a:ea typeface="Avenir"/>
                <a:cs typeface="Avenir"/>
                <a:sym typeface="Avenir"/>
              </a:rPr>
              <a:t>Dictionary as a row</a:t>
            </a:r>
            <a:endParaRPr sz="1100"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152" name="Google Shape;152;p28"/>
          <p:cNvCxnSpPr/>
          <p:nvPr/>
        </p:nvCxnSpPr>
        <p:spPr>
          <a:xfrm rot="-5400000">
            <a:off x="5270750" y="2688925"/>
            <a:ext cx="8700" cy="207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triangl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KH ZEOLEARN - Content">
  <a:themeElements>
    <a:clrScheme name="KH New">
      <a:dk1>
        <a:srgbClr val="1A1918"/>
      </a:dk1>
      <a:lt1>
        <a:srgbClr val="FFFFFF"/>
      </a:lt1>
      <a:dk2>
        <a:srgbClr val="556272"/>
      </a:dk2>
      <a:lt2>
        <a:srgbClr val="EEECE1"/>
      </a:lt2>
      <a:accent1>
        <a:srgbClr val="FF712A"/>
      </a:accent1>
      <a:accent2>
        <a:srgbClr val="043078"/>
      </a:accent2>
      <a:accent3>
        <a:srgbClr val="5F68EA"/>
      </a:accent3>
      <a:accent4>
        <a:srgbClr val="13D081"/>
      </a:accent4>
      <a:accent5>
        <a:srgbClr val="E0387E"/>
      </a:accent5>
      <a:accent6>
        <a:srgbClr val="00CDFF"/>
      </a:accent6>
      <a:hlink>
        <a:srgbClr val="FFB900"/>
      </a:hlink>
      <a:folHlink>
        <a:srgbClr val="2EA59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0ADE1C4882328468AB11A09CA73C7B9" ma:contentTypeVersion="6" ma:contentTypeDescription="Create a new document." ma:contentTypeScope="" ma:versionID="7f01a823dfc78168cf8548e630f69f3b">
  <xsd:schema xmlns:xsd="http://www.w3.org/2001/XMLSchema" xmlns:xs="http://www.w3.org/2001/XMLSchema" xmlns:p="http://schemas.microsoft.com/office/2006/metadata/properties" xmlns:ns2="7f8416b5-663b-401a-aa91-aba6416178f2" xmlns:ns3="c372f58d-bca6-4618-af47-7b14dd1663c1" targetNamespace="http://schemas.microsoft.com/office/2006/metadata/properties" ma:root="true" ma:fieldsID="32cce6590538f5b674faf1b1d670705f" ns2:_="" ns3:_="">
    <xsd:import namespace="7f8416b5-663b-401a-aa91-aba6416178f2"/>
    <xsd:import namespace="c372f58d-bca6-4618-af47-7b14dd1663c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f8416b5-663b-401a-aa91-aba6416178f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372f58d-bca6-4618-af47-7b14dd1663c1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2806F97-C438-4B3B-A546-168A6A43AD1C}"/>
</file>

<file path=customXml/itemProps2.xml><?xml version="1.0" encoding="utf-8"?>
<ds:datastoreItem xmlns:ds="http://schemas.openxmlformats.org/officeDocument/2006/customXml" ds:itemID="{D6DE3C44-7EA0-4076-9DE6-A52602E30B60}"/>
</file>

<file path=customXml/itemProps3.xml><?xml version="1.0" encoding="utf-8"?>
<ds:datastoreItem xmlns:ds="http://schemas.openxmlformats.org/officeDocument/2006/customXml" ds:itemID="{7B898F6C-2503-4D75-A607-EDB29A5E684C}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0x01010020ADE1C4882328468AB11A09CA73C7B9</vt:lpwstr>
  </property>
</Properties>
</file>