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1" Type="http://schemas.openxmlformats.org/officeDocument/2006/relationships/slide" Target="slides/slide15.xml"/><Relationship Id="rId34" Type="http://schemas.openxmlformats.org/officeDocument/2006/relationships/font" Target="fonts/OpenSans-italic.fntdata"/><Relationship Id="rId25" Type="http://schemas.openxmlformats.org/officeDocument/2006/relationships/slide" Target="slides/slide19.xml"/><Relationship Id="rId7" Type="http://schemas.openxmlformats.org/officeDocument/2006/relationships/slide" Target="slides/slide1.xml"/><Relationship Id="rId33" Type="http://schemas.openxmlformats.org/officeDocument/2006/relationships/font" Target="fonts/OpenSans-bold.fntdata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8" Type="http://schemas.openxmlformats.org/officeDocument/2006/relationships/customXml" Target="../customXml/item3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29" Type="http://schemas.openxmlformats.org/officeDocument/2006/relationships/slide" Target="slides/slide23.xml"/><Relationship Id="rId16" Type="http://schemas.openxmlformats.org/officeDocument/2006/relationships/slide" Target="slides/slide10.xml"/><Relationship Id="rId24" Type="http://schemas.openxmlformats.org/officeDocument/2006/relationships/slide" Target="slides/slide18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font" Target="fonts/OpenSans-regular.fntdata"/><Relationship Id="rId37" Type="http://schemas.openxmlformats.org/officeDocument/2006/relationships/customXml" Target="../customXml/item2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36" Type="http://schemas.openxmlformats.org/officeDocument/2006/relationships/customXml" Target="../customXml/item1.xml"/><Relationship Id="rId31" Type="http://schemas.openxmlformats.org/officeDocument/2006/relationships/slide" Target="slides/slide2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slide" Target="slides/slide1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font" Target="fonts/OpenSans-boldItalic.fntdata"/><Relationship Id="rId14" Type="http://schemas.openxmlformats.org/officeDocument/2006/relationships/slide" Target="slides/slide8.xml"/><Relationship Id="rId8" Type="http://schemas.openxmlformats.org/officeDocument/2006/relationships/slide" Target="slides/slide2.xml"/><Relationship Id="rId3" Type="http://schemas.openxmlformats.org/officeDocument/2006/relationships/presProps" Target="presProps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1904d5162_0_376:notes"/>
          <p:cNvSpPr/>
          <p:nvPr>
            <p:ph idx="2" type="sldImg"/>
          </p:nvPr>
        </p:nvSpPr>
        <p:spPr>
          <a:xfrm>
            <a:off x="381474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81904d5162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81904d5162_0_37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1904d5162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1904d5162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1904d5162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1904d5162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1904d5162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1904d5162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1904d5162_0_2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81904d5162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g81904d5162_0_2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1904d5162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1904d5162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1904d5162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1904d5162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1904d5162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1904d5162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1904d5162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1904d5162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1904d5162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1904d5162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1904d5162_0_3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81904d5162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81904d5162_0_3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1904d5162_0_1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81904d5162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g81904d5162_0_18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1904d5162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1904d5162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1904d5162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1904d5162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1904d5162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1904d5162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1904d5162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1904d5162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1904d5162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1904d5162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1904d5162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81904d5162_0_506:notes"/>
          <p:cNvSpPr/>
          <p:nvPr>
            <p:ph idx="2" type="sldImg"/>
          </p:nvPr>
        </p:nvSpPr>
        <p:spPr>
          <a:xfrm>
            <a:off x="381474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1904d5162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1904d5162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1904d5162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1904d516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1904d516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1904d516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1904d5162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1904d5162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1904d5162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1904d516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1904d5162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1904d5162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1904d5162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1904d5162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No Contents">
  <p:cSld name="1_No Conten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st Slide">
  <p:cSld name="Last Slid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24213" y="4800774"/>
            <a:ext cx="588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" name="Google Shape;53;p14"/>
          <p:cNvSpPr/>
          <p:nvPr/>
        </p:nvSpPr>
        <p:spPr>
          <a:xfrm>
            <a:off x="0" y="4370457"/>
            <a:ext cx="9144000" cy="77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4"/>
          <p:cNvSpPr txBox="1"/>
          <p:nvPr/>
        </p:nvSpPr>
        <p:spPr>
          <a:xfrm>
            <a:off x="5611059" y="3741045"/>
            <a:ext cx="1869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75" spcFirstLastPara="1" rIns="22875" wrap="square" tIns="228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www.knowledgehut.com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5583238" y="2447667"/>
            <a:ext cx="3279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5583238" y="2790622"/>
            <a:ext cx="32799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22999" y="185335"/>
            <a:ext cx="1640014" cy="7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 b="0" l="40259" r="0" t="0"/>
          <a:stretch/>
        </p:blipFill>
        <p:spPr>
          <a:xfrm>
            <a:off x="2734" y="1077816"/>
            <a:ext cx="557628" cy="1702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4">
            <a:alphaModFix/>
          </a:blip>
          <a:srcRect b="0" l="0" r="50000" t="0"/>
          <a:stretch/>
        </p:blipFill>
        <p:spPr>
          <a:xfrm>
            <a:off x="8870950" y="1139125"/>
            <a:ext cx="273050" cy="244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 rotWithShape="1">
          <a:blip r:embed="rId5">
            <a:alphaModFix/>
          </a:blip>
          <a:srcRect b="34106" l="74946" r="0" t="0"/>
          <a:stretch/>
        </p:blipFill>
        <p:spPr>
          <a:xfrm>
            <a:off x="86545" y="4724429"/>
            <a:ext cx="509106" cy="560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6">
            <a:alphaModFix/>
          </a:blip>
          <a:srcRect b="50937" l="0" r="22773" t="0"/>
          <a:stretch/>
        </p:blipFill>
        <p:spPr>
          <a:xfrm>
            <a:off x="8544360" y="4634889"/>
            <a:ext cx="711076" cy="507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No Contents">
  <p:cSld name="1_No Conten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st Slide">
  <p:cSld name="Last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24213" y="4800774"/>
            <a:ext cx="588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6" name="Google Shape;66;p17"/>
          <p:cNvSpPr/>
          <p:nvPr/>
        </p:nvSpPr>
        <p:spPr>
          <a:xfrm>
            <a:off x="0" y="4370457"/>
            <a:ext cx="9144000" cy="77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7"/>
          <p:cNvSpPr txBox="1"/>
          <p:nvPr/>
        </p:nvSpPr>
        <p:spPr>
          <a:xfrm>
            <a:off x="5611059" y="3741045"/>
            <a:ext cx="1869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75" spcFirstLastPara="1" rIns="22875" wrap="square" tIns="228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www.knowledgehut.com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5583238" y="2447667"/>
            <a:ext cx="3279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5583238" y="2790622"/>
            <a:ext cx="32799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0" name="Google Shape;7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22999" y="185335"/>
            <a:ext cx="1640014" cy="7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7"/>
          <p:cNvPicPr preferRelativeResize="0"/>
          <p:nvPr/>
        </p:nvPicPr>
        <p:blipFill rotWithShape="1">
          <a:blip r:embed="rId3">
            <a:alphaModFix/>
          </a:blip>
          <a:srcRect b="0" l="40259" r="0" t="0"/>
          <a:stretch/>
        </p:blipFill>
        <p:spPr>
          <a:xfrm>
            <a:off x="2734" y="1077816"/>
            <a:ext cx="557628" cy="1702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7"/>
          <p:cNvPicPr preferRelativeResize="0"/>
          <p:nvPr/>
        </p:nvPicPr>
        <p:blipFill rotWithShape="1">
          <a:blip r:embed="rId4">
            <a:alphaModFix/>
          </a:blip>
          <a:srcRect b="0" l="0" r="50000" t="0"/>
          <a:stretch/>
        </p:blipFill>
        <p:spPr>
          <a:xfrm>
            <a:off x="8870950" y="1139125"/>
            <a:ext cx="273050" cy="244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7"/>
          <p:cNvPicPr preferRelativeResize="0"/>
          <p:nvPr/>
        </p:nvPicPr>
        <p:blipFill rotWithShape="1">
          <a:blip r:embed="rId5">
            <a:alphaModFix/>
          </a:blip>
          <a:srcRect b="34106" l="74946" r="0" t="0"/>
          <a:stretch/>
        </p:blipFill>
        <p:spPr>
          <a:xfrm>
            <a:off x="86545" y="4724429"/>
            <a:ext cx="509106" cy="560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7"/>
          <p:cNvPicPr preferRelativeResize="0"/>
          <p:nvPr/>
        </p:nvPicPr>
        <p:blipFill rotWithShape="1">
          <a:blip r:embed="rId6">
            <a:alphaModFix/>
          </a:blip>
          <a:srcRect b="50937" l="0" r="22773" t="0"/>
          <a:stretch/>
        </p:blipFill>
        <p:spPr>
          <a:xfrm>
            <a:off x="8544360" y="4634889"/>
            <a:ext cx="711076" cy="507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22999" y="185335"/>
            <a:ext cx="1640014" cy="7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Design">
  <p:cSld name="2_Desig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22999" y="185335"/>
            <a:ext cx="1640014" cy="7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73">
          <p15:clr>
            <a:srgbClr val="F26B43"/>
          </p15:clr>
        </p15:guide>
        <p15:guide id="2" pos="193">
          <p15:clr>
            <a:srgbClr val="F26B43"/>
          </p15:clr>
        </p15:guide>
        <p15:guide id="3" orient="horz" pos="509">
          <p15:clr>
            <a:srgbClr val="F26B43"/>
          </p15:clr>
        </p15:guide>
        <p15:guide id="4" orient="horz" pos="6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/>
          <p:nvPr/>
        </p:nvSpPr>
        <p:spPr>
          <a:xfrm>
            <a:off x="0" y="-1"/>
            <a:ext cx="9144000" cy="5143500"/>
          </a:xfrm>
          <a:prstGeom prst="rect">
            <a:avLst/>
          </a:prstGeom>
          <a:solidFill>
            <a:srgbClr val="1A19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2913325" y="2179725"/>
            <a:ext cx="6001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Numpy, Pandas, Visualization - Part 5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626" y="304402"/>
            <a:ext cx="2835808" cy="128232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0"/>
          <p:cNvSpPr/>
          <p:nvPr/>
        </p:nvSpPr>
        <p:spPr>
          <a:xfrm>
            <a:off x="2890900" y="2818700"/>
            <a:ext cx="53367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Accessing DataFrame Elements, Sorting and Ranking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25" y="2092875"/>
            <a:ext cx="4781550" cy="22955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5" name="Google Shape;155;p29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Accessing DataFrame elements using indexing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6" name="Google Shape;156;p29"/>
          <p:cNvSpPr txBox="1"/>
          <p:nvPr/>
        </p:nvSpPr>
        <p:spPr>
          <a:xfrm>
            <a:off x="377000" y="1244625"/>
            <a:ext cx="8187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Retrieve the columns ‘Store’ and ‘Sales’ for first three stores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Accessing DataFrame elements using conditions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2" name="Google Shape;162;p30"/>
          <p:cNvSpPr txBox="1"/>
          <p:nvPr/>
        </p:nvSpPr>
        <p:spPr>
          <a:xfrm>
            <a:off x="453200" y="1148638"/>
            <a:ext cx="82005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Retrieve the information of the stores whose sales is more than 40000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7400" y="1767825"/>
            <a:ext cx="2769206" cy="305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1"/>
          <p:cNvPicPr preferRelativeResize="0"/>
          <p:nvPr/>
        </p:nvPicPr>
        <p:blipFill rotWithShape="1">
          <a:blip r:embed="rId3">
            <a:alphaModFix/>
          </a:blip>
          <a:srcRect b="0" l="1205" r="0" t="8172"/>
          <a:stretch/>
        </p:blipFill>
        <p:spPr>
          <a:xfrm>
            <a:off x="1597787" y="2291075"/>
            <a:ext cx="5948426" cy="17121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9" name="Google Shape;169;p31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Accessing DataFrame elements using conditions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0" name="Google Shape;170;p31"/>
          <p:cNvSpPr txBox="1"/>
          <p:nvPr/>
        </p:nvSpPr>
        <p:spPr>
          <a:xfrm>
            <a:off x="453200" y="1148657"/>
            <a:ext cx="82005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Retrieve the rows where the sales of the store was greater than 30000 in the month of January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/>
        </p:nvSpPr>
        <p:spPr>
          <a:xfrm>
            <a:off x="425127" y="2323425"/>
            <a:ext cx="69117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4000">
                <a:latin typeface="Avenir"/>
                <a:ea typeface="Avenir"/>
                <a:cs typeface="Avenir"/>
                <a:sym typeface="Avenir"/>
              </a:rPr>
              <a:t>DataFrame Sorting</a:t>
            </a:r>
            <a:endParaRPr i="0" sz="40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DataFrame Sorting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2" name="Google Shape;182;p33"/>
          <p:cNvSpPr txBox="1"/>
          <p:nvPr/>
        </p:nvSpPr>
        <p:spPr>
          <a:xfrm>
            <a:off x="371350" y="1170900"/>
            <a:ext cx="82005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Sort the rows in ascending order of the column ‘Sales’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83" name="Google Shape;1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3500" y="1860825"/>
            <a:ext cx="3517010" cy="305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400" y="1733175"/>
            <a:ext cx="4681175" cy="310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9" name="Google Shape;189;p34"/>
          <p:cNvSpPr txBox="1"/>
          <p:nvPr/>
        </p:nvSpPr>
        <p:spPr>
          <a:xfrm>
            <a:off x="371350" y="1170900"/>
            <a:ext cx="82005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Sorting rows such that values in the column ‘Sales’ are in the descending order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0" name="Google Shape;190;p34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DataFrame Sorting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/>
        </p:nvSpPr>
        <p:spPr>
          <a:xfrm>
            <a:off x="523750" y="1323300"/>
            <a:ext cx="82005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While sorting the DataFrame by multiple columns, the .sort_values() first sorts the first passed variable and then the next variable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6" name="Google Shape;196;p35"/>
          <p:cNvSpPr txBox="1"/>
          <p:nvPr/>
        </p:nvSpPr>
        <p:spPr>
          <a:xfrm>
            <a:off x="523750" y="2689275"/>
            <a:ext cx="3818400" cy="13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 this case, the function first sorts the variable ‘Sales’ and then the variable ‘Store’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7" name="Google Shape;1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950" y="2010300"/>
            <a:ext cx="3765904" cy="282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8" name="Google Shape;198;p35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DataFrame Sorting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/>
        </p:nvSpPr>
        <p:spPr>
          <a:xfrm>
            <a:off x="377000" y="1202750"/>
            <a:ext cx="82005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Sort the DataFrame by values in the columns ‘Store’ and ‘Sales’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4" name="Google Shape;204;p36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Sort the DataFrame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5" name="Google Shape;2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450" y="1869550"/>
            <a:ext cx="4231080" cy="306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/>
        </p:nvSpPr>
        <p:spPr>
          <a:xfrm>
            <a:off x="305600" y="1172625"/>
            <a:ext cx="83736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Get all the rows where Sales &gt; 40000 and then sort all the rows by index using the sort_index() method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1" name="Google Shape;211;p37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Sort the DataFrame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2" name="Google Shape;2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275" y="2038500"/>
            <a:ext cx="4467446" cy="28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/>
        </p:nvSpPr>
        <p:spPr>
          <a:xfrm>
            <a:off x="425125" y="2323425"/>
            <a:ext cx="71895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4000">
                <a:latin typeface="Avenir"/>
                <a:ea typeface="Avenir"/>
                <a:cs typeface="Avenir"/>
                <a:sym typeface="Avenir"/>
              </a:rPr>
              <a:t>Ranking in DataFrame</a:t>
            </a:r>
            <a:endParaRPr i="0" sz="40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/>
        </p:nvSpPr>
        <p:spPr>
          <a:xfrm>
            <a:off x="425125" y="1942425"/>
            <a:ext cx="82413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4000">
                <a:latin typeface="Avenir"/>
                <a:ea typeface="Avenir"/>
                <a:cs typeface="Avenir"/>
                <a:sym typeface="Avenir"/>
              </a:rPr>
              <a:t>Accessing DataFrame elements using Indexing</a:t>
            </a:r>
            <a:endParaRPr i="0" sz="40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/>
        </p:nvSpPr>
        <p:spPr>
          <a:xfrm>
            <a:off x="638750" y="1159475"/>
            <a:ext cx="83382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Example: Create a DataFrame of seven students as shown below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4" name="Google Shape;224;p39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Ranking in DataFrame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5" name="Google Shape;2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363" y="1664625"/>
            <a:ext cx="5075279" cy="32598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/>
        </p:nvSpPr>
        <p:spPr>
          <a:xfrm>
            <a:off x="496900" y="1323300"/>
            <a:ext cx="82275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Rank the DataFrame by values in the column ‘Verbal_Score’ using the parameter, method = ‘min’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1" name="Google Shape;231;p40"/>
          <p:cNvSpPr txBox="1"/>
          <p:nvPr/>
        </p:nvSpPr>
        <p:spPr>
          <a:xfrm>
            <a:off x="496900" y="2230275"/>
            <a:ext cx="3621300" cy="22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If the Verbal_Score is same for two or more observations, then the ‘min’ method assigns the minimum rank to all the equal scores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Here it assigned the rank ‘3’ to the Verbal_Score = 151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2" name="Google Shape;2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000" y="2068800"/>
            <a:ext cx="4289242" cy="23762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3" name="Google Shape;233;p40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Ranking in DataFrame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/>
        </p:nvSpPr>
        <p:spPr>
          <a:xfrm>
            <a:off x="496900" y="1323300"/>
            <a:ext cx="82275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Rank the DataFrame by values in the column ‘Verbal_Score’ using the parameter, method = ‘max’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9" name="Google Shape;239;p41"/>
          <p:cNvSpPr txBox="1"/>
          <p:nvPr/>
        </p:nvSpPr>
        <p:spPr>
          <a:xfrm>
            <a:off x="496900" y="2230275"/>
            <a:ext cx="37203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If the Verbal_Score is same for two or more observations, then the ‘max’ method assigns the maximum rank to all the equal scores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Here it assigned the rank ‘4’ to the Verbal_Score = 151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40" name="Google Shape;24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800" y="2221200"/>
            <a:ext cx="4338754" cy="23762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1" name="Google Shape;241;p41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Ranking in DataFrame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/>
          <p:nvPr/>
        </p:nvSpPr>
        <p:spPr>
          <a:xfrm>
            <a:off x="496900" y="1323300"/>
            <a:ext cx="82275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Rank the DataFrame by values in the column ‘Verbal_Score’ using the parameter, method = ‘dense’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7" name="Google Shape;247;p42"/>
          <p:cNvSpPr txBox="1"/>
          <p:nvPr/>
        </p:nvSpPr>
        <p:spPr>
          <a:xfrm>
            <a:off x="496900" y="2230275"/>
            <a:ext cx="3588900" cy="22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This method does not skip a rank, like the ‘min’ and ‘max’ method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Here, it assigned the rank ‘3’ to Verbal_Score = 151, and ‘4’ to next greater Verbal_Score = 152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48" name="Google Shape;24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400" y="1992600"/>
            <a:ext cx="4522180" cy="23762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9" name="Google Shape;249;p42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Ranking in DataFrame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/>
        </p:nvSpPr>
        <p:spPr>
          <a:xfrm>
            <a:off x="523750" y="1399500"/>
            <a:ext cx="77622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Rank the DataFrame by values in the column ‘Verbal_Score ’ in descending order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5" name="Google Shape;255;p43"/>
          <p:cNvSpPr txBox="1"/>
          <p:nvPr/>
        </p:nvSpPr>
        <p:spPr>
          <a:xfrm>
            <a:off x="519375" y="2301125"/>
            <a:ext cx="4335300" cy="22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By default, the method is ‘average’ in the .rank(), and it assigns the average rank to the equal values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Here, it assigned the rank ‘3.5’ to the same Verbal_Score = 151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56" name="Google Shape;25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075" y="2050800"/>
            <a:ext cx="3625257" cy="23942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7" name="Google Shape;257;p43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Ranking in DataFrame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/>
        </p:nvSpPr>
        <p:spPr>
          <a:xfrm>
            <a:off x="857408" y="2822045"/>
            <a:ext cx="34572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75" spcFirstLastPara="1" rIns="22875" wrap="square" tIns="228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Us</a:t>
            </a:r>
            <a:endParaRPr sz="7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</a:t>
            </a:r>
            <a:r>
              <a:rPr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@knowledgehut.com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44"/>
          <p:cNvSpPr txBox="1"/>
          <p:nvPr/>
        </p:nvSpPr>
        <p:spPr>
          <a:xfrm>
            <a:off x="786960" y="1760708"/>
            <a:ext cx="37851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D1825"/>
              </a:buClr>
              <a:buSzPts val="1300"/>
              <a:buFont typeface="Open Sans"/>
              <a:buNone/>
            </a:pPr>
            <a:r>
              <a:rPr b="1" i="0" lang="en-GB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700"/>
          </a:p>
        </p:txBody>
      </p:sp>
      <p:sp>
        <p:nvSpPr>
          <p:cNvPr id="264" name="Google Shape;264;p44"/>
          <p:cNvSpPr txBox="1"/>
          <p:nvPr>
            <p:ph idx="1" type="body"/>
          </p:nvPr>
        </p:nvSpPr>
        <p:spPr>
          <a:xfrm>
            <a:off x="5583238" y="2447667"/>
            <a:ext cx="3279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</a:pPr>
            <a:r>
              <a:rPr lang="en-GB"/>
              <a:t>Presenter’s Name</a:t>
            </a:r>
            <a:endParaRPr/>
          </a:p>
        </p:txBody>
      </p:sp>
      <p:sp>
        <p:nvSpPr>
          <p:cNvPr id="265" name="Google Shape;265;p44"/>
          <p:cNvSpPr txBox="1"/>
          <p:nvPr>
            <p:ph idx="2" type="body"/>
          </p:nvPr>
        </p:nvSpPr>
        <p:spPr>
          <a:xfrm>
            <a:off x="5583238" y="2790622"/>
            <a:ext cx="32799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</a:pPr>
            <a:r>
              <a:rPr lang="en-GB"/>
              <a:t>Presenter’s Designation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Accessing DataFrame elements using indexing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Google Shape;99;p22"/>
          <p:cNvSpPr txBox="1"/>
          <p:nvPr/>
        </p:nvSpPr>
        <p:spPr>
          <a:xfrm>
            <a:off x="650225" y="1271325"/>
            <a:ext cx="8009400" cy="3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Indexing is often required in DataFrame to retrieve information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.iloc[], the .loc[] or some conditions can be used to retrieve the elements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.iloc[] retrieves the rows and columns by position, and the .loc[] retrieves the elements by the column or row name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/>
        </p:nvSpPr>
        <p:spPr>
          <a:xfrm>
            <a:off x="384775" y="1247100"/>
            <a:ext cx="8187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Retrieve the 2nd row from ‘df_sales’ by using the .iloc[]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5" name="Google Shape;1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988" y="2219025"/>
            <a:ext cx="3248025" cy="17811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6" name="Google Shape;106;p23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Accessing DataFrame elements using indexing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/>
        </p:nvSpPr>
        <p:spPr>
          <a:xfrm>
            <a:off x="377000" y="1244625"/>
            <a:ext cx="8187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Retrieve the name of the first store from the ‘df_sales’ dataframe using .iloc[]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" name="Google Shape;112;p24"/>
          <p:cNvSpPr txBox="1"/>
          <p:nvPr/>
        </p:nvSpPr>
        <p:spPr>
          <a:xfrm>
            <a:off x="3299400" y="3890300"/>
            <a:ext cx="2004900" cy="52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venir"/>
                <a:ea typeface="Avenir"/>
                <a:cs typeface="Avenir"/>
                <a:sym typeface="Avenir"/>
              </a:rPr>
              <a:t>‘0’ index returns the first row as series</a:t>
            </a:r>
            <a:endParaRPr sz="11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3" name="Google Shape;113;p24"/>
          <p:cNvSpPr txBox="1"/>
          <p:nvPr/>
        </p:nvSpPr>
        <p:spPr>
          <a:xfrm>
            <a:off x="6113800" y="3285200"/>
            <a:ext cx="1477200" cy="60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venir"/>
                <a:ea typeface="Avenir"/>
                <a:cs typeface="Avenir"/>
                <a:sym typeface="Avenir"/>
              </a:rPr>
              <a:t>Retrieve ‘Store’ from the series</a:t>
            </a:r>
            <a:endParaRPr sz="11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4" name="Google Shape;114;p24"/>
          <p:cNvPicPr preferRelativeResize="0"/>
          <p:nvPr/>
        </p:nvPicPr>
        <p:blipFill rotWithShape="1">
          <a:blip r:embed="rId3">
            <a:alphaModFix/>
          </a:blip>
          <a:srcRect b="0" l="0" r="0" t="14617"/>
          <a:stretch/>
        </p:blipFill>
        <p:spPr>
          <a:xfrm>
            <a:off x="2774150" y="2340750"/>
            <a:ext cx="2962275" cy="82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15" name="Google Shape;115;p24"/>
          <p:cNvCxnSpPr/>
          <p:nvPr/>
        </p:nvCxnSpPr>
        <p:spPr>
          <a:xfrm>
            <a:off x="4306800" y="2744300"/>
            <a:ext cx="14700" cy="1169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6" name="Google Shape;116;p24"/>
          <p:cNvCxnSpPr>
            <a:endCxn id="113" idx="1"/>
          </p:cNvCxnSpPr>
          <p:nvPr/>
        </p:nvCxnSpPr>
        <p:spPr>
          <a:xfrm>
            <a:off x="5216800" y="2766350"/>
            <a:ext cx="897000" cy="821400"/>
          </a:xfrm>
          <a:prstGeom prst="bentConnector3">
            <a:avLst>
              <a:gd fmla="val -741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7" name="Google Shape;117;p24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Accessing DataFrame elements using indexing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5"/>
          <p:cNvPicPr preferRelativeResize="0"/>
          <p:nvPr/>
        </p:nvPicPr>
        <p:blipFill rotWithShape="1">
          <a:blip r:embed="rId3">
            <a:alphaModFix/>
          </a:blip>
          <a:srcRect b="0" l="3567" r="0" t="7089"/>
          <a:stretch/>
        </p:blipFill>
        <p:spPr>
          <a:xfrm>
            <a:off x="3174500" y="2210100"/>
            <a:ext cx="2902450" cy="22656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3" name="Google Shape;123;p25"/>
          <p:cNvSpPr txBox="1"/>
          <p:nvPr/>
        </p:nvSpPr>
        <p:spPr>
          <a:xfrm>
            <a:off x="377000" y="1244625"/>
            <a:ext cx="8187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Retrieve the 4th, 5th, and 6th row in the DataFrame using the .iloc[]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4" name="Google Shape;124;p25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Accessing DataFrame elements using indexing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125" y="1825125"/>
            <a:ext cx="2187760" cy="306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0" name="Google Shape;130;p26"/>
          <p:cNvSpPr txBox="1"/>
          <p:nvPr/>
        </p:nvSpPr>
        <p:spPr>
          <a:xfrm>
            <a:off x="377000" y="1244625"/>
            <a:ext cx="8187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Select first two columns by using the position of the columns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1" name="Google Shape;131;p26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Accessing DataFrame elements using indexing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738" y="1819550"/>
            <a:ext cx="1916524" cy="305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7" name="Google Shape;137;p27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Accessing DataFrame elements using indexing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377000" y="1244625"/>
            <a:ext cx="8187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Find the number of sales corresponding to store using the .iloc[]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/>
        </p:nvSpPr>
        <p:spPr>
          <a:xfrm>
            <a:off x="537175" y="1247100"/>
            <a:ext cx="81921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.loc[] selects the data by the label of the rows and column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Retrieve the sales of the second store using the .loc[]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4" name="Google Shape;144;p28"/>
          <p:cNvSpPr txBox="1"/>
          <p:nvPr/>
        </p:nvSpPr>
        <p:spPr>
          <a:xfrm>
            <a:off x="3698100" y="4086800"/>
            <a:ext cx="1065000" cy="34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venir"/>
                <a:ea typeface="Avenir"/>
                <a:cs typeface="Avenir"/>
                <a:sym typeface="Avenir"/>
              </a:rPr>
              <a:t>Row index</a:t>
            </a:r>
            <a:endParaRPr sz="11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5" name="Google Shape;145;p28"/>
          <p:cNvSpPr txBox="1"/>
          <p:nvPr/>
        </p:nvSpPr>
        <p:spPr>
          <a:xfrm>
            <a:off x="6042600" y="3795250"/>
            <a:ext cx="1299600" cy="34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venir"/>
                <a:ea typeface="Avenir"/>
                <a:cs typeface="Avenir"/>
                <a:sym typeface="Avenir"/>
              </a:rPr>
              <a:t>Column label</a:t>
            </a:r>
            <a:endParaRPr sz="11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6" name="Google Shape;1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8575" y="2386013"/>
            <a:ext cx="3038475" cy="9810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7" name="Google Shape;147;p28"/>
          <p:cNvCxnSpPr/>
          <p:nvPr/>
        </p:nvCxnSpPr>
        <p:spPr>
          <a:xfrm>
            <a:off x="4306800" y="3154680"/>
            <a:ext cx="0" cy="949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8" name="Google Shape;148;p28"/>
          <p:cNvCxnSpPr/>
          <p:nvPr/>
        </p:nvCxnSpPr>
        <p:spPr>
          <a:xfrm flipH="1" rot="-5400000">
            <a:off x="5297400" y="3243350"/>
            <a:ext cx="816900" cy="673500"/>
          </a:xfrm>
          <a:prstGeom prst="bentConnector3">
            <a:avLst>
              <a:gd fmla="val 9899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9" name="Google Shape;149;p28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Accessing DataFrame elements using indexing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H ZEOLEARN - Content">
  <a:themeElements>
    <a:clrScheme name="KH New">
      <a:dk1>
        <a:srgbClr val="1A1918"/>
      </a:dk1>
      <a:lt1>
        <a:srgbClr val="FFFFFF"/>
      </a:lt1>
      <a:dk2>
        <a:srgbClr val="556272"/>
      </a:dk2>
      <a:lt2>
        <a:srgbClr val="EEECE1"/>
      </a:lt2>
      <a:accent1>
        <a:srgbClr val="FF712A"/>
      </a:accent1>
      <a:accent2>
        <a:srgbClr val="043078"/>
      </a:accent2>
      <a:accent3>
        <a:srgbClr val="5F68EA"/>
      </a:accent3>
      <a:accent4>
        <a:srgbClr val="13D081"/>
      </a:accent4>
      <a:accent5>
        <a:srgbClr val="E0387E"/>
      </a:accent5>
      <a:accent6>
        <a:srgbClr val="00CDFF"/>
      </a:accent6>
      <a:hlink>
        <a:srgbClr val="FFB900"/>
      </a:hlink>
      <a:folHlink>
        <a:srgbClr val="2EA59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ADE1C4882328468AB11A09CA73C7B9" ma:contentTypeVersion="6" ma:contentTypeDescription="Create a new document." ma:contentTypeScope="" ma:versionID="7f01a823dfc78168cf8548e630f69f3b">
  <xsd:schema xmlns:xsd="http://www.w3.org/2001/XMLSchema" xmlns:xs="http://www.w3.org/2001/XMLSchema" xmlns:p="http://schemas.microsoft.com/office/2006/metadata/properties" xmlns:ns2="7f8416b5-663b-401a-aa91-aba6416178f2" xmlns:ns3="c372f58d-bca6-4618-af47-7b14dd1663c1" targetNamespace="http://schemas.microsoft.com/office/2006/metadata/properties" ma:root="true" ma:fieldsID="32cce6590538f5b674faf1b1d670705f" ns2:_="" ns3:_="">
    <xsd:import namespace="7f8416b5-663b-401a-aa91-aba6416178f2"/>
    <xsd:import namespace="c372f58d-bca6-4618-af47-7b14dd1663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8416b5-663b-401a-aa91-aba6416178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72f58d-bca6-4618-af47-7b14dd1663c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D4BC5B-CACA-40C9-9E17-E0F68188F93B}"/>
</file>

<file path=customXml/itemProps2.xml><?xml version="1.0" encoding="utf-8"?>
<ds:datastoreItem xmlns:ds="http://schemas.openxmlformats.org/officeDocument/2006/customXml" ds:itemID="{7A463602-359A-4657-9203-FCB6544E9B25}"/>
</file>

<file path=customXml/itemProps3.xml><?xml version="1.0" encoding="utf-8"?>
<ds:datastoreItem xmlns:ds="http://schemas.openxmlformats.org/officeDocument/2006/customXml" ds:itemID="{4EEFE4D0-195E-4600-B3F0-F834785E189C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0x01010020ADE1C4882328468AB11A09CA73C7B9</vt:lpwstr>
  </property>
</Properties>
</file>