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5"/>
    <p:sldMasterId id="214748366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y="5143500" cx="9144000"/>
  <p:notesSz cx="6858000" cy="9144000"/>
  <p:embeddedFontLst>
    <p:embeddedFont>
      <p:font typeface="Open Sans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B50EA9D-4EC5-47B9-9D3E-C1DA158051EA}">
  <a:tblStyle styleId="{AB50EA9D-4EC5-47B9-9D3E-C1DA158051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2.xml"/><Relationship Id="rId26" Type="http://schemas.openxmlformats.org/officeDocument/2006/relationships/slide" Target="slides/slide19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34" Type="http://schemas.openxmlformats.org/officeDocument/2006/relationships/slide" Target="slides/slide27.xml"/><Relationship Id="rId21" Type="http://schemas.openxmlformats.org/officeDocument/2006/relationships/slide" Target="slides/slide14.xml"/><Relationship Id="rId50" Type="http://schemas.openxmlformats.org/officeDocument/2006/relationships/font" Target="fonts/OpenSans-italic.fntdata"/><Relationship Id="rId7" Type="http://schemas.openxmlformats.org/officeDocument/2006/relationships/notesMaster" Target="notesMasters/notesMaster1.xml"/><Relationship Id="rId2" Type="http://schemas.openxmlformats.org/officeDocument/2006/relationships/viewProps" Target="viewProps.xml"/><Relationship Id="rId29" Type="http://schemas.openxmlformats.org/officeDocument/2006/relationships/slide" Target="slides/slide22.xml"/><Relationship Id="rId16" Type="http://schemas.openxmlformats.org/officeDocument/2006/relationships/slide" Target="slides/slide9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24" Type="http://schemas.openxmlformats.org/officeDocument/2006/relationships/slide" Target="slides/slide17.xml"/><Relationship Id="rId11" Type="http://schemas.openxmlformats.org/officeDocument/2006/relationships/slide" Target="slides/slide4.xml"/><Relationship Id="rId53" Type="http://schemas.openxmlformats.org/officeDocument/2006/relationships/customXml" Target="../customXml/item2.xml"/><Relationship Id="rId5" Type="http://schemas.openxmlformats.org/officeDocument/2006/relationships/slideMaster" Target="slideMasters/slideMaster1.xml"/><Relationship Id="rId44" Type="http://schemas.openxmlformats.org/officeDocument/2006/relationships/slide" Target="slides/slide37.xml"/><Relationship Id="rId31" Type="http://schemas.openxmlformats.org/officeDocument/2006/relationships/slide" Target="slides/slide24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52" Type="http://schemas.openxmlformats.org/officeDocument/2006/relationships/customXml" Target="../customXml/item1.xml"/><Relationship Id="rId43" Type="http://schemas.openxmlformats.org/officeDocument/2006/relationships/slide" Target="slides/slide36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OpenSans-regular.fntdata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14" Type="http://schemas.openxmlformats.org/officeDocument/2006/relationships/slide" Target="slides/slide7.xml"/><Relationship Id="rId8" Type="http://schemas.openxmlformats.org/officeDocument/2006/relationships/slide" Target="slides/slide1.xml"/><Relationship Id="rId51" Type="http://schemas.openxmlformats.org/officeDocument/2006/relationships/font" Target="fonts/OpenSans-boldItalic.fntdata"/><Relationship Id="rId3" Type="http://schemas.openxmlformats.org/officeDocument/2006/relationships/presProps" Target="presProps.xml"/><Relationship Id="rId46" Type="http://schemas.openxmlformats.org/officeDocument/2006/relationships/slide" Target="slides/slide39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25" Type="http://schemas.openxmlformats.org/officeDocument/2006/relationships/slide" Target="slides/slide18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41" Type="http://schemas.openxmlformats.org/officeDocument/2006/relationships/slide" Target="slides/slide34.xml"/><Relationship Id="rId20" Type="http://schemas.openxmlformats.org/officeDocument/2006/relationships/slide" Target="slides/slide13.xml"/><Relationship Id="rId54" Type="http://schemas.openxmlformats.org/officeDocument/2006/relationships/customXml" Target="../customXml/item3.xml"/><Relationship Id="rId1" Type="http://schemas.openxmlformats.org/officeDocument/2006/relationships/theme" Target="theme/theme2.xml"/><Relationship Id="rId6" Type="http://schemas.openxmlformats.org/officeDocument/2006/relationships/slideMaster" Target="slideMasters/slideMaster2.xml"/><Relationship Id="rId49" Type="http://schemas.openxmlformats.org/officeDocument/2006/relationships/font" Target="fonts/OpenSans-bold.fntdata"/><Relationship Id="rId36" Type="http://schemas.openxmlformats.org/officeDocument/2006/relationships/slide" Target="slides/slide29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5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1b279820b_0_686:notes"/>
          <p:cNvSpPr/>
          <p:nvPr>
            <p:ph idx="2" type="sldImg"/>
          </p:nvPr>
        </p:nvSpPr>
        <p:spPr>
          <a:xfrm>
            <a:off x="381474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81b279820b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81b279820b_0_68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1b279820b_0_4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81b279820b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g81b279820b_0_40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1b279820b_0_4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81b279820b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81b279820b_0_4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1b279820b_0_4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81b279820b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g81b279820b_0_4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1b279820b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1b279820b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1b279820b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1b279820b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1b279820b_0_4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81b279820b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g81b279820b_0_4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1b279820b_0_4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81b279820b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g81b279820b_0_45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1b279820b_0_4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81b279820b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" name="Google Shape;227;g81b279820b_0_4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1b279820b_0_4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81b279820b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g81b279820b_0_47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1b279820b_0_4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81b279820b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g81b279820b_0_48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1b279820b_0_3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81b279820b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g81b279820b_0_3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1b279820b_0_4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81b279820b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" name="Google Shape;262;g81b279820b_0_49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1b279820b_0_5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81b279820b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6" name="Google Shape;276;g81b279820b_0_50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1b279820b_0_5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81b279820b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2" name="Google Shape;292;g81b279820b_0_5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1b279820b_0_5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81b279820b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7" name="Google Shape;307;g81b279820b_0_5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81b279820b_0_5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81b279820b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0" name="Google Shape;320;g81b279820b_0_5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81b279820b_0_5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81b279820b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8" name="Google Shape;328;g81b279820b_0_5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1b279820b_0_5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81b279820b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5" name="Google Shape;335;g81b279820b_0_56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1b279820b_0_5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81b279820b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1" name="Google Shape;341;g81b279820b_0_56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1b279820b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1b279820b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1b279820b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81b279820b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1b279820b_0_3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81b279820b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g81b279820b_0_3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1b279820b_0_5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g81b279820b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7" name="Google Shape;367;g81b279820b_0_59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81b279820b_0_5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g81b279820b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4" name="Google Shape;374;g81b279820b_0_59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81b279820b_0_6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g81b279820b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1" name="Google Shape;381;g81b279820b_0_60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81b279820b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81b279820b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81b279820b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81b279820b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1b279820b_0_6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g81b279820b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0" name="Google Shape;410;g81b279820b_0_6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1b279820b_0_6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g81b279820b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7" name="Google Shape;417;g81b279820b_0_6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1b279820b_0_6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g81b279820b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4" name="Google Shape;424;g81b279820b_0_6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1b279820b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81b279820b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81b279820b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81b279820b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1b279820b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1b279820b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81b279820b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g81b279820b_0_770:notes"/>
          <p:cNvSpPr/>
          <p:nvPr>
            <p:ph idx="2" type="sldImg"/>
          </p:nvPr>
        </p:nvSpPr>
        <p:spPr>
          <a:xfrm>
            <a:off x="381474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1b279820b_0_3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81b279820b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g81b279820b_0_36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1b279820b_0_3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81b279820b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g81b279820b_0_37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1b279820b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1b279820b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1b279820b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1b279820b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1b279820b_0_4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81b279820b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g81b279820b_0_40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6.png"/><Relationship Id="rId5" Type="http://schemas.openxmlformats.org/officeDocument/2006/relationships/image" Target="../media/image28.png"/><Relationship Id="rId6" Type="http://schemas.openxmlformats.org/officeDocument/2006/relationships/image" Target="../media/image2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2.png"/><Relationship Id="rId3" Type="http://schemas.openxmlformats.org/officeDocument/2006/relationships/image" Target="../media/image18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No Contents">
  <p:cSld name="1_No Conten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st Slide">
  <p:cSld name="Last Slid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idx="12" type="sldNum"/>
          </p:nvPr>
        </p:nvSpPr>
        <p:spPr>
          <a:xfrm>
            <a:off x="24213" y="4800774"/>
            <a:ext cx="5883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3" name="Google Shape;53;p14"/>
          <p:cNvSpPr/>
          <p:nvPr/>
        </p:nvSpPr>
        <p:spPr>
          <a:xfrm>
            <a:off x="0" y="4370457"/>
            <a:ext cx="9144000" cy="77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4"/>
          <p:cNvSpPr txBox="1"/>
          <p:nvPr/>
        </p:nvSpPr>
        <p:spPr>
          <a:xfrm>
            <a:off x="5611059" y="3741045"/>
            <a:ext cx="1869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75" spcFirstLastPara="1" rIns="22875" wrap="square" tIns="228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www.knowledgehut.com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5583238" y="2447667"/>
            <a:ext cx="32799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2" type="body"/>
          </p:nvPr>
        </p:nvSpPr>
        <p:spPr>
          <a:xfrm>
            <a:off x="5583238" y="2790622"/>
            <a:ext cx="32799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22999" y="185335"/>
            <a:ext cx="1640014" cy="7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4"/>
          <p:cNvPicPr preferRelativeResize="0"/>
          <p:nvPr/>
        </p:nvPicPr>
        <p:blipFill rotWithShape="1">
          <a:blip r:embed="rId3">
            <a:alphaModFix/>
          </a:blip>
          <a:srcRect b="0" l="40259" r="0" t="0"/>
          <a:stretch/>
        </p:blipFill>
        <p:spPr>
          <a:xfrm>
            <a:off x="2734" y="1077816"/>
            <a:ext cx="557628" cy="1702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 rotWithShape="1">
          <a:blip r:embed="rId4">
            <a:alphaModFix/>
          </a:blip>
          <a:srcRect b="0" l="0" r="50000" t="0"/>
          <a:stretch/>
        </p:blipFill>
        <p:spPr>
          <a:xfrm>
            <a:off x="8870950" y="1139125"/>
            <a:ext cx="273050" cy="244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 rotWithShape="1">
          <a:blip r:embed="rId5">
            <a:alphaModFix/>
          </a:blip>
          <a:srcRect b="34106" l="74946" r="0" t="0"/>
          <a:stretch/>
        </p:blipFill>
        <p:spPr>
          <a:xfrm>
            <a:off x="86545" y="4724429"/>
            <a:ext cx="509106" cy="560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6">
            <a:alphaModFix/>
          </a:blip>
          <a:srcRect b="50937" l="0" r="22773" t="0"/>
          <a:stretch/>
        </p:blipFill>
        <p:spPr>
          <a:xfrm>
            <a:off x="8544360" y="4634889"/>
            <a:ext cx="711076" cy="507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No Contents">
  <p:cSld name="1_No Conten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st Slide">
  <p:cSld name="Last Slid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idx="12" type="sldNum"/>
          </p:nvPr>
        </p:nvSpPr>
        <p:spPr>
          <a:xfrm>
            <a:off x="24213" y="4800774"/>
            <a:ext cx="5883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6" name="Google Shape;66;p17"/>
          <p:cNvSpPr/>
          <p:nvPr/>
        </p:nvSpPr>
        <p:spPr>
          <a:xfrm>
            <a:off x="0" y="4370457"/>
            <a:ext cx="9144000" cy="77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7"/>
          <p:cNvSpPr txBox="1"/>
          <p:nvPr/>
        </p:nvSpPr>
        <p:spPr>
          <a:xfrm>
            <a:off x="5611059" y="3741045"/>
            <a:ext cx="1869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75" spcFirstLastPara="1" rIns="22875" wrap="square" tIns="228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www.knowledgehut.com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5583238" y="2447667"/>
            <a:ext cx="32799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5583238" y="2790622"/>
            <a:ext cx="32799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70" name="Google Shape;7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22999" y="185335"/>
            <a:ext cx="1640014" cy="7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7"/>
          <p:cNvPicPr preferRelativeResize="0"/>
          <p:nvPr/>
        </p:nvPicPr>
        <p:blipFill rotWithShape="1">
          <a:blip r:embed="rId3">
            <a:alphaModFix/>
          </a:blip>
          <a:srcRect b="0" l="40259" r="0" t="0"/>
          <a:stretch/>
        </p:blipFill>
        <p:spPr>
          <a:xfrm>
            <a:off x="2734" y="1077816"/>
            <a:ext cx="557628" cy="1702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7"/>
          <p:cNvPicPr preferRelativeResize="0"/>
          <p:nvPr/>
        </p:nvPicPr>
        <p:blipFill rotWithShape="1">
          <a:blip r:embed="rId4">
            <a:alphaModFix/>
          </a:blip>
          <a:srcRect b="0" l="0" r="50000" t="0"/>
          <a:stretch/>
        </p:blipFill>
        <p:spPr>
          <a:xfrm>
            <a:off x="8870950" y="1139125"/>
            <a:ext cx="273050" cy="244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7"/>
          <p:cNvPicPr preferRelativeResize="0"/>
          <p:nvPr/>
        </p:nvPicPr>
        <p:blipFill rotWithShape="1">
          <a:blip r:embed="rId5">
            <a:alphaModFix/>
          </a:blip>
          <a:srcRect b="34106" l="74946" r="0" t="0"/>
          <a:stretch/>
        </p:blipFill>
        <p:spPr>
          <a:xfrm>
            <a:off x="86545" y="4724429"/>
            <a:ext cx="509106" cy="560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7"/>
          <p:cNvPicPr preferRelativeResize="0"/>
          <p:nvPr/>
        </p:nvPicPr>
        <p:blipFill rotWithShape="1">
          <a:blip r:embed="rId6">
            <a:alphaModFix/>
          </a:blip>
          <a:srcRect b="50937" l="0" r="22773" t="0"/>
          <a:stretch/>
        </p:blipFill>
        <p:spPr>
          <a:xfrm>
            <a:off x="8544360" y="4634889"/>
            <a:ext cx="711076" cy="507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22999" y="185335"/>
            <a:ext cx="1640014" cy="7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Design">
  <p:cSld name="2_Desig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22999" y="185335"/>
            <a:ext cx="1640014" cy="7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73">
          <p15:clr>
            <a:srgbClr val="F26B43"/>
          </p15:clr>
        </p15:guide>
        <p15:guide id="2" pos="193">
          <p15:clr>
            <a:srgbClr val="F26B43"/>
          </p15:clr>
        </p15:guide>
        <p15:guide id="3" orient="horz" pos="509">
          <p15:clr>
            <a:srgbClr val="F26B43"/>
          </p15:clr>
        </p15:guide>
        <p15:guide id="4" orient="horz" pos="6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42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0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42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3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/>
          <p:nvPr/>
        </p:nvSpPr>
        <p:spPr>
          <a:xfrm>
            <a:off x="0" y="-1"/>
            <a:ext cx="9144000" cy="5143500"/>
          </a:xfrm>
          <a:prstGeom prst="rect">
            <a:avLst/>
          </a:prstGeom>
          <a:solidFill>
            <a:srgbClr val="1A19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2913325" y="2179725"/>
            <a:ext cx="6001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Numpy, Pandas, Visualization - Part 6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626" y="304402"/>
            <a:ext cx="2835808" cy="128232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0"/>
          <p:cNvSpPr/>
          <p:nvPr/>
        </p:nvSpPr>
        <p:spPr>
          <a:xfrm>
            <a:off x="2890900" y="2818700"/>
            <a:ext cx="53367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Concatenate, Join, Merge, Pivot Tables, Cross Tables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/>
        </p:nvSpPr>
        <p:spPr>
          <a:xfrm>
            <a:off x="578825" y="2062325"/>
            <a:ext cx="59781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4000">
                <a:latin typeface="Avenir"/>
                <a:ea typeface="Avenir"/>
                <a:cs typeface="Avenir"/>
                <a:sym typeface="Avenir"/>
              </a:rPr>
              <a:t>DataFrame Joins</a:t>
            </a:r>
            <a:endParaRPr i="0" sz="40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/>
        </p:nvSpPr>
        <p:spPr>
          <a:xfrm>
            <a:off x="529950" y="1627325"/>
            <a:ext cx="7901700" cy="28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join() method 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combines the DataFrame rows from one or more tables 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based on key or index column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Index of the first DataFrame should match to one of the column in the second DataFrame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3" name="Google Shape;173;p30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DataFrame Joins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" name="Google Shape;179;p31"/>
          <p:cNvGraphicFramePr/>
          <p:nvPr/>
        </p:nvGraphicFramePr>
        <p:xfrm>
          <a:off x="698600" y="146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{AB50EA9D-4EC5-47B9-9D3E-C1DA158051EA}</a:tableStyleId>
              </a:tblPr>
              <a:tblGrid>
                <a:gridCol w="1208775"/>
                <a:gridCol w="5204025"/>
                <a:gridCol w="1334000"/>
              </a:tblGrid>
              <a:tr h="613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how = ‘Type’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Description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68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33333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outer</a:t>
                      </a: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33333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Use union of index (or column) observed in both DataFrames</a:t>
                      </a: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33333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inner</a:t>
                      </a: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33333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Use intersection of index (or column) observed in both DataFrames</a:t>
                      </a: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33333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right</a:t>
                      </a: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33333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Use only the index found in the right DataFrame</a:t>
                      </a: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4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33333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left</a:t>
                      </a: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33333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Use only the index (or column) found in the left DataFrame</a:t>
                      </a: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945" y="2154750"/>
            <a:ext cx="748147" cy="41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1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Types of join</a:t>
            </a:r>
            <a:endParaRPr sz="10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2" name="Google Shape;182;p31"/>
          <p:cNvSpPr txBox="1"/>
          <p:nvPr/>
        </p:nvSpPr>
        <p:spPr>
          <a:xfrm>
            <a:off x="474900" y="1008213"/>
            <a:ext cx="72564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join types can be specified using the parameter, ‘how’ </a:t>
            </a:r>
            <a:endParaRPr b="1" sz="160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698600" y="4514275"/>
            <a:ext cx="7389600" cy="417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If the type is not specified, by default it is ‘left’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4121" y="2755193"/>
            <a:ext cx="749808" cy="42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94113" y="3324975"/>
            <a:ext cx="749808" cy="42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94113" y="3894750"/>
            <a:ext cx="749808" cy="42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/>
        </p:nvSpPr>
        <p:spPr>
          <a:xfrm>
            <a:off x="437775" y="943475"/>
            <a:ext cx="61131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Consider the following DataFrames for the study:</a:t>
            </a:r>
            <a:endParaRPr sz="160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92" name="Google Shape;1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397966"/>
            <a:ext cx="4248150" cy="22193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3" name="Google Shape;19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1450" y="2949850"/>
            <a:ext cx="3905251" cy="193028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4" name="Google Shape;194;p32"/>
          <p:cNvSpPr txBox="1"/>
          <p:nvPr/>
        </p:nvSpPr>
        <p:spPr>
          <a:xfrm>
            <a:off x="5526325" y="2137525"/>
            <a:ext cx="1271400" cy="417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Customer details</a:t>
            </a:r>
            <a:endParaRPr sz="1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95" name="Google Shape;195;p32"/>
          <p:cNvCxnSpPr>
            <a:stCxn id="194" idx="1"/>
          </p:cNvCxnSpPr>
          <p:nvPr/>
        </p:nvCxnSpPr>
        <p:spPr>
          <a:xfrm flipH="1">
            <a:off x="4554025" y="2346025"/>
            <a:ext cx="972300" cy="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32"/>
          <p:cNvSpPr txBox="1"/>
          <p:nvPr/>
        </p:nvSpPr>
        <p:spPr>
          <a:xfrm>
            <a:off x="1930450" y="3869350"/>
            <a:ext cx="1052100" cy="389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Order details</a:t>
            </a:r>
            <a:endParaRPr sz="1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97" name="Google Shape;197;p32"/>
          <p:cNvCxnSpPr/>
          <p:nvPr/>
        </p:nvCxnSpPr>
        <p:spPr>
          <a:xfrm flipH="1" rot="10800000">
            <a:off x="2982550" y="4062550"/>
            <a:ext cx="5910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32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DataFrame Joins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DataFrame Joins - Inner Join 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04" name="Google Shape;2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913" y="1856300"/>
            <a:ext cx="6962775" cy="24860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5" name="Google Shape;205;p33"/>
          <p:cNvSpPr txBox="1"/>
          <p:nvPr/>
        </p:nvSpPr>
        <p:spPr>
          <a:xfrm>
            <a:off x="609600" y="1017725"/>
            <a:ext cx="8090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Join the DataFrames to get the order details along with the customer information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6" name="Google Shape;206;p33"/>
          <p:cNvSpPr txBox="1"/>
          <p:nvPr/>
        </p:nvSpPr>
        <p:spPr>
          <a:xfrm>
            <a:off x="4836400" y="3282000"/>
            <a:ext cx="816300" cy="52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Avenir"/>
                <a:ea typeface="Avenir"/>
                <a:cs typeface="Avenir"/>
                <a:sym typeface="Avenir"/>
              </a:rPr>
              <a:t>Merge on ‘Cust_ID’</a:t>
            </a:r>
            <a:endParaRPr sz="11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07" name="Google Shape;207;p33"/>
          <p:cNvCxnSpPr/>
          <p:nvPr/>
        </p:nvCxnSpPr>
        <p:spPr>
          <a:xfrm rot="-5400000">
            <a:off x="4852450" y="2915556"/>
            <a:ext cx="729900" cy="3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33"/>
          <p:cNvSpPr txBox="1"/>
          <p:nvPr/>
        </p:nvSpPr>
        <p:spPr>
          <a:xfrm>
            <a:off x="7809050" y="2563725"/>
            <a:ext cx="1260600" cy="85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Avenir"/>
                <a:ea typeface="Avenir"/>
                <a:cs typeface="Avenir"/>
                <a:sym typeface="Avenir"/>
              </a:rPr>
              <a:t>Merge includes the common IDs in both the DataFrames</a:t>
            </a:r>
            <a:endParaRPr sz="11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09" name="Google Shape;209;p33"/>
          <p:cNvCxnSpPr/>
          <p:nvPr/>
        </p:nvCxnSpPr>
        <p:spPr>
          <a:xfrm>
            <a:off x="6967728" y="2560725"/>
            <a:ext cx="887100" cy="431100"/>
          </a:xfrm>
          <a:prstGeom prst="bentConnector3">
            <a:avLst>
              <a:gd fmla="val 6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DataFrame Joins using Index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6" name="Google Shape;216;p34"/>
          <p:cNvSpPr txBox="1"/>
          <p:nvPr/>
        </p:nvSpPr>
        <p:spPr>
          <a:xfrm>
            <a:off x="531750" y="1368700"/>
            <a:ext cx="82083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Resultant DataFrame  includes rows from both the DataFrames with same index as of  ‘df_cust1’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17" name="Google Shape;2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700" y="2571750"/>
            <a:ext cx="5508600" cy="208184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/>
        </p:nvSpPr>
        <p:spPr>
          <a:xfrm>
            <a:off x="578825" y="2062325"/>
            <a:ext cx="59781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4000">
                <a:latin typeface="Avenir"/>
                <a:ea typeface="Avenir"/>
                <a:cs typeface="Avenir"/>
                <a:sym typeface="Avenir"/>
              </a:rPr>
              <a:t>DataFrame Merge</a:t>
            </a:r>
            <a:endParaRPr i="0" sz="40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/>
        </p:nvSpPr>
        <p:spPr>
          <a:xfrm>
            <a:off x="529950" y="1627325"/>
            <a:ext cx="7901700" cy="15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The merge() method concatenates the DataFrames based on one or more keys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If the column for join is not specified, the merge() method uses the overlapping column names as the keys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0" name="Google Shape;230;p36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DataFrame Merge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6" name="Google Shape;236;p37"/>
          <p:cNvGraphicFramePr/>
          <p:nvPr/>
        </p:nvGraphicFramePr>
        <p:xfrm>
          <a:off x="698600" y="146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{AB50EA9D-4EC5-47B9-9D3E-C1DA158051EA}</a:tableStyleId>
              </a:tblPr>
              <a:tblGrid>
                <a:gridCol w="1289125"/>
                <a:gridCol w="5123675"/>
                <a:gridCol w="1334000"/>
              </a:tblGrid>
              <a:tr h="795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how = ‘Type’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Description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68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33333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outer</a:t>
                      </a: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33333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Use union of keys observed in both DataFrames</a:t>
                      </a: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33333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inner</a:t>
                      </a: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33333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Use intersection of keys observed in both DataFrames</a:t>
                      </a: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33333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right</a:t>
                      </a: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33333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Use only the keys found in the right DataFrame</a:t>
                      </a: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33333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left</a:t>
                      </a: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33333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Use only the keys found in the left DataFrame</a:t>
                      </a: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37" name="Google Shape;23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945" y="2294575"/>
            <a:ext cx="748147" cy="41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7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Types of merge</a:t>
            </a:r>
            <a:endParaRPr sz="10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9" name="Google Shape;239;p37"/>
          <p:cNvSpPr txBox="1"/>
          <p:nvPr/>
        </p:nvSpPr>
        <p:spPr>
          <a:xfrm>
            <a:off x="600900" y="984513"/>
            <a:ext cx="72564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merge types can be specified using the parameter, ‘how’ </a:t>
            </a:r>
            <a:endParaRPr b="1" sz="160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0" name="Google Shape;240;p37"/>
          <p:cNvSpPr txBox="1"/>
          <p:nvPr/>
        </p:nvSpPr>
        <p:spPr>
          <a:xfrm>
            <a:off x="3105300" y="4331750"/>
            <a:ext cx="2933400" cy="417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By default the type is ‘inner’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41" name="Google Shape;24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4121" y="2755193"/>
            <a:ext cx="749808" cy="42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94113" y="3219450"/>
            <a:ext cx="749808" cy="42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94113" y="3733800"/>
            <a:ext cx="749808" cy="42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8"/>
          <p:cNvPicPr preferRelativeResize="0"/>
          <p:nvPr/>
        </p:nvPicPr>
        <p:blipFill rotWithShape="1">
          <a:blip r:embed="rId3">
            <a:alphaModFix/>
          </a:blip>
          <a:srcRect b="0" l="0" r="42811" t="0"/>
          <a:stretch/>
        </p:blipFill>
        <p:spPr>
          <a:xfrm>
            <a:off x="478350" y="1508500"/>
            <a:ext cx="4880026" cy="250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0" name="Google Shape;250;p38"/>
          <p:cNvSpPr txBox="1"/>
          <p:nvPr/>
        </p:nvSpPr>
        <p:spPr>
          <a:xfrm>
            <a:off x="437775" y="943475"/>
            <a:ext cx="61131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the following DataFrames for the study:</a:t>
            </a:r>
            <a:endParaRPr sz="160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1" name="Google Shape;251;p38"/>
          <p:cNvSpPr/>
          <p:nvPr/>
        </p:nvSpPr>
        <p:spPr>
          <a:xfrm>
            <a:off x="4383200" y="1880125"/>
            <a:ext cx="763500" cy="242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8"/>
          <p:cNvSpPr txBox="1"/>
          <p:nvPr/>
        </p:nvSpPr>
        <p:spPr>
          <a:xfrm>
            <a:off x="6373600" y="1595800"/>
            <a:ext cx="1291500" cy="417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Customer details</a:t>
            </a:r>
            <a:endParaRPr sz="1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3" name="Google Shape;253;p38"/>
          <p:cNvSpPr txBox="1"/>
          <p:nvPr/>
        </p:nvSpPr>
        <p:spPr>
          <a:xfrm>
            <a:off x="1920425" y="4361600"/>
            <a:ext cx="1052100" cy="389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Order details</a:t>
            </a:r>
            <a:endParaRPr sz="1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54" name="Google Shape;254;p38"/>
          <p:cNvCxnSpPr>
            <a:stCxn id="253" idx="3"/>
          </p:cNvCxnSpPr>
          <p:nvPr/>
        </p:nvCxnSpPr>
        <p:spPr>
          <a:xfrm flipH="1" rot="10800000">
            <a:off x="2972525" y="4553300"/>
            <a:ext cx="5910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38"/>
          <p:cNvCxnSpPr>
            <a:stCxn id="252" idx="1"/>
          </p:cNvCxnSpPr>
          <p:nvPr/>
        </p:nvCxnSpPr>
        <p:spPr>
          <a:xfrm flipH="1">
            <a:off x="5401300" y="1804300"/>
            <a:ext cx="972300" cy="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6" name="Google Shape;256;p38"/>
          <p:cNvPicPr preferRelativeResize="0"/>
          <p:nvPr/>
        </p:nvPicPr>
        <p:blipFill rotWithShape="1">
          <a:blip r:embed="rId4">
            <a:alphaModFix/>
          </a:blip>
          <a:srcRect b="0" l="0" r="43026" t="0"/>
          <a:stretch/>
        </p:blipFill>
        <p:spPr>
          <a:xfrm>
            <a:off x="3657600" y="2353625"/>
            <a:ext cx="4880025" cy="250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7" name="Google Shape;257;p38"/>
          <p:cNvSpPr/>
          <p:nvPr/>
        </p:nvSpPr>
        <p:spPr>
          <a:xfrm>
            <a:off x="7608064" y="2630769"/>
            <a:ext cx="763500" cy="242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8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DataFrame Merge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/>
        </p:nvSpPr>
        <p:spPr>
          <a:xfrm>
            <a:off x="578825" y="2062325"/>
            <a:ext cx="62859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4000">
                <a:latin typeface="Avenir"/>
                <a:ea typeface="Avenir"/>
                <a:cs typeface="Avenir"/>
                <a:sym typeface="Avenir"/>
              </a:rPr>
              <a:t>DataFrame Concatenation</a:t>
            </a:r>
            <a:endParaRPr i="0" sz="40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DataFrame Merge - Inner Merge 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5" name="Google Shape;265;p39"/>
          <p:cNvSpPr txBox="1"/>
          <p:nvPr/>
        </p:nvSpPr>
        <p:spPr>
          <a:xfrm>
            <a:off x="609600" y="1017725"/>
            <a:ext cx="64095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Merging 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DataFrames</a:t>
            </a: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 on common customer IDs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66" name="Google Shape;266;p39"/>
          <p:cNvPicPr preferRelativeResize="0"/>
          <p:nvPr/>
        </p:nvPicPr>
        <p:blipFill rotWithShape="1">
          <a:blip r:embed="rId3">
            <a:alphaModFix/>
          </a:blip>
          <a:srcRect b="0" l="0" r="47484" t="0"/>
          <a:stretch/>
        </p:blipFill>
        <p:spPr>
          <a:xfrm>
            <a:off x="685800" y="1992425"/>
            <a:ext cx="5515501" cy="243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7" name="Google Shape;267;p39"/>
          <p:cNvSpPr txBox="1"/>
          <p:nvPr/>
        </p:nvSpPr>
        <p:spPr>
          <a:xfrm>
            <a:off x="3991050" y="1506700"/>
            <a:ext cx="1409100" cy="40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Merge on ‘Cust_ID’</a:t>
            </a:r>
            <a:endParaRPr sz="1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68" name="Google Shape;268;p39"/>
          <p:cNvCxnSpPr/>
          <p:nvPr/>
        </p:nvCxnSpPr>
        <p:spPr>
          <a:xfrm rot="10800000">
            <a:off x="5766850" y="2229756"/>
            <a:ext cx="729900" cy="3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39"/>
          <p:cNvCxnSpPr/>
          <p:nvPr/>
        </p:nvCxnSpPr>
        <p:spPr>
          <a:xfrm flipH="1" rot="10800000">
            <a:off x="3342150" y="1710700"/>
            <a:ext cx="648900" cy="318000"/>
          </a:xfrm>
          <a:prstGeom prst="bentConnector3">
            <a:avLst>
              <a:gd fmla="val -58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70" name="Google Shape;270;p39"/>
          <p:cNvSpPr txBox="1"/>
          <p:nvPr/>
        </p:nvSpPr>
        <p:spPr>
          <a:xfrm>
            <a:off x="6513650" y="1801725"/>
            <a:ext cx="2145900" cy="68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Merge includes the common IDs in both the DataFrames</a:t>
            </a:r>
            <a:endParaRPr sz="1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71" name="Google Shape;271;p39"/>
          <p:cNvCxnSpPr/>
          <p:nvPr/>
        </p:nvCxnSpPr>
        <p:spPr>
          <a:xfrm rot="10800000">
            <a:off x="6008950" y="3220356"/>
            <a:ext cx="640200" cy="3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p39"/>
          <p:cNvSpPr txBox="1"/>
          <p:nvPr/>
        </p:nvSpPr>
        <p:spPr>
          <a:xfrm>
            <a:off x="6666050" y="2947625"/>
            <a:ext cx="2145900" cy="52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NaNs are printed where order details are not available</a:t>
            </a:r>
            <a:endParaRPr sz="1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40"/>
          <p:cNvPicPr preferRelativeResize="0"/>
          <p:nvPr/>
        </p:nvPicPr>
        <p:blipFill rotWithShape="1">
          <a:blip r:embed="rId3">
            <a:alphaModFix/>
          </a:blip>
          <a:srcRect b="0" l="0" r="45295" t="0"/>
          <a:stretch/>
        </p:blipFill>
        <p:spPr>
          <a:xfrm>
            <a:off x="989075" y="1457500"/>
            <a:ext cx="5635450" cy="2889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9" name="Google Shape;279;p40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DataFrame Merge - Outer Merge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0" name="Google Shape;280;p40"/>
          <p:cNvSpPr txBox="1"/>
          <p:nvPr/>
        </p:nvSpPr>
        <p:spPr>
          <a:xfrm>
            <a:off x="4372050" y="897100"/>
            <a:ext cx="1463700" cy="40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Merge on ‘Cust_ID’</a:t>
            </a:r>
            <a:endParaRPr sz="1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81" name="Google Shape;281;p40"/>
          <p:cNvCxnSpPr/>
          <p:nvPr/>
        </p:nvCxnSpPr>
        <p:spPr>
          <a:xfrm rot="10800000">
            <a:off x="6224050" y="1620156"/>
            <a:ext cx="7299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40"/>
          <p:cNvCxnSpPr>
            <a:stCxn id="283" idx="0"/>
            <a:endCxn id="280" idx="1"/>
          </p:cNvCxnSpPr>
          <p:nvPr/>
        </p:nvCxnSpPr>
        <p:spPr>
          <a:xfrm flipH="1" rot="10800000">
            <a:off x="3723150" y="1101100"/>
            <a:ext cx="648900" cy="318000"/>
          </a:xfrm>
          <a:prstGeom prst="bentConnector3">
            <a:avLst>
              <a:gd fmla="val -109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84" name="Google Shape;284;p40"/>
          <p:cNvSpPr txBox="1"/>
          <p:nvPr/>
        </p:nvSpPr>
        <p:spPr>
          <a:xfrm>
            <a:off x="6970850" y="1349625"/>
            <a:ext cx="1829400" cy="52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Outer merge includes the IDs in both DataFrames</a:t>
            </a:r>
            <a:endParaRPr sz="1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85" name="Google Shape;285;p40"/>
          <p:cNvCxnSpPr/>
          <p:nvPr/>
        </p:nvCxnSpPr>
        <p:spPr>
          <a:xfrm rot="10800000">
            <a:off x="2060200" y="4073050"/>
            <a:ext cx="0" cy="3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6" name="Google Shape;286;p40"/>
          <p:cNvSpPr txBox="1"/>
          <p:nvPr/>
        </p:nvSpPr>
        <p:spPr>
          <a:xfrm>
            <a:off x="783450" y="4444450"/>
            <a:ext cx="3032400" cy="52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Avenir"/>
                <a:ea typeface="Avenir"/>
                <a:cs typeface="Avenir"/>
                <a:sym typeface="Avenir"/>
              </a:rPr>
              <a:t>NaNs are printed where customer details are not available</a:t>
            </a:r>
            <a:endParaRPr sz="11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87" name="Google Shape;287;p40"/>
          <p:cNvCxnSpPr/>
          <p:nvPr/>
        </p:nvCxnSpPr>
        <p:spPr>
          <a:xfrm rot="10800000">
            <a:off x="6376450" y="2633472"/>
            <a:ext cx="7299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" name="Google Shape;288;p40"/>
          <p:cNvSpPr txBox="1"/>
          <p:nvPr/>
        </p:nvSpPr>
        <p:spPr>
          <a:xfrm>
            <a:off x="7106350" y="2265375"/>
            <a:ext cx="1829400" cy="73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NaNs are printed where order details are not available</a:t>
            </a:r>
            <a:endParaRPr sz="1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41"/>
          <p:cNvPicPr preferRelativeResize="0"/>
          <p:nvPr/>
        </p:nvPicPr>
        <p:blipFill rotWithShape="1">
          <a:blip r:embed="rId3">
            <a:alphaModFix/>
          </a:blip>
          <a:srcRect b="0" l="0" r="46059" t="0"/>
          <a:stretch/>
        </p:blipFill>
        <p:spPr>
          <a:xfrm>
            <a:off x="839825" y="1371553"/>
            <a:ext cx="5454275" cy="287909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5" name="Google Shape;295;p41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DataFrame Merge - Right merge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6" name="Google Shape;296;p41"/>
          <p:cNvSpPr txBox="1"/>
          <p:nvPr/>
        </p:nvSpPr>
        <p:spPr>
          <a:xfrm>
            <a:off x="4067250" y="897100"/>
            <a:ext cx="1503900" cy="40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Merge on ‘Cust_ID’</a:t>
            </a:r>
            <a:endParaRPr sz="1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97" name="Google Shape;297;p41"/>
          <p:cNvCxnSpPr/>
          <p:nvPr/>
        </p:nvCxnSpPr>
        <p:spPr>
          <a:xfrm flipH="1">
            <a:off x="5822749" y="1565636"/>
            <a:ext cx="767100" cy="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41"/>
          <p:cNvCxnSpPr>
            <a:endCxn id="296" idx="1"/>
          </p:cNvCxnSpPr>
          <p:nvPr/>
        </p:nvCxnSpPr>
        <p:spPr>
          <a:xfrm flipH="1" rot="10800000">
            <a:off x="3418350" y="1101100"/>
            <a:ext cx="648900" cy="318000"/>
          </a:xfrm>
          <a:prstGeom prst="bentConnector3">
            <a:avLst>
              <a:gd fmla="val 21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99" name="Google Shape;299;p41"/>
          <p:cNvSpPr txBox="1"/>
          <p:nvPr/>
        </p:nvSpPr>
        <p:spPr>
          <a:xfrm>
            <a:off x="6589850" y="1268325"/>
            <a:ext cx="1738200" cy="604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Merge includes all the IDs in ‘df_order’</a:t>
            </a:r>
            <a:endParaRPr sz="1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00" name="Google Shape;300;p41"/>
          <p:cNvCxnSpPr/>
          <p:nvPr/>
        </p:nvCxnSpPr>
        <p:spPr>
          <a:xfrm rot="10800000">
            <a:off x="2135225" y="3998150"/>
            <a:ext cx="0" cy="41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" name="Google Shape;301;p41"/>
          <p:cNvSpPr txBox="1"/>
          <p:nvPr/>
        </p:nvSpPr>
        <p:spPr>
          <a:xfrm>
            <a:off x="462875" y="4391200"/>
            <a:ext cx="2762700" cy="47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NaNs are printed where customer details are not available</a:t>
            </a:r>
            <a:endParaRPr sz="1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02" name="Google Shape;302;p41"/>
          <p:cNvCxnSpPr/>
          <p:nvPr/>
        </p:nvCxnSpPr>
        <p:spPr>
          <a:xfrm rot="10800000">
            <a:off x="6085150" y="2560320"/>
            <a:ext cx="6402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" name="Google Shape;303;p41"/>
          <p:cNvSpPr txBox="1"/>
          <p:nvPr/>
        </p:nvSpPr>
        <p:spPr>
          <a:xfrm>
            <a:off x="6742250" y="2258925"/>
            <a:ext cx="2078100" cy="604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NaNs are printed where order details are not available</a:t>
            </a:r>
            <a:endParaRPr sz="1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42"/>
          <p:cNvPicPr preferRelativeResize="0"/>
          <p:nvPr/>
        </p:nvPicPr>
        <p:blipFill rotWithShape="1">
          <a:blip r:embed="rId3">
            <a:alphaModFix/>
          </a:blip>
          <a:srcRect b="0" l="0" r="47421" t="0"/>
          <a:stretch/>
        </p:blipFill>
        <p:spPr>
          <a:xfrm>
            <a:off x="381000" y="1597375"/>
            <a:ext cx="6116699" cy="267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0" name="Google Shape;310;p42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DataFrame Merge - Left merge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1" name="Google Shape;311;p42"/>
          <p:cNvSpPr txBox="1"/>
          <p:nvPr/>
        </p:nvSpPr>
        <p:spPr>
          <a:xfrm>
            <a:off x="4143450" y="1049500"/>
            <a:ext cx="1509600" cy="40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Merge on ‘Cust_ID’</a:t>
            </a:r>
            <a:endParaRPr sz="1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12" name="Google Shape;312;p42"/>
          <p:cNvCxnSpPr/>
          <p:nvPr/>
        </p:nvCxnSpPr>
        <p:spPr>
          <a:xfrm rot="10800000">
            <a:off x="5995450" y="1848756"/>
            <a:ext cx="729900" cy="3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42"/>
          <p:cNvCxnSpPr>
            <a:endCxn id="311" idx="1"/>
          </p:cNvCxnSpPr>
          <p:nvPr/>
        </p:nvCxnSpPr>
        <p:spPr>
          <a:xfrm flipH="1" rot="10800000">
            <a:off x="3494550" y="1253500"/>
            <a:ext cx="648900" cy="318000"/>
          </a:xfrm>
          <a:prstGeom prst="bentConnector3">
            <a:avLst>
              <a:gd fmla="val -77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14" name="Google Shape;314;p42"/>
          <p:cNvSpPr txBox="1"/>
          <p:nvPr/>
        </p:nvSpPr>
        <p:spPr>
          <a:xfrm>
            <a:off x="6742250" y="1578225"/>
            <a:ext cx="2058000" cy="52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Merge includes all the IDs in ‘df_cust’</a:t>
            </a:r>
            <a:endParaRPr sz="1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15" name="Google Shape;315;p42"/>
          <p:cNvCxnSpPr/>
          <p:nvPr/>
        </p:nvCxnSpPr>
        <p:spPr>
          <a:xfrm rot="10800000">
            <a:off x="6300250" y="2915556"/>
            <a:ext cx="729900" cy="3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" name="Google Shape;316;p42"/>
          <p:cNvSpPr txBox="1"/>
          <p:nvPr/>
        </p:nvSpPr>
        <p:spPr>
          <a:xfrm>
            <a:off x="7047050" y="2560225"/>
            <a:ext cx="1753200" cy="6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NaNs are printed where order details are not available</a:t>
            </a:r>
            <a:endParaRPr sz="1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3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DataFrame Merge using index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3" name="Google Shape;323;p43"/>
          <p:cNvSpPr txBox="1"/>
          <p:nvPr/>
        </p:nvSpPr>
        <p:spPr>
          <a:xfrm>
            <a:off x="305600" y="1017725"/>
            <a:ext cx="8595000" cy="13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Merged DataFrame has the number of rows equal to that of the minimum of both the DataFrames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includes rows from both DataFrames having same index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This method is useful, only if the record have same index in both the DataFrames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24" name="Google Shape;324;p43"/>
          <p:cNvPicPr preferRelativeResize="0"/>
          <p:nvPr/>
        </p:nvPicPr>
        <p:blipFill rotWithShape="1">
          <a:blip r:embed="rId3">
            <a:alphaModFix/>
          </a:blip>
          <a:srcRect b="0" l="791" r="41025" t="3288"/>
          <a:stretch/>
        </p:blipFill>
        <p:spPr>
          <a:xfrm>
            <a:off x="1938875" y="2571750"/>
            <a:ext cx="5415014" cy="2407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4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Merge vs. Join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331" name="Google Shape;331;p44"/>
          <p:cNvGraphicFramePr/>
          <p:nvPr/>
        </p:nvGraphicFramePr>
        <p:xfrm>
          <a:off x="786975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{AB50EA9D-4EC5-47B9-9D3E-C1DA158051EA}</a:tableStyleId>
              </a:tblPr>
              <a:tblGrid>
                <a:gridCol w="3725550"/>
                <a:gridCol w="3725550"/>
              </a:tblGrid>
              <a:tr h="703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Merge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Join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70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Joins one or more columns of the second DataFrame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Joins by the index of the second DataFrame 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By default,</a:t>
                      </a: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 performs ‘inner’ merge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By default,</a:t>
                      </a: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 performs ‘Left’ join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Returns error if one tries to merge more than two DataFrames simultaneously</a:t>
                      </a:r>
                      <a:endParaRPr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Joins multiple DataFrames by index</a:t>
                      </a:r>
                      <a:endParaRPr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5"/>
          <p:cNvSpPr txBox="1"/>
          <p:nvPr/>
        </p:nvSpPr>
        <p:spPr>
          <a:xfrm>
            <a:off x="653725" y="2323425"/>
            <a:ext cx="7755000" cy="1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4000">
                <a:latin typeface="Avenir"/>
                <a:ea typeface="Avenir"/>
                <a:cs typeface="Avenir"/>
                <a:sym typeface="Avenir"/>
              </a:rPr>
              <a:t>Reshaping DataFrame</a:t>
            </a:r>
            <a:r>
              <a:rPr lang="en-GB" sz="4800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4800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6"/>
          <p:cNvSpPr txBox="1"/>
          <p:nvPr/>
        </p:nvSpPr>
        <p:spPr>
          <a:xfrm>
            <a:off x="440775" y="1147100"/>
            <a:ext cx="61131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the following DataFrame for the study:</a:t>
            </a:r>
            <a:endParaRPr sz="160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4" name="Google Shape;344;p46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Reshaping DataFrame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45" name="Google Shape;34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138" y="1659725"/>
            <a:ext cx="4851713" cy="30505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/>
          <p:nvPr/>
        </p:nvSpPr>
        <p:spPr>
          <a:xfrm>
            <a:off x="343950" y="920825"/>
            <a:ext cx="8287800" cy="12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melt() method is used to change the DataFrame format from wide to long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column ‘variable’ contains all the columns except the identifiers and ‘value’ contains the values of corresponding column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51" name="Google Shape;35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650" y="2340699"/>
            <a:ext cx="2883420" cy="259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2" name="Google Shape;352;p47"/>
          <p:cNvSpPr txBox="1"/>
          <p:nvPr/>
        </p:nvSpPr>
        <p:spPr>
          <a:xfrm>
            <a:off x="6238625" y="2209125"/>
            <a:ext cx="1496700" cy="57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Avenir"/>
                <a:ea typeface="Avenir"/>
                <a:cs typeface="Avenir"/>
                <a:sym typeface="Avenir"/>
              </a:rPr>
              <a:t>You can pass list of columns as identifiers</a:t>
            </a:r>
            <a:endParaRPr sz="11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53" name="Google Shape;353;p47"/>
          <p:cNvCxnSpPr/>
          <p:nvPr/>
        </p:nvCxnSpPr>
        <p:spPr>
          <a:xfrm>
            <a:off x="5310417" y="2501765"/>
            <a:ext cx="928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54" name="Google Shape;354;p47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Reshaping DataFrame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8"/>
          <p:cNvSpPr txBox="1"/>
          <p:nvPr/>
        </p:nvSpPr>
        <p:spPr>
          <a:xfrm>
            <a:off x="427225" y="1005050"/>
            <a:ext cx="77439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Assign the variables to the parameter, ‘value_vars’ to get the corresponding values for specified identifiers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60" name="Google Shape;36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226" y="2103825"/>
            <a:ext cx="4551926" cy="27774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1" name="Google Shape;361;p48"/>
          <p:cNvSpPr txBox="1"/>
          <p:nvPr/>
        </p:nvSpPr>
        <p:spPr>
          <a:xfrm>
            <a:off x="6421800" y="2857100"/>
            <a:ext cx="1795800" cy="68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Avenir"/>
                <a:ea typeface="Avenir"/>
                <a:cs typeface="Avenir"/>
                <a:sym typeface="Avenir"/>
              </a:rPr>
              <a:t>Pass the column names to return the corresponding values </a:t>
            </a:r>
            <a:endParaRPr sz="11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2" name="Google Shape;362;p48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Reshaping DataFrame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63" name="Google Shape;363;p48"/>
          <p:cNvCxnSpPr>
            <a:endCxn id="361" idx="1"/>
          </p:cNvCxnSpPr>
          <p:nvPr/>
        </p:nvCxnSpPr>
        <p:spPr>
          <a:xfrm>
            <a:off x="5424900" y="2531600"/>
            <a:ext cx="996900" cy="668400"/>
          </a:xfrm>
          <a:prstGeom prst="bentConnector3">
            <a:avLst>
              <a:gd fmla="val 14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DataFrame Concatenation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0" name="Google Shape;100;p22"/>
          <p:cNvSpPr txBox="1"/>
          <p:nvPr/>
        </p:nvSpPr>
        <p:spPr>
          <a:xfrm>
            <a:off x="400325" y="1453800"/>
            <a:ext cx="8459400" cy="18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Pandas DataFrames can be concatenated vertically (column-wise) and horizontally (row-wise)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914400" marR="0" rtl="0" algn="l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l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concat() and append() methods are used to concatenate the DataFrames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9"/>
          <p:cNvSpPr txBox="1"/>
          <p:nvPr/>
        </p:nvSpPr>
        <p:spPr>
          <a:xfrm>
            <a:off x="425116" y="2323425"/>
            <a:ext cx="75438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49"/>
          <p:cNvSpPr txBox="1"/>
          <p:nvPr/>
        </p:nvSpPr>
        <p:spPr>
          <a:xfrm>
            <a:off x="577516" y="2323425"/>
            <a:ext cx="75438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4000">
                <a:latin typeface="Avenir"/>
                <a:ea typeface="Avenir"/>
                <a:cs typeface="Avenir"/>
                <a:sym typeface="Avenir"/>
              </a:rPr>
              <a:t>Pivot Tables</a:t>
            </a:r>
            <a:endParaRPr sz="40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0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Pivot tables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7" name="Google Shape;377;p50"/>
          <p:cNvSpPr txBox="1"/>
          <p:nvPr/>
        </p:nvSpPr>
        <p:spPr>
          <a:xfrm>
            <a:off x="604450" y="1576950"/>
            <a:ext cx="7588200" cy="16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3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DataFrame like structure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Used to display the data for the specified columns and index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1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Read the DataFrame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4" name="Google Shape;384;p51"/>
          <p:cNvSpPr txBox="1"/>
          <p:nvPr/>
        </p:nvSpPr>
        <p:spPr>
          <a:xfrm>
            <a:off x="377550" y="1003150"/>
            <a:ext cx="5348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the following DataFrame to create a pivot table</a:t>
            </a:r>
            <a:endParaRPr sz="160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85" name="Google Shape;385;p51"/>
          <p:cNvPicPr preferRelativeResize="0"/>
          <p:nvPr/>
        </p:nvPicPr>
        <p:blipFill rotWithShape="1">
          <a:blip r:embed="rId3">
            <a:alphaModFix/>
          </a:blip>
          <a:srcRect b="0" l="1690" r="0" t="0"/>
          <a:stretch/>
        </p:blipFill>
        <p:spPr>
          <a:xfrm>
            <a:off x="3033850" y="1560625"/>
            <a:ext cx="2928125" cy="32932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2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Create a pivot table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1" name="Google Shape;391;p52"/>
          <p:cNvSpPr txBox="1"/>
          <p:nvPr/>
        </p:nvSpPr>
        <p:spPr>
          <a:xfrm>
            <a:off x="420150" y="920825"/>
            <a:ext cx="81273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pivot_table() method generates a pivot table for the given index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By default, the aggregate function is ‘mean’, which aggregates the columns passed in the parameter, ‘values’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92" name="Google Shape;392;p52"/>
          <p:cNvPicPr preferRelativeResize="0"/>
          <p:nvPr/>
        </p:nvPicPr>
        <p:blipFill rotWithShape="1">
          <a:blip r:embed="rId3">
            <a:alphaModFix/>
          </a:blip>
          <a:srcRect b="0" l="1390" r="0" t="1960"/>
          <a:stretch/>
        </p:blipFill>
        <p:spPr>
          <a:xfrm>
            <a:off x="2089550" y="2368025"/>
            <a:ext cx="4405250" cy="2437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3" name="Google Shape;393;p52"/>
          <p:cNvSpPr txBox="1"/>
          <p:nvPr/>
        </p:nvSpPr>
        <p:spPr>
          <a:xfrm>
            <a:off x="7147700" y="3287250"/>
            <a:ext cx="1662600" cy="48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Avenir"/>
                <a:ea typeface="Avenir"/>
                <a:cs typeface="Avenir"/>
                <a:sym typeface="Avenir"/>
              </a:rPr>
              <a:t>Pass the columns to aggregate</a:t>
            </a:r>
            <a:endParaRPr sz="11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4" name="Google Shape;394;p52"/>
          <p:cNvSpPr txBox="1"/>
          <p:nvPr/>
        </p:nvSpPr>
        <p:spPr>
          <a:xfrm>
            <a:off x="4751825" y="3985275"/>
            <a:ext cx="1095600" cy="52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Avenir"/>
                <a:ea typeface="Avenir"/>
                <a:cs typeface="Avenir"/>
                <a:sym typeface="Avenir"/>
              </a:rPr>
              <a:t>Average sales per month</a:t>
            </a:r>
            <a:endParaRPr sz="11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95" name="Google Shape;395;p52"/>
          <p:cNvCxnSpPr>
            <a:endCxn id="393" idx="1"/>
          </p:cNvCxnSpPr>
          <p:nvPr/>
        </p:nvCxnSpPr>
        <p:spPr>
          <a:xfrm>
            <a:off x="5645900" y="2817150"/>
            <a:ext cx="1501800" cy="713100"/>
          </a:xfrm>
          <a:prstGeom prst="bentConnector3">
            <a:avLst>
              <a:gd fmla="val -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96" name="Google Shape;396;p52"/>
          <p:cNvCxnSpPr/>
          <p:nvPr/>
        </p:nvCxnSpPr>
        <p:spPr>
          <a:xfrm>
            <a:off x="3355325" y="4249425"/>
            <a:ext cx="139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3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Create a pivot table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02" name="Google Shape;40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463" y="1247338"/>
            <a:ext cx="5553075" cy="24479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03" name="Google Shape;403;p53"/>
          <p:cNvSpPr txBox="1"/>
          <p:nvPr/>
        </p:nvSpPr>
        <p:spPr>
          <a:xfrm>
            <a:off x="6245488" y="2717950"/>
            <a:ext cx="1032600" cy="46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Avenir"/>
                <a:ea typeface="Avenir"/>
                <a:cs typeface="Avenir"/>
                <a:sym typeface="Avenir"/>
              </a:rPr>
              <a:t>Returns the sum of values</a:t>
            </a:r>
            <a:endParaRPr sz="11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404" name="Google Shape;404;p53"/>
          <p:cNvCxnSpPr/>
          <p:nvPr/>
        </p:nvCxnSpPr>
        <p:spPr>
          <a:xfrm flipH="1" rot="-5400000">
            <a:off x="6298438" y="2247850"/>
            <a:ext cx="926700" cy="1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05" name="Google Shape;405;p53"/>
          <p:cNvCxnSpPr/>
          <p:nvPr/>
        </p:nvCxnSpPr>
        <p:spPr>
          <a:xfrm flipH="1" rot="-5400000">
            <a:off x="2961138" y="3312950"/>
            <a:ext cx="873000" cy="4299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06" name="Google Shape;406;p53"/>
          <p:cNvSpPr txBox="1"/>
          <p:nvPr/>
        </p:nvSpPr>
        <p:spPr>
          <a:xfrm>
            <a:off x="3084963" y="3964400"/>
            <a:ext cx="1095600" cy="52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Avenir"/>
                <a:ea typeface="Avenir"/>
                <a:cs typeface="Avenir"/>
                <a:sym typeface="Avenir"/>
              </a:rPr>
              <a:t>Sum of sales per month</a:t>
            </a:r>
            <a:endParaRPr sz="11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4"/>
          <p:cNvSpPr txBox="1"/>
          <p:nvPr/>
        </p:nvSpPr>
        <p:spPr>
          <a:xfrm>
            <a:off x="425116" y="2323425"/>
            <a:ext cx="75438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54"/>
          <p:cNvSpPr txBox="1"/>
          <p:nvPr/>
        </p:nvSpPr>
        <p:spPr>
          <a:xfrm>
            <a:off x="577516" y="2323425"/>
            <a:ext cx="75438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4000">
                <a:latin typeface="Avenir"/>
                <a:ea typeface="Avenir"/>
                <a:cs typeface="Avenir"/>
                <a:sym typeface="Avenir"/>
              </a:rPr>
              <a:t>Cross Tables</a:t>
            </a:r>
            <a:endParaRPr sz="40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5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Cross Tables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20" name="Google Shape;420;p55"/>
          <p:cNvSpPr txBox="1"/>
          <p:nvPr/>
        </p:nvSpPr>
        <p:spPr>
          <a:xfrm>
            <a:off x="680650" y="1653150"/>
            <a:ext cx="61371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Similar to pivot tables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Computes a cross tabulation of two or more factors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6"/>
          <p:cNvSpPr txBox="1"/>
          <p:nvPr/>
        </p:nvSpPr>
        <p:spPr>
          <a:xfrm>
            <a:off x="626200" y="1037825"/>
            <a:ext cx="57657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the following DataFrame to create a cross table</a:t>
            </a:r>
            <a:endParaRPr sz="160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27" name="Google Shape;42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4938" y="1648325"/>
            <a:ext cx="5334125" cy="309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28" name="Google Shape;428;p56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Cross Tables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7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Creating Cross Table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4" name="Google Shape;434;p57"/>
          <p:cNvSpPr txBox="1"/>
          <p:nvPr/>
        </p:nvSpPr>
        <p:spPr>
          <a:xfrm>
            <a:off x="641400" y="1219200"/>
            <a:ext cx="60600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Find the color-wise car count using the crosstab() method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35" name="Google Shape;43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275" y="1893375"/>
            <a:ext cx="5962650" cy="21621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36" name="Google Shape;436;p57"/>
          <p:cNvSpPr txBox="1"/>
          <p:nvPr/>
        </p:nvSpPr>
        <p:spPr>
          <a:xfrm>
            <a:off x="4924125" y="3306743"/>
            <a:ext cx="914400" cy="38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Avenir"/>
                <a:ea typeface="Avenir"/>
                <a:cs typeface="Avenir"/>
                <a:sym typeface="Avenir"/>
              </a:rPr>
              <a:t>Pass the row label</a:t>
            </a:r>
            <a:endParaRPr sz="11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437" name="Google Shape;437;p57"/>
          <p:cNvCxnSpPr/>
          <p:nvPr/>
        </p:nvCxnSpPr>
        <p:spPr>
          <a:xfrm>
            <a:off x="5375625" y="2468880"/>
            <a:ext cx="5700" cy="805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38" name="Google Shape;438;p57"/>
          <p:cNvSpPr txBox="1"/>
          <p:nvPr/>
        </p:nvSpPr>
        <p:spPr>
          <a:xfrm>
            <a:off x="6219525" y="3282050"/>
            <a:ext cx="1059600" cy="41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Avenir"/>
                <a:ea typeface="Avenir"/>
                <a:cs typeface="Avenir"/>
                <a:sym typeface="Avenir"/>
              </a:rPr>
              <a:t>Pass the column label</a:t>
            </a:r>
            <a:endParaRPr sz="11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439" name="Google Shape;439;p57"/>
          <p:cNvCxnSpPr/>
          <p:nvPr/>
        </p:nvCxnSpPr>
        <p:spPr>
          <a:xfrm>
            <a:off x="6687300" y="2471025"/>
            <a:ext cx="10200" cy="77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40" name="Google Shape;440;p57"/>
          <p:cNvSpPr txBox="1"/>
          <p:nvPr/>
        </p:nvSpPr>
        <p:spPr>
          <a:xfrm>
            <a:off x="641400" y="4267200"/>
            <a:ext cx="74511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By default, the crosstab() method returns the frequency table of the variables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275" y="1932475"/>
            <a:ext cx="5772150" cy="236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46" name="Google Shape;446;p58"/>
          <p:cNvSpPr txBox="1"/>
          <p:nvPr/>
        </p:nvSpPr>
        <p:spPr>
          <a:xfrm>
            <a:off x="489000" y="1219200"/>
            <a:ext cx="73395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Find the color-wise distribution of sales for different cars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47" name="Google Shape;447;p58"/>
          <p:cNvSpPr txBox="1"/>
          <p:nvPr/>
        </p:nvSpPr>
        <p:spPr>
          <a:xfrm>
            <a:off x="3626025" y="3285875"/>
            <a:ext cx="1120200" cy="52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Avenir"/>
                <a:ea typeface="Avenir"/>
                <a:cs typeface="Avenir"/>
                <a:sym typeface="Avenir"/>
              </a:rPr>
              <a:t>Values to be aggregated</a:t>
            </a:r>
            <a:endParaRPr sz="11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448" name="Google Shape;448;p58"/>
          <p:cNvCxnSpPr/>
          <p:nvPr/>
        </p:nvCxnSpPr>
        <p:spPr>
          <a:xfrm>
            <a:off x="4183425" y="2609088"/>
            <a:ext cx="5400" cy="67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49" name="Google Shape;449;p58"/>
          <p:cNvSpPr txBox="1"/>
          <p:nvPr/>
        </p:nvSpPr>
        <p:spPr>
          <a:xfrm>
            <a:off x="4890600" y="3283775"/>
            <a:ext cx="1120200" cy="52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Avenir"/>
                <a:ea typeface="Avenir"/>
                <a:cs typeface="Avenir"/>
                <a:sym typeface="Avenir"/>
              </a:rPr>
              <a:t>Function to aggregate the values</a:t>
            </a:r>
            <a:endParaRPr sz="11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450" name="Google Shape;450;p58"/>
          <p:cNvCxnSpPr/>
          <p:nvPr/>
        </p:nvCxnSpPr>
        <p:spPr>
          <a:xfrm flipH="1">
            <a:off x="5333925" y="2609088"/>
            <a:ext cx="8400" cy="66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51" name="Google Shape;451;p58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Creating Cross Table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/>
        </p:nvSpPr>
        <p:spPr>
          <a:xfrm>
            <a:off x="264300" y="1015250"/>
            <a:ext cx="66963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these following DataFrames for the study: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6" name="Google Shape;106;p23"/>
          <p:cNvPicPr preferRelativeResize="0"/>
          <p:nvPr/>
        </p:nvPicPr>
        <p:blipFill rotWithShape="1">
          <a:blip r:embed="rId3">
            <a:alphaModFix/>
          </a:blip>
          <a:srcRect b="0" l="1254" r="0" t="2931"/>
          <a:stretch/>
        </p:blipFill>
        <p:spPr>
          <a:xfrm>
            <a:off x="148950" y="1657725"/>
            <a:ext cx="4361750" cy="26899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7" name="Google Shape;107;p23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DataFrame Concatenation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8" name="Google Shape;108;p23"/>
          <p:cNvPicPr preferRelativeResize="0"/>
          <p:nvPr/>
        </p:nvPicPr>
        <p:blipFill rotWithShape="1">
          <a:blip r:embed="rId4">
            <a:alphaModFix/>
          </a:blip>
          <a:srcRect b="0" l="2219" r="0" t="2931"/>
          <a:stretch/>
        </p:blipFill>
        <p:spPr>
          <a:xfrm>
            <a:off x="4613475" y="1657725"/>
            <a:ext cx="4407675" cy="26899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9" name="Google Shape;109;p23"/>
          <p:cNvSpPr/>
          <p:nvPr/>
        </p:nvSpPr>
        <p:spPr>
          <a:xfrm>
            <a:off x="3480050" y="1838400"/>
            <a:ext cx="1015800" cy="190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3"/>
          <p:cNvSpPr/>
          <p:nvPr/>
        </p:nvSpPr>
        <p:spPr>
          <a:xfrm>
            <a:off x="7975850" y="1838400"/>
            <a:ext cx="1015800" cy="190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" name="Google Shape;111;p23"/>
          <p:cNvCxnSpPr/>
          <p:nvPr/>
        </p:nvCxnSpPr>
        <p:spPr>
          <a:xfrm>
            <a:off x="4239375" y="2093725"/>
            <a:ext cx="10200" cy="244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2" name="Google Shape;112;p23"/>
          <p:cNvSpPr txBox="1"/>
          <p:nvPr/>
        </p:nvSpPr>
        <p:spPr>
          <a:xfrm>
            <a:off x="3300225" y="4534825"/>
            <a:ext cx="1888500" cy="37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Sales details of company A</a:t>
            </a:r>
            <a:endParaRPr sz="1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13" name="Google Shape;113;p23"/>
          <p:cNvCxnSpPr/>
          <p:nvPr/>
        </p:nvCxnSpPr>
        <p:spPr>
          <a:xfrm>
            <a:off x="8478650" y="2087850"/>
            <a:ext cx="10200" cy="244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4" name="Google Shape;114;p23"/>
          <p:cNvSpPr txBox="1"/>
          <p:nvPr/>
        </p:nvSpPr>
        <p:spPr>
          <a:xfrm>
            <a:off x="6881625" y="4534825"/>
            <a:ext cx="1888500" cy="37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Sales details of company B</a:t>
            </a:r>
            <a:endParaRPr sz="1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9"/>
          <p:cNvSpPr txBox="1"/>
          <p:nvPr/>
        </p:nvSpPr>
        <p:spPr>
          <a:xfrm>
            <a:off x="857408" y="2822045"/>
            <a:ext cx="34572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75" spcFirstLastPara="1" rIns="22875" wrap="square" tIns="228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 Us</a:t>
            </a:r>
            <a:endParaRPr sz="7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</a:t>
            </a:r>
            <a:r>
              <a:rPr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@knowledgehut.com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59"/>
          <p:cNvSpPr txBox="1"/>
          <p:nvPr/>
        </p:nvSpPr>
        <p:spPr>
          <a:xfrm>
            <a:off x="786960" y="1760708"/>
            <a:ext cx="37851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50" spcFirstLastPara="1" rIns="22850" wrap="square" tIns="228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D1825"/>
              </a:buClr>
              <a:buSzPts val="1300"/>
              <a:buFont typeface="Open Sans"/>
              <a:buNone/>
            </a:pPr>
            <a:r>
              <a:rPr b="1" i="0" lang="en-GB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700"/>
          </a:p>
        </p:txBody>
      </p:sp>
      <p:sp>
        <p:nvSpPr>
          <p:cNvPr id="458" name="Google Shape;458;p59"/>
          <p:cNvSpPr txBox="1"/>
          <p:nvPr>
            <p:ph idx="1" type="body"/>
          </p:nvPr>
        </p:nvSpPr>
        <p:spPr>
          <a:xfrm>
            <a:off x="5583238" y="2447667"/>
            <a:ext cx="32799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</a:pPr>
            <a:r>
              <a:rPr lang="en-GB"/>
              <a:t>Presenter’s Name</a:t>
            </a:r>
            <a:endParaRPr/>
          </a:p>
        </p:txBody>
      </p:sp>
      <p:sp>
        <p:nvSpPr>
          <p:cNvPr id="459" name="Google Shape;459;p59"/>
          <p:cNvSpPr txBox="1"/>
          <p:nvPr>
            <p:ph idx="2" type="body"/>
          </p:nvPr>
        </p:nvSpPr>
        <p:spPr>
          <a:xfrm>
            <a:off x="5583238" y="2790622"/>
            <a:ext cx="32799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</a:pPr>
            <a:r>
              <a:rPr lang="en-GB"/>
              <a:t>Presenter’s Designation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/>
        </p:nvSpPr>
        <p:spPr>
          <a:xfrm>
            <a:off x="274950" y="1003275"/>
            <a:ext cx="4768200" cy="3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We concatenate the two DataFrames using concat() method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indent="0" lvl="0" marL="13716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By default, the concat() method concatenates along the axis = 0 (vertically)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indent="0" lvl="0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The concatenation is in the order they are passed in the function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indent="0" lvl="0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The index numbers of the concatenated DataFrame are of the actual DataFrames 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875" y="1109325"/>
            <a:ext cx="3521108" cy="344910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2" name="Google Shape;122;p24"/>
          <p:cNvSpPr/>
          <p:nvPr/>
        </p:nvSpPr>
        <p:spPr>
          <a:xfrm>
            <a:off x="5220875" y="1916850"/>
            <a:ext cx="261300" cy="1509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4"/>
          <p:cNvSpPr/>
          <p:nvPr/>
        </p:nvSpPr>
        <p:spPr>
          <a:xfrm>
            <a:off x="5209650" y="3400825"/>
            <a:ext cx="261300" cy="1157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4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DataFrame Concatenation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/>
        </p:nvSpPr>
        <p:spPr>
          <a:xfrm>
            <a:off x="377550" y="1510025"/>
            <a:ext cx="4585200" cy="23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The append() method is used append a DataFrame with another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We append the customers data of company ‘B’ to data of company ‘A’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1999" r="0" t="2028"/>
          <a:stretch/>
        </p:blipFill>
        <p:spPr>
          <a:xfrm>
            <a:off x="5207988" y="1005050"/>
            <a:ext cx="3665600" cy="39633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2" name="Google Shape;132;p25"/>
          <p:cNvSpPr/>
          <p:nvPr/>
        </p:nvSpPr>
        <p:spPr>
          <a:xfrm>
            <a:off x="5133450" y="1743000"/>
            <a:ext cx="261300" cy="1572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5"/>
          <p:cNvSpPr/>
          <p:nvPr/>
        </p:nvSpPr>
        <p:spPr>
          <a:xfrm>
            <a:off x="5133450" y="3343200"/>
            <a:ext cx="261300" cy="1625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5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DataFrame Concatenation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/>
        </p:nvSpPr>
        <p:spPr>
          <a:xfrm>
            <a:off x="264300" y="862850"/>
            <a:ext cx="75735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these DataFrames for the study: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40" name="Google Shape;140;p26"/>
          <p:cNvPicPr preferRelativeResize="0"/>
          <p:nvPr/>
        </p:nvPicPr>
        <p:blipFill rotWithShape="1">
          <a:blip r:embed="rId3">
            <a:alphaModFix/>
          </a:blip>
          <a:srcRect b="0" l="1866" r="3382" t="2771"/>
          <a:stretch/>
        </p:blipFill>
        <p:spPr>
          <a:xfrm>
            <a:off x="442000" y="1548650"/>
            <a:ext cx="3907875" cy="29821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1" name="Google Shape;141;p26"/>
          <p:cNvPicPr preferRelativeResize="0"/>
          <p:nvPr/>
        </p:nvPicPr>
        <p:blipFill rotWithShape="1">
          <a:blip r:embed="rId4">
            <a:alphaModFix/>
          </a:blip>
          <a:srcRect b="3914" l="1406" r="1581" t="2662"/>
          <a:stretch/>
        </p:blipFill>
        <p:spPr>
          <a:xfrm>
            <a:off x="4781875" y="1548638"/>
            <a:ext cx="3917900" cy="297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2" name="Google Shape;142;p26"/>
          <p:cNvCxnSpPr/>
          <p:nvPr/>
        </p:nvCxnSpPr>
        <p:spPr>
          <a:xfrm>
            <a:off x="3305100" y="4430250"/>
            <a:ext cx="0" cy="3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3" name="Google Shape;143;p26"/>
          <p:cNvCxnSpPr/>
          <p:nvPr/>
        </p:nvCxnSpPr>
        <p:spPr>
          <a:xfrm>
            <a:off x="6962700" y="3363450"/>
            <a:ext cx="37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44" name="Google Shape;144;p26"/>
          <p:cNvSpPr txBox="1"/>
          <p:nvPr/>
        </p:nvSpPr>
        <p:spPr>
          <a:xfrm>
            <a:off x="2702350" y="4731625"/>
            <a:ext cx="1255800" cy="301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Order details 1</a:t>
            </a:r>
            <a:endParaRPr sz="1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7341900" y="3212700"/>
            <a:ext cx="1255800" cy="301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Order details 2</a:t>
            </a:r>
            <a:endParaRPr sz="1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DataFrame Concatenation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/>
        </p:nvSpPr>
        <p:spPr>
          <a:xfrm>
            <a:off x="457900" y="973975"/>
            <a:ext cx="8081100" cy="11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5143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parameter, ‘axis = 1’ concatenates the DataFrames horizontally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5143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concatenation is in the order they are passed in the function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450" y="1999138"/>
            <a:ext cx="5213099" cy="277347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3" name="Google Shape;153;p27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DataFrame Concatenation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Append vs. Concat 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160" name="Google Shape;160;p28"/>
          <p:cNvGraphicFramePr/>
          <p:nvPr/>
        </p:nvGraphicFramePr>
        <p:xfrm>
          <a:off x="846450" y="212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{AB50EA9D-4EC5-47B9-9D3E-C1DA158051EA}</a:tableStyleId>
              </a:tblPr>
              <a:tblGrid>
                <a:gridCol w="3725550"/>
                <a:gridCol w="3725550"/>
              </a:tblGrid>
              <a:tr h="597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concat() method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append() method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82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Concatenates multiple DataFrames simultaneously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Returns an error if we try to concatenate more than two DataFrames simultaneously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KH ZEOLEARN - Content">
  <a:themeElements>
    <a:clrScheme name="KH New">
      <a:dk1>
        <a:srgbClr val="1A1918"/>
      </a:dk1>
      <a:lt1>
        <a:srgbClr val="FFFFFF"/>
      </a:lt1>
      <a:dk2>
        <a:srgbClr val="556272"/>
      </a:dk2>
      <a:lt2>
        <a:srgbClr val="EEECE1"/>
      </a:lt2>
      <a:accent1>
        <a:srgbClr val="FF712A"/>
      </a:accent1>
      <a:accent2>
        <a:srgbClr val="043078"/>
      </a:accent2>
      <a:accent3>
        <a:srgbClr val="5F68EA"/>
      </a:accent3>
      <a:accent4>
        <a:srgbClr val="13D081"/>
      </a:accent4>
      <a:accent5>
        <a:srgbClr val="E0387E"/>
      </a:accent5>
      <a:accent6>
        <a:srgbClr val="00CDFF"/>
      </a:accent6>
      <a:hlink>
        <a:srgbClr val="FFB900"/>
      </a:hlink>
      <a:folHlink>
        <a:srgbClr val="2EA59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ADE1C4882328468AB11A09CA73C7B9" ma:contentTypeVersion="6" ma:contentTypeDescription="Create a new document." ma:contentTypeScope="" ma:versionID="7f01a823dfc78168cf8548e630f69f3b">
  <xsd:schema xmlns:xsd="http://www.w3.org/2001/XMLSchema" xmlns:xs="http://www.w3.org/2001/XMLSchema" xmlns:p="http://schemas.microsoft.com/office/2006/metadata/properties" xmlns:ns2="7f8416b5-663b-401a-aa91-aba6416178f2" xmlns:ns3="c372f58d-bca6-4618-af47-7b14dd1663c1" targetNamespace="http://schemas.microsoft.com/office/2006/metadata/properties" ma:root="true" ma:fieldsID="32cce6590538f5b674faf1b1d670705f" ns2:_="" ns3:_="">
    <xsd:import namespace="7f8416b5-663b-401a-aa91-aba6416178f2"/>
    <xsd:import namespace="c372f58d-bca6-4618-af47-7b14dd1663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8416b5-663b-401a-aa91-aba6416178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72f58d-bca6-4618-af47-7b14dd1663c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81AED1-53B3-4BF3-8C72-0A31263768BD}"/>
</file>

<file path=customXml/itemProps2.xml><?xml version="1.0" encoding="utf-8"?>
<ds:datastoreItem xmlns:ds="http://schemas.openxmlformats.org/officeDocument/2006/customXml" ds:itemID="{1C221F97-65BB-412F-8738-A479C52F7A65}"/>
</file>

<file path=customXml/itemProps3.xml><?xml version="1.0" encoding="utf-8"?>
<ds:datastoreItem xmlns:ds="http://schemas.openxmlformats.org/officeDocument/2006/customXml" ds:itemID="{0028651F-EC9F-4084-B27A-1528F4F6A3D6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0x01010020ADE1C4882328468AB11A09CA73C7B9</vt:lpwstr>
  </property>
</Properties>
</file>