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y="5143500" cx="9144000"/>
  <p:notesSz cx="6858000" cy="9144000"/>
  <p:embeddedFontLs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0CD8885-4264-4CBE-A442-0AAB0ACB0403}">
  <a:tblStyle styleId="{60CD8885-4264-4CBE-A442-0AAB0ACB04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13" Type="http://schemas.openxmlformats.org/officeDocument/2006/relationships/slide" Target="slides/slide6.xml"/><Relationship Id="rId39" Type="http://schemas.openxmlformats.org/officeDocument/2006/relationships/slide" Target="slides/slide32.xml"/><Relationship Id="rId18" Type="http://schemas.openxmlformats.org/officeDocument/2006/relationships/slide" Target="slides/slide11.xml"/><Relationship Id="rId42" Type="http://schemas.openxmlformats.org/officeDocument/2006/relationships/slide" Target="slides/slide35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7" Type="http://schemas.openxmlformats.org/officeDocument/2006/relationships/customXml" Target="../customXml/item1.xml"/><Relationship Id="rId7" Type="http://schemas.openxmlformats.org/officeDocument/2006/relationships/notesMaster" Target="notesMasters/notesMaster1.xml"/><Relationship Id="rId2" Type="http://schemas.openxmlformats.org/officeDocument/2006/relationships/viewProps" Target="viewProps.xml"/><Relationship Id="rId29" Type="http://schemas.openxmlformats.org/officeDocument/2006/relationships/slide" Target="slides/slide22.xml"/><Relationship Id="rId16" Type="http://schemas.openxmlformats.org/officeDocument/2006/relationships/slide" Target="slides/slide9.xml"/><Relationship Id="rId40" Type="http://schemas.openxmlformats.org/officeDocument/2006/relationships/slide" Target="slides/slide33.xml"/><Relationship Id="rId24" Type="http://schemas.openxmlformats.org/officeDocument/2006/relationships/slide" Target="slides/slide17.xml"/><Relationship Id="rId45" Type="http://schemas.openxmlformats.org/officeDocument/2006/relationships/font" Target="fonts/OpenSans-italic.fntdata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36" Type="http://schemas.openxmlformats.org/officeDocument/2006/relationships/slide" Target="slides/slide29.xml"/><Relationship Id="rId49" Type="http://schemas.openxmlformats.org/officeDocument/2006/relationships/customXml" Target="../customXml/item3.xml"/><Relationship Id="rId44" Type="http://schemas.openxmlformats.org/officeDocument/2006/relationships/font" Target="fonts/OpenSans-bold.fntdata"/><Relationship Id="rId31" Type="http://schemas.openxmlformats.org/officeDocument/2006/relationships/slide" Target="slides/slide2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22" Type="http://schemas.openxmlformats.org/officeDocument/2006/relationships/slide" Target="slides/slide15.xml"/><Relationship Id="rId43" Type="http://schemas.openxmlformats.org/officeDocument/2006/relationships/font" Target="fonts/OpenSans-regular.fntdata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14" Type="http://schemas.openxmlformats.org/officeDocument/2006/relationships/slide" Target="slides/slide7.xml"/><Relationship Id="rId48" Type="http://schemas.openxmlformats.org/officeDocument/2006/relationships/customXml" Target="../customXml/item2.xml"/><Relationship Id="rId8" Type="http://schemas.openxmlformats.org/officeDocument/2006/relationships/slide" Target="slides/slide1.xml"/><Relationship Id="rId3" Type="http://schemas.openxmlformats.org/officeDocument/2006/relationships/presProps" Target="presProps.xml"/><Relationship Id="rId46" Type="http://schemas.openxmlformats.org/officeDocument/2006/relationships/font" Target="fonts/OpenSans-boldItalic.fntdata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theme" Target="theme/theme3.xml"/><Relationship Id="rId6" Type="http://schemas.openxmlformats.org/officeDocument/2006/relationships/slideMaster" Target="slideMasters/slideMaster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1b3faf655_0_94:notes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81b3faf65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81b3faf655_0_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1b3faf655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1b3faf65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1b3faf655_0_2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81b3faf655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81b3faf655_0_2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1b3faf655_0_2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81b3faf655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81b3faf655_0_2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1b3faf655_0_2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81b3faf655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81b3faf655_0_2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1b3faf655_0_2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81b3faf65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81b3faf655_0_2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1b3faf655_0_2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81b3faf65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81b3faf655_0_2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1b3faf655_0_2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81b3faf655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81b3faf655_0_2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1b3faf655_0_2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81b3faf655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81b3faf655_0_2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1b3faf655_0_2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81b3faf65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81b3faf655_0_2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1b3faf655_0_2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81b3faf655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81b3faf655_0_2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1b3faf655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81b3faf65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g81b3faf655_0_1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1b3faf655_0_3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81b3faf655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81b3faf655_0_3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1b3faf655_0_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81b3faf655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g81b3faf655_0_3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1b3faf655_0_3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81b3faf65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g81b3faf655_0_3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1b3faf655_0_3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81b3faf655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g81b3faf655_0_3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1b3faf655_0_3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81b3faf655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g81b3faf655_0_3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1b3faf655_0_3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81b3faf655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g81b3faf655_0_3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1b3faf655_0_3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81b3faf655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g81b3faf655_0_3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1b3faf655_0_3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81b3faf655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g81b3faf655_0_3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1b3faf655_0_3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81b3faf655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g81b3faf655_0_3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1b3faf655_0_3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81b3faf655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g81b3faf655_0_3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1b3faf655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81b3faf65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81b3faf655_0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1b3faf655_0_3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81b3faf655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" name="Google Shape;328;g81b3faf655_0_3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1b3faf655_0_3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81b3faf655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g81b3faf655_0_3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1b3faf655_0_3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81b3faf655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3" name="Google Shape;343;g81b3faf655_0_3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1b3faf655_0_4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81b3faf655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g81b3faf655_0_40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1b3faf655_0_4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81b3faf655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2" name="Google Shape;362;g81b3faf655_0_4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81b3faf65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81b3faf655_0_200:notes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b3faf655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81b3faf65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81b3faf655_0_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1b3faf655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81b3faf65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81b3faf655_0_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1b3faf655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81b3faf65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81b3faf655_0_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1b3faf655_0_2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81b3faf65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81b3faf655_0_20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1b3faf655_0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81b3faf655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81b3faf655_0_2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1b3faf655_0_2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81b3faf65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81b3faf655_0_2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4.png"/><Relationship Id="rId6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No Contents">
  <p:cSld name="1_No Conten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st Slide">
  <p:cSld name="Last Slid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24213" y="4800774"/>
            <a:ext cx="588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" name="Google Shape;53;p14"/>
          <p:cNvSpPr/>
          <p:nvPr/>
        </p:nvSpPr>
        <p:spPr>
          <a:xfrm>
            <a:off x="0" y="4370457"/>
            <a:ext cx="9144000" cy="77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4"/>
          <p:cNvSpPr txBox="1"/>
          <p:nvPr/>
        </p:nvSpPr>
        <p:spPr>
          <a:xfrm>
            <a:off x="5611059" y="3741045"/>
            <a:ext cx="1869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75" spcFirstLastPara="1" rIns="22875" wrap="square" tIns="228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www.knowledgehut.com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5583238" y="2447667"/>
            <a:ext cx="3279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5583238" y="2790622"/>
            <a:ext cx="3279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0" l="40259" r="0" t="0"/>
          <a:stretch/>
        </p:blipFill>
        <p:spPr>
          <a:xfrm>
            <a:off x="2734" y="1077816"/>
            <a:ext cx="557628" cy="170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4">
            <a:alphaModFix/>
          </a:blip>
          <a:srcRect b="0" l="0" r="50000" t="0"/>
          <a:stretch/>
        </p:blipFill>
        <p:spPr>
          <a:xfrm>
            <a:off x="8870950" y="1139125"/>
            <a:ext cx="273050" cy="244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5">
            <a:alphaModFix/>
          </a:blip>
          <a:srcRect b="34106" l="74946" r="0" t="0"/>
          <a:stretch/>
        </p:blipFill>
        <p:spPr>
          <a:xfrm>
            <a:off x="86545" y="4724429"/>
            <a:ext cx="509106" cy="56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6">
            <a:alphaModFix/>
          </a:blip>
          <a:srcRect b="50937" l="0" r="22773" t="0"/>
          <a:stretch/>
        </p:blipFill>
        <p:spPr>
          <a:xfrm>
            <a:off x="8544360" y="4634889"/>
            <a:ext cx="711076" cy="507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No Contents">
  <p:cSld name="1_No Conten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st Slide">
  <p:cSld name="Last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24213" y="4800774"/>
            <a:ext cx="588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" name="Google Shape;66;p17"/>
          <p:cNvSpPr/>
          <p:nvPr/>
        </p:nvSpPr>
        <p:spPr>
          <a:xfrm>
            <a:off x="0" y="4370457"/>
            <a:ext cx="9144000" cy="77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7"/>
          <p:cNvSpPr txBox="1"/>
          <p:nvPr/>
        </p:nvSpPr>
        <p:spPr>
          <a:xfrm>
            <a:off x="5611059" y="3741045"/>
            <a:ext cx="1869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75" spcFirstLastPara="1" rIns="22875" wrap="square" tIns="228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www.knowledgehut.com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5583238" y="2447667"/>
            <a:ext cx="3279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5583238" y="2790622"/>
            <a:ext cx="3279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7"/>
          <p:cNvPicPr preferRelativeResize="0"/>
          <p:nvPr/>
        </p:nvPicPr>
        <p:blipFill rotWithShape="1">
          <a:blip r:embed="rId3">
            <a:alphaModFix/>
          </a:blip>
          <a:srcRect b="0" l="40259" r="0" t="0"/>
          <a:stretch/>
        </p:blipFill>
        <p:spPr>
          <a:xfrm>
            <a:off x="2734" y="1077816"/>
            <a:ext cx="557628" cy="170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7"/>
          <p:cNvPicPr preferRelativeResize="0"/>
          <p:nvPr/>
        </p:nvPicPr>
        <p:blipFill rotWithShape="1">
          <a:blip r:embed="rId4">
            <a:alphaModFix/>
          </a:blip>
          <a:srcRect b="0" l="0" r="50000" t="0"/>
          <a:stretch/>
        </p:blipFill>
        <p:spPr>
          <a:xfrm>
            <a:off x="8870950" y="1139125"/>
            <a:ext cx="273050" cy="244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7"/>
          <p:cNvPicPr preferRelativeResize="0"/>
          <p:nvPr/>
        </p:nvPicPr>
        <p:blipFill rotWithShape="1">
          <a:blip r:embed="rId5">
            <a:alphaModFix/>
          </a:blip>
          <a:srcRect b="34106" l="74946" r="0" t="0"/>
          <a:stretch/>
        </p:blipFill>
        <p:spPr>
          <a:xfrm>
            <a:off x="86545" y="4724429"/>
            <a:ext cx="509106" cy="56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7"/>
          <p:cNvPicPr preferRelativeResize="0"/>
          <p:nvPr/>
        </p:nvPicPr>
        <p:blipFill rotWithShape="1">
          <a:blip r:embed="rId6">
            <a:alphaModFix/>
          </a:blip>
          <a:srcRect b="50937" l="0" r="22773" t="0"/>
          <a:stretch/>
        </p:blipFill>
        <p:spPr>
          <a:xfrm>
            <a:off x="8544360" y="4634889"/>
            <a:ext cx="711076" cy="507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sign">
  <p:cSld name="2_Desig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73">
          <p15:clr>
            <a:srgbClr val="F26B43"/>
          </p15:clr>
        </p15:guide>
        <p15:guide id="2" pos="193">
          <p15:clr>
            <a:srgbClr val="F26B43"/>
          </p15:clr>
        </p15:guide>
        <p15:guide id="3" orient="horz" pos="509">
          <p15:clr>
            <a:srgbClr val="F26B43"/>
          </p15:clr>
        </p15:guide>
        <p15:guide id="4" orient="horz" pos="6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/>
          <p:nvPr/>
        </p:nvSpPr>
        <p:spPr>
          <a:xfrm>
            <a:off x="0" y="-1"/>
            <a:ext cx="9144000" cy="5143500"/>
          </a:xfrm>
          <a:prstGeom prst="rect">
            <a:avLst/>
          </a:prstGeom>
          <a:solidFill>
            <a:srgbClr val="1A19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2913325" y="2179725"/>
            <a:ext cx="600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Numpy, Pandas, Visualization - Part 7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26" y="304402"/>
            <a:ext cx="2835808" cy="128232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0"/>
          <p:cNvSpPr/>
          <p:nvPr/>
        </p:nvSpPr>
        <p:spPr>
          <a:xfrm>
            <a:off x="2890900" y="2818700"/>
            <a:ext cx="53367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Pandas DataFrame Operations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Dropping rows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5" name="Google Shape;155;p29"/>
          <p:cNvSpPr txBox="1"/>
          <p:nvPr/>
        </p:nvSpPr>
        <p:spPr>
          <a:xfrm>
            <a:off x="525775" y="1081250"/>
            <a:ext cx="7018800" cy="974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drop() method is used to drop the rows with index values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Here ‘range(2)’ is used to drop the first six rows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2669150"/>
            <a:ext cx="2333625" cy="2228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7" name="Google Shape;157;p29"/>
          <p:cNvCxnSpPr/>
          <p:nvPr/>
        </p:nvCxnSpPr>
        <p:spPr>
          <a:xfrm flipH="1" rot="10800000">
            <a:off x="4154675" y="2499000"/>
            <a:ext cx="873000" cy="4299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8" name="Google Shape;158;p29"/>
          <p:cNvSpPr txBox="1"/>
          <p:nvPr/>
        </p:nvSpPr>
        <p:spPr>
          <a:xfrm>
            <a:off x="5027675" y="2315625"/>
            <a:ext cx="1512300" cy="42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venir"/>
                <a:ea typeface="Avenir"/>
                <a:cs typeface="Avenir"/>
                <a:sym typeface="Avenir"/>
              </a:rPr>
              <a:t>Pass the row indices to ‘index’ 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/>
        </p:nvSpPr>
        <p:spPr>
          <a:xfrm>
            <a:off x="6089000" y="1871275"/>
            <a:ext cx="2208900" cy="52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venir"/>
                <a:ea typeface="Avenir"/>
                <a:cs typeface="Avenir"/>
                <a:sym typeface="Avenir"/>
              </a:rPr>
              <a:t>Pass the list of row indices to drop the rows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275" y="1710350"/>
            <a:ext cx="3881625" cy="2739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6" name="Google Shape;166;p30"/>
          <p:cNvCxnSpPr/>
          <p:nvPr/>
        </p:nvCxnSpPr>
        <p:spPr>
          <a:xfrm flipH="1" rot="10800000">
            <a:off x="3526100" y="2131075"/>
            <a:ext cx="25629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7" name="Google Shape;167;p3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Dropping rows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Dropping columns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425" y="1645350"/>
            <a:ext cx="3609975" cy="2371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5" name="Google Shape;175;p31"/>
          <p:cNvSpPr txBox="1"/>
          <p:nvPr/>
        </p:nvSpPr>
        <p:spPr>
          <a:xfrm>
            <a:off x="5676450" y="1746900"/>
            <a:ext cx="1808100" cy="56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Pass the column name while setting axis = 1 to drop the column by name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6" name="Google Shape;176;p31"/>
          <p:cNvCxnSpPr/>
          <p:nvPr/>
        </p:nvCxnSpPr>
        <p:spPr>
          <a:xfrm flipH="1" rot="10800000">
            <a:off x="4624373" y="1988227"/>
            <a:ext cx="10533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Understanding the ‘inplace’ parameter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609600" y="1497825"/>
            <a:ext cx="8019000" cy="3179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saw how to drop the unwanted rows and column using the drop() method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However, doing so does not delete the rows or columns permanently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 remove them permanently from the data, we use the parameter ‘inplace’ and set it to true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By default, the value inplace is set to false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/>
        </p:nvSpPr>
        <p:spPr>
          <a:xfrm>
            <a:off x="609600" y="1240475"/>
            <a:ext cx="7810800" cy="358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Drop the variables ‘Color’ from the dataframe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0" name="Google Shape;190;p33"/>
          <p:cNvSpPr txBox="1"/>
          <p:nvPr/>
        </p:nvSpPr>
        <p:spPr>
          <a:xfrm>
            <a:off x="7323450" y="2079025"/>
            <a:ext cx="1286100" cy="77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Removes the columns from the original data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Understanding the ‘inplace’ parameter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275" y="1731300"/>
            <a:ext cx="4762500" cy="3057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3" name="Google Shape;193;p33"/>
          <p:cNvCxnSpPr/>
          <p:nvPr/>
        </p:nvCxnSpPr>
        <p:spPr>
          <a:xfrm rot="10800000">
            <a:off x="6133650" y="2079025"/>
            <a:ext cx="1189800" cy="44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/>
        </p:nvSpPr>
        <p:spPr>
          <a:xfrm>
            <a:off x="4251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4"/>
          <p:cNvSpPr txBox="1"/>
          <p:nvPr/>
        </p:nvSpPr>
        <p:spPr>
          <a:xfrm>
            <a:off x="5775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Replacing and Mapping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Creating a DataFrame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7" name="Google Shape;207;p35"/>
          <p:cNvSpPr txBox="1"/>
          <p:nvPr/>
        </p:nvSpPr>
        <p:spPr>
          <a:xfrm>
            <a:off x="604450" y="1272150"/>
            <a:ext cx="71880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below DataFrame for the study: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941550"/>
            <a:ext cx="6667500" cy="2695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Mapping the dictionary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5" name="Google Shape;215;p36"/>
          <p:cNvSpPr txBox="1"/>
          <p:nvPr/>
        </p:nvSpPr>
        <p:spPr>
          <a:xfrm>
            <a:off x="457200" y="928850"/>
            <a:ext cx="78531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map() method to create a new column by mapping the DataFrame column values with the dictionary key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6" name="Google Shape;216;p36"/>
          <p:cNvSpPr txBox="1"/>
          <p:nvPr/>
        </p:nvSpPr>
        <p:spPr>
          <a:xfrm>
            <a:off x="6747675" y="3429175"/>
            <a:ext cx="1911900" cy="68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Map the dictionary to create a new column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462" y="1786750"/>
            <a:ext cx="5109276" cy="3043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18" name="Google Shape;218;p36"/>
          <p:cNvCxnSpPr/>
          <p:nvPr/>
        </p:nvCxnSpPr>
        <p:spPr>
          <a:xfrm rot="10800000">
            <a:off x="6278799" y="3044887"/>
            <a:ext cx="765900" cy="3843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Replace the values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5" name="Google Shape;225;p37"/>
          <p:cNvSpPr txBox="1"/>
          <p:nvPr/>
        </p:nvSpPr>
        <p:spPr>
          <a:xfrm>
            <a:off x="609600" y="1011875"/>
            <a:ext cx="7031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replace() method is used to replace the values in the DataFrame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6" name="Google Shape;226;p37"/>
          <p:cNvSpPr txBox="1"/>
          <p:nvPr/>
        </p:nvSpPr>
        <p:spPr>
          <a:xfrm>
            <a:off x="6756075" y="1510750"/>
            <a:ext cx="2054100" cy="84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venir"/>
                <a:ea typeface="Avenir"/>
                <a:cs typeface="Avenir"/>
                <a:sym typeface="Avenir"/>
              </a:rPr>
              <a:t>Create a dictionary to replace the values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75" y="1810390"/>
            <a:ext cx="5867400" cy="285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28" name="Google Shape;228;p37"/>
          <p:cNvCxnSpPr/>
          <p:nvPr/>
        </p:nvCxnSpPr>
        <p:spPr>
          <a:xfrm rot="-5400000">
            <a:off x="5498775" y="681990"/>
            <a:ext cx="9000" cy="250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/>
        </p:nvSpPr>
        <p:spPr>
          <a:xfrm>
            <a:off x="577525" y="2399625"/>
            <a:ext cx="58956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Grouping DataFrame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/>
        </p:nvSpPr>
        <p:spPr>
          <a:xfrm>
            <a:off x="578825" y="2062325"/>
            <a:ext cx="62859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DataFrame Operations</a:t>
            </a:r>
            <a:endParaRPr i="0" sz="40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Grouping DataFrame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1" name="Google Shape;241;p39"/>
          <p:cNvSpPr txBox="1"/>
          <p:nvPr/>
        </p:nvSpPr>
        <p:spPr>
          <a:xfrm>
            <a:off x="553475" y="940050"/>
            <a:ext cx="75636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following DataFrame for the study:</a:t>
            </a:r>
            <a:endParaRPr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2" name="Google Shape;242;p39"/>
          <p:cNvPicPr preferRelativeResize="0"/>
          <p:nvPr/>
        </p:nvPicPr>
        <p:blipFill rotWithShape="1">
          <a:blip r:embed="rId3">
            <a:alphaModFix/>
          </a:blip>
          <a:srcRect b="0" l="0" r="65120" t="0"/>
          <a:stretch/>
        </p:blipFill>
        <p:spPr>
          <a:xfrm>
            <a:off x="3174812" y="1496824"/>
            <a:ext cx="2794376" cy="3361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0"/>
          <p:cNvPicPr preferRelativeResize="0"/>
          <p:nvPr/>
        </p:nvPicPr>
        <p:blipFill rotWithShape="1">
          <a:blip r:embed="rId3">
            <a:alphaModFix/>
          </a:blip>
          <a:srcRect b="0" l="0" r="53589" t="0"/>
          <a:stretch/>
        </p:blipFill>
        <p:spPr>
          <a:xfrm>
            <a:off x="1842300" y="1969225"/>
            <a:ext cx="5131126" cy="2119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9" name="Google Shape;249;p40"/>
          <p:cNvSpPr txBox="1"/>
          <p:nvPr/>
        </p:nvSpPr>
        <p:spPr>
          <a:xfrm>
            <a:off x="682350" y="1398725"/>
            <a:ext cx="7146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groupby() method to group the dataframe by the specific column(s)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0" name="Google Shape;250;p40"/>
          <p:cNvSpPr txBox="1"/>
          <p:nvPr/>
        </p:nvSpPr>
        <p:spPr>
          <a:xfrm>
            <a:off x="3513300" y="3081300"/>
            <a:ext cx="1010700" cy="49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Group the data by ‘Seasons’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51" name="Google Shape;251;p40"/>
          <p:cNvCxnSpPr/>
          <p:nvPr/>
        </p:nvCxnSpPr>
        <p:spPr>
          <a:xfrm>
            <a:off x="4014150" y="2571740"/>
            <a:ext cx="9000" cy="47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2" name="Google Shape;252;p40"/>
          <p:cNvSpPr txBox="1"/>
          <p:nvPr/>
        </p:nvSpPr>
        <p:spPr>
          <a:xfrm>
            <a:off x="4725750" y="3101350"/>
            <a:ext cx="1232400" cy="68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Add the values for each season 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53" name="Google Shape;253;p40"/>
          <p:cNvCxnSpPr/>
          <p:nvPr/>
        </p:nvCxnSpPr>
        <p:spPr>
          <a:xfrm>
            <a:off x="5338200" y="2504175"/>
            <a:ext cx="7500" cy="57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4" name="Google Shape;254;p40"/>
          <p:cNvCxnSpPr/>
          <p:nvPr/>
        </p:nvCxnSpPr>
        <p:spPr>
          <a:xfrm>
            <a:off x="6135875" y="2651400"/>
            <a:ext cx="873000" cy="4299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5" name="Google Shape;255;p40"/>
          <p:cNvSpPr txBox="1"/>
          <p:nvPr/>
        </p:nvSpPr>
        <p:spPr>
          <a:xfrm>
            <a:off x="7008875" y="2764800"/>
            <a:ext cx="1449900" cy="52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Converts the series to DataFrame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6" name="Google Shape;256;p4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Grouping DataFrame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1"/>
          <p:cNvPicPr preferRelativeResize="0"/>
          <p:nvPr/>
        </p:nvPicPr>
        <p:blipFill rotWithShape="1">
          <a:blip r:embed="rId3">
            <a:alphaModFix/>
          </a:blip>
          <a:srcRect b="0" l="0" r="59758" t="0"/>
          <a:stretch/>
        </p:blipFill>
        <p:spPr>
          <a:xfrm>
            <a:off x="2362200" y="2041300"/>
            <a:ext cx="4426949" cy="1643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3" name="Google Shape;263;p41"/>
          <p:cNvSpPr txBox="1"/>
          <p:nvPr/>
        </p:nvSpPr>
        <p:spPr>
          <a:xfrm>
            <a:off x="682350" y="1398725"/>
            <a:ext cx="7146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Get the number of months for each season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4" name="Google Shape;264;p41"/>
          <p:cNvSpPr txBox="1"/>
          <p:nvPr/>
        </p:nvSpPr>
        <p:spPr>
          <a:xfrm>
            <a:off x="7288950" y="2181950"/>
            <a:ext cx="1463700" cy="68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Returns the number of months per season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65" name="Google Shape;265;p41"/>
          <p:cNvCxnSpPr/>
          <p:nvPr/>
        </p:nvCxnSpPr>
        <p:spPr>
          <a:xfrm flipH="1" rot="-5400000">
            <a:off x="7000200" y="2226550"/>
            <a:ext cx="7500" cy="57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6" name="Google Shape;266;p41"/>
          <p:cNvSpPr txBox="1"/>
          <p:nvPr/>
        </p:nvSpPr>
        <p:spPr>
          <a:xfrm>
            <a:off x="885525" y="3690900"/>
            <a:ext cx="1153200" cy="42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Output as a series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67" name="Google Shape;267;p41"/>
          <p:cNvCxnSpPr/>
          <p:nvPr/>
        </p:nvCxnSpPr>
        <p:spPr>
          <a:xfrm flipH="1" rot="10800000">
            <a:off x="1487675" y="3261000"/>
            <a:ext cx="873000" cy="4299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4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Grouping DataFrame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/>
        </p:nvSpPr>
        <p:spPr>
          <a:xfrm>
            <a:off x="4251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2"/>
          <p:cNvSpPr txBox="1"/>
          <p:nvPr/>
        </p:nvSpPr>
        <p:spPr>
          <a:xfrm>
            <a:off x="5775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Summary Statistics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Summary Statistics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2" name="Google Shape;282;p43"/>
          <p:cNvSpPr txBox="1"/>
          <p:nvPr/>
        </p:nvSpPr>
        <p:spPr>
          <a:xfrm>
            <a:off x="604450" y="967350"/>
            <a:ext cx="78213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Read the excel file “sales_transactions”and print the first five observations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83" name="Google Shape;28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550" y="1786250"/>
            <a:ext cx="6315075" cy="255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038" y="1808850"/>
            <a:ext cx="5735925" cy="247502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0" name="Google Shape;290;p4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Summary Statistics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1" name="Google Shape;291;p44"/>
          <p:cNvSpPr txBox="1"/>
          <p:nvPr/>
        </p:nvSpPr>
        <p:spPr>
          <a:xfrm>
            <a:off x="642050" y="1080725"/>
            <a:ext cx="76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info() returns the information about the type of the object,  shape, number of non-null entries in each variable, and the data type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2" name="Google Shape;292;p44"/>
          <p:cNvSpPr txBox="1"/>
          <p:nvPr/>
        </p:nvSpPr>
        <p:spPr>
          <a:xfrm>
            <a:off x="6040725" y="3754200"/>
            <a:ext cx="1590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4"/>
          <p:cNvSpPr txBox="1"/>
          <p:nvPr/>
        </p:nvSpPr>
        <p:spPr>
          <a:xfrm>
            <a:off x="4495800" y="4326200"/>
            <a:ext cx="2728500" cy="68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Returns the number of columns for each data type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94" name="Google Shape;294;p44"/>
          <p:cNvCxnSpPr/>
          <p:nvPr/>
        </p:nvCxnSpPr>
        <p:spPr>
          <a:xfrm rot="10800000">
            <a:off x="5015775" y="3897698"/>
            <a:ext cx="873000" cy="4299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Summary Statistics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1" name="Google Shape;301;p45"/>
          <p:cNvSpPr txBox="1"/>
          <p:nvPr/>
        </p:nvSpPr>
        <p:spPr>
          <a:xfrm>
            <a:off x="453750" y="1459275"/>
            <a:ext cx="7912800" cy="25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5143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Summary statistics of the DataFrame is obtained using the describe() method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51435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By default, it returns the summary of the numeric variables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51435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Summary statistics of the categorical variables is obtained using the describe(include =['object'])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Summary statistics of numerical variables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308" name="Google Shape;308;p46"/>
          <p:cNvGraphicFramePr/>
          <p:nvPr/>
        </p:nvGraphicFramePr>
        <p:xfrm>
          <a:off x="528750" y="112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{60CD8885-4264-4CBE-A442-0AAB0ACB0403}</a:tableStyleId>
              </a:tblPr>
              <a:tblGrid>
                <a:gridCol w="1037700"/>
                <a:gridCol w="2625400"/>
              </a:tblGrid>
              <a:tr h="72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count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Total number of observations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mean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Average value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std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Standard deviation 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min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Minimum value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25%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First quartile 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50%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Second quartile (median) 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75%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Third quartile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max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Maximum value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09" name="Google Shape;309;p46"/>
          <p:cNvPicPr preferRelativeResize="0"/>
          <p:nvPr/>
        </p:nvPicPr>
        <p:blipFill rotWithShape="1">
          <a:blip r:embed="rId3">
            <a:alphaModFix/>
          </a:blip>
          <a:srcRect b="0" l="0" r="9255" t="0"/>
          <a:stretch/>
        </p:blipFill>
        <p:spPr>
          <a:xfrm>
            <a:off x="4369275" y="1602100"/>
            <a:ext cx="4466725" cy="2867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Summary statistics of categorical variables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316" name="Google Shape;316;p47"/>
          <p:cNvGraphicFramePr/>
          <p:nvPr/>
        </p:nvGraphicFramePr>
        <p:xfrm>
          <a:off x="322488" y="1744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{60CD8885-4264-4CBE-A442-0AAB0ACB0403}</a:tableStyleId>
              </a:tblPr>
              <a:tblGrid>
                <a:gridCol w="883400"/>
                <a:gridCol w="2914100"/>
              </a:tblGrid>
              <a:tr h="50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count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Total number of observations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unique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Number of unique categories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top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Category with highest frequency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freq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Frequency of the ‘top’ value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17" name="Google Shape;31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513" y="1651350"/>
            <a:ext cx="4352925" cy="2124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 txBox="1"/>
          <p:nvPr/>
        </p:nvSpPr>
        <p:spPr>
          <a:xfrm>
            <a:off x="4251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8"/>
          <p:cNvSpPr txBox="1"/>
          <p:nvPr/>
        </p:nvSpPr>
        <p:spPr>
          <a:xfrm>
            <a:off x="5775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Skewness and Kurtosis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/>
        </p:nvSpPr>
        <p:spPr>
          <a:xfrm>
            <a:off x="4251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2"/>
          <p:cNvSpPr txBox="1"/>
          <p:nvPr/>
        </p:nvSpPr>
        <p:spPr>
          <a:xfrm>
            <a:off x="5775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4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Checking Duplicates</a:t>
            </a:r>
            <a:endParaRPr sz="4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Skewness and Kurtosis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1" name="Google Shape;331;p49"/>
          <p:cNvSpPr txBox="1"/>
          <p:nvPr/>
        </p:nvSpPr>
        <p:spPr>
          <a:xfrm>
            <a:off x="604450" y="1348350"/>
            <a:ext cx="71880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Read the csv file “students_data” and print the first five observations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32" name="Google Shape;33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77125"/>
            <a:ext cx="8839202" cy="23576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Skewness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9" name="Google Shape;339;p50"/>
          <p:cNvSpPr txBox="1"/>
          <p:nvPr/>
        </p:nvSpPr>
        <p:spPr>
          <a:xfrm>
            <a:off x="524050" y="1380950"/>
            <a:ext cx="81231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rgbClr val="333333"/>
                </a:solidFill>
                <a:latin typeface="Avenir"/>
                <a:ea typeface="Avenir"/>
                <a:cs typeface="Avenir"/>
                <a:sym typeface="Avenir"/>
              </a:rPr>
              <a:t>Skewness refers to lack of symmetry or distortion in symmetric bell curve</a:t>
            </a:r>
            <a:endParaRPr sz="1600">
              <a:solidFill>
                <a:srgbClr val="33333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rgbClr val="333333"/>
                </a:solidFill>
                <a:latin typeface="Avenir"/>
                <a:ea typeface="Avenir"/>
                <a:cs typeface="Avenir"/>
                <a:sym typeface="Avenir"/>
              </a:rPr>
              <a:t>If the distribution of the data is elongated on either sides then the data is said to be skewed</a:t>
            </a:r>
            <a:endParaRPr sz="1600">
              <a:solidFill>
                <a:srgbClr val="33333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rgbClr val="333333"/>
                </a:solidFill>
                <a:latin typeface="Avenir"/>
                <a:ea typeface="Avenir"/>
                <a:cs typeface="Avenir"/>
                <a:sym typeface="Avenir"/>
              </a:rPr>
              <a:t>If the distribution of the data is elongated on the left side then the data is said to be left skewed</a:t>
            </a:r>
            <a:endParaRPr sz="1600">
              <a:solidFill>
                <a:srgbClr val="33333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rgbClr val="333333"/>
                </a:solidFill>
                <a:latin typeface="Avenir"/>
                <a:ea typeface="Avenir"/>
                <a:cs typeface="Avenir"/>
                <a:sym typeface="Avenir"/>
              </a:rPr>
              <a:t>If the distribution of the data is elongated on the right side then the data is said to be right skewed</a:t>
            </a:r>
            <a:endParaRPr sz="1600">
              <a:solidFill>
                <a:srgbClr val="33333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Skewness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6" name="Google Shape;346;p51"/>
          <p:cNvSpPr txBox="1"/>
          <p:nvPr/>
        </p:nvSpPr>
        <p:spPr>
          <a:xfrm>
            <a:off x="7452824" y="2607725"/>
            <a:ext cx="1350000" cy="50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Skewness of the numeric variables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7" name="Google Shape;347;p51"/>
          <p:cNvSpPr txBox="1"/>
          <p:nvPr/>
        </p:nvSpPr>
        <p:spPr>
          <a:xfrm>
            <a:off x="7316575" y="1314850"/>
            <a:ext cx="1350000" cy="50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Returns the skewness of numeric variables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348" name="Google Shape;348;p51"/>
          <p:cNvGraphicFramePr/>
          <p:nvPr/>
        </p:nvGraphicFramePr>
        <p:xfrm>
          <a:off x="367563" y="161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{60CD8885-4264-4CBE-A442-0AAB0ACB0403}</a:tableStyleId>
              </a:tblPr>
              <a:tblGrid>
                <a:gridCol w="1492150"/>
                <a:gridCol w="2232175"/>
              </a:tblGrid>
              <a:tr h="68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Skewness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Interpretation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68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= 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 skewness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&gt; 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Right Skewed Distribution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 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Left Skewed Distribution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49" name="Google Shape;34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450" y="1453275"/>
            <a:ext cx="2537750" cy="295267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50" name="Google Shape;350;p51"/>
          <p:cNvCxnSpPr/>
          <p:nvPr/>
        </p:nvCxnSpPr>
        <p:spPr>
          <a:xfrm>
            <a:off x="6055675" y="1573075"/>
            <a:ext cx="126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51" name="Google Shape;351;p51"/>
          <p:cNvCxnSpPr/>
          <p:nvPr/>
        </p:nvCxnSpPr>
        <p:spPr>
          <a:xfrm>
            <a:off x="6527168" y="2859772"/>
            <a:ext cx="9054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Kurtosis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8" name="Google Shape;358;p52"/>
          <p:cNvSpPr txBox="1"/>
          <p:nvPr/>
        </p:nvSpPr>
        <p:spPr>
          <a:xfrm>
            <a:off x="453750" y="1398725"/>
            <a:ext cx="7859100" cy="28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rgbClr val="333333"/>
                </a:solidFill>
                <a:latin typeface="Avenir"/>
                <a:ea typeface="Avenir"/>
                <a:cs typeface="Avenir"/>
                <a:sym typeface="Avenir"/>
              </a:rPr>
              <a:t>It is a statistical measure that defines how heavily the tails of the distribution differ from the normal distribution</a:t>
            </a:r>
            <a:endParaRPr sz="1600">
              <a:solidFill>
                <a:srgbClr val="33333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51435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rgbClr val="333333"/>
                </a:solidFill>
                <a:latin typeface="Avenir"/>
                <a:ea typeface="Avenir"/>
                <a:cs typeface="Avenir"/>
                <a:sym typeface="Avenir"/>
              </a:rPr>
              <a:t>It identifies whether the tails of a given distribution contain extreme values</a:t>
            </a:r>
            <a:endParaRPr sz="1600">
              <a:solidFill>
                <a:srgbClr val="33333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51435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rgbClr val="333333"/>
                </a:solidFill>
                <a:latin typeface="Avenir"/>
                <a:ea typeface="Avenir"/>
                <a:cs typeface="Avenir"/>
                <a:sym typeface="Avenir"/>
              </a:rPr>
              <a:t>Thicker the tails are more the extreme values in the data</a:t>
            </a:r>
            <a:endParaRPr sz="1600">
              <a:solidFill>
                <a:srgbClr val="33333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Kurtosis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5" name="Google Shape;365;p53"/>
          <p:cNvSpPr txBox="1"/>
          <p:nvPr/>
        </p:nvSpPr>
        <p:spPr>
          <a:xfrm>
            <a:off x="7184000" y="2674488"/>
            <a:ext cx="1317000" cy="55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Kurtosis</a:t>
            </a: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of the numeric variables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6" name="Google Shape;366;p53"/>
          <p:cNvSpPr txBox="1"/>
          <p:nvPr/>
        </p:nvSpPr>
        <p:spPr>
          <a:xfrm>
            <a:off x="6924799" y="1184275"/>
            <a:ext cx="1317000" cy="55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Returns the kurtosis of numeric variable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367" name="Google Shape;367;p53"/>
          <p:cNvGraphicFramePr/>
          <p:nvPr/>
        </p:nvGraphicFramePr>
        <p:xfrm>
          <a:off x="403463" y="165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{60CD8885-4264-4CBE-A442-0AAB0ACB0403}</a:tableStyleId>
              </a:tblPr>
              <a:tblGrid>
                <a:gridCol w="1278925"/>
                <a:gridCol w="2059550"/>
              </a:tblGrid>
              <a:tr h="36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Kurtosis value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Interpretation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6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 = 0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Mesokurtic distribution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&gt; 0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Leptokurtic distribution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&lt; 0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venir"/>
                          <a:ea typeface="Avenir"/>
                          <a:cs typeface="Avenir"/>
                          <a:sym typeface="Avenir"/>
                        </a:rPr>
                        <a:t>Platykurtic distribution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68" name="Google Shape;36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425" y="1323550"/>
            <a:ext cx="2622050" cy="3259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69" name="Google Shape;369;p53"/>
          <p:cNvCxnSpPr/>
          <p:nvPr/>
        </p:nvCxnSpPr>
        <p:spPr>
          <a:xfrm>
            <a:off x="5672300" y="1455183"/>
            <a:ext cx="1252500" cy="1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70" name="Google Shape;370;p53"/>
          <p:cNvCxnSpPr/>
          <p:nvPr/>
        </p:nvCxnSpPr>
        <p:spPr>
          <a:xfrm>
            <a:off x="6205700" y="2979183"/>
            <a:ext cx="978300" cy="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4"/>
          <p:cNvSpPr txBox="1"/>
          <p:nvPr/>
        </p:nvSpPr>
        <p:spPr>
          <a:xfrm>
            <a:off x="857408" y="2822045"/>
            <a:ext cx="34572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75" spcFirstLastPara="1" rIns="22875" wrap="square" tIns="228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</a:t>
            </a:r>
            <a:r>
              <a:rPr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@knowledgehut.com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54"/>
          <p:cNvSpPr txBox="1"/>
          <p:nvPr/>
        </p:nvSpPr>
        <p:spPr>
          <a:xfrm>
            <a:off x="786960" y="1760708"/>
            <a:ext cx="37851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1825"/>
              </a:buClr>
              <a:buSzPts val="1300"/>
              <a:buFont typeface="Open Sans"/>
              <a:buNone/>
            </a:pPr>
            <a:r>
              <a:rPr b="1" i="0" lang="en-GB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700"/>
          </a:p>
        </p:txBody>
      </p:sp>
      <p:sp>
        <p:nvSpPr>
          <p:cNvPr id="377" name="Google Shape;377;p54"/>
          <p:cNvSpPr txBox="1"/>
          <p:nvPr>
            <p:ph idx="1" type="body"/>
          </p:nvPr>
        </p:nvSpPr>
        <p:spPr>
          <a:xfrm>
            <a:off x="5583238" y="2447667"/>
            <a:ext cx="3279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</a:pPr>
            <a:r>
              <a:rPr lang="en-GB"/>
              <a:t>Presenter’s Name</a:t>
            </a:r>
            <a:endParaRPr/>
          </a:p>
        </p:txBody>
      </p:sp>
      <p:sp>
        <p:nvSpPr>
          <p:cNvPr id="378" name="Google Shape;378;p54"/>
          <p:cNvSpPr txBox="1"/>
          <p:nvPr>
            <p:ph idx="2" type="body"/>
          </p:nvPr>
        </p:nvSpPr>
        <p:spPr>
          <a:xfrm>
            <a:off x="5583238" y="2790622"/>
            <a:ext cx="3279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</a:pPr>
            <a:r>
              <a:rPr lang="en-GB"/>
              <a:t>Presenter’s Designation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Checking Duplicates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" name="Google Shape;107;p23"/>
          <p:cNvSpPr txBox="1"/>
          <p:nvPr/>
        </p:nvSpPr>
        <p:spPr>
          <a:xfrm>
            <a:off x="546750" y="1060875"/>
            <a:ext cx="711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below DataFrame for further manipulations: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8" name="Google Shape;108;p23"/>
          <p:cNvPicPr preferRelativeResize="0"/>
          <p:nvPr/>
        </p:nvPicPr>
        <p:blipFill rotWithShape="1">
          <a:blip r:embed="rId3">
            <a:alphaModFix/>
          </a:blip>
          <a:srcRect b="0" l="970" r="0" t="2903"/>
          <a:stretch/>
        </p:blipFill>
        <p:spPr>
          <a:xfrm>
            <a:off x="1801338" y="1677675"/>
            <a:ext cx="5541325" cy="300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/>
        </p:nvSpPr>
        <p:spPr>
          <a:xfrm>
            <a:off x="630900" y="1135100"/>
            <a:ext cx="80286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Check the duplicate observations using the duplicated() method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first and last observation in the dataset is same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5" name="Google Shape;115;p24"/>
          <p:cNvPicPr preferRelativeResize="0"/>
          <p:nvPr/>
        </p:nvPicPr>
        <p:blipFill rotWithShape="1">
          <a:blip r:embed="rId3">
            <a:alphaModFix/>
          </a:blip>
          <a:srcRect b="0" l="2429" r="0" t="6120"/>
          <a:stretch/>
        </p:blipFill>
        <p:spPr>
          <a:xfrm>
            <a:off x="2561700" y="2119675"/>
            <a:ext cx="4123225" cy="24152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2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Checking Duplicates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Drop duplicates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3" name="Google Shape;123;p25"/>
          <p:cNvSpPr txBox="1"/>
          <p:nvPr/>
        </p:nvSpPr>
        <p:spPr>
          <a:xfrm>
            <a:off x="601625" y="1038000"/>
            <a:ext cx="6521400" cy="438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drop_duplicates() method to drop the duplicated rows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875" y="1746175"/>
            <a:ext cx="2619375" cy="24479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5" name="Google Shape;125;p25"/>
          <p:cNvPicPr preferRelativeResize="0"/>
          <p:nvPr/>
        </p:nvPicPr>
        <p:blipFill rotWithShape="1">
          <a:blip r:embed="rId4">
            <a:alphaModFix/>
          </a:blip>
          <a:srcRect b="0" l="0" r="17156" t="0"/>
          <a:stretch/>
        </p:blipFill>
        <p:spPr>
          <a:xfrm>
            <a:off x="1071550" y="1779125"/>
            <a:ext cx="2547425" cy="2382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6" name="Google Shape;126;p25"/>
          <p:cNvSpPr txBox="1"/>
          <p:nvPr/>
        </p:nvSpPr>
        <p:spPr>
          <a:xfrm>
            <a:off x="918600" y="4323900"/>
            <a:ext cx="2774100" cy="438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Before</a:t>
            </a:r>
            <a:endParaRPr sz="13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5228350" y="4323900"/>
            <a:ext cx="2921700" cy="438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After</a:t>
            </a:r>
            <a:endParaRPr sz="13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4251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5775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Dropping Rows and Columns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Dropping rows and columns from DataFrame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580475" y="1535925"/>
            <a:ext cx="8094900" cy="1839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drop() method is used to drop the rows and columns that are not required for the analysis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There are scenarios where we need to drop certain rows and/or columns which have missing values, or are redundant with respect to our analysis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/>
        </p:nvSpPr>
        <p:spPr>
          <a:xfrm>
            <a:off x="546750" y="1109075"/>
            <a:ext cx="7112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below DataFrame for the study: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3">
            <a:alphaModFix/>
          </a:blip>
          <a:srcRect b="3212" l="1613" r="0" t="2590"/>
          <a:stretch/>
        </p:blipFill>
        <p:spPr>
          <a:xfrm>
            <a:off x="1979050" y="1758025"/>
            <a:ext cx="5272100" cy="29133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9" name="Google Shape;149;p2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Dropping rows and columns from DataFrame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H ZEOLEARN - Content">
  <a:themeElements>
    <a:clrScheme name="KH New">
      <a:dk1>
        <a:srgbClr val="1A1918"/>
      </a:dk1>
      <a:lt1>
        <a:srgbClr val="FFFFFF"/>
      </a:lt1>
      <a:dk2>
        <a:srgbClr val="556272"/>
      </a:dk2>
      <a:lt2>
        <a:srgbClr val="EEECE1"/>
      </a:lt2>
      <a:accent1>
        <a:srgbClr val="FF712A"/>
      </a:accent1>
      <a:accent2>
        <a:srgbClr val="043078"/>
      </a:accent2>
      <a:accent3>
        <a:srgbClr val="5F68EA"/>
      </a:accent3>
      <a:accent4>
        <a:srgbClr val="13D081"/>
      </a:accent4>
      <a:accent5>
        <a:srgbClr val="E0387E"/>
      </a:accent5>
      <a:accent6>
        <a:srgbClr val="00CDFF"/>
      </a:accent6>
      <a:hlink>
        <a:srgbClr val="FFB900"/>
      </a:hlink>
      <a:folHlink>
        <a:srgbClr val="2EA59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ADE1C4882328468AB11A09CA73C7B9" ma:contentTypeVersion="6" ma:contentTypeDescription="Create a new document." ma:contentTypeScope="" ma:versionID="7f01a823dfc78168cf8548e630f69f3b">
  <xsd:schema xmlns:xsd="http://www.w3.org/2001/XMLSchema" xmlns:xs="http://www.w3.org/2001/XMLSchema" xmlns:p="http://schemas.microsoft.com/office/2006/metadata/properties" xmlns:ns2="7f8416b5-663b-401a-aa91-aba6416178f2" xmlns:ns3="c372f58d-bca6-4618-af47-7b14dd1663c1" targetNamespace="http://schemas.microsoft.com/office/2006/metadata/properties" ma:root="true" ma:fieldsID="32cce6590538f5b674faf1b1d670705f" ns2:_="" ns3:_="">
    <xsd:import namespace="7f8416b5-663b-401a-aa91-aba6416178f2"/>
    <xsd:import namespace="c372f58d-bca6-4618-af47-7b14dd1663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8416b5-663b-401a-aa91-aba641617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72f58d-bca6-4618-af47-7b14dd1663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E3A49C-01C5-4C35-A53B-A17C6DCF9E00}"/>
</file>

<file path=customXml/itemProps2.xml><?xml version="1.0" encoding="utf-8"?>
<ds:datastoreItem xmlns:ds="http://schemas.openxmlformats.org/officeDocument/2006/customXml" ds:itemID="{7D26A4E0-5BD4-4F13-854A-FE5DBB4974F1}"/>
</file>

<file path=customXml/itemProps3.xml><?xml version="1.0" encoding="utf-8"?>
<ds:datastoreItem xmlns:ds="http://schemas.openxmlformats.org/officeDocument/2006/customXml" ds:itemID="{5BFD3741-7457-4D4B-9698-4D1A93A716CB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0x01010020ADE1C4882328468AB11A09CA73C7B9</vt:lpwstr>
  </property>
</Properties>
</file>