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presProps.xml" ContentType="application/vnd.openxmlformats-officedocument.presentationml.pres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 id="377" r:id="rId126"/>
    <p:sldId id="378" r:id="rId127"/>
    <p:sldId id="379" r:id="rId128"/>
    <p:sldId id="380" r:id="rId129"/>
    <p:sldId id="381" r:id="rId130"/>
    <p:sldId id="382" r:id="rId131"/>
    <p:sldId id="383" r:id="rId132"/>
    <p:sldId id="384" r:id="rId133"/>
  </p:sldIdLst>
  <p:sldSz cy="5143500" cx="9144000"/>
  <p:notesSz cx="6858000" cy="9144000"/>
  <p:embeddedFontLst>
    <p:embeddedFont>
      <p:font typeface="Open Sans"/>
      <p:regular r:id="rId134"/>
      <p:bold r:id="rId135"/>
      <p:italic r:id="rId136"/>
      <p:boldItalic r:id="rId1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42" Type="http://schemas.openxmlformats.org/officeDocument/2006/relationships/slide" Target="slides/slide38.xml"/><Relationship Id="rId21" Type="http://schemas.openxmlformats.org/officeDocument/2006/relationships/slide" Target="slides/slide17.xml"/><Relationship Id="rId84" Type="http://schemas.openxmlformats.org/officeDocument/2006/relationships/slide" Target="slides/slide80.xml"/><Relationship Id="rId63" Type="http://schemas.openxmlformats.org/officeDocument/2006/relationships/slide" Target="slides/slide59.xml"/><Relationship Id="rId138" Type="http://schemas.openxmlformats.org/officeDocument/2006/relationships/customXml" Target="../customXml/item1.xml"/><Relationship Id="rId107" Type="http://schemas.openxmlformats.org/officeDocument/2006/relationships/slide" Target="slides/slide103.xml"/><Relationship Id="rId16" Type="http://schemas.openxmlformats.org/officeDocument/2006/relationships/slide" Target="slides/slide12.xml"/><Relationship Id="rId102" Type="http://schemas.openxmlformats.org/officeDocument/2006/relationships/slide" Target="slides/slide98.xml"/><Relationship Id="rId32" Type="http://schemas.openxmlformats.org/officeDocument/2006/relationships/slide" Target="slides/slide28.xml"/><Relationship Id="rId37" Type="http://schemas.openxmlformats.org/officeDocument/2006/relationships/slide" Target="slides/slide33.xml"/><Relationship Id="rId128" Type="http://schemas.openxmlformats.org/officeDocument/2006/relationships/slide" Target="slides/slide124.xml"/><Relationship Id="rId123" Type="http://schemas.openxmlformats.org/officeDocument/2006/relationships/slide" Target="slides/slide119.xml"/><Relationship Id="rId11" Type="http://schemas.openxmlformats.org/officeDocument/2006/relationships/slide" Target="slides/slide7.xml"/><Relationship Id="rId74" Type="http://schemas.openxmlformats.org/officeDocument/2006/relationships/slide" Target="slides/slide70.xml"/><Relationship Id="rId79" Type="http://schemas.openxmlformats.org/officeDocument/2006/relationships/slide" Target="slides/slide75.xml"/><Relationship Id="rId53" Type="http://schemas.openxmlformats.org/officeDocument/2006/relationships/slide" Target="slides/slide49.xml"/><Relationship Id="rId58" Type="http://schemas.openxmlformats.org/officeDocument/2006/relationships/slide" Target="slides/slide54.xml"/><Relationship Id="rId95" Type="http://schemas.openxmlformats.org/officeDocument/2006/relationships/slide" Target="slides/slide91.xml"/><Relationship Id="rId90" Type="http://schemas.openxmlformats.org/officeDocument/2006/relationships/slide" Target="slides/slide86.xml"/><Relationship Id="rId5" Type="http://schemas.openxmlformats.org/officeDocument/2006/relationships/slide" Target="slides/slide1.xml"/><Relationship Id="rId43" Type="http://schemas.openxmlformats.org/officeDocument/2006/relationships/slide" Target="slides/slide39.xml"/><Relationship Id="rId48" Type="http://schemas.openxmlformats.org/officeDocument/2006/relationships/slide" Target="slides/slide44.xml"/><Relationship Id="rId22" Type="http://schemas.openxmlformats.org/officeDocument/2006/relationships/slide" Target="slides/slide18.xml"/><Relationship Id="rId27" Type="http://schemas.openxmlformats.org/officeDocument/2006/relationships/slide" Target="slides/slide23.xml"/><Relationship Id="rId118" Type="http://schemas.openxmlformats.org/officeDocument/2006/relationships/slide" Target="slides/slide114.xml"/><Relationship Id="rId113" Type="http://schemas.openxmlformats.org/officeDocument/2006/relationships/slide" Target="slides/slide109.xml"/><Relationship Id="rId134" Type="http://schemas.openxmlformats.org/officeDocument/2006/relationships/font" Target="fonts/OpenSans-regular.fntdata"/><Relationship Id="rId64" Type="http://schemas.openxmlformats.org/officeDocument/2006/relationships/slide" Target="slides/slide60.xml"/><Relationship Id="rId69" Type="http://schemas.openxmlformats.org/officeDocument/2006/relationships/slide" Target="slides/slide65.xml"/><Relationship Id="rId139" Type="http://schemas.openxmlformats.org/officeDocument/2006/relationships/customXml" Target="../customXml/item2.xml"/><Relationship Id="rId85" Type="http://schemas.openxmlformats.org/officeDocument/2006/relationships/slide" Target="slides/slide81.xml"/><Relationship Id="rId80" Type="http://schemas.openxmlformats.org/officeDocument/2006/relationships/slide" Target="slides/slide76.xml"/><Relationship Id="rId108" Type="http://schemas.openxmlformats.org/officeDocument/2006/relationships/slide" Target="slides/slide104.xml"/><Relationship Id="rId103" Type="http://schemas.openxmlformats.org/officeDocument/2006/relationships/slide" Target="slides/slide99.xml"/><Relationship Id="rId33" Type="http://schemas.openxmlformats.org/officeDocument/2006/relationships/slide" Target="slides/slide29.xml"/><Relationship Id="rId38" Type="http://schemas.openxmlformats.org/officeDocument/2006/relationships/slide" Target="slides/slide34.xml"/><Relationship Id="rId129" Type="http://schemas.openxmlformats.org/officeDocument/2006/relationships/slide" Target="slides/slide125.xml"/><Relationship Id="rId124" Type="http://schemas.openxmlformats.org/officeDocument/2006/relationships/slide" Target="slides/slide120.xml"/><Relationship Id="rId12" Type="http://schemas.openxmlformats.org/officeDocument/2006/relationships/slide" Target="slides/slide8.xml"/><Relationship Id="rId17" Type="http://schemas.openxmlformats.org/officeDocument/2006/relationships/slide" Target="slides/slide13.xml"/><Relationship Id="rId59" Type="http://schemas.openxmlformats.org/officeDocument/2006/relationships/slide" Target="slides/slide55.xml"/><Relationship Id="rId96" Type="http://schemas.openxmlformats.org/officeDocument/2006/relationships/slide" Target="slides/slide92.xml"/><Relationship Id="rId91" Type="http://schemas.openxmlformats.org/officeDocument/2006/relationships/slide" Target="slides/slide87.xml"/><Relationship Id="rId75" Type="http://schemas.openxmlformats.org/officeDocument/2006/relationships/slide" Target="slides/slide71.xml"/><Relationship Id="rId70" Type="http://schemas.openxmlformats.org/officeDocument/2006/relationships/slide" Target="slides/slide66.xml"/><Relationship Id="rId54" Type="http://schemas.openxmlformats.org/officeDocument/2006/relationships/slide" Target="slides/slide50.xml"/><Relationship Id="rId140" Type="http://schemas.openxmlformats.org/officeDocument/2006/relationships/customXml" Target="../customXml/item3.xml"/><Relationship Id="rId1" Type="http://schemas.openxmlformats.org/officeDocument/2006/relationships/theme" Target="theme/theme1.xml"/><Relationship Id="rId6" Type="http://schemas.openxmlformats.org/officeDocument/2006/relationships/slide" Target="slides/slide2.xml"/><Relationship Id="rId49" Type="http://schemas.openxmlformats.org/officeDocument/2006/relationships/slide" Target="slides/slide45.xml"/><Relationship Id="rId23" Type="http://schemas.openxmlformats.org/officeDocument/2006/relationships/slide" Target="slides/slide19.xml"/><Relationship Id="rId28" Type="http://schemas.openxmlformats.org/officeDocument/2006/relationships/slide" Target="slides/slide24.xml"/><Relationship Id="rId119" Type="http://schemas.openxmlformats.org/officeDocument/2006/relationships/slide" Target="slides/slide115.xml"/><Relationship Id="rId114" Type="http://schemas.openxmlformats.org/officeDocument/2006/relationships/slide" Target="slides/slide110.xml"/><Relationship Id="rId44" Type="http://schemas.openxmlformats.org/officeDocument/2006/relationships/slide" Target="slides/slide40.xml"/><Relationship Id="rId86" Type="http://schemas.openxmlformats.org/officeDocument/2006/relationships/slide" Target="slides/slide82.xml"/><Relationship Id="rId81" Type="http://schemas.openxmlformats.org/officeDocument/2006/relationships/slide" Target="slides/slide77.xml"/><Relationship Id="rId130" Type="http://schemas.openxmlformats.org/officeDocument/2006/relationships/slide" Target="slides/slide126.xml"/><Relationship Id="rId135" Type="http://schemas.openxmlformats.org/officeDocument/2006/relationships/font" Target="fonts/OpenSans-bold.fntdata"/><Relationship Id="rId65" Type="http://schemas.openxmlformats.org/officeDocument/2006/relationships/slide" Target="slides/slide61.xml"/><Relationship Id="rId60" Type="http://schemas.openxmlformats.org/officeDocument/2006/relationships/slide" Target="slides/slide56.xml"/><Relationship Id="rId109" Type="http://schemas.openxmlformats.org/officeDocument/2006/relationships/slide" Target="slides/slide105.xml"/><Relationship Id="rId39" Type="http://schemas.openxmlformats.org/officeDocument/2006/relationships/slide" Target="slides/slide35.xml"/><Relationship Id="rId13" Type="http://schemas.openxmlformats.org/officeDocument/2006/relationships/slide" Target="slides/slide9.xml"/><Relationship Id="rId18" Type="http://schemas.openxmlformats.org/officeDocument/2006/relationships/slide" Target="slides/slide14.xml"/><Relationship Id="rId104" Type="http://schemas.openxmlformats.org/officeDocument/2006/relationships/slide" Target="slides/slide100.xml"/><Relationship Id="rId34" Type="http://schemas.openxmlformats.org/officeDocument/2006/relationships/slide" Target="slides/slide30.xml"/><Relationship Id="rId120" Type="http://schemas.openxmlformats.org/officeDocument/2006/relationships/slide" Target="slides/slide116.xml"/><Relationship Id="rId125" Type="http://schemas.openxmlformats.org/officeDocument/2006/relationships/slide" Target="slides/slide121.xml"/><Relationship Id="rId97" Type="http://schemas.openxmlformats.org/officeDocument/2006/relationships/slide" Target="slides/slide93.xml"/><Relationship Id="rId76" Type="http://schemas.openxmlformats.org/officeDocument/2006/relationships/slide" Target="slides/slide72.xml"/><Relationship Id="rId50" Type="http://schemas.openxmlformats.org/officeDocument/2006/relationships/slide" Target="slides/slide46.xml"/><Relationship Id="rId55" Type="http://schemas.openxmlformats.org/officeDocument/2006/relationships/slide" Target="slides/slide51.xml"/><Relationship Id="rId92" Type="http://schemas.openxmlformats.org/officeDocument/2006/relationships/slide" Target="slides/slide88.xml"/><Relationship Id="rId7" Type="http://schemas.openxmlformats.org/officeDocument/2006/relationships/slide" Target="slides/slide3.xml"/><Relationship Id="rId71" Type="http://schemas.openxmlformats.org/officeDocument/2006/relationships/slide" Target="slides/slide67.xml"/><Relationship Id="rId29" Type="http://schemas.openxmlformats.org/officeDocument/2006/relationships/slide" Target="slides/slide25.xml"/><Relationship Id="rId2" Type="http://schemas.openxmlformats.org/officeDocument/2006/relationships/presProps" Target="presProps.xml"/><Relationship Id="rId40" Type="http://schemas.openxmlformats.org/officeDocument/2006/relationships/slide" Target="slides/slide36.xml"/><Relationship Id="rId45" Type="http://schemas.openxmlformats.org/officeDocument/2006/relationships/slide" Target="slides/slide41.xml"/><Relationship Id="rId24" Type="http://schemas.openxmlformats.org/officeDocument/2006/relationships/slide" Target="slides/slide20.xml"/><Relationship Id="rId115" Type="http://schemas.openxmlformats.org/officeDocument/2006/relationships/slide" Target="slides/slide111.xml"/><Relationship Id="rId110" Type="http://schemas.openxmlformats.org/officeDocument/2006/relationships/slide" Target="slides/slide106.xml"/><Relationship Id="rId87" Type="http://schemas.openxmlformats.org/officeDocument/2006/relationships/slide" Target="slides/slide83.xml"/><Relationship Id="rId131" Type="http://schemas.openxmlformats.org/officeDocument/2006/relationships/slide" Target="slides/slide127.xml"/><Relationship Id="rId136" Type="http://schemas.openxmlformats.org/officeDocument/2006/relationships/font" Target="fonts/OpenSans-italic.fntdata"/><Relationship Id="rId66" Type="http://schemas.openxmlformats.org/officeDocument/2006/relationships/slide" Target="slides/slide62.xml"/><Relationship Id="rId82" Type="http://schemas.openxmlformats.org/officeDocument/2006/relationships/slide" Target="slides/slide78.xml"/><Relationship Id="rId61" Type="http://schemas.openxmlformats.org/officeDocument/2006/relationships/slide" Target="slides/slide57.xml"/><Relationship Id="rId19" Type="http://schemas.openxmlformats.org/officeDocument/2006/relationships/slide" Target="slides/slide15.xml"/><Relationship Id="rId105" Type="http://schemas.openxmlformats.org/officeDocument/2006/relationships/slide" Target="slides/slide101.xml"/><Relationship Id="rId100" Type="http://schemas.openxmlformats.org/officeDocument/2006/relationships/slide" Target="slides/slide96.xml"/><Relationship Id="rId30" Type="http://schemas.openxmlformats.org/officeDocument/2006/relationships/slide" Target="slides/slide26.xml"/><Relationship Id="rId35" Type="http://schemas.openxmlformats.org/officeDocument/2006/relationships/slide" Target="slides/slide31.xml"/><Relationship Id="rId126" Type="http://schemas.openxmlformats.org/officeDocument/2006/relationships/slide" Target="slides/slide122.xml"/><Relationship Id="rId14" Type="http://schemas.openxmlformats.org/officeDocument/2006/relationships/slide" Target="slides/slide10.xml"/><Relationship Id="rId77" Type="http://schemas.openxmlformats.org/officeDocument/2006/relationships/slide" Target="slides/slide73.xml"/><Relationship Id="rId56" Type="http://schemas.openxmlformats.org/officeDocument/2006/relationships/slide" Target="slides/slide52.xml"/><Relationship Id="rId121" Type="http://schemas.openxmlformats.org/officeDocument/2006/relationships/slide" Target="slides/slide117.xml"/><Relationship Id="rId98" Type="http://schemas.openxmlformats.org/officeDocument/2006/relationships/slide" Target="slides/slide94.xml"/><Relationship Id="rId93" Type="http://schemas.openxmlformats.org/officeDocument/2006/relationships/slide" Target="slides/slide89.xml"/><Relationship Id="rId8" Type="http://schemas.openxmlformats.org/officeDocument/2006/relationships/slide" Target="slides/slide4.xml"/><Relationship Id="rId72" Type="http://schemas.openxmlformats.org/officeDocument/2006/relationships/slide" Target="slides/slide68.xml"/><Relationship Id="rId51" Type="http://schemas.openxmlformats.org/officeDocument/2006/relationships/slide" Target="slides/slide47.xml"/><Relationship Id="rId3" Type="http://schemas.openxmlformats.org/officeDocument/2006/relationships/slideMaster" Target="slideMasters/slideMaster1.xml"/><Relationship Id="rId46" Type="http://schemas.openxmlformats.org/officeDocument/2006/relationships/slide" Target="slides/slide42.xml"/><Relationship Id="rId25" Type="http://schemas.openxmlformats.org/officeDocument/2006/relationships/slide" Target="slides/slide21.xml"/><Relationship Id="rId116" Type="http://schemas.openxmlformats.org/officeDocument/2006/relationships/slide" Target="slides/slide112.xml"/><Relationship Id="rId137" Type="http://schemas.openxmlformats.org/officeDocument/2006/relationships/font" Target="fonts/OpenSans-boldItalic.fntdata"/><Relationship Id="rId67" Type="http://schemas.openxmlformats.org/officeDocument/2006/relationships/slide" Target="slides/slide63.xml"/><Relationship Id="rId41" Type="http://schemas.openxmlformats.org/officeDocument/2006/relationships/slide" Target="slides/slide37.xml"/><Relationship Id="rId20" Type="http://schemas.openxmlformats.org/officeDocument/2006/relationships/slide" Target="slides/slide16.xml"/><Relationship Id="rId111" Type="http://schemas.openxmlformats.org/officeDocument/2006/relationships/slide" Target="slides/slide107.xml"/><Relationship Id="rId83" Type="http://schemas.openxmlformats.org/officeDocument/2006/relationships/slide" Target="slides/slide79.xml"/><Relationship Id="rId88" Type="http://schemas.openxmlformats.org/officeDocument/2006/relationships/slide" Target="slides/slide84.xml"/><Relationship Id="rId132" Type="http://schemas.openxmlformats.org/officeDocument/2006/relationships/slide" Target="slides/slide128.xml"/><Relationship Id="rId62" Type="http://schemas.openxmlformats.org/officeDocument/2006/relationships/slide" Target="slides/slide58.xml"/><Relationship Id="rId106" Type="http://schemas.openxmlformats.org/officeDocument/2006/relationships/slide" Target="slides/slide102.xml"/><Relationship Id="rId36" Type="http://schemas.openxmlformats.org/officeDocument/2006/relationships/slide" Target="slides/slide32.xml"/><Relationship Id="rId127" Type="http://schemas.openxmlformats.org/officeDocument/2006/relationships/slide" Target="slides/slide123.xml"/><Relationship Id="rId15" Type="http://schemas.openxmlformats.org/officeDocument/2006/relationships/slide" Target="slides/slide11.xml"/><Relationship Id="rId57" Type="http://schemas.openxmlformats.org/officeDocument/2006/relationships/slide" Target="slides/slide53.xml"/><Relationship Id="rId101" Type="http://schemas.openxmlformats.org/officeDocument/2006/relationships/slide" Target="slides/slide97.xml"/><Relationship Id="rId31" Type="http://schemas.openxmlformats.org/officeDocument/2006/relationships/slide" Target="slides/slide27.xml"/><Relationship Id="rId122" Type="http://schemas.openxmlformats.org/officeDocument/2006/relationships/slide" Target="slides/slide118.xml"/><Relationship Id="rId94" Type="http://schemas.openxmlformats.org/officeDocument/2006/relationships/slide" Target="slides/slide90.xml"/><Relationship Id="rId99" Type="http://schemas.openxmlformats.org/officeDocument/2006/relationships/slide" Target="slides/slide95.xml"/><Relationship Id="rId10" Type="http://schemas.openxmlformats.org/officeDocument/2006/relationships/slide" Target="slides/slide6.xml"/><Relationship Id="rId73" Type="http://schemas.openxmlformats.org/officeDocument/2006/relationships/slide" Target="slides/slide69.xml"/><Relationship Id="rId78" Type="http://schemas.openxmlformats.org/officeDocument/2006/relationships/slide" Target="slides/slide74.xml"/><Relationship Id="rId52" Type="http://schemas.openxmlformats.org/officeDocument/2006/relationships/slide" Target="slides/slide48.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112" Type="http://schemas.openxmlformats.org/officeDocument/2006/relationships/slide" Target="slides/slide108.xml"/><Relationship Id="rId89" Type="http://schemas.openxmlformats.org/officeDocument/2006/relationships/slide" Target="slides/slide85.xml"/><Relationship Id="rId133" Type="http://schemas.openxmlformats.org/officeDocument/2006/relationships/slide" Target="slides/slide129.xml"/><Relationship Id="rId68" Type="http://schemas.openxmlformats.org/officeDocument/2006/relationships/slide" Target="slides/slide6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82f90adffd_0_0:notes"/>
          <p:cNvSpPr/>
          <p:nvPr>
            <p:ph idx="2" type="sldImg"/>
          </p:nvPr>
        </p:nvSpPr>
        <p:spPr>
          <a:xfrm>
            <a:off x="381474"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 name="Google Shape;62;g82f90adffd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 name="Google Shape;63;g82f90adffd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82d989651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2d989651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4" name="Shape 734"/>
        <p:cNvGrpSpPr/>
        <p:nvPr/>
      </p:nvGrpSpPr>
      <p:grpSpPr>
        <a:xfrm>
          <a:off x="0" y="0"/>
          <a:ext cx="0" cy="0"/>
          <a:chOff x="0" y="0"/>
          <a:chExt cx="0" cy="0"/>
        </a:xfrm>
      </p:grpSpPr>
      <p:sp>
        <p:nvSpPr>
          <p:cNvPr id="735" name="Google Shape;735;g82ea396a8f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82ea396a8f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1" name="Shape 741"/>
        <p:cNvGrpSpPr/>
        <p:nvPr/>
      </p:nvGrpSpPr>
      <p:grpSpPr>
        <a:xfrm>
          <a:off x="0" y="0"/>
          <a:ext cx="0" cy="0"/>
          <a:chOff x="0" y="0"/>
          <a:chExt cx="0" cy="0"/>
        </a:xfrm>
      </p:grpSpPr>
      <p:sp>
        <p:nvSpPr>
          <p:cNvPr id="742" name="Google Shape;742;g82d9896516_0_7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3" name="Google Shape;743;g82d9896516_0_7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744" name="Google Shape;744;g82d9896516_0_76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7" name="Shape 747"/>
        <p:cNvGrpSpPr/>
        <p:nvPr/>
      </p:nvGrpSpPr>
      <p:grpSpPr>
        <a:xfrm>
          <a:off x="0" y="0"/>
          <a:ext cx="0" cy="0"/>
          <a:chOff x="0" y="0"/>
          <a:chExt cx="0" cy="0"/>
        </a:xfrm>
      </p:grpSpPr>
      <p:sp>
        <p:nvSpPr>
          <p:cNvPr id="748" name="Google Shape;748;g82d9896516_0_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9" name="Google Shape;749;g82d9896516_0_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3" name="Shape 753"/>
        <p:cNvGrpSpPr/>
        <p:nvPr/>
      </p:nvGrpSpPr>
      <p:grpSpPr>
        <a:xfrm>
          <a:off x="0" y="0"/>
          <a:ext cx="0" cy="0"/>
          <a:chOff x="0" y="0"/>
          <a:chExt cx="0" cy="0"/>
        </a:xfrm>
      </p:grpSpPr>
      <p:sp>
        <p:nvSpPr>
          <p:cNvPr id="754" name="Google Shape;754;g82d9896516_0_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5" name="Google Shape;755;g82d9896516_0_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9" name="Shape 759"/>
        <p:cNvGrpSpPr/>
        <p:nvPr/>
      </p:nvGrpSpPr>
      <p:grpSpPr>
        <a:xfrm>
          <a:off x="0" y="0"/>
          <a:ext cx="0" cy="0"/>
          <a:chOff x="0" y="0"/>
          <a:chExt cx="0" cy="0"/>
        </a:xfrm>
      </p:grpSpPr>
      <p:sp>
        <p:nvSpPr>
          <p:cNvPr id="760" name="Google Shape;760;g82d9896516_0_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82d9896516_0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5" name="Shape 765"/>
        <p:cNvGrpSpPr/>
        <p:nvPr/>
      </p:nvGrpSpPr>
      <p:grpSpPr>
        <a:xfrm>
          <a:off x="0" y="0"/>
          <a:ext cx="0" cy="0"/>
          <a:chOff x="0" y="0"/>
          <a:chExt cx="0" cy="0"/>
        </a:xfrm>
      </p:grpSpPr>
      <p:sp>
        <p:nvSpPr>
          <p:cNvPr id="766" name="Google Shape;766;g82ea396a8f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82ea396a8f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1" name="Shape 771"/>
        <p:cNvGrpSpPr/>
        <p:nvPr/>
      </p:nvGrpSpPr>
      <p:grpSpPr>
        <a:xfrm>
          <a:off x="0" y="0"/>
          <a:ext cx="0" cy="0"/>
          <a:chOff x="0" y="0"/>
          <a:chExt cx="0" cy="0"/>
        </a:xfrm>
      </p:grpSpPr>
      <p:sp>
        <p:nvSpPr>
          <p:cNvPr id="772" name="Google Shape;772;g82ea396a8f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82ea396a8f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8" name="Shape 778"/>
        <p:cNvGrpSpPr/>
        <p:nvPr/>
      </p:nvGrpSpPr>
      <p:grpSpPr>
        <a:xfrm>
          <a:off x="0" y="0"/>
          <a:ext cx="0" cy="0"/>
          <a:chOff x="0" y="0"/>
          <a:chExt cx="0" cy="0"/>
        </a:xfrm>
      </p:grpSpPr>
      <p:sp>
        <p:nvSpPr>
          <p:cNvPr id="779" name="Google Shape;779;g82ea396a8f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82ea396a8f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4" name="Shape 784"/>
        <p:cNvGrpSpPr/>
        <p:nvPr/>
      </p:nvGrpSpPr>
      <p:grpSpPr>
        <a:xfrm>
          <a:off x="0" y="0"/>
          <a:ext cx="0" cy="0"/>
          <a:chOff x="0" y="0"/>
          <a:chExt cx="0" cy="0"/>
        </a:xfrm>
      </p:grpSpPr>
      <p:sp>
        <p:nvSpPr>
          <p:cNvPr id="785" name="Google Shape;785;g82ea396a8f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82ea396a8f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0" name="Shape 790"/>
        <p:cNvGrpSpPr/>
        <p:nvPr/>
      </p:nvGrpSpPr>
      <p:grpSpPr>
        <a:xfrm>
          <a:off x="0" y="0"/>
          <a:ext cx="0" cy="0"/>
          <a:chOff x="0" y="0"/>
          <a:chExt cx="0" cy="0"/>
        </a:xfrm>
      </p:grpSpPr>
      <p:sp>
        <p:nvSpPr>
          <p:cNvPr id="791" name="Google Shape;791;g82d9896516_0_8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82d9896516_0_8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2d9896516_0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g82d9896516_0_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32" name="Google Shape;132;g82d9896516_0_5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7" name="Shape 797"/>
        <p:cNvGrpSpPr/>
        <p:nvPr/>
      </p:nvGrpSpPr>
      <p:grpSpPr>
        <a:xfrm>
          <a:off x="0" y="0"/>
          <a:ext cx="0" cy="0"/>
          <a:chOff x="0" y="0"/>
          <a:chExt cx="0" cy="0"/>
        </a:xfrm>
      </p:grpSpPr>
      <p:sp>
        <p:nvSpPr>
          <p:cNvPr id="798" name="Google Shape;798;g82d9896516_0_8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82d9896516_0_8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4" name="Shape 804"/>
        <p:cNvGrpSpPr/>
        <p:nvPr/>
      </p:nvGrpSpPr>
      <p:grpSpPr>
        <a:xfrm>
          <a:off x="0" y="0"/>
          <a:ext cx="0" cy="0"/>
          <a:chOff x="0" y="0"/>
          <a:chExt cx="0" cy="0"/>
        </a:xfrm>
      </p:grpSpPr>
      <p:sp>
        <p:nvSpPr>
          <p:cNvPr id="805" name="Google Shape;805;g82d9896516_0_8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6" name="Google Shape;806;g82d9896516_0_8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807" name="Google Shape;807;g82d9896516_0_87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0" name="Shape 810"/>
        <p:cNvGrpSpPr/>
        <p:nvPr/>
      </p:nvGrpSpPr>
      <p:grpSpPr>
        <a:xfrm>
          <a:off x="0" y="0"/>
          <a:ext cx="0" cy="0"/>
          <a:chOff x="0" y="0"/>
          <a:chExt cx="0" cy="0"/>
        </a:xfrm>
      </p:grpSpPr>
      <p:sp>
        <p:nvSpPr>
          <p:cNvPr id="811" name="Google Shape;811;g82d9896516_0_8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82d9896516_0_8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7" name="Shape 817"/>
        <p:cNvGrpSpPr/>
        <p:nvPr/>
      </p:nvGrpSpPr>
      <p:grpSpPr>
        <a:xfrm>
          <a:off x="0" y="0"/>
          <a:ext cx="0" cy="0"/>
          <a:chOff x="0" y="0"/>
          <a:chExt cx="0" cy="0"/>
        </a:xfrm>
      </p:grpSpPr>
      <p:sp>
        <p:nvSpPr>
          <p:cNvPr id="818" name="Google Shape;818;g82d9896516_0_8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82d9896516_0_8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3" name="Shape 823"/>
        <p:cNvGrpSpPr/>
        <p:nvPr/>
      </p:nvGrpSpPr>
      <p:grpSpPr>
        <a:xfrm>
          <a:off x="0" y="0"/>
          <a:ext cx="0" cy="0"/>
          <a:chOff x="0" y="0"/>
          <a:chExt cx="0" cy="0"/>
        </a:xfrm>
      </p:grpSpPr>
      <p:sp>
        <p:nvSpPr>
          <p:cNvPr id="824" name="Google Shape;824;g82ea396a8f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82ea396a8f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0" name="Shape 830"/>
        <p:cNvGrpSpPr/>
        <p:nvPr/>
      </p:nvGrpSpPr>
      <p:grpSpPr>
        <a:xfrm>
          <a:off x="0" y="0"/>
          <a:ext cx="0" cy="0"/>
          <a:chOff x="0" y="0"/>
          <a:chExt cx="0" cy="0"/>
        </a:xfrm>
      </p:grpSpPr>
      <p:sp>
        <p:nvSpPr>
          <p:cNvPr id="831" name="Google Shape;831;g82d9896516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82d9896516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7" name="Shape 837"/>
        <p:cNvGrpSpPr/>
        <p:nvPr/>
      </p:nvGrpSpPr>
      <p:grpSpPr>
        <a:xfrm>
          <a:off x="0" y="0"/>
          <a:ext cx="0" cy="0"/>
          <a:chOff x="0" y="0"/>
          <a:chExt cx="0" cy="0"/>
        </a:xfrm>
      </p:grpSpPr>
      <p:sp>
        <p:nvSpPr>
          <p:cNvPr id="838" name="Google Shape;838;g82d9896516_0_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9" name="Google Shape;839;g82d9896516_0_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3" name="Shape 843"/>
        <p:cNvGrpSpPr/>
        <p:nvPr/>
      </p:nvGrpSpPr>
      <p:grpSpPr>
        <a:xfrm>
          <a:off x="0" y="0"/>
          <a:ext cx="0" cy="0"/>
          <a:chOff x="0" y="0"/>
          <a:chExt cx="0" cy="0"/>
        </a:xfrm>
      </p:grpSpPr>
      <p:sp>
        <p:nvSpPr>
          <p:cNvPr id="844" name="Google Shape;844;g82d9896516_0_9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82d9896516_0_9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9" name="Shape 849"/>
        <p:cNvGrpSpPr/>
        <p:nvPr/>
      </p:nvGrpSpPr>
      <p:grpSpPr>
        <a:xfrm>
          <a:off x="0" y="0"/>
          <a:ext cx="0" cy="0"/>
          <a:chOff x="0" y="0"/>
          <a:chExt cx="0" cy="0"/>
        </a:xfrm>
      </p:grpSpPr>
      <p:sp>
        <p:nvSpPr>
          <p:cNvPr id="850" name="Google Shape;850;g82d9896516_0_9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82d9896516_0_9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5" name="Shape 855"/>
        <p:cNvGrpSpPr/>
        <p:nvPr/>
      </p:nvGrpSpPr>
      <p:grpSpPr>
        <a:xfrm>
          <a:off x="0" y="0"/>
          <a:ext cx="0" cy="0"/>
          <a:chOff x="0" y="0"/>
          <a:chExt cx="0" cy="0"/>
        </a:xfrm>
      </p:grpSpPr>
      <p:sp>
        <p:nvSpPr>
          <p:cNvPr id="856" name="Google Shape;856;g82d9896516_0_9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82d9896516_0_9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2e5644d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2e5644d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3" name="Shape 863"/>
        <p:cNvGrpSpPr/>
        <p:nvPr/>
      </p:nvGrpSpPr>
      <p:grpSpPr>
        <a:xfrm>
          <a:off x="0" y="0"/>
          <a:ext cx="0" cy="0"/>
          <a:chOff x="0" y="0"/>
          <a:chExt cx="0" cy="0"/>
        </a:xfrm>
      </p:grpSpPr>
      <p:sp>
        <p:nvSpPr>
          <p:cNvPr id="864" name="Google Shape;864;g82d9896516_0_9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5" name="Google Shape;865;g82d9896516_0_9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866" name="Google Shape;866;g82d9896516_0_9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9" name="Shape 869"/>
        <p:cNvGrpSpPr/>
        <p:nvPr/>
      </p:nvGrpSpPr>
      <p:grpSpPr>
        <a:xfrm>
          <a:off x="0" y="0"/>
          <a:ext cx="0" cy="0"/>
          <a:chOff x="0" y="0"/>
          <a:chExt cx="0" cy="0"/>
        </a:xfrm>
      </p:grpSpPr>
      <p:sp>
        <p:nvSpPr>
          <p:cNvPr id="870" name="Google Shape;870;g82d9896516_0_9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82d9896516_0_9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5" name="Shape 875"/>
        <p:cNvGrpSpPr/>
        <p:nvPr/>
      </p:nvGrpSpPr>
      <p:grpSpPr>
        <a:xfrm>
          <a:off x="0" y="0"/>
          <a:ext cx="0" cy="0"/>
          <a:chOff x="0" y="0"/>
          <a:chExt cx="0" cy="0"/>
        </a:xfrm>
      </p:grpSpPr>
      <p:sp>
        <p:nvSpPr>
          <p:cNvPr id="876" name="Google Shape;876;g82d9896516_0_9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82d9896516_0_9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1" name="Shape 881"/>
        <p:cNvGrpSpPr/>
        <p:nvPr/>
      </p:nvGrpSpPr>
      <p:grpSpPr>
        <a:xfrm>
          <a:off x="0" y="0"/>
          <a:ext cx="0" cy="0"/>
          <a:chOff x="0" y="0"/>
          <a:chExt cx="0" cy="0"/>
        </a:xfrm>
      </p:grpSpPr>
      <p:sp>
        <p:nvSpPr>
          <p:cNvPr id="882" name="Google Shape;882;g82d9896516_0_9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3" name="Google Shape;883;g82d9896516_0_9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7" name="Shape 887"/>
        <p:cNvGrpSpPr/>
        <p:nvPr/>
      </p:nvGrpSpPr>
      <p:grpSpPr>
        <a:xfrm>
          <a:off x="0" y="0"/>
          <a:ext cx="0" cy="0"/>
          <a:chOff x="0" y="0"/>
          <a:chExt cx="0" cy="0"/>
        </a:xfrm>
      </p:grpSpPr>
      <p:sp>
        <p:nvSpPr>
          <p:cNvPr id="888" name="Google Shape;888;g82d9896516_0_9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82d9896516_0_9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3" name="Shape 893"/>
        <p:cNvGrpSpPr/>
        <p:nvPr/>
      </p:nvGrpSpPr>
      <p:grpSpPr>
        <a:xfrm>
          <a:off x="0" y="0"/>
          <a:ext cx="0" cy="0"/>
          <a:chOff x="0" y="0"/>
          <a:chExt cx="0" cy="0"/>
        </a:xfrm>
      </p:grpSpPr>
      <p:sp>
        <p:nvSpPr>
          <p:cNvPr id="894" name="Google Shape;894;g82d9896516_0_9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82d9896516_0_9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9" name="Shape 899"/>
        <p:cNvGrpSpPr/>
        <p:nvPr/>
      </p:nvGrpSpPr>
      <p:grpSpPr>
        <a:xfrm>
          <a:off x="0" y="0"/>
          <a:ext cx="0" cy="0"/>
          <a:chOff x="0" y="0"/>
          <a:chExt cx="0" cy="0"/>
        </a:xfrm>
      </p:grpSpPr>
      <p:sp>
        <p:nvSpPr>
          <p:cNvPr id="900" name="Google Shape;900;g82d9896516_0_9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82d9896516_0_9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5" name="Shape 905"/>
        <p:cNvGrpSpPr/>
        <p:nvPr/>
      </p:nvGrpSpPr>
      <p:grpSpPr>
        <a:xfrm>
          <a:off x="0" y="0"/>
          <a:ext cx="0" cy="0"/>
          <a:chOff x="0" y="0"/>
          <a:chExt cx="0" cy="0"/>
        </a:xfrm>
      </p:grpSpPr>
      <p:sp>
        <p:nvSpPr>
          <p:cNvPr id="906" name="Google Shape;906;g82d9896516_0_10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7" name="Google Shape;907;g82d9896516_0_10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1" name="Shape 911"/>
        <p:cNvGrpSpPr/>
        <p:nvPr/>
      </p:nvGrpSpPr>
      <p:grpSpPr>
        <a:xfrm>
          <a:off x="0" y="0"/>
          <a:ext cx="0" cy="0"/>
          <a:chOff x="0" y="0"/>
          <a:chExt cx="0" cy="0"/>
        </a:xfrm>
      </p:grpSpPr>
      <p:sp>
        <p:nvSpPr>
          <p:cNvPr id="912" name="Google Shape;912;g82d9896516_0_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82d9896516_0_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8" name="Shape 918"/>
        <p:cNvGrpSpPr/>
        <p:nvPr/>
      </p:nvGrpSpPr>
      <p:grpSpPr>
        <a:xfrm>
          <a:off x="0" y="0"/>
          <a:ext cx="0" cy="0"/>
          <a:chOff x="0" y="0"/>
          <a:chExt cx="0" cy="0"/>
        </a:xfrm>
      </p:grpSpPr>
      <p:sp>
        <p:nvSpPr>
          <p:cNvPr id="919" name="Google Shape;919;g82ea396a8f_0_2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0" name="Google Shape;920;g82ea396a8f_0_2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921" name="Google Shape;921;g82ea396a8f_0_27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2d989651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2d989651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2d9896516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g82d9896516_0_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51" name="Google Shape;151;g82d9896516_0_6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2d989651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2d989651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82d989651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2d989651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2d9896516_0_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g82d9896516_0_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72" name="Google Shape;172;g82d9896516_0_8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2d9896516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2d9896516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82d9896516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2d9896516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c20aaba08_2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c20aaba08_2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82d989651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82d9896516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82d9896516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2d9896516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82d9896516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82d9896516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82d9896516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82d989651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82d9896516_0_1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g82d9896516_0_1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218" name="Google Shape;218;g82d9896516_0_1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82d9896516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82d9896516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82d9896516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82d9896516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82d9896516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82d9896516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82d9896516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82d9896516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82d9896516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82d9896516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c20aaba08_0_1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 name="Google Shape;76;g7c20aaba08_0_1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77" name="Google Shape;77;g7c20aaba08_0_1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82d9896516_0_1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g82d9896516_0_19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262" name="Google Shape;262;g82d9896516_0_19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82d9896516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82d9896516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82d9896516_0_2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g82d9896516_0_2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276" name="Google Shape;276;g82d9896516_0_2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82d9896516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82d9896516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82d9896516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82d9896516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82d9896516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82d9896516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82d9896516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82d9896516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82d9896516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82d9896516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82d9896516_0_2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0" name="Google Shape;320;g82d9896516_0_2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321" name="Google Shape;321;g82d9896516_0_26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82d9896516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82d9896516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82d989651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2d989651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82d9896516_0_2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g82d9896516_0_2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333" name="Google Shape;333;g82d9896516_0_27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82d9896516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82d9896516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82d9896516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82d9896516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82d9896516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82d9896516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82d9896516_0_3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0" name="Google Shape;360;g82d9896516_0_3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361" name="Google Shape;361;g82d9896516_0_3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82d9896516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82d9896516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82d9896516_0_3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7" name="Google Shape;377;g82d9896516_0_3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378" name="Google Shape;378;g82d9896516_0_3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82d9896516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82d9896516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82d9896516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82d9896516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g82d9896516_0_3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0" name="Google Shape;400;g82d9896516_0_3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401" name="Google Shape;401;g82d9896516_0_34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d57ea4afb_1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d57ea4afb_1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82d9896516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82d9896516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82d9896516_0_3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4" name="Google Shape;414;g82d9896516_0_3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415" name="Google Shape;415;g82d9896516_0_36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82d9896516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82d9896516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82d9896516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82d9896516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g82d9896516_0_3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5" name="Google Shape;435;g82d9896516_0_38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436" name="Google Shape;436;g82d9896516_0_38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g82d9896516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82d9896516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g82d9896516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82d9896516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g82d9896516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82d9896516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g82d9896516_0_4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3" name="Google Shape;463;g82d9896516_0_4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464" name="Google Shape;464;g82d9896516_0_4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g82d9896516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82d9896516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2d989651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2d989651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g82d9896516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82d9896516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Google Shape;483;g82d9896516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82d9896516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g82d9896516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82d9896516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Google Shape;495;g82d9896516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82d9896516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g82d9896516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82d9896516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Google Shape;509;g82d9896516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82d9896516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Google Shape;515;g82d9896516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82d9896516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g82d9896516_0_1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82d9896516_0_1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Google Shape;527;g82d9896516_0_10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82d9896516_0_10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g82d9896516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82d9896516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82d989651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2d989651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9" name="Shape 539"/>
        <p:cNvGrpSpPr/>
        <p:nvPr/>
      </p:nvGrpSpPr>
      <p:grpSpPr>
        <a:xfrm>
          <a:off x="0" y="0"/>
          <a:ext cx="0" cy="0"/>
          <a:chOff x="0" y="0"/>
          <a:chExt cx="0" cy="0"/>
        </a:xfrm>
      </p:grpSpPr>
      <p:sp>
        <p:nvSpPr>
          <p:cNvPr id="540" name="Google Shape;540;g82d9896516_0_4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1" name="Google Shape;541;g82d9896516_0_4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542" name="Google Shape;542;g82d9896516_0_49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5" name="Shape 545"/>
        <p:cNvGrpSpPr/>
        <p:nvPr/>
      </p:nvGrpSpPr>
      <p:grpSpPr>
        <a:xfrm>
          <a:off x="0" y="0"/>
          <a:ext cx="0" cy="0"/>
          <a:chOff x="0" y="0"/>
          <a:chExt cx="0" cy="0"/>
        </a:xfrm>
      </p:grpSpPr>
      <p:sp>
        <p:nvSpPr>
          <p:cNvPr id="546" name="Google Shape;546;g82d9896516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82d9896516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Google Shape;553;g82d9896516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82d9896516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0" name="Shape 560"/>
        <p:cNvGrpSpPr/>
        <p:nvPr/>
      </p:nvGrpSpPr>
      <p:grpSpPr>
        <a:xfrm>
          <a:off x="0" y="0"/>
          <a:ext cx="0" cy="0"/>
          <a:chOff x="0" y="0"/>
          <a:chExt cx="0" cy="0"/>
        </a:xfrm>
      </p:grpSpPr>
      <p:sp>
        <p:nvSpPr>
          <p:cNvPr id="561" name="Google Shape;561;g82d9896516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82d9896516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Google Shape;567;g82d9896516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82d9896516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2" name="Shape 572"/>
        <p:cNvGrpSpPr/>
        <p:nvPr/>
      </p:nvGrpSpPr>
      <p:grpSpPr>
        <a:xfrm>
          <a:off x="0" y="0"/>
          <a:ext cx="0" cy="0"/>
          <a:chOff x="0" y="0"/>
          <a:chExt cx="0" cy="0"/>
        </a:xfrm>
      </p:grpSpPr>
      <p:sp>
        <p:nvSpPr>
          <p:cNvPr id="573" name="Google Shape;573;g82d9896516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82d9896516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Google Shape;579;g82d9896516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82d9896516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5" name="Shape 585"/>
        <p:cNvGrpSpPr/>
        <p:nvPr/>
      </p:nvGrpSpPr>
      <p:grpSpPr>
        <a:xfrm>
          <a:off x="0" y="0"/>
          <a:ext cx="0" cy="0"/>
          <a:chOff x="0" y="0"/>
          <a:chExt cx="0" cy="0"/>
        </a:xfrm>
      </p:grpSpPr>
      <p:sp>
        <p:nvSpPr>
          <p:cNvPr id="586" name="Google Shape;586;g82d9896516_0_5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7" name="Google Shape;587;g82d9896516_0_5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588" name="Google Shape;588;g82d9896516_0_55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1" name="Shape 591"/>
        <p:cNvGrpSpPr/>
        <p:nvPr/>
      </p:nvGrpSpPr>
      <p:grpSpPr>
        <a:xfrm>
          <a:off x="0" y="0"/>
          <a:ext cx="0" cy="0"/>
          <a:chOff x="0" y="0"/>
          <a:chExt cx="0" cy="0"/>
        </a:xfrm>
      </p:grpSpPr>
      <p:sp>
        <p:nvSpPr>
          <p:cNvPr id="592" name="Google Shape;592;g82d9896516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82d9896516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7" name="Shape 597"/>
        <p:cNvGrpSpPr/>
        <p:nvPr/>
      </p:nvGrpSpPr>
      <p:grpSpPr>
        <a:xfrm>
          <a:off x="0" y="0"/>
          <a:ext cx="0" cy="0"/>
          <a:chOff x="0" y="0"/>
          <a:chExt cx="0" cy="0"/>
        </a:xfrm>
      </p:grpSpPr>
      <p:sp>
        <p:nvSpPr>
          <p:cNvPr id="598" name="Google Shape;598;g82ea396a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82ea396a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c20aaba08_0_1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g7c20aaba08_0_1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13" name="Google Shape;113;g7c20aaba08_0_1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3" name="Shape 603"/>
        <p:cNvGrpSpPr/>
        <p:nvPr/>
      </p:nvGrpSpPr>
      <p:grpSpPr>
        <a:xfrm>
          <a:off x="0" y="0"/>
          <a:ext cx="0" cy="0"/>
          <a:chOff x="0" y="0"/>
          <a:chExt cx="0" cy="0"/>
        </a:xfrm>
      </p:grpSpPr>
      <p:sp>
        <p:nvSpPr>
          <p:cNvPr id="604" name="Google Shape;604;g82ea396a8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82ea396a8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9" name="Shape 609"/>
        <p:cNvGrpSpPr/>
        <p:nvPr/>
      </p:nvGrpSpPr>
      <p:grpSpPr>
        <a:xfrm>
          <a:off x="0" y="0"/>
          <a:ext cx="0" cy="0"/>
          <a:chOff x="0" y="0"/>
          <a:chExt cx="0" cy="0"/>
        </a:xfrm>
      </p:grpSpPr>
      <p:sp>
        <p:nvSpPr>
          <p:cNvPr id="610" name="Google Shape;610;g82d9896516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82d9896516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6" name="Shape 616"/>
        <p:cNvGrpSpPr/>
        <p:nvPr/>
      </p:nvGrpSpPr>
      <p:grpSpPr>
        <a:xfrm>
          <a:off x="0" y="0"/>
          <a:ext cx="0" cy="0"/>
          <a:chOff x="0" y="0"/>
          <a:chExt cx="0" cy="0"/>
        </a:xfrm>
      </p:grpSpPr>
      <p:sp>
        <p:nvSpPr>
          <p:cNvPr id="617" name="Google Shape;617;g82d9896516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82d9896516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3" name="Shape 623"/>
        <p:cNvGrpSpPr/>
        <p:nvPr/>
      </p:nvGrpSpPr>
      <p:grpSpPr>
        <a:xfrm>
          <a:off x="0" y="0"/>
          <a:ext cx="0" cy="0"/>
          <a:chOff x="0" y="0"/>
          <a:chExt cx="0" cy="0"/>
        </a:xfrm>
      </p:grpSpPr>
      <p:sp>
        <p:nvSpPr>
          <p:cNvPr id="624" name="Google Shape;624;g82d9896516_0_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82d9896516_0_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9" name="Shape 629"/>
        <p:cNvGrpSpPr/>
        <p:nvPr/>
      </p:nvGrpSpPr>
      <p:grpSpPr>
        <a:xfrm>
          <a:off x="0" y="0"/>
          <a:ext cx="0" cy="0"/>
          <a:chOff x="0" y="0"/>
          <a:chExt cx="0" cy="0"/>
        </a:xfrm>
      </p:grpSpPr>
      <p:sp>
        <p:nvSpPr>
          <p:cNvPr id="630" name="Google Shape;630;g82d9896516_0_10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82d9896516_0_1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5" name="Shape 635"/>
        <p:cNvGrpSpPr/>
        <p:nvPr/>
      </p:nvGrpSpPr>
      <p:grpSpPr>
        <a:xfrm>
          <a:off x="0" y="0"/>
          <a:ext cx="0" cy="0"/>
          <a:chOff x="0" y="0"/>
          <a:chExt cx="0" cy="0"/>
        </a:xfrm>
      </p:grpSpPr>
      <p:sp>
        <p:nvSpPr>
          <p:cNvPr id="636" name="Google Shape;636;g82d9896516_0_10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82d9896516_0_10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1" name="Shape 641"/>
        <p:cNvGrpSpPr/>
        <p:nvPr/>
      </p:nvGrpSpPr>
      <p:grpSpPr>
        <a:xfrm>
          <a:off x="0" y="0"/>
          <a:ext cx="0" cy="0"/>
          <a:chOff x="0" y="0"/>
          <a:chExt cx="0" cy="0"/>
        </a:xfrm>
      </p:grpSpPr>
      <p:sp>
        <p:nvSpPr>
          <p:cNvPr id="642" name="Google Shape;642;g82d9896516_0_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82d9896516_0_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8" name="Shape 648"/>
        <p:cNvGrpSpPr/>
        <p:nvPr/>
      </p:nvGrpSpPr>
      <p:grpSpPr>
        <a:xfrm>
          <a:off x="0" y="0"/>
          <a:ext cx="0" cy="0"/>
          <a:chOff x="0" y="0"/>
          <a:chExt cx="0" cy="0"/>
        </a:xfrm>
      </p:grpSpPr>
      <p:sp>
        <p:nvSpPr>
          <p:cNvPr id="649" name="Google Shape;649;g82d9896516_0_5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0" name="Google Shape;650;g82d9896516_0_5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651" name="Google Shape;651;g82d9896516_0_57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4" name="Shape 654"/>
        <p:cNvGrpSpPr/>
        <p:nvPr/>
      </p:nvGrpSpPr>
      <p:grpSpPr>
        <a:xfrm>
          <a:off x="0" y="0"/>
          <a:ext cx="0" cy="0"/>
          <a:chOff x="0" y="0"/>
          <a:chExt cx="0" cy="0"/>
        </a:xfrm>
      </p:grpSpPr>
      <p:sp>
        <p:nvSpPr>
          <p:cNvPr id="655" name="Google Shape;655;g82d9896516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82d9896516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1" name="Shape 661"/>
        <p:cNvGrpSpPr/>
        <p:nvPr/>
      </p:nvGrpSpPr>
      <p:grpSpPr>
        <a:xfrm>
          <a:off x="0" y="0"/>
          <a:ext cx="0" cy="0"/>
          <a:chOff x="0" y="0"/>
          <a:chExt cx="0" cy="0"/>
        </a:xfrm>
      </p:grpSpPr>
      <p:sp>
        <p:nvSpPr>
          <p:cNvPr id="662" name="Google Shape;662;g82d9896516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82d9896516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2d989651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2d989651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9" name="Shape 669"/>
        <p:cNvGrpSpPr/>
        <p:nvPr/>
      </p:nvGrpSpPr>
      <p:grpSpPr>
        <a:xfrm>
          <a:off x="0" y="0"/>
          <a:ext cx="0" cy="0"/>
          <a:chOff x="0" y="0"/>
          <a:chExt cx="0" cy="0"/>
        </a:xfrm>
      </p:grpSpPr>
      <p:sp>
        <p:nvSpPr>
          <p:cNvPr id="670" name="Google Shape;670;g82d9896516_0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82d9896516_0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5" name="Shape 675"/>
        <p:cNvGrpSpPr/>
        <p:nvPr/>
      </p:nvGrpSpPr>
      <p:grpSpPr>
        <a:xfrm>
          <a:off x="0" y="0"/>
          <a:ext cx="0" cy="0"/>
          <a:chOff x="0" y="0"/>
          <a:chExt cx="0" cy="0"/>
        </a:xfrm>
      </p:grpSpPr>
      <p:sp>
        <p:nvSpPr>
          <p:cNvPr id="676" name="Google Shape;676;g82d9896516_0_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82d9896516_0_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1" name="Shape 681"/>
        <p:cNvGrpSpPr/>
        <p:nvPr/>
      </p:nvGrpSpPr>
      <p:grpSpPr>
        <a:xfrm>
          <a:off x="0" y="0"/>
          <a:ext cx="0" cy="0"/>
          <a:chOff x="0" y="0"/>
          <a:chExt cx="0" cy="0"/>
        </a:xfrm>
      </p:grpSpPr>
      <p:sp>
        <p:nvSpPr>
          <p:cNvPr id="682" name="Google Shape;682;g82d9896516_0_1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82d9896516_0_1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7" name="Shape 687"/>
        <p:cNvGrpSpPr/>
        <p:nvPr/>
      </p:nvGrpSpPr>
      <p:grpSpPr>
        <a:xfrm>
          <a:off x="0" y="0"/>
          <a:ext cx="0" cy="0"/>
          <a:chOff x="0" y="0"/>
          <a:chExt cx="0" cy="0"/>
        </a:xfrm>
      </p:grpSpPr>
      <p:sp>
        <p:nvSpPr>
          <p:cNvPr id="688" name="Google Shape;688;g82d9896516_0_7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82d9896516_0_7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4" name="Shape 694"/>
        <p:cNvGrpSpPr/>
        <p:nvPr/>
      </p:nvGrpSpPr>
      <p:grpSpPr>
        <a:xfrm>
          <a:off x="0" y="0"/>
          <a:ext cx="0" cy="0"/>
          <a:chOff x="0" y="0"/>
          <a:chExt cx="0" cy="0"/>
        </a:xfrm>
      </p:grpSpPr>
      <p:sp>
        <p:nvSpPr>
          <p:cNvPr id="695" name="Google Shape;695;g82d9896516_0_7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6" name="Google Shape;696;g82d9896516_0_7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697" name="Google Shape;697;g82d9896516_0_7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0" name="Shape 700"/>
        <p:cNvGrpSpPr/>
        <p:nvPr/>
      </p:nvGrpSpPr>
      <p:grpSpPr>
        <a:xfrm>
          <a:off x="0" y="0"/>
          <a:ext cx="0" cy="0"/>
          <a:chOff x="0" y="0"/>
          <a:chExt cx="0" cy="0"/>
        </a:xfrm>
      </p:grpSpPr>
      <p:sp>
        <p:nvSpPr>
          <p:cNvPr id="701" name="Google Shape;701;g82d9896516_0_8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82d9896516_0_8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7" name="Shape 707"/>
        <p:cNvGrpSpPr/>
        <p:nvPr/>
      </p:nvGrpSpPr>
      <p:grpSpPr>
        <a:xfrm>
          <a:off x="0" y="0"/>
          <a:ext cx="0" cy="0"/>
          <a:chOff x="0" y="0"/>
          <a:chExt cx="0" cy="0"/>
        </a:xfrm>
      </p:grpSpPr>
      <p:sp>
        <p:nvSpPr>
          <p:cNvPr id="708" name="Google Shape;708;g82d9896516_0_7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82d9896516_0_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4" name="Shape 714"/>
        <p:cNvGrpSpPr/>
        <p:nvPr/>
      </p:nvGrpSpPr>
      <p:grpSpPr>
        <a:xfrm>
          <a:off x="0" y="0"/>
          <a:ext cx="0" cy="0"/>
          <a:chOff x="0" y="0"/>
          <a:chExt cx="0" cy="0"/>
        </a:xfrm>
      </p:grpSpPr>
      <p:sp>
        <p:nvSpPr>
          <p:cNvPr id="715" name="Google Shape;715;g82d9896516_0_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82d9896516_0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2" name="Shape 722"/>
        <p:cNvGrpSpPr/>
        <p:nvPr/>
      </p:nvGrpSpPr>
      <p:grpSpPr>
        <a:xfrm>
          <a:off x="0" y="0"/>
          <a:ext cx="0" cy="0"/>
          <a:chOff x="0" y="0"/>
          <a:chExt cx="0" cy="0"/>
        </a:xfrm>
      </p:grpSpPr>
      <p:sp>
        <p:nvSpPr>
          <p:cNvPr id="723" name="Google Shape;723;g82ea396a8f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82ea396a8f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8" name="Shape 728"/>
        <p:cNvGrpSpPr/>
        <p:nvPr/>
      </p:nvGrpSpPr>
      <p:grpSpPr>
        <a:xfrm>
          <a:off x="0" y="0"/>
          <a:ext cx="0" cy="0"/>
          <a:chOff x="0" y="0"/>
          <a:chExt cx="0" cy="0"/>
        </a:xfrm>
      </p:grpSpPr>
      <p:sp>
        <p:nvSpPr>
          <p:cNvPr id="729" name="Google Shape;729;g82ea396a8f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82ea396a8f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 name="Shape 10"/>
        <p:cNvGrpSpPr/>
        <p:nvPr/>
      </p:nvGrpSpPr>
      <p:grpSpPr>
        <a:xfrm>
          <a:off x="0" y="0"/>
          <a:ext cx="0" cy="0"/>
          <a:chOff x="0" y="0"/>
          <a:chExt cx="0" cy="0"/>
        </a:xfrm>
      </p:grpSpPr>
      <p:sp>
        <p:nvSpPr>
          <p:cNvPr id="11" name="Google Shape;11;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1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42" name="Google Shape;42;p1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3" name="Google Shape;43;p1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44" name="Google Shape;4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47" name="Google Shape;47;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50" name="Google Shape;50;p1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51" name="Google Shape;5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No Contents">
  <p:cSld name="1_No Contents">
    <p:spTree>
      <p:nvGrpSpPr>
        <p:cNvPr id="52" name="Shape 5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st Slide">
  <p:cSld name="CUSTOM">
    <p:spTree>
      <p:nvGrpSpPr>
        <p:cNvPr id="53" name="Shape 53"/>
        <p:cNvGrpSpPr/>
        <p:nvPr/>
      </p:nvGrpSpPr>
      <p:grpSpPr>
        <a:xfrm>
          <a:off x="0" y="0"/>
          <a:ext cx="0" cy="0"/>
          <a:chOff x="0" y="0"/>
          <a:chExt cx="0" cy="0"/>
        </a:xfrm>
      </p:grpSpPr>
      <p:sp>
        <p:nvSpPr>
          <p:cNvPr id="54" name="Google Shape;54;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pic>
        <p:nvPicPr>
          <p:cNvPr id="55" name="Google Shape;55;p15"/>
          <p:cNvPicPr preferRelativeResize="0"/>
          <p:nvPr/>
        </p:nvPicPr>
        <p:blipFill rotWithShape="1">
          <a:blip r:embed="rId2">
            <a:alphaModFix/>
          </a:blip>
          <a:srcRect b="0" l="0" r="0" t="0"/>
          <a:stretch/>
        </p:blipFill>
        <p:spPr>
          <a:xfrm>
            <a:off x="7222999" y="185335"/>
            <a:ext cx="1640014" cy="741600"/>
          </a:xfrm>
          <a:prstGeom prst="rect">
            <a:avLst/>
          </a:prstGeom>
          <a:noFill/>
          <a:ln>
            <a:noFill/>
          </a:ln>
        </p:spPr>
      </p:pic>
      <p:pic>
        <p:nvPicPr>
          <p:cNvPr id="56" name="Google Shape;56;p15"/>
          <p:cNvPicPr preferRelativeResize="0"/>
          <p:nvPr/>
        </p:nvPicPr>
        <p:blipFill rotWithShape="1">
          <a:blip r:embed="rId3">
            <a:alphaModFix/>
          </a:blip>
          <a:srcRect b="0" l="40259" r="0" t="0"/>
          <a:stretch/>
        </p:blipFill>
        <p:spPr>
          <a:xfrm>
            <a:off x="2734" y="1077816"/>
            <a:ext cx="557628" cy="1702064"/>
          </a:xfrm>
          <a:prstGeom prst="rect">
            <a:avLst/>
          </a:prstGeom>
          <a:noFill/>
          <a:ln>
            <a:noFill/>
          </a:ln>
        </p:spPr>
      </p:pic>
      <p:pic>
        <p:nvPicPr>
          <p:cNvPr id="57" name="Google Shape;57;p15"/>
          <p:cNvPicPr preferRelativeResize="0"/>
          <p:nvPr/>
        </p:nvPicPr>
        <p:blipFill rotWithShape="1">
          <a:blip r:embed="rId4">
            <a:alphaModFix/>
          </a:blip>
          <a:srcRect b="0" l="0" r="50000" t="0"/>
          <a:stretch/>
        </p:blipFill>
        <p:spPr>
          <a:xfrm>
            <a:off x="8870950" y="1139125"/>
            <a:ext cx="273050" cy="2445130"/>
          </a:xfrm>
          <a:prstGeom prst="rect">
            <a:avLst/>
          </a:prstGeom>
          <a:noFill/>
          <a:ln>
            <a:noFill/>
          </a:ln>
        </p:spPr>
      </p:pic>
      <p:pic>
        <p:nvPicPr>
          <p:cNvPr id="58" name="Google Shape;58;p15"/>
          <p:cNvPicPr preferRelativeResize="0"/>
          <p:nvPr/>
        </p:nvPicPr>
        <p:blipFill rotWithShape="1">
          <a:blip r:embed="rId5">
            <a:alphaModFix/>
          </a:blip>
          <a:srcRect b="34106" l="74946" r="0" t="0"/>
          <a:stretch/>
        </p:blipFill>
        <p:spPr>
          <a:xfrm>
            <a:off x="86545" y="4724429"/>
            <a:ext cx="509106" cy="560760"/>
          </a:xfrm>
          <a:prstGeom prst="rect">
            <a:avLst/>
          </a:prstGeom>
          <a:noFill/>
          <a:ln>
            <a:noFill/>
          </a:ln>
        </p:spPr>
      </p:pic>
      <p:pic>
        <p:nvPicPr>
          <p:cNvPr id="59" name="Google Shape;59;p15"/>
          <p:cNvPicPr preferRelativeResize="0"/>
          <p:nvPr/>
        </p:nvPicPr>
        <p:blipFill rotWithShape="1">
          <a:blip r:embed="rId6">
            <a:alphaModFix/>
          </a:blip>
          <a:srcRect b="50937" l="0" r="22773" t="0"/>
          <a:stretch/>
        </p:blipFill>
        <p:spPr>
          <a:xfrm>
            <a:off x="8544360" y="4634889"/>
            <a:ext cx="711076" cy="50791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Design">
  <p:cSld name="2_Design">
    <p:spTree>
      <p:nvGrpSpPr>
        <p:cNvPr id="12" name="Shape 1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sp>
        <p:nvSpPr>
          <p:cNvPr id="14" name="Google Shape;14;p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15" name="Google Shape;15;p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28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 name="Google Shape;16;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19" name="Google Shape;19;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22" name="Google Shape;22;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23" name="Google Shape;23;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26" name="Google Shape;26;p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27" name="Google Shape;27;p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28" name="Google Shape;2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31" name="Google Shape;3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34" name="Google Shape;34;p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35" name="Google Shape;35;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6" name="Shape 36"/>
        <p:cNvGrpSpPr/>
        <p:nvPr/>
      </p:nvGrpSpPr>
      <p:grpSpPr>
        <a:xfrm>
          <a:off x="0" y="0"/>
          <a:ext cx="0" cy="0"/>
          <a:chOff x="0" y="0"/>
          <a:chExt cx="0" cy="0"/>
        </a:xfrm>
      </p:grpSpPr>
      <p:sp>
        <p:nvSpPr>
          <p:cNvPr id="37" name="Google Shape;37;p1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38" name="Google Shape;38;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Char char="●"/>
              <a:defRPr i="0" sz="1800" u="none" cap="none" strike="noStrike">
                <a:solidFill>
                  <a:schemeClr val="dk1"/>
                </a:solidFill>
              </a:defRPr>
            </a:lvl1pPr>
            <a:lvl2pPr indent="-317500" lvl="1" marL="914400" marR="0" rtl="0" algn="l">
              <a:lnSpc>
                <a:spcPct val="115000"/>
              </a:lnSpc>
              <a:spcBef>
                <a:spcPts val="1600"/>
              </a:spcBef>
              <a:spcAft>
                <a:spcPts val="0"/>
              </a:spcAft>
              <a:buClr>
                <a:schemeClr val="dk1"/>
              </a:buClr>
              <a:buSzPts val="1400"/>
              <a:buChar char="○"/>
              <a:defRPr i="0" sz="1400" u="none" cap="none" strike="noStrike">
                <a:solidFill>
                  <a:schemeClr val="dk1"/>
                </a:solidFill>
              </a:defRPr>
            </a:lvl2pPr>
            <a:lvl3pPr indent="-317500" lvl="2" marL="1371600" marR="0" rtl="0" algn="l">
              <a:lnSpc>
                <a:spcPct val="115000"/>
              </a:lnSpc>
              <a:spcBef>
                <a:spcPts val="1600"/>
              </a:spcBef>
              <a:spcAft>
                <a:spcPts val="0"/>
              </a:spcAft>
              <a:buClr>
                <a:schemeClr val="dk1"/>
              </a:buClr>
              <a:buSzPts val="1400"/>
              <a:buChar char="■"/>
              <a:defRPr i="0" sz="1400" u="none" cap="none" strike="noStrike">
                <a:solidFill>
                  <a:schemeClr val="dk1"/>
                </a:solidFill>
              </a:defRPr>
            </a:lvl3pPr>
            <a:lvl4pPr indent="-317500" lvl="3" marL="1828800" marR="0" rtl="0" algn="l">
              <a:lnSpc>
                <a:spcPct val="115000"/>
              </a:lnSpc>
              <a:spcBef>
                <a:spcPts val="1600"/>
              </a:spcBef>
              <a:spcAft>
                <a:spcPts val="0"/>
              </a:spcAft>
              <a:buClr>
                <a:schemeClr val="dk1"/>
              </a:buClr>
              <a:buSzPts val="1400"/>
              <a:buChar char="●"/>
              <a:defRPr i="0" sz="1400" u="none" cap="none" strike="noStrike">
                <a:solidFill>
                  <a:schemeClr val="dk1"/>
                </a:solidFill>
              </a:defRPr>
            </a:lvl4pPr>
            <a:lvl5pPr indent="-317500" lvl="4" marL="2286000" marR="0" rtl="0" algn="l">
              <a:lnSpc>
                <a:spcPct val="115000"/>
              </a:lnSpc>
              <a:spcBef>
                <a:spcPts val="1600"/>
              </a:spcBef>
              <a:spcAft>
                <a:spcPts val="0"/>
              </a:spcAft>
              <a:buClr>
                <a:schemeClr val="dk1"/>
              </a:buClr>
              <a:buSzPts val="1400"/>
              <a:buChar char="○"/>
              <a:defRPr i="0" sz="1400" u="none" cap="none" strike="noStrike">
                <a:solidFill>
                  <a:schemeClr val="dk1"/>
                </a:solidFill>
              </a:defRPr>
            </a:lvl5pPr>
            <a:lvl6pPr indent="-317500" lvl="5" marL="2743200" marR="0" rtl="0" algn="l">
              <a:lnSpc>
                <a:spcPct val="115000"/>
              </a:lnSpc>
              <a:spcBef>
                <a:spcPts val="1600"/>
              </a:spcBef>
              <a:spcAft>
                <a:spcPts val="0"/>
              </a:spcAft>
              <a:buClr>
                <a:schemeClr val="dk1"/>
              </a:buClr>
              <a:buSzPts val="1400"/>
              <a:buChar char="■"/>
              <a:defRPr i="0" sz="1400" u="none" cap="none" strike="noStrike">
                <a:solidFill>
                  <a:schemeClr val="dk1"/>
                </a:solidFill>
              </a:defRPr>
            </a:lvl6pPr>
            <a:lvl7pPr indent="-317500" lvl="6" marL="3200400" marR="0" rtl="0" algn="l">
              <a:lnSpc>
                <a:spcPct val="115000"/>
              </a:lnSpc>
              <a:spcBef>
                <a:spcPts val="1600"/>
              </a:spcBef>
              <a:spcAft>
                <a:spcPts val="0"/>
              </a:spcAft>
              <a:buClr>
                <a:schemeClr val="dk1"/>
              </a:buClr>
              <a:buSzPts val="1400"/>
              <a:buChar char="●"/>
              <a:defRPr i="0" sz="1400" u="none" cap="none" strike="noStrike">
                <a:solidFill>
                  <a:schemeClr val="dk1"/>
                </a:solidFill>
              </a:defRPr>
            </a:lvl7pPr>
            <a:lvl8pPr indent="-317500" lvl="7" marL="3657600" marR="0" rtl="0" algn="l">
              <a:lnSpc>
                <a:spcPct val="115000"/>
              </a:lnSpc>
              <a:spcBef>
                <a:spcPts val="1600"/>
              </a:spcBef>
              <a:spcAft>
                <a:spcPts val="0"/>
              </a:spcAft>
              <a:buClr>
                <a:schemeClr val="dk1"/>
              </a:buClr>
              <a:buSzPts val="1400"/>
              <a:buChar char="○"/>
              <a:defRPr i="0" sz="1400" u="none" cap="none" strike="noStrike">
                <a:solidFill>
                  <a:schemeClr val="dk1"/>
                </a:solidFill>
              </a:defRPr>
            </a:lvl8pPr>
            <a:lvl9pPr indent="-317500" lvl="8" marL="4114800" marR="0" rtl="0" algn="l">
              <a:lnSpc>
                <a:spcPct val="115000"/>
              </a:lnSpc>
              <a:spcBef>
                <a:spcPts val="1600"/>
              </a:spcBef>
              <a:spcAft>
                <a:spcPts val="1600"/>
              </a:spcAft>
              <a:buClr>
                <a:schemeClr val="dk1"/>
              </a:buClr>
              <a:buSzPts val="1400"/>
              <a:buChar char="■"/>
              <a:defRPr i="0" sz="1400" u="none" cap="none" strike="noStrike">
                <a:solidFill>
                  <a:schemeClr val="dk1"/>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rotWithShape="1">
          <a:blip r:embed="rId1">
            <a:alphaModFix/>
          </a:blip>
          <a:srcRect b="0" l="0" r="0" t="0"/>
          <a:stretch/>
        </p:blipFill>
        <p:spPr>
          <a:xfrm>
            <a:off x="7222999" y="185335"/>
            <a:ext cx="1640014" cy="741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 Id="rId3" Type="http://schemas.openxmlformats.org/officeDocument/2006/relationships/image" Target="../media/image3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 Id="rId3" Type="http://schemas.openxmlformats.org/officeDocument/2006/relationships/image" Target="../media/image32.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 Id="rId3" Type="http://schemas.openxmlformats.org/officeDocument/2006/relationships/image" Target="../media/image33.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 Id="rId3" Type="http://schemas.openxmlformats.org/officeDocument/2006/relationships/image" Target="../media/image34.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 Id="rId3" Type="http://schemas.openxmlformats.org/officeDocument/2006/relationships/image" Target="../media/image3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8.xml"/><Relationship Id="rId3" Type="http://schemas.openxmlformats.org/officeDocument/2006/relationships/image" Target="../media/image40.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9.xml"/><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37.png"/><Relationship Id="rId6" Type="http://schemas.openxmlformats.org/officeDocument/2006/relationships/image" Target="../media/image3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2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2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23.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28.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25.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image" Target="../media/image26.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 Id="rId3"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 Id="rId3" Type="http://schemas.openxmlformats.org/officeDocument/2006/relationships/image" Target="../media/image30.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 Id="rId3" Type="http://schemas.openxmlformats.org/officeDocument/2006/relationships/image" Target="../media/image29.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6"/>
          <p:cNvSpPr/>
          <p:nvPr/>
        </p:nvSpPr>
        <p:spPr>
          <a:xfrm>
            <a:off x="0" y="-1"/>
            <a:ext cx="9144000" cy="5143500"/>
          </a:xfrm>
          <a:prstGeom prst="rect">
            <a:avLst/>
          </a:prstGeom>
          <a:solidFill>
            <a:srgbClr val="1A1918"/>
          </a:solidFill>
          <a:ln>
            <a:noFill/>
          </a:ln>
        </p:spPr>
        <p:txBody>
          <a:bodyPr anchorCtr="0" anchor="ctr" bIns="22850" lIns="45725" spcFirstLastPara="1" rIns="45725" wrap="square" tIns="22850">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66" name="Google Shape;66;p16"/>
          <p:cNvSpPr/>
          <p:nvPr/>
        </p:nvSpPr>
        <p:spPr>
          <a:xfrm>
            <a:off x="2913325" y="2179725"/>
            <a:ext cx="6001500" cy="507900"/>
          </a:xfrm>
          <a:prstGeom prst="rect">
            <a:avLst/>
          </a:prstGeom>
          <a:noFill/>
          <a:ln>
            <a:noFill/>
          </a:ln>
        </p:spPr>
        <p:txBody>
          <a:bodyPr anchorCtr="0" anchor="t" bIns="22850" lIns="45725" spcFirstLastPara="1" rIns="45725" wrap="square" tIns="22850">
            <a:noAutofit/>
          </a:bodyPr>
          <a:lstStyle/>
          <a:p>
            <a:pPr indent="0" lvl="0" marL="0" marR="0" rtl="0" algn="l">
              <a:spcBef>
                <a:spcPts val="0"/>
              </a:spcBef>
              <a:spcAft>
                <a:spcPts val="0"/>
              </a:spcAft>
              <a:buNone/>
            </a:pPr>
            <a:r>
              <a:rPr b="1" lang="en" sz="3000">
                <a:solidFill>
                  <a:schemeClr val="lt1"/>
                </a:solidFill>
                <a:latin typeface="Calibri"/>
                <a:ea typeface="Calibri"/>
                <a:cs typeface="Calibri"/>
                <a:sym typeface="Calibri"/>
              </a:rPr>
              <a:t>Data Visualization using Matplotlib</a:t>
            </a:r>
            <a:endParaRPr b="1" sz="2400">
              <a:solidFill>
                <a:schemeClr val="lt1"/>
              </a:solidFill>
              <a:latin typeface="Calibri"/>
              <a:ea typeface="Calibri"/>
              <a:cs typeface="Calibri"/>
              <a:sym typeface="Calibri"/>
            </a:endParaRPr>
          </a:p>
        </p:txBody>
      </p:sp>
      <p:pic>
        <p:nvPicPr>
          <p:cNvPr id="67" name="Google Shape;67;p16"/>
          <p:cNvPicPr preferRelativeResize="0"/>
          <p:nvPr/>
        </p:nvPicPr>
        <p:blipFill rotWithShape="1">
          <a:blip r:embed="rId3">
            <a:alphaModFix/>
          </a:blip>
          <a:srcRect b="0" l="0" r="0" t="0"/>
          <a:stretch/>
        </p:blipFill>
        <p:spPr>
          <a:xfrm>
            <a:off x="355626" y="304402"/>
            <a:ext cx="2835808" cy="128232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5"/>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Common operations using </a:t>
            </a:r>
            <a:r>
              <a:rPr lang="en" sz="2400">
                <a:solidFill>
                  <a:srgbClr val="434343"/>
                </a:solidFill>
                <a:latin typeface="Avenir"/>
                <a:ea typeface="Avenir"/>
                <a:cs typeface="Avenir"/>
                <a:sym typeface="Avenir"/>
              </a:rPr>
              <a:t>P</a:t>
            </a:r>
            <a:r>
              <a:rPr lang="en" sz="2400">
                <a:solidFill>
                  <a:srgbClr val="434343"/>
                </a:solidFill>
                <a:latin typeface="Avenir"/>
                <a:ea typeface="Avenir"/>
                <a:cs typeface="Avenir"/>
                <a:sym typeface="Avenir"/>
              </a:rPr>
              <a:t>yPlot</a:t>
            </a:r>
            <a:endParaRPr sz="2400">
              <a:solidFill>
                <a:srgbClr val="434343"/>
              </a:solidFill>
              <a:latin typeface="Avenir"/>
              <a:ea typeface="Avenir"/>
              <a:cs typeface="Avenir"/>
              <a:sym typeface="Avenir"/>
            </a:endParaRPr>
          </a:p>
        </p:txBody>
      </p:sp>
      <p:sp>
        <p:nvSpPr>
          <p:cNvPr id="128" name="Google Shape;128;p25"/>
          <p:cNvSpPr txBox="1"/>
          <p:nvPr/>
        </p:nvSpPr>
        <p:spPr>
          <a:xfrm>
            <a:off x="461750" y="1203800"/>
            <a:ext cx="7940100" cy="3745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latin typeface="Avenir"/>
                <a:ea typeface="Avenir"/>
                <a:cs typeface="Avenir"/>
                <a:sym typeface="Avenir"/>
              </a:rPr>
              <a:t>Some of the common operations that are performed while using pyplot are:</a:t>
            </a:r>
            <a:endParaRPr sz="1800">
              <a:latin typeface="Avenir"/>
              <a:ea typeface="Avenir"/>
              <a:cs typeface="Avenir"/>
              <a:sym typeface="Avenir"/>
            </a:endParaRPr>
          </a:p>
          <a:p>
            <a:pPr indent="-342900" lvl="0" marL="457200" rtl="0" algn="just">
              <a:lnSpc>
                <a:spcPct val="150000"/>
              </a:lnSpc>
              <a:spcBef>
                <a:spcPts val="1000"/>
              </a:spcBef>
              <a:spcAft>
                <a:spcPts val="0"/>
              </a:spcAft>
              <a:buSzPts val="1800"/>
              <a:buFont typeface="Avenir"/>
              <a:buAutoNum type="arabicParenR"/>
            </a:pPr>
            <a:r>
              <a:rPr lang="en" sz="1800">
                <a:latin typeface="Avenir"/>
                <a:ea typeface="Avenir"/>
                <a:cs typeface="Avenir"/>
                <a:sym typeface="Avenir"/>
              </a:rPr>
              <a:t>Creating Figures</a:t>
            </a:r>
            <a:endParaRPr sz="1800">
              <a:latin typeface="Avenir"/>
              <a:ea typeface="Avenir"/>
              <a:cs typeface="Avenir"/>
              <a:sym typeface="Avenir"/>
            </a:endParaRPr>
          </a:p>
          <a:p>
            <a:pPr indent="-342900" lvl="0" marL="457200" rtl="0" algn="just">
              <a:lnSpc>
                <a:spcPct val="150000"/>
              </a:lnSpc>
              <a:spcBef>
                <a:spcPts val="0"/>
              </a:spcBef>
              <a:spcAft>
                <a:spcPts val="0"/>
              </a:spcAft>
              <a:buSzPts val="1800"/>
              <a:buFont typeface="Avenir"/>
              <a:buAutoNum type="arabicParenR"/>
            </a:pPr>
            <a:r>
              <a:rPr lang="en" sz="1800">
                <a:latin typeface="Avenir"/>
                <a:ea typeface="Avenir"/>
                <a:cs typeface="Avenir"/>
                <a:sym typeface="Avenir"/>
              </a:rPr>
              <a:t>Closing Figures</a:t>
            </a:r>
            <a:endParaRPr sz="1800">
              <a:latin typeface="Avenir"/>
              <a:ea typeface="Avenir"/>
              <a:cs typeface="Avenir"/>
              <a:sym typeface="Avenir"/>
            </a:endParaRPr>
          </a:p>
          <a:p>
            <a:pPr indent="-342900" lvl="0" marL="457200" rtl="0" algn="just">
              <a:lnSpc>
                <a:spcPct val="150000"/>
              </a:lnSpc>
              <a:spcBef>
                <a:spcPts val="0"/>
              </a:spcBef>
              <a:spcAft>
                <a:spcPts val="0"/>
              </a:spcAft>
              <a:buSzPts val="1800"/>
              <a:buFont typeface="Avenir"/>
              <a:buAutoNum type="arabicParenR"/>
            </a:pPr>
            <a:r>
              <a:rPr lang="en" sz="1800">
                <a:latin typeface="Avenir"/>
                <a:ea typeface="Avenir"/>
                <a:cs typeface="Avenir"/>
                <a:sym typeface="Avenir"/>
              </a:rPr>
              <a:t>Format Strings</a:t>
            </a:r>
            <a:endParaRPr sz="1800">
              <a:latin typeface="Avenir"/>
              <a:ea typeface="Avenir"/>
              <a:cs typeface="Avenir"/>
              <a:sym typeface="Avenir"/>
            </a:endParaRPr>
          </a:p>
          <a:p>
            <a:pPr indent="-342900" lvl="0" marL="457200" rtl="0" algn="just">
              <a:lnSpc>
                <a:spcPct val="150000"/>
              </a:lnSpc>
              <a:spcBef>
                <a:spcPts val="0"/>
              </a:spcBef>
              <a:spcAft>
                <a:spcPts val="0"/>
              </a:spcAft>
              <a:buSzPts val="1800"/>
              <a:buFont typeface="Avenir"/>
              <a:buAutoNum type="arabicParenR"/>
            </a:pPr>
            <a:r>
              <a:rPr lang="en" sz="1800">
                <a:latin typeface="Avenir"/>
                <a:ea typeface="Avenir"/>
                <a:cs typeface="Avenir"/>
                <a:sym typeface="Avenir"/>
              </a:rPr>
              <a:t>Plotting</a:t>
            </a:r>
            <a:endParaRPr sz="1800">
              <a:latin typeface="Avenir"/>
              <a:ea typeface="Avenir"/>
              <a:cs typeface="Avenir"/>
              <a:sym typeface="Avenir"/>
            </a:endParaRPr>
          </a:p>
          <a:p>
            <a:pPr indent="-342900" lvl="0" marL="457200" rtl="0" algn="just">
              <a:lnSpc>
                <a:spcPct val="150000"/>
              </a:lnSpc>
              <a:spcBef>
                <a:spcPts val="0"/>
              </a:spcBef>
              <a:spcAft>
                <a:spcPts val="0"/>
              </a:spcAft>
              <a:buSzPts val="1800"/>
              <a:buFont typeface="Avenir"/>
              <a:buAutoNum type="arabicParenR"/>
            </a:pPr>
            <a:r>
              <a:rPr lang="en" sz="1800">
                <a:latin typeface="Avenir"/>
                <a:ea typeface="Avenir"/>
                <a:cs typeface="Avenir"/>
                <a:sym typeface="Avenir"/>
              </a:rPr>
              <a:t>Plotting using Pandas Dataframes</a:t>
            </a:r>
            <a:endParaRPr sz="1800">
              <a:latin typeface="Avenir"/>
              <a:ea typeface="Avenir"/>
              <a:cs typeface="Avenir"/>
              <a:sym typeface="Avenir"/>
            </a:endParaRPr>
          </a:p>
          <a:p>
            <a:pPr indent="-342900" lvl="0" marL="457200" rtl="0" algn="just">
              <a:lnSpc>
                <a:spcPct val="150000"/>
              </a:lnSpc>
              <a:spcBef>
                <a:spcPts val="0"/>
              </a:spcBef>
              <a:spcAft>
                <a:spcPts val="0"/>
              </a:spcAft>
              <a:buSzPts val="1800"/>
              <a:buFont typeface="Avenir"/>
              <a:buAutoNum type="arabicParenR"/>
            </a:pPr>
            <a:r>
              <a:rPr lang="en" sz="1800">
                <a:latin typeface="Avenir"/>
                <a:ea typeface="Avenir"/>
                <a:cs typeface="Avenir"/>
                <a:sym typeface="Avenir"/>
              </a:rPr>
              <a:t>Ticks</a:t>
            </a:r>
            <a:endParaRPr sz="1800">
              <a:latin typeface="Avenir"/>
              <a:ea typeface="Avenir"/>
              <a:cs typeface="Avenir"/>
              <a:sym typeface="Avenir"/>
            </a:endParaRPr>
          </a:p>
          <a:p>
            <a:pPr indent="-342900" lvl="0" marL="457200" rtl="0" algn="just">
              <a:lnSpc>
                <a:spcPct val="150000"/>
              </a:lnSpc>
              <a:spcBef>
                <a:spcPts val="0"/>
              </a:spcBef>
              <a:spcAft>
                <a:spcPts val="0"/>
              </a:spcAft>
              <a:buSzPts val="1800"/>
              <a:buFont typeface="Avenir"/>
              <a:buAutoNum type="arabicParenR"/>
            </a:pPr>
            <a:r>
              <a:rPr lang="en" sz="1800">
                <a:latin typeface="Avenir"/>
                <a:ea typeface="Avenir"/>
                <a:cs typeface="Avenir"/>
                <a:sym typeface="Avenir"/>
              </a:rPr>
              <a:t>Displaying Figures</a:t>
            </a:r>
            <a:endParaRPr sz="1800">
              <a:latin typeface="Avenir"/>
              <a:ea typeface="Avenir"/>
              <a:cs typeface="Avenir"/>
              <a:sym typeface="Avenir"/>
            </a:endParaRPr>
          </a:p>
          <a:p>
            <a:pPr indent="-342900" lvl="0" marL="457200" rtl="0" algn="just">
              <a:lnSpc>
                <a:spcPct val="115000"/>
              </a:lnSpc>
              <a:spcBef>
                <a:spcPts val="0"/>
              </a:spcBef>
              <a:spcAft>
                <a:spcPts val="0"/>
              </a:spcAft>
              <a:buSzPts val="1800"/>
              <a:buFont typeface="Avenir"/>
              <a:buAutoNum type="arabicParenR"/>
            </a:pPr>
            <a:r>
              <a:rPr lang="en" sz="1800">
                <a:latin typeface="Avenir"/>
                <a:ea typeface="Avenir"/>
                <a:cs typeface="Avenir"/>
                <a:sym typeface="Avenir"/>
              </a:rPr>
              <a:t>Saving Figures</a:t>
            </a:r>
            <a:endParaRPr sz="1800">
              <a:latin typeface="Avenir"/>
              <a:ea typeface="Avenir"/>
              <a:cs typeface="Avenir"/>
              <a:sym typeface="Aveni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7" name="Shape 737"/>
        <p:cNvGrpSpPr/>
        <p:nvPr/>
      </p:nvGrpSpPr>
      <p:grpSpPr>
        <a:xfrm>
          <a:off x="0" y="0"/>
          <a:ext cx="0" cy="0"/>
          <a:chOff x="0" y="0"/>
          <a:chExt cx="0" cy="0"/>
        </a:xfrm>
      </p:grpSpPr>
      <p:sp>
        <p:nvSpPr>
          <p:cNvPr id="738" name="Google Shape;738;p115"/>
          <p:cNvSpPr txBox="1"/>
          <p:nvPr/>
        </p:nvSpPr>
        <p:spPr>
          <a:xfrm>
            <a:off x="377550" y="140875"/>
            <a:ext cx="7806900" cy="62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Using histogram to visualize IQ - Output</a:t>
            </a:r>
            <a:endParaRPr sz="2400">
              <a:solidFill>
                <a:srgbClr val="434343"/>
              </a:solidFill>
              <a:latin typeface="Avenir"/>
              <a:ea typeface="Avenir"/>
              <a:cs typeface="Avenir"/>
              <a:sym typeface="Avenir"/>
            </a:endParaRPr>
          </a:p>
        </p:txBody>
      </p:sp>
      <p:pic>
        <p:nvPicPr>
          <p:cNvPr id="739" name="Google Shape;739;p115"/>
          <p:cNvPicPr preferRelativeResize="0"/>
          <p:nvPr/>
        </p:nvPicPr>
        <p:blipFill rotWithShape="1">
          <a:blip r:embed="rId3">
            <a:alphaModFix/>
          </a:blip>
          <a:srcRect b="0" l="10743" r="11350" t="0"/>
          <a:stretch/>
        </p:blipFill>
        <p:spPr>
          <a:xfrm>
            <a:off x="1778075" y="1021850"/>
            <a:ext cx="5005849" cy="3543750"/>
          </a:xfrm>
          <a:prstGeom prst="rect">
            <a:avLst/>
          </a:prstGeom>
          <a:noFill/>
          <a:ln>
            <a:noFill/>
          </a:ln>
        </p:spPr>
      </p:pic>
      <p:sp>
        <p:nvSpPr>
          <p:cNvPr id="740" name="Google Shape;740;p115"/>
          <p:cNvSpPr txBox="1"/>
          <p:nvPr/>
        </p:nvSpPr>
        <p:spPr>
          <a:xfrm>
            <a:off x="3284474" y="4686300"/>
            <a:ext cx="2237700" cy="236700"/>
          </a:xfrm>
          <a:prstGeom prst="rect">
            <a:avLst/>
          </a:prstGeom>
          <a:noFill/>
          <a:ln>
            <a:noFill/>
          </a:ln>
        </p:spPr>
        <p:txBody>
          <a:bodyPr anchorCtr="0" anchor="t" bIns="91425" lIns="91425" spcFirstLastPara="1" rIns="91425" wrap="square" tIns="91425">
            <a:noAutofit/>
          </a:bodyPr>
          <a:lstStyle/>
          <a:p>
            <a:pPr indent="0" lvl="0" marL="0" rtl="0" algn="l">
              <a:lnSpc>
                <a:spcPct val="6000"/>
              </a:lnSpc>
              <a:spcBef>
                <a:spcPts val="0"/>
              </a:spcBef>
              <a:spcAft>
                <a:spcPts val="0"/>
              </a:spcAft>
              <a:buNone/>
            </a:pPr>
            <a:r>
              <a:rPr lang="en">
                <a:highlight>
                  <a:srgbClr val="F5F5F5"/>
                </a:highlight>
                <a:latin typeface="Avenir"/>
                <a:ea typeface="Avenir"/>
                <a:cs typeface="Avenir"/>
                <a:sym typeface="Avenir"/>
              </a:rPr>
              <a:t>Histogram for an IQ test</a:t>
            </a:r>
            <a:endParaRPr>
              <a:highlight>
                <a:srgbClr val="FFFFFF"/>
              </a:highlight>
              <a:latin typeface="Avenir"/>
              <a:ea typeface="Avenir"/>
              <a:cs typeface="Avenir"/>
              <a:sym typeface="Aveni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5" name="Shape 745"/>
        <p:cNvGrpSpPr/>
        <p:nvPr/>
      </p:nvGrpSpPr>
      <p:grpSpPr>
        <a:xfrm>
          <a:off x="0" y="0"/>
          <a:ext cx="0" cy="0"/>
          <a:chOff x="0" y="0"/>
          <a:chExt cx="0" cy="0"/>
        </a:xfrm>
      </p:grpSpPr>
      <p:sp>
        <p:nvSpPr>
          <p:cNvPr id="746" name="Google Shape;746;p116"/>
          <p:cNvSpPr txBox="1"/>
          <p:nvPr/>
        </p:nvSpPr>
        <p:spPr>
          <a:xfrm>
            <a:off x="457200" y="2419350"/>
            <a:ext cx="5299500" cy="885300"/>
          </a:xfrm>
          <a:prstGeom prst="rect">
            <a:avLst/>
          </a:prstGeom>
          <a:noFill/>
          <a:ln>
            <a:noFill/>
          </a:ln>
        </p:spPr>
        <p:txBody>
          <a:bodyPr anchorCtr="0" anchor="t" bIns="17150" lIns="34300" spcFirstLastPara="1" rIns="34300" wrap="square" tIns="17150">
            <a:noAutofit/>
          </a:bodyPr>
          <a:lstStyle/>
          <a:p>
            <a:pPr indent="0" lvl="0" marL="0" marR="0" rtl="0" algn="l">
              <a:lnSpc>
                <a:spcPct val="115000"/>
              </a:lnSpc>
              <a:spcBef>
                <a:spcPts val="0"/>
              </a:spcBef>
              <a:spcAft>
                <a:spcPts val="0"/>
              </a:spcAft>
              <a:buClr>
                <a:srgbClr val="000000"/>
              </a:buClr>
              <a:buSzPts val="1200"/>
              <a:buFont typeface="Arial"/>
              <a:buNone/>
            </a:pPr>
            <a:r>
              <a:rPr lang="en" sz="4000">
                <a:latin typeface="Avenir"/>
                <a:ea typeface="Avenir"/>
                <a:cs typeface="Avenir"/>
                <a:sym typeface="Avenir"/>
              </a:rPr>
              <a:t>Box Plot</a:t>
            </a:r>
            <a:endParaRPr b="0" i="0" sz="4000" u="none" cap="none" strike="noStrike">
              <a:latin typeface="Avenir"/>
              <a:ea typeface="Avenir"/>
              <a:cs typeface="Avenir"/>
              <a:sym typeface="Aveni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0" name="Shape 750"/>
        <p:cNvGrpSpPr/>
        <p:nvPr/>
      </p:nvGrpSpPr>
      <p:grpSpPr>
        <a:xfrm>
          <a:off x="0" y="0"/>
          <a:ext cx="0" cy="0"/>
          <a:chOff x="0" y="0"/>
          <a:chExt cx="0" cy="0"/>
        </a:xfrm>
      </p:grpSpPr>
      <p:sp>
        <p:nvSpPr>
          <p:cNvPr id="751" name="Google Shape;751;p117"/>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Box Plot</a:t>
            </a:r>
            <a:endParaRPr sz="2400">
              <a:solidFill>
                <a:srgbClr val="434343"/>
              </a:solidFill>
              <a:latin typeface="Avenir"/>
              <a:ea typeface="Avenir"/>
              <a:cs typeface="Avenir"/>
              <a:sym typeface="Avenir"/>
            </a:endParaRPr>
          </a:p>
        </p:txBody>
      </p:sp>
      <p:sp>
        <p:nvSpPr>
          <p:cNvPr id="752" name="Google Shape;752;p117"/>
          <p:cNvSpPr txBox="1"/>
          <p:nvPr/>
        </p:nvSpPr>
        <p:spPr>
          <a:xfrm>
            <a:off x="353400" y="2171575"/>
            <a:ext cx="8437200" cy="12894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800">
                <a:solidFill>
                  <a:srgbClr val="3C3C3B"/>
                </a:solidFill>
                <a:latin typeface="Avenir"/>
                <a:ea typeface="Avenir"/>
                <a:cs typeface="Avenir"/>
                <a:sym typeface="Avenir"/>
              </a:rPr>
              <a:t>The box plot shows multiple statistical measurements. The box extends from the lower to the upper quartile values of the data, thereby allowing us to visualize the interquartile range. For more details regarding the plot, refer to the previous chapter. The </a:t>
            </a:r>
            <a:r>
              <a:rPr lang="en" sz="1800">
                <a:solidFill>
                  <a:srgbClr val="3D85C6"/>
                </a:solidFill>
                <a:latin typeface="Avenir"/>
                <a:ea typeface="Avenir"/>
                <a:cs typeface="Avenir"/>
                <a:sym typeface="Avenir"/>
              </a:rPr>
              <a:t>plt.boxplot(x) </a:t>
            </a:r>
            <a:r>
              <a:rPr lang="en" sz="1800">
                <a:solidFill>
                  <a:srgbClr val="3C3C3B"/>
                </a:solidFill>
                <a:latin typeface="Avenir"/>
                <a:ea typeface="Avenir"/>
                <a:cs typeface="Avenir"/>
                <a:sym typeface="Avenir"/>
              </a:rPr>
              <a:t>function creates a box plot.</a:t>
            </a:r>
            <a:endParaRPr sz="1800">
              <a:latin typeface="Avenir"/>
              <a:ea typeface="Avenir"/>
              <a:cs typeface="Avenir"/>
              <a:sym typeface="Aveni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6" name="Shape 756"/>
        <p:cNvGrpSpPr/>
        <p:nvPr/>
      </p:nvGrpSpPr>
      <p:grpSpPr>
        <a:xfrm>
          <a:off x="0" y="0"/>
          <a:ext cx="0" cy="0"/>
          <a:chOff x="0" y="0"/>
          <a:chExt cx="0" cy="0"/>
        </a:xfrm>
      </p:grpSpPr>
      <p:sp>
        <p:nvSpPr>
          <p:cNvPr id="757" name="Google Shape;757;p118"/>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Box Plot</a:t>
            </a:r>
            <a:endParaRPr sz="2400">
              <a:solidFill>
                <a:srgbClr val="434343"/>
              </a:solidFill>
              <a:latin typeface="Avenir"/>
              <a:ea typeface="Avenir"/>
              <a:cs typeface="Avenir"/>
              <a:sym typeface="Avenir"/>
            </a:endParaRPr>
          </a:p>
        </p:txBody>
      </p:sp>
      <p:sp>
        <p:nvSpPr>
          <p:cNvPr id="758" name="Google Shape;758;p118"/>
          <p:cNvSpPr txBox="1"/>
          <p:nvPr/>
        </p:nvSpPr>
        <p:spPr>
          <a:xfrm>
            <a:off x="353400" y="1147175"/>
            <a:ext cx="8437200" cy="3733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800">
                <a:solidFill>
                  <a:srgbClr val="3C3C3B"/>
                </a:solidFill>
                <a:latin typeface="Avenir"/>
                <a:ea typeface="Avenir"/>
                <a:cs typeface="Avenir"/>
                <a:sym typeface="Avenir"/>
              </a:rPr>
              <a:t>Important Parameters:</a:t>
            </a:r>
            <a:endParaRPr b="1" sz="1800">
              <a:solidFill>
                <a:srgbClr val="3C3C3B"/>
              </a:solidFill>
              <a:latin typeface="Avenir"/>
              <a:ea typeface="Avenir"/>
              <a:cs typeface="Avenir"/>
              <a:sym typeface="Avenir"/>
            </a:endParaRPr>
          </a:p>
          <a:p>
            <a:pPr indent="-342900" lvl="0" marL="457200" marR="279400" rtl="0" algn="l">
              <a:lnSpc>
                <a:spcPct val="100000"/>
              </a:lnSpc>
              <a:spcBef>
                <a:spcPts val="1000"/>
              </a:spcBef>
              <a:spcAft>
                <a:spcPts val="0"/>
              </a:spcAft>
              <a:buClr>
                <a:srgbClr val="3C3C3B"/>
              </a:buClr>
              <a:buSzPts val="1800"/>
              <a:buChar char="●"/>
            </a:pPr>
            <a:r>
              <a:rPr lang="en" sz="1800">
                <a:solidFill>
                  <a:srgbClr val="3D85C6"/>
                </a:solidFill>
                <a:latin typeface="Avenir"/>
                <a:ea typeface="Avenir"/>
                <a:cs typeface="Avenir"/>
                <a:sym typeface="Avenir"/>
              </a:rPr>
              <a:t>x</a:t>
            </a:r>
            <a:r>
              <a:rPr lang="en" sz="1800">
                <a:solidFill>
                  <a:srgbClr val="3C3C3B"/>
                </a:solidFill>
                <a:latin typeface="Avenir"/>
                <a:ea typeface="Avenir"/>
                <a:cs typeface="Avenir"/>
                <a:sym typeface="Avenir"/>
              </a:rPr>
              <a:t>: Specifies the input data. It specifies either a 1D array for a single box, or a sequence of arrays for multiple boxes.</a:t>
            </a:r>
            <a:endParaRPr sz="1800">
              <a:solidFill>
                <a:srgbClr val="3C3C3B"/>
              </a:solidFill>
              <a:latin typeface="Avenir"/>
              <a:ea typeface="Avenir"/>
              <a:cs typeface="Avenir"/>
              <a:sym typeface="Avenir"/>
            </a:endParaRPr>
          </a:p>
          <a:p>
            <a:pPr indent="-342900" lvl="0" marL="457200" marR="279400" rtl="0" algn="l">
              <a:lnSpc>
                <a:spcPct val="100000"/>
              </a:lnSpc>
              <a:spcBef>
                <a:spcPts val="1000"/>
              </a:spcBef>
              <a:spcAft>
                <a:spcPts val="0"/>
              </a:spcAft>
              <a:buClr>
                <a:srgbClr val="3C3C3B"/>
              </a:buClr>
              <a:buSzPts val="1800"/>
              <a:buChar char="●"/>
            </a:pPr>
            <a:r>
              <a:rPr lang="en" sz="1800">
                <a:solidFill>
                  <a:srgbClr val="3D85C6"/>
                </a:solidFill>
                <a:latin typeface="Avenir"/>
                <a:ea typeface="Avenir"/>
                <a:cs typeface="Avenir"/>
                <a:sym typeface="Avenir"/>
              </a:rPr>
              <a:t>notch</a:t>
            </a:r>
            <a:r>
              <a:rPr lang="en" sz="1800">
                <a:solidFill>
                  <a:srgbClr val="3C3C3B"/>
                </a:solidFill>
                <a:latin typeface="Avenir"/>
                <a:ea typeface="Avenir"/>
                <a:cs typeface="Avenir"/>
                <a:sym typeface="Avenir"/>
              </a:rPr>
              <a:t>: (optional) If true, notches will be added to the plot to indicate the confidence interval around the median.</a:t>
            </a:r>
            <a:endParaRPr sz="1800">
              <a:solidFill>
                <a:srgbClr val="3C3C3B"/>
              </a:solidFill>
              <a:latin typeface="Avenir"/>
              <a:ea typeface="Avenir"/>
              <a:cs typeface="Avenir"/>
              <a:sym typeface="Avenir"/>
            </a:endParaRPr>
          </a:p>
          <a:p>
            <a:pPr indent="-342900" lvl="0" marL="457200" marR="279400" rtl="0" algn="l">
              <a:lnSpc>
                <a:spcPct val="100000"/>
              </a:lnSpc>
              <a:spcBef>
                <a:spcPts val="1000"/>
              </a:spcBef>
              <a:spcAft>
                <a:spcPts val="0"/>
              </a:spcAft>
              <a:buClr>
                <a:srgbClr val="3C3C3B"/>
              </a:buClr>
              <a:buSzPts val="1800"/>
              <a:buChar char="●"/>
            </a:pPr>
            <a:r>
              <a:rPr lang="en" sz="1800">
                <a:solidFill>
                  <a:srgbClr val="3D85C6"/>
                </a:solidFill>
                <a:latin typeface="Avenir"/>
                <a:ea typeface="Avenir"/>
                <a:cs typeface="Avenir"/>
                <a:sym typeface="Avenir"/>
              </a:rPr>
              <a:t>labels</a:t>
            </a:r>
            <a:r>
              <a:rPr lang="en" sz="1800">
                <a:solidFill>
                  <a:srgbClr val="3C3C3B"/>
                </a:solidFill>
                <a:latin typeface="Avenir"/>
                <a:ea typeface="Avenir"/>
                <a:cs typeface="Avenir"/>
                <a:sym typeface="Avenir"/>
              </a:rPr>
              <a:t>: (optional) Specifies the labels as a sequence.</a:t>
            </a:r>
            <a:endParaRPr sz="1800">
              <a:solidFill>
                <a:srgbClr val="3C3C3B"/>
              </a:solidFill>
              <a:latin typeface="Avenir"/>
              <a:ea typeface="Avenir"/>
              <a:cs typeface="Avenir"/>
              <a:sym typeface="Avenir"/>
            </a:endParaRPr>
          </a:p>
          <a:p>
            <a:pPr indent="-342900" lvl="0" marL="457200" marR="279400" rtl="0" algn="l">
              <a:lnSpc>
                <a:spcPct val="100000"/>
              </a:lnSpc>
              <a:spcBef>
                <a:spcPts val="1000"/>
              </a:spcBef>
              <a:spcAft>
                <a:spcPts val="0"/>
              </a:spcAft>
              <a:buClr>
                <a:srgbClr val="3C3C3B"/>
              </a:buClr>
              <a:buSzPts val="1800"/>
              <a:buChar char="●"/>
            </a:pPr>
            <a:r>
              <a:rPr lang="en" sz="1800">
                <a:solidFill>
                  <a:srgbClr val="3D85C6"/>
                </a:solidFill>
                <a:latin typeface="Avenir"/>
                <a:ea typeface="Avenir"/>
                <a:cs typeface="Avenir"/>
                <a:sym typeface="Avenir"/>
              </a:rPr>
              <a:t>showfliers</a:t>
            </a:r>
            <a:r>
              <a:rPr lang="en" sz="1800">
                <a:solidFill>
                  <a:srgbClr val="3C3C3B"/>
                </a:solidFill>
                <a:latin typeface="Avenir"/>
                <a:ea typeface="Avenir"/>
                <a:cs typeface="Avenir"/>
                <a:sym typeface="Avenir"/>
              </a:rPr>
              <a:t>: (optional) By default, it is true, and outliers are plotted beyond the caps.</a:t>
            </a:r>
            <a:endParaRPr sz="1800">
              <a:solidFill>
                <a:srgbClr val="3C3C3B"/>
              </a:solidFill>
              <a:latin typeface="Avenir"/>
              <a:ea typeface="Avenir"/>
              <a:cs typeface="Avenir"/>
              <a:sym typeface="Avenir"/>
            </a:endParaRPr>
          </a:p>
          <a:p>
            <a:pPr indent="-342900" lvl="0" marL="457200" marR="279400" rtl="0" algn="l">
              <a:lnSpc>
                <a:spcPct val="100000"/>
              </a:lnSpc>
              <a:spcBef>
                <a:spcPts val="1000"/>
              </a:spcBef>
              <a:spcAft>
                <a:spcPts val="1000"/>
              </a:spcAft>
              <a:buClr>
                <a:srgbClr val="3C3C3B"/>
              </a:buClr>
              <a:buSzPts val="1800"/>
              <a:buChar char="●"/>
            </a:pPr>
            <a:r>
              <a:rPr lang="en" sz="1800">
                <a:solidFill>
                  <a:srgbClr val="3D85C6"/>
                </a:solidFill>
                <a:latin typeface="Avenir"/>
                <a:ea typeface="Avenir"/>
                <a:cs typeface="Avenir"/>
                <a:sym typeface="Avenir"/>
              </a:rPr>
              <a:t>showmeans</a:t>
            </a:r>
            <a:r>
              <a:rPr lang="en" sz="1800">
                <a:solidFill>
                  <a:srgbClr val="3C3C3B"/>
                </a:solidFill>
                <a:latin typeface="Avenir"/>
                <a:ea typeface="Avenir"/>
                <a:cs typeface="Avenir"/>
                <a:sym typeface="Avenir"/>
              </a:rPr>
              <a:t>: (optional) If true, arithmetic means are shown.</a:t>
            </a:r>
            <a:endParaRPr sz="1800">
              <a:solidFill>
                <a:srgbClr val="3D85C6"/>
              </a:solidFill>
              <a:latin typeface="Avenir"/>
              <a:ea typeface="Avenir"/>
              <a:cs typeface="Avenir"/>
              <a:sym typeface="Aveni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2" name="Shape 762"/>
        <p:cNvGrpSpPr/>
        <p:nvPr/>
      </p:nvGrpSpPr>
      <p:grpSpPr>
        <a:xfrm>
          <a:off x="0" y="0"/>
          <a:ext cx="0" cy="0"/>
          <a:chOff x="0" y="0"/>
          <a:chExt cx="0" cy="0"/>
        </a:xfrm>
      </p:grpSpPr>
      <p:sp>
        <p:nvSpPr>
          <p:cNvPr id="763" name="Google Shape;763;p119"/>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Box plot - Example - Code</a:t>
            </a:r>
            <a:endParaRPr sz="2400">
              <a:solidFill>
                <a:srgbClr val="434343"/>
              </a:solidFill>
              <a:latin typeface="Avenir"/>
              <a:ea typeface="Avenir"/>
              <a:cs typeface="Avenir"/>
              <a:sym typeface="Avenir"/>
            </a:endParaRPr>
          </a:p>
        </p:txBody>
      </p:sp>
      <p:sp>
        <p:nvSpPr>
          <p:cNvPr id="764" name="Google Shape;764;p119"/>
          <p:cNvSpPr txBox="1"/>
          <p:nvPr/>
        </p:nvSpPr>
        <p:spPr>
          <a:xfrm>
            <a:off x="480800" y="1138150"/>
            <a:ext cx="7849500" cy="34239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101600" rtl="0" algn="l">
              <a:lnSpc>
                <a:spcPct val="115000"/>
              </a:lnSpc>
              <a:spcBef>
                <a:spcPts val="0"/>
              </a:spcBef>
              <a:spcAft>
                <a:spcPts val="0"/>
              </a:spcAft>
              <a:buNone/>
            </a:pPr>
            <a:r>
              <a:rPr lang="en">
                <a:latin typeface="Courier New"/>
                <a:ea typeface="Courier New"/>
                <a:cs typeface="Courier New"/>
                <a:sym typeface="Courier New"/>
              </a:rPr>
              <a:t>## numpy is used for creating fake data</a:t>
            </a:r>
            <a:endParaRPr>
              <a:latin typeface="Courier New"/>
              <a:ea typeface="Courier New"/>
              <a:cs typeface="Courier New"/>
              <a:sym typeface="Courier New"/>
            </a:endParaRPr>
          </a:p>
          <a:p>
            <a:pPr indent="0" lvl="0" marL="0" marR="101600" rtl="0" algn="l">
              <a:lnSpc>
                <a:spcPct val="115000"/>
              </a:lnSpc>
              <a:spcBef>
                <a:spcPts val="0"/>
              </a:spcBef>
              <a:spcAft>
                <a:spcPts val="0"/>
              </a:spcAft>
              <a:buNone/>
            </a:pPr>
            <a:r>
              <a:rPr lang="en">
                <a:latin typeface="Courier New"/>
                <a:ea typeface="Courier New"/>
                <a:cs typeface="Courier New"/>
                <a:sym typeface="Courier New"/>
              </a:rPr>
              <a:t>import numpy as np </a:t>
            </a:r>
            <a:endParaRPr>
              <a:latin typeface="Courier New"/>
              <a:ea typeface="Courier New"/>
              <a:cs typeface="Courier New"/>
              <a:sym typeface="Courier New"/>
            </a:endParaRPr>
          </a:p>
          <a:p>
            <a:pPr indent="0" lvl="0" marL="0" marR="101600" rtl="0" algn="l">
              <a:lnSpc>
                <a:spcPct val="115000"/>
              </a:lnSpc>
              <a:spcBef>
                <a:spcPts val="0"/>
              </a:spcBef>
              <a:spcAft>
                <a:spcPts val="0"/>
              </a:spcAft>
              <a:buNone/>
            </a:pPr>
            <a:r>
              <a:rPr lang="en">
                <a:latin typeface="Courier New"/>
                <a:ea typeface="Courier New"/>
                <a:cs typeface="Courier New"/>
                <a:sym typeface="Courier New"/>
              </a:rPr>
              <a:t>import matplotlib as mpl </a:t>
            </a:r>
            <a:endParaRPr>
              <a:latin typeface="Courier New"/>
              <a:ea typeface="Courier New"/>
              <a:cs typeface="Courier New"/>
              <a:sym typeface="Courier New"/>
            </a:endParaRPr>
          </a:p>
          <a:p>
            <a:pPr indent="0" lvl="0" marL="0" marR="101600" rtl="0" algn="l">
              <a:lnSpc>
                <a:spcPct val="115000"/>
              </a:lnSpc>
              <a:spcBef>
                <a:spcPts val="0"/>
              </a:spcBef>
              <a:spcAft>
                <a:spcPts val="0"/>
              </a:spcAft>
              <a:buNone/>
            </a:pPr>
            <a:r>
              <a:rPr lang="en">
                <a:latin typeface="Courier New"/>
                <a:ea typeface="Courier New"/>
                <a:cs typeface="Courier New"/>
                <a:sym typeface="Courier New"/>
              </a:rPr>
              <a:t>import matplotlib.pyplot as plt</a:t>
            </a:r>
            <a:endParaRPr>
              <a:latin typeface="Courier New"/>
              <a:ea typeface="Courier New"/>
              <a:cs typeface="Courier New"/>
              <a:sym typeface="Courier New"/>
            </a:endParaRPr>
          </a:p>
          <a:p>
            <a:pPr indent="0" lvl="0" marL="0" marR="101600" rtl="0" algn="l">
              <a:lnSpc>
                <a:spcPct val="115000"/>
              </a:lnSpc>
              <a:spcBef>
                <a:spcPts val="0"/>
              </a:spcBef>
              <a:spcAft>
                <a:spcPts val="0"/>
              </a:spcAft>
              <a:buNone/>
            </a:pPr>
            <a:r>
              <a:rPr lang="en">
                <a:latin typeface="Courier New"/>
                <a:ea typeface="Courier New"/>
                <a:cs typeface="Courier New"/>
                <a:sym typeface="Courier New"/>
              </a:rPr>
              <a:t>## Create data</a:t>
            </a:r>
            <a:endParaRPr>
              <a:latin typeface="Courier New"/>
              <a:ea typeface="Courier New"/>
              <a:cs typeface="Courier New"/>
              <a:sym typeface="Courier New"/>
            </a:endParaRPr>
          </a:p>
          <a:p>
            <a:pPr indent="0" lvl="0" marL="0" marR="101600" rtl="0" algn="l">
              <a:lnSpc>
                <a:spcPct val="115000"/>
              </a:lnSpc>
              <a:spcBef>
                <a:spcPts val="0"/>
              </a:spcBef>
              <a:spcAft>
                <a:spcPts val="0"/>
              </a:spcAft>
              <a:buNone/>
            </a:pPr>
            <a:r>
              <a:rPr lang="en">
                <a:latin typeface="Courier New"/>
                <a:ea typeface="Courier New"/>
                <a:cs typeface="Courier New"/>
                <a:sym typeface="Courier New"/>
              </a:rPr>
              <a:t>np.random.seed(10)</a:t>
            </a:r>
            <a:endParaRPr>
              <a:latin typeface="Courier New"/>
              <a:ea typeface="Courier New"/>
              <a:cs typeface="Courier New"/>
              <a:sym typeface="Courier New"/>
            </a:endParaRPr>
          </a:p>
          <a:p>
            <a:pPr indent="0" lvl="0" marL="0" marR="101600" rtl="0" algn="l">
              <a:lnSpc>
                <a:spcPct val="115000"/>
              </a:lnSpc>
              <a:spcBef>
                <a:spcPts val="0"/>
              </a:spcBef>
              <a:spcAft>
                <a:spcPts val="0"/>
              </a:spcAft>
              <a:buNone/>
            </a:pPr>
            <a:r>
              <a:rPr lang="en">
                <a:latin typeface="Courier New"/>
                <a:ea typeface="Courier New"/>
                <a:cs typeface="Courier New"/>
                <a:sym typeface="Courier New"/>
              </a:rPr>
              <a:t>collectn_1 = np.random.normal(100, 10, 200)</a:t>
            </a:r>
            <a:endParaRPr>
              <a:latin typeface="Courier New"/>
              <a:ea typeface="Courier New"/>
              <a:cs typeface="Courier New"/>
              <a:sym typeface="Courier New"/>
            </a:endParaRPr>
          </a:p>
          <a:p>
            <a:pPr indent="0" lvl="0" marL="0" marR="101600" rtl="0" algn="l">
              <a:lnSpc>
                <a:spcPct val="115000"/>
              </a:lnSpc>
              <a:spcBef>
                <a:spcPts val="0"/>
              </a:spcBef>
              <a:spcAft>
                <a:spcPts val="0"/>
              </a:spcAft>
              <a:buNone/>
            </a:pPr>
            <a:r>
              <a:rPr lang="en">
                <a:latin typeface="Courier New"/>
                <a:ea typeface="Courier New"/>
                <a:cs typeface="Courier New"/>
                <a:sym typeface="Courier New"/>
              </a:rPr>
              <a:t>collectn_2 = np.random.normal(80, 30, 200)</a:t>
            </a:r>
            <a:endParaRPr>
              <a:latin typeface="Courier New"/>
              <a:ea typeface="Courier New"/>
              <a:cs typeface="Courier New"/>
              <a:sym typeface="Courier New"/>
            </a:endParaRPr>
          </a:p>
          <a:p>
            <a:pPr indent="0" lvl="0" marL="0" marR="101600" rtl="0" algn="l">
              <a:lnSpc>
                <a:spcPct val="115000"/>
              </a:lnSpc>
              <a:spcBef>
                <a:spcPts val="0"/>
              </a:spcBef>
              <a:spcAft>
                <a:spcPts val="0"/>
              </a:spcAft>
              <a:buNone/>
            </a:pPr>
            <a:r>
              <a:rPr lang="en">
                <a:latin typeface="Courier New"/>
                <a:ea typeface="Courier New"/>
                <a:cs typeface="Courier New"/>
                <a:sym typeface="Courier New"/>
              </a:rPr>
              <a:t>collectn_3 = np.random.normal(90, 20, 200)</a:t>
            </a:r>
            <a:endParaRPr>
              <a:latin typeface="Courier New"/>
              <a:ea typeface="Courier New"/>
              <a:cs typeface="Courier New"/>
              <a:sym typeface="Courier New"/>
            </a:endParaRPr>
          </a:p>
          <a:p>
            <a:pPr indent="0" lvl="0" marL="0" marR="101600" rtl="0" algn="l">
              <a:lnSpc>
                <a:spcPct val="115000"/>
              </a:lnSpc>
              <a:spcBef>
                <a:spcPts val="0"/>
              </a:spcBef>
              <a:spcAft>
                <a:spcPts val="0"/>
              </a:spcAft>
              <a:buNone/>
            </a:pPr>
            <a:r>
              <a:rPr lang="en">
                <a:latin typeface="Courier New"/>
                <a:ea typeface="Courier New"/>
                <a:cs typeface="Courier New"/>
                <a:sym typeface="Courier New"/>
              </a:rPr>
              <a:t>collectn_4 = np.random.normal(70, 25, 200)</a:t>
            </a:r>
            <a:endParaRPr>
              <a:latin typeface="Courier New"/>
              <a:ea typeface="Courier New"/>
              <a:cs typeface="Courier New"/>
              <a:sym typeface="Courier New"/>
            </a:endParaRPr>
          </a:p>
          <a:p>
            <a:pPr indent="0" lvl="0" marL="0" marR="101600" rtl="0" algn="l">
              <a:lnSpc>
                <a:spcPct val="115000"/>
              </a:lnSpc>
              <a:spcBef>
                <a:spcPts val="0"/>
              </a:spcBef>
              <a:spcAft>
                <a:spcPts val="0"/>
              </a:spcAft>
              <a:buNone/>
            </a:pPr>
            <a:r>
              <a:rPr lang="en">
                <a:latin typeface="Courier New"/>
                <a:ea typeface="Courier New"/>
                <a:cs typeface="Courier New"/>
                <a:sym typeface="Courier New"/>
              </a:rPr>
              <a:t>## combine these different collections into a list    </a:t>
            </a:r>
            <a:endParaRPr>
              <a:latin typeface="Courier New"/>
              <a:ea typeface="Courier New"/>
              <a:cs typeface="Courier New"/>
              <a:sym typeface="Courier New"/>
            </a:endParaRPr>
          </a:p>
          <a:p>
            <a:pPr indent="0" lvl="0" marL="0" marR="101600" rtl="0" algn="l">
              <a:lnSpc>
                <a:spcPct val="115000"/>
              </a:lnSpc>
              <a:spcBef>
                <a:spcPts val="0"/>
              </a:spcBef>
              <a:spcAft>
                <a:spcPts val="0"/>
              </a:spcAft>
              <a:buNone/>
            </a:pPr>
            <a:r>
              <a:rPr lang="en">
                <a:latin typeface="Courier New"/>
                <a:ea typeface="Courier New"/>
                <a:cs typeface="Courier New"/>
                <a:sym typeface="Courier New"/>
              </a:rPr>
              <a:t>data_to_plot = [collectn_1, collectn_2, collectn_3, collectn_4]</a:t>
            </a:r>
            <a:endParaRPr>
              <a:latin typeface="Courier New"/>
              <a:ea typeface="Courier New"/>
              <a:cs typeface="Courier New"/>
              <a:sym typeface="Courier New"/>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8" name="Shape 768"/>
        <p:cNvGrpSpPr/>
        <p:nvPr/>
      </p:nvGrpSpPr>
      <p:grpSpPr>
        <a:xfrm>
          <a:off x="0" y="0"/>
          <a:ext cx="0" cy="0"/>
          <a:chOff x="0" y="0"/>
          <a:chExt cx="0" cy="0"/>
        </a:xfrm>
      </p:grpSpPr>
      <p:sp>
        <p:nvSpPr>
          <p:cNvPr id="769" name="Google Shape;769;p120"/>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Box plot - Example - Code (Contd…)</a:t>
            </a:r>
            <a:endParaRPr sz="2400">
              <a:solidFill>
                <a:srgbClr val="434343"/>
              </a:solidFill>
              <a:latin typeface="Avenir"/>
              <a:ea typeface="Avenir"/>
              <a:cs typeface="Avenir"/>
              <a:sym typeface="Avenir"/>
            </a:endParaRPr>
          </a:p>
        </p:txBody>
      </p:sp>
      <p:sp>
        <p:nvSpPr>
          <p:cNvPr id="770" name="Google Shape;770;p120"/>
          <p:cNvSpPr txBox="1"/>
          <p:nvPr/>
        </p:nvSpPr>
        <p:spPr>
          <a:xfrm>
            <a:off x="480800" y="1138150"/>
            <a:ext cx="7849500" cy="34239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101600" rtl="0" algn="l">
              <a:lnSpc>
                <a:spcPct val="115000"/>
              </a:lnSpc>
              <a:spcBef>
                <a:spcPts val="0"/>
              </a:spcBef>
              <a:spcAft>
                <a:spcPts val="0"/>
              </a:spcAft>
              <a:buNone/>
            </a:pPr>
            <a:r>
              <a:rPr lang="en">
                <a:latin typeface="Courier New"/>
                <a:ea typeface="Courier New"/>
                <a:cs typeface="Courier New"/>
                <a:sym typeface="Courier New"/>
              </a:rPr>
              <a:t># Create a figure instance</a:t>
            </a:r>
            <a:endParaRPr>
              <a:latin typeface="Courier New"/>
              <a:ea typeface="Courier New"/>
              <a:cs typeface="Courier New"/>
              <a:sym typeface="Courier New"/>
            </a:endParaRPr>
          </a:p>
          <a:p>
            <a:pPr indent="0" lvl="0" marL="0" marR="101600" rtl="0" algn="l">
              <a:lnSpc>
                <a:spcPct val="115000"/>
              </a:lnSpc>
              <a:spcBef>
                <a:spcPts val="0"/>
              </a:spcBef>
              <a:spcAft>
                <a:spcPts val="0"/>
              </a:spcAft>
              <a:buNone/>
            </a:pPr>
            <a:r>
              <a:rPr lang="en">
                <a:latin typeface="Courier New"/>
                <a:ea typeface="Courier New"/>
                <a:cs typeface="Courier New"/>
                <a:sym typeface="Courier New"/>
              </a:rPr>
              <a:t>fig = plt.figure(1, figsize=(9, 6))</a:t>
            </a:r>
            <a:endParaRPr>
              <a:latin typeface="Courier New"/>
              <a:ea typeface="Courier New"/>
              <a:cs typeface="Courier New"/>
              <a:sym typeface="Courier New"/>
            </a:endParaRPr>
          </a:p>
          <a:p>
            <a:pPr indent="0" lvl="0" marL="0" marR="101600" rtl="0" algn="l">
              <a:lnSpc>
                <a:spcPct val="115000"/>
              </a:lnSpc>
              <a:spcBef>
                <a:spcPts val="0"/>
              </a:spcBef>
              <a:spcAft>
                <a:spcPts val="0"/>
              </a:spcAft>
              <a:buNone/>
            </a:pPr>
            <a:r>
              <a:t/>
            </a:r>
            <a:endParaRPr>
              <a:latin typeface="Courier New"/>
              <a:ea typeface="Courier New"/>
              <a:cs typeface="Courier New"/>
              <a:sym typeface="Courier New"/>
            </a:endParaRPr>
          </a:p>
          <a:p>
            <a:pPr indent="0" lvl="0" marL="0" marR="101600" rtl="0" algn="l">
              <a:lnSpc>
                <a:spcPct val="115000"/>
              </a:lnSpc>
              <a:spcBef>
                <a:spcPts val="0"/>
              </a:spcBef>
              <a:spcAft>
                <a:spcPts val="0"/>
              </a:spcAft>
              <a:buNone/>
            </a:pPr>
            <a:r>
              <a:rPr lang="en">
                <a:latin typeface="Courier New"/>
                <a:ea typeface="Courier New"/>
                <a:cs typeface="Courier New"/>
                <a:sym typeface="Courier New"/>
              </a:rPr>
              <a:t># Create an axes instance</a:t>
            </a:r>
            <a:endParaRPr>
              <a:latin typeface="Courier New"/>
              <a:ea typeface="Courier New"/>
              <a:cs typeface="Courier New"/>
              <a:sym typeface="Courier New"/>
            </a:endParaRPr>
          </a:p>
          <a:p>
            <a:pPr indent="0" lvl="0" marL="0" marR="101600" rtl="0" algn="l">
              <a:lnSpc>
                <a:spcPct val="115000"/>
              </a:lnSpc>
              <a:spcBef>
                <a:spcPts val="0"/>
              </a:spcBef>
              <a:spcAft>
                <a:spcPts val="0"/>
              </a:spcAft>
              <a:buNone/>
            </a:pPr>
            <a:r>
              <a:rPr lang="en">
                <a:latin typeface="Courier New"/>
                <a:ea typeface="Courier New"/>
                <a:cs typeface="Courier New"/>
                <a:sym typeface="Courier New"/>
              </a:rPr>
              <a:t>ax = fig.add_subplot(111)</a:t>
            </a:r>
            <a:endParaRPr>
              <a:latin typeface="Courier New"/>
              <a:ea typeface="Courier New"/>
              <a:cs typeface="Courier New"/>
              <a:sym typeface="Courier New"/>
            </a:endParaRPr>
          </a:p>
          <a:p>
            <a:pPr indent="0" lvl="0" marL="0" marR="101600" rtl="0" algn="l">
              <a:lnSpc>
                <a:spcPct val="115000"/>
              </a:lnSpc>
              <a:spcBef>
                <a:spcPts val="0"/>
              </a:spcBef>
              <a:spcAft>
                <a:spcPts val="0"/>
              </a:spcAft>
              <a:buNone/>
            </a:pPr>
            <a:r>
              <a:t/>
            </a:r>
            <a:endParaRPr>
              <a:latin typeface="Courier New"/>
              <a:ea typeface="Courier New"/>
              <a:cs typeface="Courier New"/>
              <a:sym typeface="Courier New"/>
            </a:endParaRPr>
          </a:p>
          <a:p>
            <a:pPr indent="0" lvl="0" marL="0" marR="101600" rtl="0" algn="l">
              <a:lnSpc>
                <a:spcPct val="115000"/>
              </a:lnSpc>
              <a:spcBef>
                <a:spcPts val="0"/>
              </a:spcBef>
              <a:spcAft>
                <a:spcPts val="0"/>
              </a:spcAft>
              <a:buNone/>
            </a:pPr>
            <a:r>
              <a:rPr lang="en">
                <a:latin typeface="Courier New"/>
                <a:ea typeface="Courier New"/>
                <a:cs typeface="Courier New"/>
                <a:sym typeface="Courier New"/>
              </a:rPr>
              <a:t># Create the boxplot</a:t>
            </a:r>
            <a:endParaRPr>
              <a:latin typeface="Courier New"/>
              <a:ea typeface="Courier New"/>
              <a:cs typeface="Courier New"/>
              <a:sym typeface="Courier New"/>
            </a:endParaRPr>
          </a:p>
          <a:p>
            <a:pPr indent="0" lvl="0" marL="0" marR="101600" rtl="0" algn="l">
              <a:lnSpc>
                <a:spcPct val="115000"/>
              </a:lnSpc>
              <a:spcBef>
                <a:spcPts val="0"/>
              </a:spcBef>
              <a:spcAft>
                <a:spcPts val="0"/>
              </a:spcAft>
              <a:buNone/>
            </a:pPr>
            <a:r>
              <a:rPr lang="en">
                <a:latin typeface="Courier New"/>
                <a:ea typeface="Courier New"/>
                <a:cs typeface="Courier New"/>
                <a:sym typeface="Courier New"/>
              </a:rPr>
              <a:t>bp = ax.boxplot(data_to_plot)</a:t>
            </a:r>
            <a:endParaRPr>
              <a:latin typeface="Courier New"/>
              <a:ea typeface="Courier New"/>
              <a:cs typeface="Courier New"/>
              <a:sym typeface="Courier New"/>
            </a:endParaRPr>
          </a:p>
          <a:p>
            <a:pPr indent="0" lvl="0" marL="0" marR="101600" rtl="0" algn="l">
              <a:lnSpc>
                <a:spcPct val="115000"/>
              </a:lnSpc>
              <a:spcBef>
                <a:spcPts val="0"/>
              </a:spcBef>
              <a:spcAft>
                <a:spcPts val="0"/>
              </a:spcAft>
              <a:buNone/>
            </a:pPr>
            <a:r>
              <a:t/>
            </a:r>
            <a:endParaRPr>
              <a:latin typeface="Courier New"/>
              <a:ea typeface="Courier New"/>
              <a:cs typeface="Courier New"/>
              <a:sym typeface="Courier New"/>
            </a:endParaRPr>
          </a:p>
          <a:p>
            <a:pPr indent="0" lvl="0" marL="0" marR="101600" rtl="0" algn="l">
              <a:lnSpc>
                <a:spcPct val="115000"/>
              </a:lnSpc>
              <a:spcBef>
                <a:spcPts val="0"/>
              </a:spcBef>
              <a:spcAft>
                <a:spcPts val="0"/>
              </a:spcAft>
              <a:buNone/>
            </a:pPr>
            <a:r>
              <a:rPr lang="en">
                <a:latin typeface="Courier New"/>
                <a:ea typeface="Courier New"/>
                <a:cs typeface="Courier New"/>
                <a:sym typeface="Courier New"/>
              </a:rPr>
              <a:t># Save the figure</a:t>
            </a:r>
            <a:endParaRPr>
              <a:latin typeface="Courier New"/>
              <a:ea typeface="Courier New"/>
              <a:cs typeface="Courier New"/>
              <a:sym typeface="Courier New"/>
            </a:endParaRPr>
          </a:p>
          <a:p>
            <a:pPr indent="0" lvl="0" marL="0" marR="101600" rtl="0" algn="l">
              <a:lnSpc>
                <a:spcPct val="115000"/>
              </a:lnSpc>
              <a:spcBef>
                <a:spcPts val="0"/>
              </a:spcBef>
              <a:spcAft>
                <a:spcPts val="0"/>
              </a:spcAft>
              <a:buNone/>
            </a:pPr>
            <a:r>
              <a:rPr lang="en">
                <a:latin typeface="Courier New"/>
                <a:ea typeface="Courier New"/>
                <a:cs typeface="Courier New"/>
                <a:sym typeface="Courier New"/>
              </a:rPr>
              <a:t>fig.savefig('fig1.png', bbox_inches='tight')</a:t>
            </a:r>
            <a:endParaRPr>
              <a:latin typeface="Courier New"/>
              <a:ea typeface="Courier New"/>
              <a:cs typeface="Courier New"/>
              <a:sym typeface="Courier New"/>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4" name="Shape 774"/>
        <p:cNvGrpSpPr/>
        <p:nvPr/>
      </p:nvGrpSpPr>
      <p:grpSpPr>
        <a:xfrm>
          <a:off x="0" y="0"/>
          <a:ext cx="0" cy="0"/>
          <a:chOff x="0" y="0"/>
          <a:chExt cx="0" cy="0"/>
        </a:xfrm>
      </p:grpSpPr>
      <p:sp>
        <p:nvSpPr>
          <p:cNvPr id="775" name="Google Shape;775;p121"/>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Box plot - Example - Output</a:t>
            </a:r>
            <a:endParaRPr sz="2400">
              <a:solidFill>
                <a:srgbClr val="434343"/>
              </a:solidFill>
              <a:latin typeface="Avenir"/>
              <a:ea typeface="Avenir"/>
              <a:cs typeface="Avenir"/>
              <a:sym typeface="Avenir"/>
            </a:endParaRPr>
          </a:p>
        </p:txBody>
      </p:sp>
      <p:sp>
        <p:nvSpPr>
          <p:cNvPr id="776" name="Google Shape;776;p121"/>
          <p:cNvSpPr txBox="1"/>
          <p:nvPr/>
        </p:nvSpPr>
        <p:spPr>
          <a:xfrm>
            <a:off x="4169641" y="4711325"/>
            <a:ext cx="1127400" cy="236700"/>
          </a:xfrm>
          <a:prstGeom prst="rect">
            <a:avLst/>
          </a:prstGeom>
          <a:noFill/>
          <a:ln>
            <a:noFill/>
          </a:ln>
        </p:spPr>
        <p:txBody>
          <a:bodyPr anchorCtr="0" anchor="t" bIns="91425" lIns="91425" spcFirstLastPara="1" rIns="91425" wrap="square" tIns="91425">
            <a:noAutofit/>
          </a:bodyPr>
          <a:lstStyle/>
          <a:p>
            <a:pPr indent="0" lvl="0" marL="0" rtl="0" algn="l">
              <a:lnSpc>
                <a:spcPct val="6000"/>
              </a:lnSpc>
              <a:spcBef>
                <a:spcPts val="0"/>
              </a:spcBef>
              <a:spcAft>
                <a:spcPts val="0"/>
              </a:spcAft>
              <a:buNone/>
            </a:pPr>
            <a:r>
              <a:rPr lang="en">
                <a:highlight>
                  <a:srgbClr val="FFFFFF"/>
                </a:highlight>
                <a:latin typeface="Avenir"/>
                <a:ea typeface="Avenir"/>
                <a:cs typeface="Avenir"/>
                <a:sym typeface="Avenir"/>
              </a:rPr>
              <a:t>Box plot</a:t>
            </a:r>
            <a:endParaRPr>
              <a:highlight>
                <a:srgbClr val="FFFFFF"/>
              </a:highlight>
              <a:latin typeface="Avenir"/>
              <a:ea typeface="Avenir"/>
              <a:cs typeface="Avenir"/>
              <a:sym typeface="Avenir"/>
            </a:endParaRPr>
          </a:p>
          <a:p>
            <a:pPr indent="0" lvl="0" marL="0" rtl="0" algn="l">
              <a:lnSpc>
                <a:spcPct val="6000"/>
              </a:lnSpc>
              <a:spcBef>
                <a:spcPts val="0"/>
              </a:spcBef>
              <a:spcAft>
                <a:spcPts val="0"/>
              </a:spcAft>
              <a:buNone/>
            </a:pPr>
            <a:r>
              <a:t/>
            </a:r>
            <a:endParaRPr>
              <a:highlight>
                <a:srgbClr val="FFFFFF"/>
              </a:highlight>
              <a:latin typeface="Avenir"/>
              <a:ea typeface="Avenir"/>
              <a:cs typeface="Avenir"/>
              <a:sym typeface="Avenir"/>
            </a:endParaRPr>
          </a:p>
        </p:txBody>
      </p:sp>
      <p:pic>
        <p:nvPicPr>
          <p:cNvPr id="777" name="Google Shape;777;p121"/>
          <p:cNvPicPr preferRelativeResize="0"/>
          <p:nvPr/>
        </p:nvPicPr>
        <p:blipFill>
          <a:blip r:embed="rId3">
            <a:alphaModFix/>
          </a:blip>
          <a:stretch>
            <a:fillRect/>
          </a:stretch>
        </p:blipFill>
        <p:spPr>
          <a:xfrm>
            <a:off x="2188451" y="1185475"/>
            <a:ext cx="4610599" cy="3210850"/>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1" name="Shape 781"/>
        <p:cNvGrpSpPr/>
        <p:nvPr/>
      </p:nvGrpSpPr>
      <p:grpSpPr>
        <a:xfrm>
          <a:off x="0" y="0"/>
          <a:ext cx="0" cy="0"/>
          <a:chOff x="0" y="0"/>
          <a:chExt cx="0" cy="0"/>
        </a:xfrm>
      </p:grpSpPr>
      <p:sp>
        <p:nvSpPr>
          <p:cNvPr id="782" name="Google Shape;782;p122"/>
          <p:cNvSpPr txBox="1"/>
          <p:nvPr/>
        </p:nvSpPr>
        <p:spPr>
          <a:xfrm>
            <a:off x="353400" y="2162975"/>
            <a:ext cx="8437200" cy="1163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solidFill>
                  <a:srgbClr val="3C3C3B"/>
                </a:solidFill>
                <a:latin typeface="Avenir"/>
                <a:ea typeface="Avenir"/>
                <a:cs typeface="Avenir"/>
                <a:sym typeface="Avenir"/>
              </a:rPr>
              <a:t>We will visualize the </a:t>
            </a:r>
            <a:r>
              <a:rPr b="1" lang="en" sz="1800">
                <a:solidFill>
                  <a:srgbClr val="3C3C3B"/>
                </a:solidFill>
                <a:latin typeface="Avenir"/>
                <a:ea typeface="Avenir"/>
                <a:cs typeface="Avenir"/>
                <a:sym typeface="Avenir"/>
              </a:rPr>
              <a:t>intelligence quotient</a:t>
            </a:r>
            <a:r>
              <a:rPr lang="en" sz="1800">
                <a:solidFill>
                  <a:srgbClr val="3C3C3B"/>
                </a:solidFill>
                <a:latin typeface="Avenir"/>
                <a:ea typeface="Avenir"/>
                <a:cs typeface="Avenir"/>
                <a:sym typeface="Avenir"/>
              </a:rPr>
              <a:t> (</a:t>
            </a:r>
            <a:r>
              <a:rPr b="1" lang="en" sz="1800">
                <a:solidFill>
                  <a:srgbClr val="3C3C3B"/>
                </a:solidFill>
                <a:latin typeface="Avenir"/>
                <a:ea typeface="Avenir"/>
                <a:cs typeface="Avenir"/>
                <a:sym typeface="Avenir"/>
              </a:rPr>
              <a:t>IQ</a:t>
            </a:r>
            <a:r>
              <a:rPr lang="en" sz="1800">
                <a:solidFill>
                  <a:srgbClr val="3C3C3B"/>
                </a:solidFill>
                <a:latin typeface="Avenir"/>
                <a:ea typeface="Avenir"/>
                <a:cs typeface="Avenir"/>
                <a:sym typeface="Avenir"/>
              </a:rPr>
              <a:t>) using boxplot. 100 people have come for an interview in a company. To place an individual applicant in the overall group, a </a:t>
            </a:r>
            <a:r>
              <a:rPr lang="en" sz="1800">
                <a:solidFill>
                  <a:srgbClr val="3C3C3B"/>
                </a:solidFill>
                <a:latin typeface="Avenir"/>
                <a:ea typeface="Avenir"/>
                <a:cs typeface="Avenir"/>
                <a:sym typeface="Avenir"/>
              </a:rPr>
              <a:t>box plot</a:t>
            </a:r>
            <a:r>
              <a:rPr lang="en" sz="1800">
                <a:solidFill>
                  <a:srgbClr val="3C3C3B"/>
                </a:solidFill>
                <a:latin typeface="Avenir"/>
                <a:ea typeface="Avenir"/>
                <a:cs typeface="Avenir"/>
                <a:sym typeface="Avenir"/>
              </a:rPr>
              <a:t> </a:t>
            </a:r>
            <a:r>
              <a:rPr lang="en" sz="1800">
                <a:solidFill>
                  <a:srgbClr val="3C3C3B"/>
                </a:solidFill>
                <a:latin typeface="Avenir"/>
                <a:ea typeface="Avenir"/>
                <a:cs typeface="Avenir"/>
                <a:sym typeface="Avenir"/>
              </a:rPr>
              <a:t>s</a:t>
            </a:r>
            <a:r>
              <a:rPr lang="en" sz="1800">
                <a:solidFill>
                  <a:srgbClr val="3C3C3B"/>
                </a:solidFill>
                <a:latin typeface="Avenir"/>
                <a:ea typeface="Avenir"/>
                <a:cs typeface="Avenir"/>
                <a:sym typeface="Avenir"/>
              </a:rPr>
              <a:t>hall be used.</a:t>
            </a:r>
            <a:endParaRPr sz="1800">
              <a:solidFill>
                <a:srgbClr val="3C3C3B"/>
              </a:solidFill>
              <a:latin typeface="Avenir"/>
              <a:ea typeface="Avenir"/>
              <a:cs typeface="Avenir"/>
              <a:sym typeface="Avenir"/>
            </a:endParaRPr>
          </a:p>
        </p:txBody>
      </p:sp>
      <p:sp>
        <p:nvSpPr>
          <p:cNvPr id="783" name="Google Shape;783;p122"/>
          <p:cNvSpPr txBox="1"/>
          <p:nvPr/>
        </p:nvSpPr>
        <p:spPr>
          <a:xfrm>
            <a:off x="377550" y="140875"/>
            <a:ext cx="7806900" cy="62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Using boxplot to visualize IQ</a:t>
            </a:r>
            <a:endParaRPr sz="2400">
              <a:solidFill>
                <a:srgbClr val="434343"/>
              </a:solidFill>
              <a:latin typeface="Avenir"/>
              <a:ea typeface="Avenir"/>
              <a:cs typeface="Avenir"/>
              <a:sym typeface="Aveni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7" name="Shape 787"/>
        <p:cNvGrpSpPr/>
        <p:nvPr/>
      </p:nvGrpSpPr>
      <p:grpSpPr>
        <a:xfrm>
          <a:off x="0" y="0"/>
          <a:ext cx="0" cy="0"/>
          <a:chOff x="0" y="0"/>
          <a:chExt cx="0" cy="0"/>
        </a:xfrm>
      </p:grpSpPr>
      <p:sp>
        <p:nvSpPr>
          <p:cNvPr id="788" name="Google Shape;788;p123"/>
          <p:cNvSpPr txBox="1"/>
          <p:nvPr/>
        </p:nvSpPr>
        <p:spPr>
          <a:xfrm>
            <a:off x="353400" y="1276500"/>
            <a:ext cx="8437200" cy="2133900"/>
          </a:xfrm>
          <a:prstGeom prst="rect">
            <a:avLst/>
          </a:prstGeom>
          <a:noFill/>
          <a:ln>
            <a:noFill/>
          </a:ln>
        </p:spPr>
        <p:txBody>
          <a:bodyPr anchorCtr="0" anchor="t" bIns="91425" lIns="91425" spcFirstLastPara="1" rIns="91425" wrap="square" tIns="91425">
            <a:noAutofit/>
          </a:bodyPr>
          <a:lstStyle/>
          <a:p>
            <a:pPr indent="0" lvl="0" marL="0" marR="139700" rtl="0" algn="l">
              <a:lnSpc>
                <a:spcPct val="100000"/>
              </a:lnSpc>
              <a:spcBef>
                <a:spcPts val="0"/>
              </a:spcBef>
              <a:spcAft>
                <a:spcPts val="0"/>
              </a:spcAft>
              <a:buNone/>
            </a:pPr>
            <a:r>
              <a:rPr lang="en" sz="1800">
                <a:solidFill>
                  <a:srgbClr val="3C3C3B"/>
                </a:solidFill>
                <a:latin typeface="Avenir"/>
                <a:ea typeface="Avenir"/>
                <a:cs typeface="Avenir"/>
                <a:sym typeface="Avenir"/>
              </a:rPr>
              <a:t>The following are the </a:t>
            </a:r>
            <a:r>
              <a:rPr lang="en" sz="1800">
                <a:solidFill>
                  <a:srgbClr val="3D85C6"/>
                </a:solidFill>
                <a:latin typeface="Avenir"/>
                <a:ea typeface="Avenir"/>
                <a:cs typeface="Avenir"/>
                <a:sym typeface="Avenir"/>
              </a:rPr>
              <a:t>steps</a:t>
            </a:r>
            <a:r>
              <a:rPr lang="en" sz="1800">
                <a:solidFill>
                  <a:srgbClr val="3C3C3B"/>
                </a:solidFill>
                <a:latin typeface="Avenir"/>
                <a:ea typeface="Avenir"/>
                <a:cs typeface="Avenir"/>
                <a:sym typeface="Avenir"/>
              </a:rPr>
              <a:t> to perform:</a:t>
            </a:r>
            <a:endParaRPr sz="1800">
              <a:solidFill>
                <a:srgbClr val="3C3C3B"/>
              </a:solidFill>
              <a:latin typeface="Avenir"/>
              <a:ea typeface="Avenir"/>
              <a:cs typeface="Avenir"/>
              <a:sym typeface="Avenir"/>
            </a:endParaRPr>
          </a:p>
          <a:p>
            <a:pPr indent="-342900" lvl="0" marL="457200" marR="139700" rtl="0" algn="l">
              <a:lnSpc>
                <a:spcPct val="115000"/>
              </a:lnSpc>
              <a:spcBef>
                <a:spcPts val="2000"/>
              </a:spcBef>
              <a:spcAft>
                <a:spcPts val="0"/>
              </a:spcAft>
              <a:buSzPts val="1800"/>
              <a:buFont typeface="Avenir"/>
              <a:buChar char="●"/>
            </a:pPr>
            <a:r>
              <a:rPr lang="en" sz="1800">
                <a:latin typeface="Avenir"/>
                <a:ea typeface="Avenir"/>
                <a:cs typeface="Avenir"/>
                <a:sym typeface="Avenir"/>
              </a:rPr>
              <a:t>Import the necessary modules and enable plotting within a Jupyter Notebook</a:t>
            </a:r>
            <a:endParaRPr sz="1800">
              <a:latin typeface="Avenir"/>
              <a:ea typeface="Avenir"/>
              <a:cs typeface="Avenir"/>
              <a:sym typeface="Avenir"/>
            </a:endParaRPr>
          </a:p>
          <a:p>
            <a:pPr indent="-342900" lvl="0" marL="457200" marR="139700" rtl="0" algn="l">
              <a:lnSpc>
                <a:spcPct val="115000"/>
              </a:lnSpc>
              <a:spcBef>
                <a:spcPts val="1000"/>
              </a:spcBef>
              <a:spcAft>
                <a:spcPts val="0"/>
              </a:spcAft>
              <a:buSzPts val="1800"/>
              <a:buFont typeface="Avenir"/>
              <a:buChar char="●"/>
            </a:pPr>
            <a:r>
              <a:rPr lang="en" sz="1800">
                <a:solidFill>
                  <a:srgbClr val="3C3C3B"/>
                </a:solidFill>
                <a:latin typeface="Avenir"/>
                <a:ea typeface="Avenir"/>
                <a:cs typeface="Avenir"/>
                <a:sym typeface="Avenir"/>
              </a:rPr>
              <a:t>Use pandas to read the </a:t>
            </a:r>
            <a:r>
              <a:rPr lang="en" sz="1800">
                <a:solidFill>
                  <a:srgbClr val="3D85C6"/>
                </a:solidFill>
                <a:latin typeface="Avenir"/>
                <a:ea typeface="Avenir"/>
                <a:cs typeface="Avenir"/>
                <a:sym typeface="Avenir"/>
              </a:rPr>
              <a:t>IQ.csv</a:t>
            </a:r>
            <a:r>
              <a:rPr lang="en" sz="1800">
                <a:solidFill>
                  <a:srgbClr val="3C3C3B"/>
                </a:solidFill>
                <a:latin typeface="Avenir"/>
                <a:ea typeface="Avenir"/>
                <a:cs typeface="Avenir"/>
                <a:sym typeface="Avenir"/>
              </a:rPr>
              <a:t> dataset</a:t>
            </a:r>
            <a:endParaRPr sz="1800">
              <a:latin typeface="Avenir"/>
              <a:ea typeface="Avenir"/>
              <a:cs typeface="Avenir"/>
              <a:sym typeface="Avenir"/>
            </a:endParaRPr>
          </a:p>
          <a:p>
            <a:pPr indent="-342900" lvl="0" marL="457200" marR="139700" rtl="0" algn="just">
              <a:lnSpc>
                <a:spcPct val="115000"/>
              </a:lnSpc>
              <a:spcBef>
                <a:spcPts val="1000"/>
              </a:spcBef>
              <a:spcAft>
                <a:spcPts val="0"/>
              </a:spcAft>
              <a:buSzPts val="1800"/>
              <a:buFont typeface="Avenir"/>
              <a:buChar char="●"/>
            </a:pPr>
            <a:r>
              <a:rPr lang="en" sz="1800">
                <a:latin typeface="Avenir"/>
                <a:ea typeface="Avenir"/>
                <a:cs typeface="Avenir"/>
                <a:sym typeface="Avenir"/>
              </a:rPr>
              <a:t>Create a box plot to visualize the IQ scores. Add labels and a title</a:t>
            </a:r>
            <a:endParaRPr sz="1800">
              <a:latin typeface="Avenir"/>
              <a:ea typeface="Avenir"/>
              <a:cs typeface="Avenir"/>
              <a:sym typeface="Avenir"/>
            </a:endParaRPr>
          </a:p>
        </p:txBody>
      </p:sp>
      <p:sp>
        <p:nvSpPr>
          <p:cNvPr id="789" name="Google Shape;789;p123"/>
          <p:cNvSpPr txBox="1"/>
          <p:nvPr/>
        </p:nvSpPr>
        <p:spPr>
          <a:xfrm>
            <a:off x="377550" y="140875"/>
            <a:ext cx="7806900" cy="62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Using boxplot to visualize IQ</a:t>
            </a:r>
            <a:endParaRPr sz="2400">
              <a:solidFill>
                <a:srgbClr val="434343"/>
              </a:solidFill>
              <a:latin typeface="Avenir"/>
              <a:ea typeface="Avenir"/>
              <a:cs typeface="Avenir"/>
              <a:sym typeface="Aveni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3" name="Shape 793"/>
        <p:cNvGrpSpPr/>
        <p:nvPr/>
      </p:nvGrpSpPr>
      <p:grpSpPr>
        <a:xfrm>
          <a:off x="0" y="0"/>
          <a:ext cx="0" cy="0"/>
          <a:chOff x="0" y="0"/>
          <a:chExt cx="0" cy="0"/>
        </a:xfrm>
      </p:grpSpPr>
      <p:sp>
        <p:nvSpPr>
          <p:cNvPr id="794" name="Google Shape;794;p124"/>
          <p:cNvSpPr txBox="1"/>
          <p:nvPr/>
        </p:nvSpPr>
        <p:spPr>
          <a:xfrm>
            <a:off x="353400" y="1047900"/>
            <a:ext cx="8437200" cy="563100"/>
          </a:xfrm>
          <a:prstGeom prst="rect">
            <a:avLst/>
          </a:prstGeom>
          <a:noFill/>
          <a:ln>
            <a:noFill/>
          </a:ln>
        </p:spPr>
        <p:txBody>
          <a:bodyPr anchorCtr="0" anchor="t" bIns="91425" lIns="91425" spcFirstLastPara="1" rIns="91425" wrap="square" tIns="91425">
            <a:noAutofit/>
          </a:bodyPr>
          <a:lstStyle/>
          <a:p>
            <a:pPr indent="0" lvl="0" marL="0" marR="139700" rtl="0" algn="just">
              <a:lnSpc>
                <a:spcPct val="115000"/>
              </a:lnSpc>
              <a:spcBef>
                <a:spcPts val="0"/>
              </a:spcBef>
              <a:spcAft>
                <a:spcPts val="0"/>
              </a:spcAft>
              <a:buNone/>
            </a:pPr>
            <a:r>
              <a:rPr lang="en" sz="1800">
                <a:solidFill>
                  <a:srgbClr val="3C3C3B"/>
                </a:solidFill>
                <a:latin typeface="Avenir"/>
                <a:ea typeface="Avenir"/>
                <a:cs typeface="Avenir"/>
                <a:sym typeface="Avenir"/>
              </a:rPr>
              <a:t>Create a box plot to visualize the same IQ scores. Add labels and a title.</a:t>
            </a:r>
            <a:endParaRPr sz="1800">
              <a:solidFill>
                <a:srgbClr val="3C3C3B"/>
              </a:solidFill>
              <a:latin typeface="Avenir"/>
              <a:ea typeface="Avenir"/>
              <a:cs typeface="Avenir"/>
              <a:sym typeface="Avenir"/>
            </a:endParaRPr>
          </a:p>
        </p:txBody>
      </p:sp>
      <p:sp>
        <p:nvSpPr>
          <p:cNvPr id="795" name="Google Shape;795;p124"/>
          <p:cNvSpPr txBox="1"/>
          <p:nvPr/>
        </p:nvSpPr>
        <p:spPr>
          <a:xfrm>
            <a:off x="377550" y="140875"/>
            <a:ext cx="7806900" cy="62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Using boxplot to visualize IQ - Code</a:t>
            </a:r>
            <a:endParaRPr sz="2400">
              <a:solidFill>
                <a:srgbClr val="434343"/>
              </a:solidFill>
              <a:latin typeface="Avenir"/>
              <a:ea typeface="Avenir"/>
              <a:cs typeface="Avenir"/>
              <a:sym typeface="Avenir"/>
            </a:endParaRPr>
          </a:p>
        </p:txBody>
      </p:sp>
      <p:sp>
        <p:nvSpPr>
          <p:cNvPr id="796" name="Google Shape;796;p124"/>
          <p:cNvSpPr txBox="1"/>
          <p:nvPr/>
        </p:nvSpPr>
        <p:spPr>
          <a:xfrm>
            <a:off x="725100" y="1599600"/>
            <a:ext cx="7721400" cy="32985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101600" rtl="0" algn="l">
              <a:lnSpc>
                <a:spcPct val="115000"/>
              </a:lnSpc>
              <a:spcBef>
                <a:spcPts val="0"/>
              </a:spcBef>
              <a:spcAft>
                <a:spcPts val="0"/>
              </a:spcAft>
              <a:buNone/>
            </a:pPr>
            <a:r>
              <a:rPr lang="en" sz="1600">
                <a:solidFill>
                  <a:schemeClr val="dk1"/>
                </a:solidFill>
                <a:latin typeface="Courier New"/>
                <a:ea typeface="Courier New"/>
                <a:cs typeface="Courier New"/>
                <a:sym typeface="Courier New"/>
              </a:rPr>
              <a:t># Create figure</a:t>
            </a:r>
            <a:endParaRPr sz="1600">
              <a:solidFill>
                <a:schemeClr val="dk1"/>
              </a:solidFill>
              <a:latin typeface="Courier New"/>
              <a:ea typeface="Courier New"/>
              <a:cs typeface="Courier New"/>
              <a:sym typeface="Courier New"/>
            </a:endParaRPr>
          </a:p>
          <a:p>
            <a:pPr indent="0" lvl="0" marL="0" marR="101600" rtl="0" algn="l">
              <a:lnSpc>
                <a:spcPct val="115000"/>
              </a:lnSpc>
              <a:spcBef>
                <a:spcPts val="0"/>
              </a:spcBef>
              <a:spcAft>
                <a:spcPts val="0"/>
              </a:spcAft>
              <a:buNone/>
            </a:pPr>
            <a:r>
              <a:rPr b="1" lang="en" sz="1600">
                <a:solidFill>
                  <a:schemeClr val="dk1"/>
                </a:solidFill>
                <a:latin typeface="Courier New"/>
                <a:ea typeface="Courier New"/>
                <a:cs typeface="Courier New"/>
                <a:sym typeface="Courier New"/>
              </a:rPr>
              <a:t>plt.figure(figsize=(6, 4), dpi=150)</a:t>
            </a:r>
            <a:endParaRPr b="1" sz="1600">
              <a:solidFill>
                <a:schemeClr val="dk1"/>
              </a:solidFill>
              <a:latin typeface="Courier New"/>
              <a:ea typeface="Courier New"/>
              <a:cs typeface="Courier New"/>
              <a:sym typeface="Courier New"/>
            </a:endParaRPr>
          </a:p>
          <a:p>
            <a:pPr indent="0" lvl="0" marL="0" marR="101600" rtl="0" algn="l">
              <a:lnSpc>
                <a:spcPct val="115000"/>
              </a:lnSpc>
              <a:spcBef>
                <a:spcPts val="0"/>
              </a:spcBef>
              <a:spcAft>
                <a:spcPts val="0"/>
              </a:spcAft>
              <a:buNone/>
            </a:pPr>
            <a:r>
              <a:rPr lang="en" sz="1600">
                <a:solidFill>
                  <a:schemeClr val="dk1"/>
                </a:solidFill>
                <a:latin typeface="Courier New"/>
                <a:ea typeface="Courier New"/>
                <a:cs typeface="Courier New"/>
                <a:sym typeface="Courier New"/>
              </a:rPr>
              <a:t># Create histogram</a:t>
            </a:r>
            <a:endParaRPr sz="1600">
              <a:solidFill>
                <a:schemeClr val="dk1"/>
              </a:solidFill>
              <a:latin typeface="Courier New"/>
              <a:ea typeface="Courier New"/>
              <a:cs typeface="Courier New"/>
              <a:sym typeface="Courier New"/>
            </a:endParaRPr>
          </a:p>
          <a:p>
            <a:pPr indent="0" lvl="0" marL="0" marR="101600" rtl="0" algn="l">
              <a:lnSpc>
                <a:spcPct val="115000"/>
              </a:lnSpc>
              <a:spcBef>
                <a:spcPts val="0"/>
              </a:spcBef>
              <a:spcAft>
                <a:spcPts val="0"/>
              </a:spcAft>
              <a:buNone/>
            </a:pPr>
            <a:r>
              <a:rPr b="1" lang="en" sz="1600">
                <a:solidFill>
                  <a:schemeClr val="dk1"/>
                </a:solidFill>
                <a:latin typeface="Courier New"/>
                <a:ea typeface="Courier New"/>
                <a:cs typeface="Courier New"/>
                <a:sym typeface="Courier New"/>
              </a:rPr>
              <a:t>plt.boxplot(iq_scores)</a:t>
            </a:r>
            <a:endParaRPr b="1" sz="1600">
              <a:solidFill>
                <a:schemeClr val="dk1"/>
              </a:solidFill>
              <a:latin typeface="Courier New"/>
              <a:ea typeface="Courier New"/>
              <a:cs typeface="Courier New"/>
              <a:sym typeface="Courier New"/>
            </a:endParaRPr>
          </a:p>
          <a:p>
            <a:pPr indent="0" lvl="0" marL="0" marR="101600" rtl="0" algn="l">
              <a:lnSpc>
                <a:spcPct val="115000"/>
              </a:lnSpc>
              <a:spcBef>
                <a:spcPts val="0"/>
              </a:spcBef>
              <a:spcAft>
                <a:spcPts val="0"/>
              </a:spcAft>
              <a:buNone/>
            </a:pPr>
            <a:r>
              <a:rPr lang="en" sz="1600">
                <a:solidFill>
                  <a:schemeClr val="dk1"/>
                </a:solidFill>
                <a:latin typeface="Courier New"/>
                <a:ea typeface="Courier New"/>
                <a:cs typeface="Courier New"/>
                <a:sym typeface="Courier New"/>
              </a:rPr>
              <a:t># Add labels and title</a:t>
            </a:r>
            <a:endParaRPr sz="1600">
              <a:solidFill>
                <a:schemeClr val="dk1"/>
              </a:solidFill>
              <a:latin typeface="Courier New"/>
              <a:ea typeface="Courier New"/>
              <a:cs typeface="Courier New"/>
              <a:sym typeface="Courier New"/>
            </a:endParaRPr>
          </a:p>
          <a:p>
            <a:pPr indent="0" lvl="0" marL="0" marR="101600" rtl="0" algn="l">
              <a:lnSpc>
                <a:spcPct val="115000"/>
              </a:lnSpc>
              <a:spcBef>
                <a:spcPts val="0"/>
              </a:spcBef>
              <a:spcAft>
                <a:spcPts val="0"/>
              </a:spcAft>
              <a:buNone/>
            </a:pPr>
            <a:r>
              <a:rPr b="1" lang="en" sz="1600">
                <a:solidFill>
                  <a:schemeClr val="dk1"/>
                </a:solidFill>
                <a:latin typeface="Courier New"/>
                <a:ea typeface="Courier New"/>
                <a:cs typeface="Courier New"/>
                <a:sym typeface="Courier New"/>
              </a:rPr>
              <a:t>ax = plt.gca()</a:t>
            </a:r>
            <a:endParaRPr b="1" sz="1600">
              <a:solidFill>
                <a:schemeClr val="dk1"/>
              </a:solidFill>
              <a:latin typeface="Courier New"/>
              <a:ea typeface="Courier New"/>
              <a:cs typeface="Courier New"/>
              <a:sym typeface="Courier New"/>
            </a:endParaRPr>
          </a:p>
          <a:p>
            <a:pPr indent="0" lvl="0" marL="0" marR="101600" rtl="0" algn="l">
              <a:lnSpc>
                <a:spcPct val="115000"/>
              </a:lnSpc>
              <a:spcBef>
                <a:spcPts val="0"/>
              </a:spcBef>
              <a:spcAft>
                <a:spcPts val="0"/>
              </a:spcAft>
              <a:buNone/>
            </a:pPr>
            <a:r>
              <a:rPr b="1" lang="en" sz="1600">
                <a:solidFill>
                  <a:schemeClr val="dk1"/>
                </a:solidFill>
                <a:latin typeface="Courier New"/>
                <a:ea typeface="Courier New"/>
                <a:cs typeface="Courier New"/>
                <a:sym typeface="Courier New"/>
              </a:rPr>
              <a:t>ax.set_xticklabels(['Test group'])</a:t>
            </a:r>
            <a:endParaRPr b="1" sz="1600">
              <a:solidFill>
                <a:schemeClr val="dk1"/>
              </a:solidFill>
              <a:latin typeface="Courier New"/>
              <a:ea typeface="Courier New"/>
              <a:cs typeface="Courier New"/>
              <a:sym typeface="Courier New"/>
            </a:endParaRPr>
          </a:p>
          <a:p>
            <a:pPr indent="0" lvl="0" marL="0" marR="101600" rtl="0" algn="l">
              <a:lnSpc>
                <a:spcPct val="115000"/>
              </a:lnSpc>
              <a:spcBef>
                <a:spcPts val="0"/>
              </a:spcBef>
              <a:spcAft>
                <a:spcPts val="0"/>
              </a:spcAft>
              <a:buNone/>
            </a:pPr>
            <a:r>
              <a:rPr b="1" lang="en" sz="1600">
                <a:solidFill>
                  <a:schemeClr val="dk1"/>
                </a:solidFill>
                <a:latin typeface="Courier New"/>
                <a:ea typeface="Courier New"/>
                <a:cs typeface="Courier New"/>
                <a:sym typeface="Courier New"/>
              </a:rPr>
              <a:t>plt.ylabel('IQ score')</a:t>
            </a:r>
            <a:endParaRPr b="1" sz="1600">
              <a:solidFill>
                <a:schemeClr val="dk1"/>
              </a:solidFill>
              <a:latin typeface="Courier New"/>
              <a:ea typeface="Courier New"/>
              <a:cs typeface="Courier New"/>
              <a:sym typeface="Courier New"/>
            </a:endParaRPr>
          </a:p>
          <a:p>
            <a:pPr indent="0" lvl="0" marL="0" marR="101600" rtl="0" algn="l">
              <a:lnSpc>
                <a:spcPct val="115000"/>
              </a:lnSpc>
              <a:spcBef>
                <a:spcPts val="0"/>
              </a:spcBef>
              <a:spcAft>
                <a:spcPts val="0"/>
              </a:spcAft>
              <a:buNone/>
            </a:pPr>
            <a:r>
              <a:rPr b="1" lang="en" sz="1600">
                <a:solidFill>
                  <a:schemeClr val="dk1"/>
                </a:solidFill>
                <a:latin typeface="Courier New"/>
                <a:ea typeface="Courier New"/>
                <a:cs typeface="Courier New"/>
                <a:sym typeface="Courier New"/>
              </a:rPr>
              <a:t>plt.title('IQ scores for a test group of a hundred adults')</a:t>
            </a:r>
            <a:endParaRPr b="1" sz="1600">
              <a:solidFill>
                <a:schemeClr val="dk1"/>
              </a:solidFill>
              <a:latin typeface="Courier New"/>
              <a:ea typeface="Courier New"/>
              <a:cs typeface="Courier New"/>
              <a:sym typeface="Courier New"/>
            </a:endParaRPr>
          </a:p>
          <a:p>
            <a:pPr indent="0" lvl="0" marL="0" marR="101600" rtl="0" algn="l">
              <a:lnSpc>
                <a:spcPct val="115000"/>
              </a:lnSpc>
              <a:spcBef>
                <a:spcPts val="0"/>
              </a:spcBef>
              <a:spcAft>
                <a:spcPts val="0"/>
              </a:spcAft>
              <a:buNone/>
            </a:pPr>
            <a:r>
              <a:rPr lang="en" sz="1600">
                <a:solidFill>
                  <a:schemeClr val="dk1"/>
                </a:solidFill>
                <a:latin typeface="Courier New"/>
                <a:ea typeface="Courier New"/>
                <a:cs typeface="Courier New"/>
                <a:sym typeface="Courier New"/>
              </a:rPr>
              <a:t># Show plot</a:t>
            </a:r>
            <a:endParaRPr sz="1600">
              <a:solidFill>
                <a:schemeClr val="dk1"/>
              </a:solidFill>
              <a:latin typeface="Courier New"/>
              <a:ea typeface="Courier New"/>
              <a:cs typeface="Courier New"/>
              <a:sym typeface="Courier New"/>
            </a:endParaRPr>
          </a:p>
          <a:p>
            <a:pPr indent="0" lvl="0" marL="0" marR="101600" rtl="0" algn="l">
              <a:lnSpc>
                <a:spcPct val="115000"/>
              </a:lnSpc>
              <a:spcBef>
                <a:spcPts val="0"/>
              </a:spcBef>
              <a:spcAft>
                <a:spcPts val="0"/>
              </a:spcAft>
              <a:buNone/>
            </a:pPr>
            <a:r>
              <a:rPr b="1" lang="en" sz="1600">
                <a:solidFill>
                  <a:schemeClr val="dk1"/>
                </a:solidFill>
                <a:latin typeface="Courier New"/>
                <a:ea typeface="Courier New"/>
                <a:cs typeface="Courier New"/>
                <a:sym typeface="Courier New"/>
              </a:rPr>
              <a:t>plt.show()</a:t>
            </a:r>
            <a:endParaRPr b="1" sz="1600">
              <a:solidFill>
                <a:schemeClr val="dk1"/>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6"/>
          <p:cNvSpPr txBox="1"/>
          <p:nvPr/>
        </p:nvSpPr>
        <p:spPr>
          <a:xfrm>
            <a:off x="457200" y="2419350"/>
            <a:ext cx="7466100" cy="885300"/>
          </a:xfrm>
          <a:prstGeom prst="rect">
            <a:avLst/>
          </a:prstGeom>
          <a:noFill/>
          <a:ln>
            <a:noFill/>
          </a:ln>
        </p:spPr>
        <p:txBody>
          <a:bodyPr anchorCtr="0" anchor="t" bIns="17150" lIns="34300" spcFirstLastPara="1" rIns="34300" wrap="square" tIns="17150">
            <a:noAutofit/>
          </a:bodyPr>
          <a:lstStyle/>
          <a:p>
            <a:pPr indent="0" lvl="0" marL="0" marR="0" rtl="0" algn="l">
              <a:lnSpc>
                <a:spcPct val="115000"/>
              </a:lnSpc>
              <a:spcBef>
                <a:spcPts val="0"/>
              </a:spcBef>
              <a:spcAft>
                <a:spcPts val="0"/>
              </a:spcAft>
              <a:buClr>
                <a:srgbClr val="000000"/>
              </a:buClr>
              <a:buSzPts val="1200"/>
              <a:buFont typeface="Arial"/>
              <a:buNone/>
            </a:pPr>
            <a:r>
              <a:rPr lang="en" sz="4000">
                <a:latin typeface="Avenir"/>
                <a:ea typeface="Avenir"/>
                <a:cs typeface="Avenir"/>
                <a:sym typeface="Avenir"/>
              </a:rPr>
              <a:t>Creating Figures</a:t>
            </a:r>
            <a:endParaRPr b="0" i="0" sz="4000" u="none" cap="none" strike="noStrike">
              <a:latin typeface="Avenir"/>
              <a:ea typeface="Avenir"/>
              <a:cs typeface="Avenir"/>
              <a:sym typeface="Aveni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0" name="Shape 800"/>
        <p:cNvGrpSpPr/>
        <p:nvPr/>
      </p:nvGrpSpPr>
      <p:grpSpPr>
        <a:xfrm>
          <a:off x="0" y="0"/>
          <a:ext cx="0" cy="0"/>
          <a:chOff x="0" y="0"/>
          <a:chExt cx="0" cy="0"/>
        </a:xfrm>
      </p:grpSpPr>
      <p:sp>
        <p:nvSpPr>
          <p:cNvPr id="801" name="Google Shape;801;p125"/>
          <p:cNvSpPr txBox="1"/>
          <p:nvPr/>
        </p:nvSpPr>
        <p:spPr>
          <a:xfrm>
            <a:off x="377550" y="140875"/>
            <a:ext cx="7806900" cy="62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Using boxplot to visualize IQ - Output</a:t>
            </a:r>
            <a:endParaRPr sz="2400">
              <a:solidFill>
                <a:srgbClr val="434343"/>
              </a:solidFill>
              <a:latin typeface="Avenir"/>
              <a:ea typeface="Avenir"/>
              <a:cs typeface="Avenir"/>
              <a:sym typeface="Avenir"/>
            </a:endParaRPr>
          </a:p>
        </p:txBody>
      </p:sp>
      <p:sp>
        <p:nvSpPr>
          <p:cNvPr id="802" name="Google Shape;802;p125"/>
          <p:cNvSpPr txBox="1"/>
          <p:nvPr/>
        </p:nvSpPr>
        <p:spPr>
          <a:xfrm>
            <a:off x="3589274" y="4610100"/>
            <a:ext cx="2237700" cy="236700"/>
          </a:xfrm>
          <a:prstGeom prst="rect">
            <a:avLst/>
          </a:prstGeom>
          <a:noFill/>
          <a:ln>
            <a:noFill/>
          </a:ln>
        </p:spPr>
        <p:txBody>
          <a:bodyPr anchorCtr="0" anchor="t" bIns="91425" lIns="91425" spcFirstLastPara="1" rIns="91425" wrap="square" tIns="91425">
            <a:noAutofit/>
          </a:bodyPr>
          <a:lstStyle/>
          <a:p>
            <a:pPr indent="0" lvl="0" marL="0" rtl="0" algn="l">
              <a:lnSpc>
                <a:spcPct val="6000"/>
              </a:lnSpc>
              <a:spcBef>
                <a:spcPts val="0"/>
              </a:spcBef>
              <a:spcAft>
                <a:spcPts val="0"/>
              </a:spcAft>
              <a:buNone/>
            </a:pPr>
            <a:r>
              <a:rPr lang="en">
                <a:highlight>
                  <a:srgbClr val="F5F5F5"/>
                </a:highlight>
                <a:latin typeface="Avenir"/>
                <a:ea typeface="Avenir"/>
                <a:cs typeface="Avenir"/>
                <a:sym typeface="Avenir"/>
              </a:rPr>
              <a:t>Boxplot</a:t>
            </a:r>
            <a:r>
              <a:rPr lang="en">
                <a:highlight>
                  <a:srgbClr val="F5F5F5"/>
                </a:highlight>
                <a:latin typeface="Avenir"/>
                <a:ea typeface="Avenir"/>
                <a:cs typeface="Avenir"/>
                <a:sym typeface="Avenir"/>
              </a:rPr>
              <a:t> for IQ Scores</a:t>
            </a:r>
            <a:endParaRPr>
              <a:highlight>
                <a:srgbClr val="FFFFFF"/>
              </a:highlight>
              <a:latin typeface="Avenir"/>
              <a:ea typeface="Avenir"/>
              <a:cs typeface="Avenir"/>
              <a:sym typeface="Avenir"/>
            </a:endParaRPr>
          </a:p>
        </p:txBody>
      </p:sp>
      <p:pic>
        <p:nvPicPr>
          <p:cNvPr id="803" name="Google Shape;803;p125"/>
          <p:cNvPicPr preferRelativeResize="0"/>
          <p:nvPr/>
        </p:nvPicPr>
        <p:blipFill rotWithShape="1">
          <a:blip r:embed="rId3">
            <a:alphaModFix/>
          </a:blip>
          <a:srcRect b="0" l="7606" r="8062" t="0"/>
          <a:stretch/>
        </p:blipFill>
        <p:spPr>
          <a:xfrm>
            <a:off x="1912925" y="1096138"/>
            <a:ext cx="4980799" cy="3257401"/>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8" name="Shape 808"/>
        <p:cNvGrpSpPr/>
        <p:nvPr/>
      </p:nvGrpSpPr>
      <p:grpSpPr>
        <a:xfrm>
          <a:off x="0" y="0"/>
          <a:ext cx="0" cy="0"/>
          <a:chOff x="0" y="0"/>
          <a:chExt cx="0" cy="0"/>
        </a:xfrm>
      </p:grpSpPr>
      <p:sp>
        <p:nvSpPr>
          <p:cNvPr id="809" name="Google Shape;809;p126"/>
          <p:cNvSpPr txBox="1"/>
          <p:nvPr/>
        </p:nvSpPr>
        <p:spPr>
          <a:xfrm>
            <a:off x="457200" y="2419350"/>
            <a:ext cx="5299500" cy="885300"/>
          </a:xfrm>
          <a:prstGeom prst="rect">
            <a:avLst/>
          </a:prstGeom>
          <a:noFill/>
          <a:ln>
            <a:noFill/>
          </a:ln>
        </p:spPr>
        <p:txBody>
          <a:bodyPr anchorCtr="0" anchor="t" bIns="17150" lIns="34300" spcFirstLastPara="1" rIns="34300" wrap="square" tIns="17150">
            <a:noAutofit/>
          </a:bodyPr>
          <a:lstStyle/>
          <a:p>
            <a:pPr indent="0" lvl="0" marL="0" marR="0" rtl="0" algn="l">
              <a:lnSpc>
                <a:spcPct val="115000"/>
              </a:lnSpc>
              <a:spcBef>
                <a:spcPts val="0"/>
              </a:spcBef>
              <a:spcAft>
                <a:spcPts val="0"/>
              </a:spcAft>
              <a:buClr>
                <a:srgbClr val="000000"/>
              </a:buClr>
              <a:buSzPts val="1200"/>
              <a:buFont typeface="Arial"/>
              <a:buNone/>
            </a:pPr>
            <a:r>
              <a:rPr lang="en" sz="4000">
                <a:latin typeface="Avenir"/>
                <a:ea typeface="Avenir"/>
                <a:cs typeface="Avenir"/>
                <a:sym typeface="Avenir"/>
              </a:rPr>
              <a:t>Scatter</a:t>
            </a:r>
            <a:r>
              <a:rPr lang="en" sz="4000">
                <a:latin typeface="Avenir"/>
                <a:ea typeface="Avenir"/>
                <a:cs typeface="Avenir"/>
                <a:sym typeface="Avenir"/>
              </a:rPr>
              <a:t> Plot</a:t>
            </a:r>
            <a:endParaRPr b="0" i="0" sz="4000" u="none" cap="none" strike="noStrike">
              <a:latin typeface="Avenir"/>
              <a:ea typeface="Avenir"/>
              <a:cs typeface="Avenir"/>
              <a:sym typeface="Aveni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3" name="Shape 813"/>
        <p:cNvGrpSpPr/>
        <p:nvPr/>
      </p:nvGrpSpPr>
      <p:grpSpPr>
        <a:xfrm>
          <a:off x="0" y="0"/>
          <a:ext cx="0" cy="0"/>
          <a:chOff x="0" y="0"/>
          <a:chExt cx="0" cy="0"/>
        </a:xfrm>
      </p:grpSpPr>
      <p:sp>
        <p:nvSpPr>
          <p:cNvPr id="814" name="Google Shape;814;p127"/>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Scatter plot</a:t>
            </a:r>
            <a:endParaRPr sz="2400">
              <a:solidFill>
                <a:srgbClr val="434343"/>
              </a:solidFill>
              <a:latin typeface="Avenir"/>
              <a:ea typeface="Avenir"/>
              <a:cs typeface="Avenir"/>
              <a:sym typeface="Avenir"/>
            </a:endParaRPr>
          </a:p>
        </p:txBody>
      </p:sp>
      <p:sp>
        <p:nvSpPr>
          <p:cNvPr id="815" name="Google Shape;815;p127"/>
          <p:cNvSpPr txBox="1"/>
          <p:nvPr/>
        </p:nvSpPr>
        <p:spPr>
          <a:xfrm>
            <a:off x="353400" y="2442575"/>
            <a:ext cx="8437200" cy="2102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800">
                <a:solidFill>
                  <a:srgbClr val="3C3C3B"/>
                </a:solidFill>
                <a:latin typeface="Avenir"/>
                <a:ea typeface="Avenir"/>
                <a:cs typeface="Avenir"/>
                <a:sym typeface="Avenir"/>
              </a:rPr>
              <a:t>Important Parameters:</a:t>
            </a:r>
            <a:endParaRPr b="1" sz="1800">
              <a:solidFill>
                <a:srgbClr val="3C3C3B"/>
              </a:solidFill>
              <a:latin typeface="Avenir"/>
              <a:ea typeface="Avenir"/>
              <a:cs typeface="Avenir"/>
              <a:sym typeface="Avenir"/>
            </a:endParaRPr>
          </a:p>
          <a:p>
            <a:pPr indent="-342900" lvl="0" marL="457200" marR="279400" rtl="0" algn="l">
              <a:lnSpc>
                <a:spcPct val="115000"/>
              </a:lnSpc>
              <a:spcBef>
                <a:spcPts val="1000"/>
              </a:spcBef>
              <a:spcAft>
                <a:spcPts val="0"/>
              </a:spcAft>
              <a:buClr>
                <a:srgbClr val="3C3C3B"/>
              </a:buClr>
              <a:buSzPts val="1800"/>
              <a:buFont typeface="Avenir"/>
              <a:buChar char="●"/>
            </a:pPr>
            <a:r>
              <a:rPr lang="en" sz="1800">
                <a:solidFill>
                  <a:srgbClr val="3D85C6"/>
                </a:solidFill>
                <a:latin typeface="Avenir"/>
                <a:ea typeface="Avenir"/>
                <a:cs typeface="Avenir"/>
                <a:sym typeface="Avenir"/>
              </a:rPr>
              <a:t>x</a:t>
            </a:r>
            <a:r>
              <a:rPr lang="en" sz="1800">
                <a:solidFill>
                  <a:srgbClr val="3C3C3B"/>
                </a:solidFill>
                <a:latin typeface="Avenir"/>
                <a:ea typeface="Avenir"/>
                <a:cs typeface="Avenir"/>
                <a:sym typeface="Avenir"/>
              </a:rPr>
              <a:t>, </a:t>
            </a:r>
            <a:r>
              <a:rPr lang="en" sz="1800">
                <a:solidFill>
                  <a:srgbClr val="3D85C6"/>
                </a:solidFill>
                <a:latin typeface="Avenir"/>
                <a:ea typeface="Avenir"/>
                <a:cs typeface="Avenir"/>
                <a:sym typeface="Avenir"/>
              </a:rPr>
              <a:t>y</a:t>
            </a:r>
            <a:r>
              <a:rPr lang="en" sz="1800">
                <a:solidFill>
                  <a:srgbClr val="3C3C3B"/>
                </a:solidFill>
                <a:latin typeface="Avenir"/>
                <a:ea typeface="Avenir"/>
                <a:cs typeface="Avenir"/>
                <a:sym typeface="Avenir"/>
              </a:rPr>
              <a:t>: Specifies the data positions.</a:t>
            </a:r>
            <a:endParaRPr sz="1800">
              <a:solidFill>
                <a:srgbClr val="3C3C3B"/>
              </a:solidFill>
              <a:latin typeface="Avenir"/>
              <a:ea typeface="Avenir"/>
              <a:cs typeface="Avenir"/>
              <a:sym typeface="Avenir"/>
            </a:endParaRPr>
          </a:p>
          <a:p>
            <a:pPr indent="-342900" lvl="0" marL="457200" marR="279400" rtl="0" algn="l">
              <a:lnSpc>
                <a:spcPct val="115000"/>
              </a:lnSpc>
              <a:spcBef>
                <a:spcPts val="1000"/>
              </a:spcBef>
              <a:spcAft>
                <a:spcPts val="0"/>
              </a:spcAft>
              <a:buClr>
                <a:srgbClr val="3C3C3B"/>
              </a:buClr>
              <a:buSzPts val="1800"/>
              <a:buFont typeface="Avenir"/>
              <a:buChar char="●"/>
            </a:pPr>
            <a:r>
              <a:rPr lang="en" sz="1800">
                <a:solidFill>
                  <a:srgbClr val="3D85C6"/>
                </a:solidFill>
                <a:latin typeface="Avenir"/>
                <a:ea typeface="Avenir"/>
                <a:cs typeface="Avenir"/>
                <a:sym typeface="Avenir"/>
              </a:rPr>
              <a:t>s</a:t>
            </a:r>
            <a:r>
              <a:rPr lang="en" sz="1800">
                <a:solidFill>
                  <a:srgbClr val="3C3C3B"/>
                </a:solidFill>
                <a:latin typeface="Avenir"/>
                <a:ea typeface="Avenir"/>
                <a:cs typeface="Avenir"/>
                <a:sym typeface="Avenir"/>
              </a:rPr>
              <a:t>: (optional) Specifies the marker size in points squared.</a:t>
            </a:r>
            <a:endParaRPr sz="1800">
              <a:solidFill>
                <a:srgbClr val="3C3C3B"/>
              </a:solidFill>
              <a:latin typeface="Avenir"/>
              <a:ea typeface="Avenir"/>
              <a:cs typeface="Avenir"/>
              <a:sym typeface="Avenir"/>
            </a:endParaRPr>
          </a:p>
          <a:p>
            <a:pPr indent="-342900" lvl="0" marL="457200" marR="279400" rtl="0" algn="l">
              <a:lnSpc>
                <a:spcPct val="115000"/>
              </a:lnSpc>
              <a:spcBef>
                <a:spcPts val="1000"/>
              </a:spcBef>
              <a:spcAft>
                <a:spcPts val="1000"/>
              </a:spcAft>
              <a:buClr>
                <a:srgbClr val="3C3C3B"/>
              </a:buClr>
              <a:buSzPts val="1800"/>
              <a:buFont typeface="Avenir"/>
              <a:buChar char="●"/>
            </a:pPr>
            <a:r>
              <a:rPr lang="en" sz="1800">
                <a:solidFill>
                  <a:srgbClr val="3D85C6"/>
                </a:solidFill>
                <a:latin typeface="Avenir"/>
                <a:ea typeface="Avenir"/>
                <a:cs typeface="Avenir"/>
                <a:sym typeface="Avenir"/>
              </a:rPr>
              <a:t>c</a:t>
            </a:r>
            <a:r>
              <a:rPr lang="en" sz="1800">
                <a:solidFill>
                  <a:srgbClr val="3C3C3B"/>
                </a:solidFill>
                <a:latin typeface="Avenir"/>
                <a:ea typeface="Avenir"/>
                <a:cs typeface="Avenir"/>
                <a:sym typeface="Avenir"/>
              </a:rPr>
              <a:t>: (optional) Specifies the marker color. If a sequence of numbers is specified, the numbers will be mapped to the colors of the color map.</a:t>
            </a:r>
            <a:endParaRPr sz="1800">
              <a:solidFill>
                <a:srgbClr val="3D85C6"/>
              </a:solidFill>
              <a:latin typeface="Avenir"/>
              <a:ea typeface="Avenir"/>
              <a:cs typeface="Avenir"/>
              <a:sym typeface="Avenir"/>
            </a:endParaRPr>
          </a:p>
        </p:txBody>
      </p:sp>
      <p:sp>
        <p:nvSpPr>
          <p:cNvPr id="816" name="Google Shape;816;p127"/>
          <p:cNvSpPr txBox="1"/>
          <p:nvPr/>
        </p:nvSpPr>
        <p:spPr>
          <a:xfrm>
            <a:off x="353400" y="1182900"/>
            <a:ext cx="8437200" cy="1031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solidFill>
                  <a:srgbClr val="3C3C3B"/>
                </a:solidFill>
                <a:latin typeface="Avenir"/>
                <a:ea typeface="Avenir"/>
                <a:cs typeface="Avenir"/>
                <a:sym typeface="Avenir"/>
              </a:rPr>
              <a:t>Scatter plots show data points for two numerical variables, displaying a variable on both axes. </a:t>
            </a:r>
            <a:r>
              <a:rPr lang="en" sz="1800">
                <a:solidFill>
                  <a:srgbClr val="3D85C6"/>
                </a:solidFill>
                <a:latin typeface="Avenir"/>
                <a:ea typeface="Avenir"/>
                <a:cs typeface="Avenir"/>
                <a:sym typeface="Avenir"/>
              </a:rPr>
              <a:t>plt.scatter(x, y) </a:t>
            </a:r>
            <a:r>
              <a:rPr lang="en" sz="1800">
                <a:solidFill>
                  <a:srgbClr val="3C3C3B"/>
                </a:solidFill>
                <a:latin typeface="Avenir"/>
                <a:ea typeface="Avenir"/>
                <a:cs typeface="Avenir"/>
                <a:sym typeface="Avenir"/>
              </a:rPr>
              <a:t>creates a scatter plot of </a:t>
            </a:r>
            <a:r>
              <a:rPr lang="en" sz="1800">
                <a:solidFill>
                  <a:srgbClr val="3D85C6"/>
                </a:solidFill>
                <a:latin typeface="Avenir"/>
                <a:ea typeface="Avenir"/>
                <a:cs typeface="Avenir"/>
                <a:sym typeface="Avenir"/>
              </a:rPr>
              <a:t>y</a:t>
            </a:r>
            <a:r>
              <a:rPr lang="en" sz="1800">
                <a:solidFill>
                  <a:srgbClr val="3C3C3B"/>
                </a:solidFill>
                <a:latin typeface="Avenir"/>
                <a:ea typeface="Avenir"/>
                <a:cs typeface="Avenir"/>
                <a:sym typeface="Avenir"/>
              </a:rPr>
              <a:t> versus </a:t>
            </a:r>
            <a:r>
              <a:rPr lang="en" sz="1800">
                <a:solidFill>
                  <a:srgbClr val="3D85C6"/>
                </a:solidFill>
                <a:latin typeface="Avenir"/>
                <a:ea typeface="Avenir"/>
                <a:cs typeface="Avenir"/>
                <a:sym typeface="Avenir"/>
              </a:rPr>
              <a:t>x</a:t>
            </a:r>
            <a:r>
              <a:rPr lang="en" sz="1800">
                <a:solidFill>
                  <a:srgbClr val="3C3C3B"/>
                </a:solidFill>
                <a:latin typeface="Avenir"/>
                <a:ea typeface="Avenir"/>
                <a:cs typeface="Avenir"/>
                <a:sym typeface="Avenir"/>
              </a:rPr>
              <a:t>, with optionally varying marker size and/or color.</a:t>
            </a:r>
            <a:endParaRPr sz="1800">
              <a:latin typeface="Avenir"/>
              <a:ea typeface="Avenir"/>
              <a:cs typeface="Avenir"/>
              <a:sym typeface="Aveni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0" name="Shape 820"/>
        <p:cNvGrpSpPr/>
        <p:nvPr/>
      </p:nvGrpSpPr>
      <p:grpSpPr>
        <a:xfrm>
          <a:off x="0" y="0"/>
          <a:ext cx="0" cy="0"/>
          <a:chOff x="0" y="0"/>
          <a:chExt cx="0" cy="0"/>
        </a:xfrm>
      </p:grpSpPr>
      <p:sp>
        <p:nvSpPr>
          <p:cNvPr id="821" name="Google Shape;821;p128"/>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Scatter</a:t>
            </a:r>
            <a:r>
              <a:rPr lang="en" sz="2400">
                <a:solidFill>
                  <a:srgbClr val="434343"/>
                </a:solidFill>
                <a:latin typeface="Avenir"/>
                <a:ea typeface="Avenir"/>
                <a:cs typeface="Avenir"/>
                <a:sym typeface="Avenir"/>
              </a:rPr>
              <a:t> plot - Example - Code</a:t>
            </a:r>
            <a:endParaRPr sz="2400">
              <a:solidFill>
                <a:srgbClr val="434343"/>
              </a:solidFill>
              <a:latin typeface="Avenir"/>
              <a:ea typeface="Avenir"/>
              <a:cs typeface="Avenir"/>
              <a:sym typeface="Avenir"/>
            </a:endParaRPr>
          </a:p>
        </p:txBody>
      </p:sp>
      <p:sp>
        <p:nvSpPr>
          <p:cNvPr id="822" name="Google Shape;822;p128"/>
          <p:cNvSpPr txBox="1"/>
          <p:nvPr/>
        </p:nvSpPr>
        <p:spPr>
          <a:xfrm>
            <a:off x="816250" y="1138150"/>
            <a:ext cx="6585900" cy="31443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101600" rtl="0" algn="l">
              <a:lnSpc>
                <a:spcPct val="115000"/>
              </a:lnSpc>
              <a:spcBef>
                <a:spcPts val="0"/>
              </a:spcBef>
              <a:spcAft>
                <a:spcPts val="0"/>
              </a:spcAft>
              <a:buNone/>
            </a:pPr>
            <a:r>
              <a:rPr lang="en">
                <a:latin typeface="Courier New"/>
                <a:ea typeface="Courier New"/>
                <a:cs typeface="Courier New"/>
                <a:sym typeface="Courier New"/>
              </a:rPr>
              <a:t>import matplotlib.pyplot as plt</a:t>
            </a:r>
            <a:endParaRPr>
              <a:latin typeface="Courier New"/>
              <a:ea typeface="Courier New"/>
              <a:cs typeface="Courier New"/>
              <a:sym typeface="Courier New"/>
            </a:endParaRPr>
          </a:p>
          <a:p>
            <a:pPr indent="0" lvl="0" marL="0" marR="101600" rtl="0" algn="l">
              <a:lnSpc>
                <a:spcPct val="115000"/>
              </a:lnSpc>
              <a:spcBef>
                <a:spcPts val="0"/>
              </a:spcBef>
              <a:spcAft>
                <a:spcPts val="0"/>
              </a:spcAft>
              <a:buNone/>
            </a:pPr>
            <a:r>
              <a:rPr lang="en">
                <a:latin typeface="Courier New"/>
                <a:ea typeface="Courier New"/>
                <a:cs typeface="Courier New"/>
                <a:sym typeface="Courier New"/>
              </a:rPr>
              <a:t>girls_grades = [89, 90, 70, 89, 100, 80, 90, 100, 80, 34]</a:t>
            </a:r>
            <a:endParaRPr>
              <a:latin typeface="Courier New"/>
              <a:ea typeface="Courier New"/>
              <a:cs typeface="Courier New"/>
              <a:sym typeface="Courier New"/>
            </a:endParaRPr>
          </a:p>
          <a:p>
            <a:pPr indent="0" lvl="0" marL="0" marR="101600" rtl="0" algn="l">
              <a:lnSpc>
                <a:spcPct val="115000"/>
              </a:lnSpc>
              <a:spcBef>
                <a:spcPts val="0"/>
              </a:spcBef>
              <a:spcAft>
                <a:spcPts val="0"/>
              </a:spcAft>
              <a:buNone/>
            </a:pPr>
            <a:r>
              <a:rPr lang="en">
                <a:latin typeface="Courier New"/>
                <a:ea typeface="Courier New"/>
                <a:cs typeface="Courier New"/>
                <a:sym typeface="Courier New"/>
              </a:rPr>
              <a:t>boys_grades = [30, 29, 49, 48, 100, 48, 38, 45, 20, 30]</a:t>
            </a:r>
            <a:endParaRPr>
              <a:latin typeface="Courier New"/>
              <a:ea typeface="Courier New"/>
              <a:cs typeface="Courier New"/>
              <a:sym typeface="Courier New"/>
            </a:endParaRPr>
          </a:p>
          <a:p>
            <a:pPr indent="0" lvl="0" marL="0" marR="101600" rtl="0" algn="l">
              <a:lnSpc>
                <a:spcPct val="115000"/>
              </a:lnSpc>
              <a:spcBef>
                <a:spcPts val="0"/>
              </a:spcBef>
              <a:spcAft>
                <a:spcPts val="0"/>
              </a:spcAft>
              <a:buNone/>
            </a:pPr>
            <a:r>
              <a:rPr lang="en">
                <a:latin typeface="Courier New"/>
                <a:ea typeface="Courier New"/>
                <a:cs typeface="Courier New"/>
                <a:sym typeface="Courier New"/>
              </a:rPr>
              <a:t>grades_range = [10, 20, 30, 40, 50, 60, 70, 80, 90, 100]</a:t>
            </a:r>
            <a:endParaRPr>
              <a:latin typeface="Courier New"/>
              <a:ea typeface="Courier New"/>
              <a:cs typeface="Courier New"/>
              <a:sym typeface="Courier New"/>
            </a:endParaRPr>
          </a:p>
          <a:p>
            <a:pPr indent="0" lvl="0" marL="0" marR="101600" rtl="0" algn="l">
              <a:lnSpc>
                <a:spcPct val="115000"/>
              </a:lnSpc>
              <a:spcBef>
                <a:spcPts val="0"/>
              </a:spcBef>
              <a:spcAft>
                <a:spcPts val="0"/>
              </a:spcAft>
              <a:buNone/>
            </a:pPr>
            <a:r>
              <a:rPr lang="en">
                <a:latin typeface="Courier New"/>
                <a:ea typeface="Courier New"/>
                <a:cs typeface="Courier New"/>
                <a:sym typeface="Courier New"/>
              </a:rPr>
              <a:t>fig=plt.figure()</a:t>
            </a:r>
            <a:endParaRPr>
              <a:latin typeface="Courier New"/>
              <a:ea typeface="Courier New"/>
              <a:cs typeface="Courier New"/>
              <a:sym typeface="Courier New"/>
            </a:endParaRPr>
          </a:p>
          <a:p>
            <a:pPr indent="0" lvl="0" marL="0" marR="101600" rtl="0" algn="l">
              <a:lnSpc>
                <a:spcPct val="115000"/>
              </a:lnSpc>
              <a:spcBef>
                <a:spcPts val="0"/>
              </a:spcBef>
              <a:spcAft>
                <a:spcPts val="0"/>
              </a:spcAft>
              <a:buNone/>
            </a:pPr>
            <a:r>
              <a:rPr lang="en">
                <a:latin typeface="Courier New"/>
                <a:ea typeface="Courier New"/>
                <a:cs typeface="Courier New"/>
                <a:sym typeface="Courier New"/>
              </a:rPr>
              <a:t>ax=fig.add_axes([0,0,1,1])</a:t>
            </a:r>
            <a:endParaRPr>
              <a:latin typeface="Courier New"/>
              <a:ea typeface="Courier New"/>
              <a:cs typeface="Courier New"/>
              <a:sym typeface="Courier New"/>
            </a:endParaRPr>
          </a:p>
          <a:p>
            <a:pPr indent="0" lvl="0" marL="0" marR="101600" rtl="0" algn="l">
              <a:lnSpc>
                <a:spcPct val="115000"/>
              </a:lnSpc>
              <a:spcBef>
                <a:spcPts val="0"/>
              </a:spcBef>
              <a:spcAft>
                <a:spcPts val="0"/>
              </a:spcAft>
              <a:buNone/>
            </a:pPr>
            <a:r>
              <a:rPr lang="en">
                <a:latin typeface="Courier New"/>
                <a:ea typeface="Courier New"/>
                <a:cs typeface="Courier New"/>
                <a:sym typeface="Courier New"/>
              </a:rPr>
              <a:t>ax.scatter(grades_range, girls_grades, color='r')</a:t>
            </a:r>
            <a:endParaRPr>
              <a:latin typeface="Courier New"/>
              <a:ea typeface="Courier New"/>
              <a:cs typeface="Courier New"/>
              <a:sym typeface="Courier New"/>
            </a:endParaRPr>
          </a:p>
          <a:p>
            <a:pPr indent="0" lvl="0" marL="0" marR="101600" rtl="0" algn="l">
              <a:lnSpc>
                <a:spcPct val="115000"/>
              </a:lnSpc>
              <a:spcBef>
                <a:spcPts val="0"/>
              </a:spcBef>
              <a:spcAft>
                <a:spcPts val="0"/>
              </a:spcAft>
              <a:buNone/>
            </a:pPr>
            <a:r>
              <a:rPr lang="en">
                <a:latin typeface="Courier New"/>
                <a:ea typeface="Courier New"/>
                <a:cs typeface="Courier New"/>
                <a:sym typeface="Courier New"/>
              </a:rPr>
              <a:t>ax.scatter(grades_range, boys_grades, color='b')</a:t>
            </a:r>
            <a:endParaRPr>
              <a:latin typeface="Courier New"/>
              <a:ea typeface="Courier New"/>
              <a:cs typeface="Courier New"/>
              <a:sym typeface="Courier New"/>
            </a:endParaRPr>
          </a:p>
          <a:p>
            <a:pPr indent="0" lvl="0" marL="0" marR="101600" rtl="0" algn="l">
              <a:lnSpc>
                <a:spcPct val="115000"/>
              </a:lnSpc>
              <a:spcBef>
                <a:spcPts val="0"/>
              </a:spcBef>
              <a:spcAft>
                <a:spcPts val="0"/>
              </a:spcAft>
              <a:buNone/>
            </a:pPr>
            <a:r>
              <a:rPr lang="en">
                <a:latin typeface="Courier New"/>
                <a:ea typeface="Courier New"/>
                <a:cs typeface="Courier New"/>
                <a:sym typeface="Courier New"/>
              </a:rPr>
              <a:t>ax.set_xlabel('Grades Range')</a:t>
            </a:r>
            <a:endParaRPr>
              <a:latin typeface="Courier New"/>
              <a:ea typeface="Courier New"/>
              <a:cs typeface="Courier New"/>
              <a:sym typeface="Courier New"/>
            </a:endParaRPr>
          </a:p>
          <a:p>
            <a:pPr indent="0" lvl="0" marL="0" marR="101600" rtl="0" algn="l">
              <a:lnSpc>
                <a:spcPct val="115000"/>
              </a:lnSpc>
              <a:spcBef>
                <a:spcPts val="0"/>
              </a:spcBef>
              <a:spcAft>
                <a:spcPts val="0"/>
              </a:spcAft>
              <a:buNone/>
            </a:pPr>
            <a:r>
              <a:rPr lang="en">
                <a:latin typeface="Courier New"/>
                <a:ea typeface="Courier New"/>
                <a:cs typeface="Courier New"/>
                <a:sym typeface="Courier New"/>
              </a:rPr>
              <a:t>ax.set_ylabel('Grades Scored')</a:t>
            </a:r>
            <a:endParaRPr>
              <a:latin typeface="Courier New"/>
              <a:ea typeface="Courier New"/>
              <a:cs typeface="Courier New"/>
              <a:sym typeface="Courier New"/>
            </a:endParaRPr>
          </a:p>
          <a:p>
            <a:pPr indent="0" lvl="0" marL="0" marR="101600" rtl="0" algn="l">
              <a:lnSpc>
                <a:spcPct val="115000"/>
              </a:lnSpc>
              <a:spcBef>
                <a:spcPts val="0"/>
              </a:spcBef>
              <a:spcAft>
                <a:spcPts val="0"/>
              </a:spcAft>
              <a:buNone/>
            </a:pPr>
            <a:r>
              <a:rPr lang="en">
                <a:latin typeface="Courier New"/>
                <a:ea typeface="Courier New"/>
                <a:cs typeface="Courier New"/>
                <a:sym typeface="Courier New"/>
              </a:rPr>
              <a:t>ax.set_title('scatter plot')</a:t>
            </a:r>
            <a:endParaRPr>
              <a:latin typeface="Courier New"/>
              <a:ea typeface="Courier New"/>
              <a:cs typeface="Courier New"/>
              <a:sym typeface="Courier New"/>
            </a:endParaRPr>
          </a:p>
          <a:p>
            <a:pPr indent="0" lvl="0" marL="0" marR="25400" rtl="0" algn="l">
              <a:lnSpc>
                <a:spcPct val="115000"/>
              </a:lnSpc>
              <a:spcBef>
                <a:spcPts val="0"/>
              </a:spcBef>
              <a:spcAft>
                <a:spcPts val="0"/>
              </a:spcAft>
              <a:buNone/>
            </a:pPr>
            <a:r>
              <a:rPr lang="en">
                <a:latin typeface="Courier New"/>
                <a:ea typeface="Courier New"/>
                <a:cs typeface="Courier New"/>
                <a:sym typeface="Courier New"/>
              </a:rPr>
              <a:t>plt.show()</a:t>
            </a:r>
            <a:endParaRPr>
              <a:latin typeface="Courier New"/>
              <a:ea typeface="Courier New"/>
              <a:cs typeface="Courier New"/>
              <a:sym typeface="Courier New"/>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6" name="Shape 826"/>
        <p:cNvGrpSpPr/>
        <p:nvPr/>
      </p:nvGrpSpPr>
      <p:grpSpPr>
        <a:xfrm>
          <a:off x="0" y="0"/>
          <a:ext cx="0" cy="0"/>
          <a:chOff x="0" y="0"/>
          <a:chExt cx="0" cy="0"/>
        </a:xfrm>
      </p:grpSpPr>
      <p:sp>
        <p:nvSpPr>
          <p:cNvPr id="827" name="Google Shape;827;p129"/>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Scatter plot - Example - Code - Output</a:t>
            </a:r>
            <a:endParaRPr sz="2400">
              <a:solidFill>
                <a:srgbClr val="434343"/>
              </a:solidFill>
              <a:latin typeface="Avenir"/>
              <a:ea typeface="Avenir"/>
              <a:cs typeface="Avenir"/>
              <a:sym typeface="Avenir"/>
            </a:endParaRPr>
          </a:p>
        </p:txBody>
      </p:sp>
      <p:sp>
        <p:nvSpPr>
          <p:cNvPr id="828" name="Google Shape;828;p129"/>
          <p:cNvSpPr txBox="1"/>
          <p:nvPr/>
        </p:nvSpPr>
        <p:spPr>
          <a:xfrm>
            <a:off x="4192004" y="4581288"/>
            <a:ext cx="1127400" cy="236700"/>
          </a:xfrm>
          <a:prstGeom prst="rect">
            <a:avLst/>
          </a:prstGeom>
          <a:noFill/>
          <a:ln>
            <a:noFill/>
          </a:ln>
        </p:spPr>
        <p:txBody>
          <a:bodyPr anchorCtr="0" anchor="t" bIns="91425" lIns="91425" spcFirstLastPara="1" rIns="91425" wrap="square" tIns="91425">
            <a:noAutofit/>
          </a:bodyPr>
          <a:lstStyle/>
          <a:p>
            <a:pPr indent="0" lvl="0" marL="0" rtl="0" algn="l">
              <a:lnSpc>
                <a:spcPct val="6000"/>
              </a:lnSpc>
              <a:spcBef>
                <a:spcPts val="0"/>
              </a:spcBef>
              <a:spcAft>
                <a:spcPts val="0"/>
              </a:spcAft>
              <a:buNone/>
            </a:pPr>
            <a:r>
              <a:rPr lang="en">
                <a:highlight>
                  <a:srgbClr val="FFFFFF"/>
                </a:highlight>
                <a:latin typeface="Avenir"/>
                <a:ea typeface="Avenir"/>
                <a:cs typeface="Avenir"/>
                <a:sym typeface="Avenir"/>
              </a:rPr>
              <a:t>Scatter plot</a:t>
            </a:r>
            <a:endParaRPr>
              <a:highlight>
                <a:srgbClr val="FFFFFF"/>
              </a:highlight>
              <a:latin typeface="Avenir"/>
              <a:ea typeface="Avenir"/>
              <a:cs typeface="Avenir"/>
              <a:sym typeface="Avenir"/>
            </a:endParaRPr>
          </a:p>
          <a:p>
            <a:pPr indent="0" lvl="0" marL="0" rtl="0" algn="l">
              <a:lnSpc>
                <a:spcPct val="6000"/>
              </a:lnSpc>
              <a:spcBef>
                <a:spcPts val="0"/>
              </a:spcBef>
              <a:spcAft>
                <a:spcPts val="0"/>
              </a:spcAft>
              <a:buNone/>
            </a:pPr>
            <a:r>
              <a:t/>
            </a:r>
            <a:endParaRPr>
              <a:highlight>
                <a:srgbClr val="FFFFFF"/>
              </a:highlight>
              <a:latin typeface="Avenir"/>
              <a:ea typeface="Avenir"/>
              <a:cs typeface="Avenir"/>
              <a:sym typeface="Avenir"/>
            </a:endParaRPr>
          </a:p>
        </p:txBody>
      </p:sp>
      <p:pic>
        <p:nvPicPr>
          <p:cNvPr id="829" name="Google Shape;829;p129"/>
          <p:cNvPicPr preferRelativeResize="0"/>
          <p:nvPr/>
        </p:nvPicPr>
        <p:blipFill>
          <a:blip r:embed="rId3">
            <a:alphaModFix/>
          </a:blip>
          <a:stretch>
            <a:fillRect/>
          </a:stretch>
        </p:blipFill>
        <p:spPr>
          <a:xfrm>
            <a:off x="2247900" y="1028150"/>
            <a:ext cx="4796450" cy="3430225"/>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3" name="Shape 833"/>
        <p:cNvGrpSpPr/>
        <p:nvPr/>
      </p:nvGrpSpPr>
      <p:grpSpPr>
        <a:xfrm>
          <a:off x="0" y="0"/>
          <a:ext cx="0" cy="0"/>
          <a:chOff x="0" y="0"/>
          <a:chExt cx="0" cy="0"/>
        </a:xfrm>
      </p:grpSpPr>
      <p:sp>
        <p:nvSpPr>
          <p:cNvPr id="834" name="Google Shape;834;p130"/>
          <p:cNvSpPr txBox="1"/>
          <p:nvPr/>
        </p:nvSpPr>
        <p:spPr>
          <a:xfrm>
            <a:off x="353400" y="1477175"/>
            <a:ext cx="8437200" cy="1163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solidFill>
                  <a:srgbClr val="3C3C3B"/>
                </a:solidFill>
                <a:latin typeface="Avenir"/>
                <a:ea typeface="Avenir"/>
                <a:cs typeface="Avenir"/>
                <a:sym typeface="Avenir"/>
              </a:rPr>
              <a:t>We will use a scatter plot to show correlation within a dataset. Let's look at the following scenario: You are given a dataset containing information about various animals. Visualize the correlation between the various animal attributes</a:t>
            </a:r>
            <a:endParaRPr sz="1800">
              <a:solidFill>
                <a:srgbClr val="3C3C3B"/>
              </a:solidFill>
              <a:latin typeface="Avenir"/>
              <a:ea typeface="Avenir"/>
              <a:cs typeface="Avenir"/>
              <a:sym typeface="Avenir"/>
            </a:endParaRPr>
          </a:p>
        </p:txBody>
      </p:sp>
      <p:sp>
        <p:nvSpPr>
          <p:cNvPr id="835" name="Google Shape;835;p130"/>
          <p:cNvSpPr txBox="1"/>
          <p:nvPr/>
        </p:nvSpPr>
        <p:spPr>
          <a:xfrm>
            <a:off x="377550" y="140875"/>
            <a:ext cx="7806900" cy="97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Using scatter plot to visualize correlation between various animals</a:t>
            </a:r>
            <a:endParaRPr sz="2400">
              <a:solidFill>
                <a:srgbClr val="434343"/>
              </a:solidFill>
              <a:latin typeface="Avenir"/>
              <a:ea typeface="Avenir"/>
              <a:cs typeface="Avenir"/>
              <a:sym typeface="Avenir"/>
            </a:endParaRPr>
          </a:p>
        </p:txBody>
      </p:sp>
      <p:sp>
        <p:nvSpPr>
          <p:cNvPr id="836" name="Google Shape;836;p130"/>
          <p:cNvSpPr txBox="1"/>
          <p:nvPr/>
        </p:nvSpPr>
        <p:spPr>
          <a:xfrm>
            <a:off x="337900" y="3003500"/>
            <a:ext cx="8509800" cy="1784100"/>
          </a:xfrm>
          <a:prstGeom prst="rect">
            <a:avLst/>
          </a:prstGeom>
          <a:noFill/>
          <a:ln>
            <a:noFill/>
          </a:ln>
        </p:spPr>
        <p:txBody>
          <a:bodyPr anchorCtr="0" anchor="t" bIns="91425" lIns="91425" spcFirstLastPara="1" rIns="91425" wrap="square" tIns="91425">
            <a:noAutofit/>
          </a:bodyPr>
          <a:lstStyle/>
          <a:p>
            <a:pPr indent="0" lvl="0" marL="241300" rtl="0" algn="l">
              <a:lnSpc>
                <a:spcPct val="180000"/>
              </a:lnSpc>
              <a:spcBef>
                <a:spcPts val="0"/>
              </a:spcBef>
              <a:spcAft>
                <a:spcPts val="0"/>
              </a:spcAft>
              <a:buNone/>
            </a:pPr>
            <a:r>
              <a:rPr b="1" lang="en" sz="1800">
                <a:solidFill>
                  <a:srgbClr val="3D85C6"/>
                </a:solidFill>
                <a:latin typeface="Avenir"/>
                <a:ea typeface="Avenir"/>
                <a:cs typeface="Avenir"/>
                <a:sym typeface="Avenir"/>
              </a:rPr>
              <a:t>Note:</a:t>
            </a:r>
            <a:endParaRPr sz="1100">
              <a:solidFill>
                <a:srgbClr val="3C3C3B"/>
              </a:solidFill>
            </a:endParaRPr>
          </a:p>
          <a:p>
            <a:pPr indent="0" lvl="0" marL="241300" marR="241300" rtl="0" algn="l">
              <a:lnSpc>
                <a:spcPct val="180000"/>
              </a:lnSpc>
              <a:spcBef>
                <a:spcPts val="0"/>
              </a:spcBef>
              <a:spcAft>
                <a:spcPts val="0"/>
              </a:spcAft>
              <a:buNone/>
            </a:pPr>
            <a:r>
              <a:rPr lang="en" sz="1800">
                <a:solidFill>
                  <a:srgbClr val="3C3C3B"/>
                </a:solidFill>
                <a:latin typeface="Avenir"/>
                <a:ea typeface="Avenir"/>
                <a:cs typeface="Avenir"/>
                <a:sym typeface="Avenir"/>
              </a:rPr>
              <a:t>The </a:t>
            </a:r>
            <a:r>
              <a:rPr lang="en" sz="1800">
                <a:solidFill>
                  <a:srgbClr val="3D85C6"/>
                </a:solidFill>
                <a:latin typeface="Avenir"/>
                <a:ea typeface="Avenir"/>
                <a:cs typeface="Avenir"/>
                <a:sym typeface="Avenir"/>
              </a:rPr>
              <a:t>Axes.set_xscale('log') </a:t>
            </a:r>
            <a:r>
              <a:rPr lang="en" sz="1800">
                <a:solidFill>
                  <a:srgbClr val="3C3C3B"/>
                </a:solidFill>
                <a:latin typeface="Avenir"/>
                <a:ea typeface="Avenir"/>
                <a:cs typeface="Avenir"/>
                <a:sym typeface="Avenir"/>
              </a:rPr>
              <a:t>and the </a:t>
            </a:r>
            <a:r>
              <a:rPr lang="en" sz="1800">
                <a:solidFill>
                  <a:srgbClr val="3D85C6"/>
                </a:solidFill>
                <a:latin typeface="Avenir"/>
                <a:ea typeface="Avenir"/>
                <a:cs typeface="Avenir"/>
                <a:sym typeface="Avenir"/>
              </a:rPr>
              <a:t>Axes.set_yscale('log')</a:t>
            </a:r>
            <a:r>
              <a:rPr lang="en" sz="1800">
                <a:solidFill>
                  <a:srgbClr val="3C3C3B"/>
                </a:solidFill>
                <a:latin typeface="Avenir"/>
                <a:ea typeface="Avenir"/>
                <a:cs typeface="Avenir"/>
                <a:sym typeface="Avenir"/>
              </a:rPr>
              <a:t> change the scale of the x-axis and y-axis to a logarithmic scale, respectively.</a:t>
            </a:r>
            <a:endParaRPr sz="1800">
              <a:solidFill>
                <a:srgbClr val="3C3C3B"/>
              </a:solidFill>
              <a:latin typeface="Avenir"/>
              <a:ea typeface="Avenir"/>
              <a:cs typeface="Avenir"/>
              <a:sym typeface="Aveni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0" name="Shape 840"/>
        <p:cNvGrpSpPr/>
        <p:nvPr/>
      </p:nvGrpSpPr>
      <p:grpSpPr>
        <a:xfrm>
          <a:off x="0" y="0"/>
          <a:ext cx="0" cy="0"/>
          <a:chOff x="0" y="0"/>
          <a:chExt cx="0" cy="0"/>
        </a:xfrm>
      </p:grpSpPr>
      <p:sp>
        <p:nvSpPr>
          <p:cNvPr id="841" name="Google Shape;841;p131"/>
          <p:cNvSpPr txBox="1"/>
          <p:nvPr/>
        </p:nvSpPr>
        <p:spPr>
          <a:xfrm>
            <a:off x="353400" y="1276500"/>
            <a:ext cx="8437200" cy="3423600"/>
          </a:xfrm>
          <a:prstGeom prst="rect">
            <a:avLst/>
          </a:prstGeom>
          <a:noFill/>
          <a:ln>
            <a:noFill/>
          </a:ln>
        </p:spPr>
        <p:txBody>
          <a:bodyPr anchorCtr="0" anchor="t" bIns="91425" lIns="91425" spcFirstLastPara="1" rIns="91425" wrap="square" tIns="91425">
            <a:noAutofit/>
          </a:bodyPr>
          <a:lstStyle/>
          <a:p>
            <a:pPr indent="0" lvl="0" marL="0" marR="139700" rtl="0" algn="l">
              <a:lnSpc>
                <a:spcPct val="100000"/>
              </a:lnSpc>
              <a:spcBef>
                <a:spcPts val="0"/>
              </a:spcBef>
              <a:spcAft>
                <a:spcPts val="0"/>
              </a:spcAft>
              <a:buNone/>
            </a:pPr>
            <a:r>
              <a:rPr lang="en" sz="1800">
                <a:solidFill>
                  <a:srgbClr val="3C3C3B"/>
                </a:solidFill>
                <a:latin typeface="Avenir"/>
                <a:ea typeface="Avenir"/>
                <a:cs typeface="Avenir"/>
                <a:sym typeface="Avenir"/>
              </a:rPr>
              <a:t>The following are the </a:t>
            </a:r>
            <a:r>
              <a:rPr lang="en" sz="1800">
                <a:solidFill>
                  <a:srgbClr val="3D85C6"/>
                </a:solidFill>
                <a:latin typeface="Avenir"/>
                <a:ea typeface="Avenir"/>
                <a:cs typeface="Avenir"/>
                <a:sym typeface="Avenir"/>
              </a:rPr>
              <a:t>steps</a:t>
            </a:r>
            <a:r>
              <a:rPr lang="en" sz="1800">
                <a:solidFill>
                  <a:srgbClr val="3C3C3B"/>
                </a:solidFill>
                <a:latin typeface="Avenir"/>
                <a:ea typeface="Avenir"/>
                <a:cs typeface="Avenir"/>
                <a:sym typeface="Avenir"/>
              </a:rPr>
              <a:t> to perform:</a:t>
            </a:r>
            <a:endParaRPr sz="1800">
              <a:solidFill>
                <a:srgbClr val="3C3C3B"/>
              </a:solidFill>
              <a:latin typeface="Avenir"/>
              <a:ea typeface="Avenir"/>
              <a:cs typeface="Avenir"/>
              <a:sym typeface="Avenir"/>
            </a:endParaRPr>
          </a:p>
          <a:p>
            <a:pPr indent="-342900" lvl="0" marL="457200" marR="139700" rtl="0" algn="l">
              <a:lnSpc>
                <a:spcPct val="115000"/>
              </a:lnSpc>
              <a:spcBef>
                <a:spcPts val="1000"/>
              </a:spcBef>
              <a:spcAft>
                <a:spcPts val="0"/>
              </a:spcAft>
              <a:buSzPts val="1800"/>
              <a:buFont typeface="Avenir"/>
              <a:buChar char="●"/>
            </a:pPr>
            <a:r>
              <a:rPr lang="en" sz="1800">
                <a:latin typeface="Avenir"/>
                <a:ea typeface="Avenir"/>
                <a:cs typeface="Avenir"/>
                <a:sym typeface="Avenir"/>
              </a:rPr>
              <a:t>Import the necessary modules and enable plotting within a Jupyter Notebook.</a:t>
            </a:r>
            <a:endParaRPr sz="1800">
              <a:latin typeface="Avenir"/>
              <a:ea typeface="Avenir"/>
              <a:cs typeface="Avenir"/>
              <a:sym typeface="Avenir"/>
            </a:endParaRPr>
          </a:p>
          <a:p>
            <a:pPr indent="-342900" lvl="0" marL="457200" marR="139700" rtl="0" algn="l">
              <a:lnSpc>
                <a:spcPct val="115000"/>
              </a:lnSpc>
              <a:spcBef>
                <a:spcPts val="1000"/>
              </a:spcBef>
              <a:spcAft>
                <a:spcPts val="0"/>
              </a:spcAft>
              <a:buSzPts val="1800"/>
              <a:buFont typeface="Avenir"/>
              <a:buChar char="●"/>
            </a:pPr>
            <a:r>
              <a:rPr lang="en" sz="1800">
                <a:solidFill>
                  <a:srgbClr val="3C3C3B"/>
                </a:solidFill>
                <a:latin typeface="Avenir"/>
                <a:ea typeface="Avenir"/>
                <a:cs typeface="Avenir"/>
                <a:sym typeface="Avenir"/>
              </a:rPr>
              <a:t>Use pandas to read the </a:t>
            </a:r>
            <a:r>
              <a:rPr lang="en" sz="1800">
                <a:solidFill>
                  <a:srgbClr val="3D85C6"/>
                </a:solidFill>
                <a:latin typeface="Avenir"/>
                <a:ea typeface="Avenir"/>
                <a:cs typeface="Avenir"/>
                <a:sym typeface="Avenir"/>
              </a:rPr>
              <a:t>‘anage_data.csv’</a:t>
            </a:r>
            <a:endParaRPr sz="1800">
              <a:solidFill>
                <a:srgbClr val="3D85C6"/>
              </a:solidFill>
              <a:latin typeface="Avenir"/>
              <a:ea typeface="Avenir"/>
              <a:cs typeface="Avenir"/>
              <a:sym typeface="Avenir"/>
            </a:endParaRPr>
          </a:p>
          <a:p>
            <a:pPr indent="-342900" lvl="0" marL="457200" marR="139700" rtl="0" algn="l">
              <a:lnSpc>
                <a:spcPct val="115000"/>
              </a:lnSpc>
              <a:spcBef>
                <a:spcPts val="1000"/>
              </a:spcBef>
              <a:spcAft>
                <a:spcPts val="0"/>
              </a:spcAft>
              <a:buSzPts val="1800"/>
              <a:buFont typeface="Avenir"/>
              <a:buChar char="●"/>
            </a:pPr>
            <a:r>
              <a:rPr lang="en" sz="1800">
                <a:solidFill>
                  <a:srgbClr val="3C3C3B"/>
                </a:solidFill>
                <a:latin typeface="Avenir"/>
                <a:ea typeface="Avenir"/>
                <a:cs typeface="Avenir"/>
                <a:sym typeface="Avenir"/>
              </a:rPr>
              <a:t>The given dataset is not complete. Filter the data so that you end up with samples containing a body mass and a maximum longevity. Sort the data according to the animal class; here, the </a:t>
            </a:r>
            <a:r>
              <a:rPr lang="en" sz="1800">
                <a:solidFill>
                  <a:srgbClr val="3D85C6"/>
                </a:solidFill>
                <a:latin typeface="Avenir"/>
                <a:ea typeface="Avenir"/>
                <a:cs typeface="Avenir"/>
                <a:sym typeface="Avenir"/>
              </a:rPr>
              <a:t>isfinite() </a:t>
            </a:r>
            <a:r>
              <a:rPr lang="en" sz="1800">
                <a:solidFill>
                  <a:srgbClr val="3C3C3B"/>
                </a:solidFill>
                <a:latin typeface="Avenir"/>
                <a:ea typeface="Avenir"/>
                <a:cs typeface="Avenir"/>
                <a:sym typeface="Avenir"/>
              </a:rPr>
              <a:t>function (to check whether the number is finite or not) checks for the finiteness of the given element:</a:t>
            </a:r>
            <a:endParaRPr sz="1800">
              <a:solidFill>
                <a:srgbClr val="3C3C3B"/>
              </a:solidFill>
              <a:latin typeface="Avenir"/>
              <a:ea typeface="Avenir"/>
              <a:cs typeface="Avenir"/>
              <a:sym typeface="Avenir"/>
            </a:endParaRPr>
          </a:p>
        </p:txBody>
      </p:sp>
      <p:sp>
        <p:nvSpPr>
          <p:cNvPr id="842" name="Google Shape;842;p131"/>
          <p:cNvSpPr txBox="1"/>
          <p:nvPr/>
        </p:nvSpPr>
        <p:spPr>
          <a:xfrm>
            <a:off x="377550" y="140875"/>
            <a:ext cx="7806900" cy="97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Using scatter plot to visualize correlation between various animals</a:t>
            </a:r>
            <a:endParaRPr sz="2400">
              <a:solidFill>
                <a:srgbClr val="434343"/>
              </a:solidFill>
              <a:latin typeface="Avenir"/>
              <a:ea typeface="Avenir"/>
              <a:cs typeface="Avenir"/>
              <a:sym typeface="Aveni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6" name="Shape 846"/>
        <p:cNvGrpSpPr/>
        <p:nvPr/>
      </p:nvGrpSpPr>
      <p:grpSpPr>
        <a:xfrm>
          <a:off x="0" y="0"/>
          <a:ext cx="0" cy="0"/>
          <a:chOff x="0" y="0"/>
          <a:chExt cx="0" cy="0"/>
        </a:xfrm>
      </p:grpSpPr>
      <p:sp>
        <p:nvSpPr>
          <p:cNvPr id="847" name="Google Shape;847;p132"/>
          <p:cNvSpPr txBox="1"/>
          <p:nvPr/>
        </p:nvSpPr>
        <p:spPr>
          <a:xfrm>
            <a:off x="353400" y="2114700"/>
            <a:ext cx="8437200" cy="1464300"/>
          </a:xfrm>
          <a:prstGeom prst="rect">
            <a:avLst/>
          </a:prstGeom>
          <a:noFill/>
          <a:ln>
            <a:noFill/>
          </a:ln>
        </p:spPr>
        <p:txBody>
          <a:bodyPr anchorCtr="0" anchor="t" bIns="91425" lIns="91425" spcFirstLastPara="1" rIns="91425" wrap="square" tIns="91425">
            <a:noAutofit/>
          </a:bodyPr>
          <a:lstStyle/>
          <a:p>
            <a:pPr indent="0" lvl="0" marL="0" marR="139700" rtl="0" algn="l">
              <a:lnSpc>
                <a:spcPct val="115000"/>
              </a:lnSpc>
              <a:spcBef>
                <a:spcPts val="0"/>
              </a:spcBef>
              <a:spcAft>
                <a:spcPts val="0"/>
              </a:spcAft>
              <a:buNone/>
            </a:pPr>
            <a:r>
              <a:rPr lang="en" sz="1800">
                <a:solidFill>
                  <a:srgbClr val="3C3C3B"/>
                </a:solidFill>
                <a:latin typeface="Avenir"/>
                <a:ea typeface="Avenir"/>
                <a:cs typeface="Avenir"/>
                <a:sym typeface="Avenir"/>
              </a:rPr>
              <a:t>Create a scatter plot visualizing the correlation between the body mass and the maximum longevity. Use different colors to group data samples according to their class. Add a legend, labels, and a title. Use a log scale for both the x-axis and y-axis:</a:t>
            </a:r>
            <a:endParaRPr sz="1800">
              <a:solidFill>
                <a:srgbClr val="3C3C3B"/>
              </a:solidFill>
              <a:latin typeface="Avenir"/>
              <a:ea typeface="Avenir"/>
              <a:cs typeface="Avenir"/>
              <a:sym typeface="Avenir"/>
            </a:endParaRPr>
          </a:p>
        </p:txBody>
      </p:sp>
      <p:sp>
        <p:nvSpPr>
          <p:cNvPr id="848" name="Google Shape;848;p132"/>
          <p:cNvSpPr txBox="1"/>
          <p:nvPr/>
        </p:nvSpPr>
        <p:spPr>
          <a:xfrm>
            <a:off x="377550" y="140875"/>
            <a:ext cx="7806900" cy="97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Using scatter plot to visualize correlation between various animals</a:t>
            </a:r>
            <a:endParaRPr sz="2400">
              <a:solidFill>
                <a:srgbClr val="434343"/>
              </a:solidFill>
              <a:latin typeface="Avenir"/>
              <a:ea typeface="Avenir"/>
              <a:cs typeface="Avenir"/>
              <a:sym typeface="Aveni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2" name="Shape 852"/>
        <p:cNvGrpSpPr/>
        <p:nvPr/>
      </p:nvGrpSpPr>
      <p:grpSpPr>
        <a:xfrm>
          <a:off x="0" y="0"/>
          <a:ext cx="0" cy="0"/>
          <a:chOff x="0" y="0"/>
          <a:chExt cx="0" cy="0"/>
        </a:xfrm>
      </p:grpSpPr>
      <p:sp>
        <p:nvSpPr>
          <p:cNvPr id="853" name="Google Shape;853;p133"/>
          <p:cNvSpPr txBox="1"/>
          <p:nvPr/>
        </p:nvSpPr>
        <p:spPr>
          <a:xfrm>
            <a:off x="458775" y="1144600"/>
            <a:ext cx="7721400" cy="39183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101600" rtl="0" algn="l">
              <a:lnSpc>
                <a:spcPct val="100000"/>
              </a:lnSpc>
              <a:spcBef>
                <a:spcPts val="0"/>
              </a:spcBef>
              <a:spcAft>
                <a:spcPts val="0"/>
              </a:spcAft>
              <a:buNone/>
            </a:pPr>
            <a:r>
              <a:rPr lang="en">
                <a:solidFill>
                  <a:schemeClr val="dk1"/>
                </a:solidFill>
                <a:latin typeface="Courier New"/>
                <a:ea typeface="Courier New"/>
                <a:cs typeface="Courier New"/>
                <a:sym typeface="Courier New"/>
              </a:rPr>
              <a:t># Create figure</a:t>
            </a:r>
            <a:endParaRPr>
              <a:solidFill>
                <a:schemeClr val="dk1"/>
              </a:solidFill>
              <a:latin typeface="Courier New"/>
              <a:ea typeface="Courier New"/>
              <a:cs typeface="Courier New"/>
              <a:sym typeface="Courier New"/>
            </a:endParaRPr>
          </a:p>
          <a:p>
            <a:pPr indent="0" lvl="0" marL="0" marR="101600" rtl="0" algn="l">
              <a:lnSpc>
                <a:spcPct val="100000"/>
              </a:lnSpc>
              <a:spcBef>
                <a:spcPts val="0"/>
              </a:spcBef>
              <a:spcAft>
                <a:spcPts val="0"/>
              </a:spcAft>
              <a:buNone/>
            </a:pPr>
            <a:r>
              <a:rPr b="1" lang="en">
                <a:solidFill>
                  <a:schemeClr val="dk1"/>
                </a:solidFill>
                <a:latin typeface="Courier New"/>
                <a:ea typeface="Courier New"/>
                <a:cs typeface="Courier New"/>
                <a:sym typeface="Courier New"/>
              </a:rPr>
              <a:t>plt.figure(figsize=(10, 6), dpi=300)</a:t>
            </a:r>
            <a:endParaRPr b="1">
              <a:solidFill>
                <a:schemeClr val="dk1"/>
              </a:solidFill>
              <a:latin typeface="Courier New"/>
              <a:ea typeface="Courier New"/>
              <a:cs typeface="Courier New"/>
              <a:sym typeface="Courier New"/>
            </a:endParaRPr>
          </a:p>
          <a:p>
            <a:pPr indent="0" lvl="0" marL="0" marR="101600" rtl="0" algn="l">
              <a:lnSpc>
                <a:spcPct val="100000"/>
              </a:lnSpc>
              <a:spcBef>
                <a:spcPts val="0"/>
              </a:spcBef>
              <a:spcAft>
                <a:spcPts val="0"/>
              </a:spcAft>
              <a:buNone/>
            </a:pPr>
            <a:r>
              <a:rPr lang="en">
                <a:solidFill>
                  <a:schemeClr val="dk1"/>
                </a:solidFill>
                <a:latin typeface="Courier New"/>
                <a:ea typeface="Courier New"/>
                <a:cs typeface="Courier New"/>
                <a:sym typeface="Courier New"/>
              </a:rPr>
              <a:t># Create scatter plot</a:t>
            </a:r>
            <a:endParaRPr>
              <a:solidFill>
                <a:schemeClr val="dk1"/>
              </a:solidFill>
              <a:latin typeface="Courier New"/>
              <a:ea typeface="Courier New"/>
              <a:cs typeface="Courier New"/>
              <a:sym typeface="Courier New"/>
            </a:endParaRPr>
          </a:p>
          <a:p>
            <a:pPr indent="0" lvl="0" marL="0" marR="101600" rtl="0" algn="l">
              <a:lnSpc>
                <a:spcPct val="100000"/>
              </a:lnSpc>
              <a:spcBef>
                <a:spcPts val="0"/>
              </a:spcBef>
              <a:spcAft>
                <a:spcPts val="0"/>
              </a:spcAft>
              <a:buNone/>
            </a:pPr>
            <a:r>
              <a:rPr b="1" lang="en">
                <a:solidFill>
                  <a:schemeClr val="dk1"/>
                </a:solidFill>
                <a:latin typeface="Courier New"/>
                <a:ea typeface="Courier New"/>
                <a:cs typeface="Courier New"/>
                <a:sym typeface="Courier New"/>
              </a:rPr>
              <a:t>plt.scatter(amphibia[mass], amphibia[longevity], label='Amphibia')</a:t>
            </a:r>
            <a:endParaRPr b="1">
              <a:solidFill>
                <a:schemeClr val="dk1"/>
              </a:solidFill>
              <a:latin typeface="Courier New"/>
              <a:ea typeface="Courier New"/>
              <a:cs typeface="Courier New"/>
              <a:sym typeface="Courier New"/>
            </a:endParaRPr>
          </a:p>
          <a:p>
            <a:pPr indent="0" lvl="0" marL="0" marR="101600" rtl="0" algn="l">
              <a:lnSpc>
                <a:spcPct val="100000"/>
              </a:lnSpc>
              <a:spcBef>
                <a:spcPts val="0"/>
              </a:spcBef>
              <a:spcAft>
                <a:spcPts val="0"/>
              </a:spcAft>
              <a:buNone/>
            </a:pPr>
            <a:r>
              <a:rPr b="1" lang="en">
                <a:solidFill>
                  <a:schemeClr val="dk1"/>
                </a:solidFill>
                <a:latin typeface="Courier New"/>
                <a:ea typeface="Courier New"/>
                <a:cs typeface="Courier New"/>
                <a:sym typeface="Courier New"/>
              </a:rPr>
              <a:t>plt.scatter(aves[mass], aves[longevity], label='Aves')</a:t>
            </a:r>
            <a:endParaRPr b="1">
              <a:solidFill>
                <a:schemeClr val="dk1"/>
              </a:solidFill>
              <a:latin typeface="Courier New"/>
              <a:ea typeface="Courier New"/>
              <a:cs typeface="Courier New"/>
              <a:sym typeface="Courier New"/>
            </a:endParaRPr>
          </a:p>
          <a:p>
            <a:pPr indent="0" lvl="0" marL="0" marR="101600" rtl="0" algn="l">
              <a:lnSpc>
                <a:spcPct val="100000"/>
              </a:lnSpc>
              <a:spcBef>
                <a:spcPts val="0"/>
              </a:spcBef>
              <a:spcAft>
                <a:spcPts val="0"/>
              </a:spcAft>
              <a:buNone/>
            </a:pPr>
            <a:r>
              <a:rPr b="1" lang="en">
                <a:solidFill>
                  <a:schemeClr val="dk1"/>
                </a:solidFill>
                <a:latin typeface="Courier New"/>
                <a:ea typeface="Courier New"/>
                <a:cs typeface="Courier New"/>
                <a:sym typeface="Courier New"/>
              </a:rPr>
              <a:t>plt.scatter(mammalia[mass], mammalia[longevity], label='Mammalia')</a:t>
            </a:r>
            <a:endParaRPr b="1">
              <a:solidFill>
                <a:schemeClr val="dk1"/>
              </a:solidFill>
              <a:latin typeface="Courier New"/>
              <a:ea typeface="Courier New"/>
              <a:cs typeface="Courier New"/>
              <a:sym typeface="Courier New"/>
            </a:endParaRPr>
          </a:p>
          <a:p>
            <a:pPr indent="0" lvl="0" marL="0" marR="101600" rtl="0" algn="l">
              <a:lnSpc>
                <a:spcPct val="100000"/>
              </a:lnSpc>
              <a:spcBef>
                <a:spcPts val="0"/>
              </a:spcBef>
              <a:spcAft>
                <a:spcPts val="0"/>
              </a:spcAft>
              <a:buNone/>
            </a:pPr>
            <a:r>
              <a:rPr b="1" lang="en">
                <a:solidFill>
                  <a:schemeClr val="dk1"/>
                </a:solidFill>
                <a:latin typeface="Courier New"/>
                <a:ea typeface="Courier New"/>
                <a:cs typeface="Courier New"/>
                <a:sym typeface="Courier New"/>
              </a:rPr>
              <a:t>plt.scatter(reptilia[mass], reptilia[longevity], label='Reptilia')</a:t>
            </a:r>
            <a:endParaRPr b="1">
              <a:solidFill>
                <a:schemeClr val="dk1"/>
              </a:solidFill>
              <a:latin typeface="Courier New"/>
              <a:ea typeface="Courier New"/>
              <a:cs typeface="Courier New"/>
              <a:sym typeface="Courier New"/>
            </a:endParaRPr>
          </a:p>
          <a:p>
            <a:pPr indent="0" lvl="0" marL="0" marR="101600" rtl="0" algn="l">
              <a:lnSpc>
                <a:spcPct val="100000"/>
              </a:lnSpc>
              <a:spcBef>
                <a:spcPts val="0"/>
              </a:spcBef>
              <a:spcAft>
                <a:spcPts val="0"/>
              </a:spcAft>
              <a:buNone/>
            </a:pPr>
            <a:r>
              <a:rPr lang="en">
                <a:solidFill>
                  <a:schemeClr val="dk1"/>
                </a:solidFill>
                <a:latin typeface="Courier New"/>
                <a:ea typeface="Courier New"/>
                <a:cs typeface="Courier New"/>
                <a:sym typeface="Courier New"/>
              </a:rPr>
              <a:t># Add legend</a:t>
            </a:r>
            <a:endParaRPr>
              <a:solidFill>
                <a:schemeClr val="dk1"/>
              </a:solidFill>
              <a:latin typeface="Courier New"/>
              <a:ea typeface="Courier New"/>
              <a:cs typeface="Courier New"/>
              <a:sym typeface="Courier New"/>
            </a:endParaRPr>
          </a:p>
          <a:p>
            <a:pPr indent="0" lvl="0" marL="0" marR="101600" rtl="0" algn="l">
              <a:lnSpc>
                <a:spcPct val="100000"/>
              </a:lnSpc>
              <a:spcBef>
                <a:spcPts val="0"/>
              </a:spcBef>
              <a:spcAft>
                <a:spcPts val="0"/>
              </a:spcAft>
              <a:buNone/>
            </a:pPr>
            <a:r>
              <a:rPr b="1" lang="en">
                <a:solidFill>
                  <a:schemeClr val="dk1"/>
                </a:solidFill>
                <a:latin typeface="Courier New"/>
                <a:ea typeface="Courier New"/>
                <a:cs typeface="Courier New"/>
                <a:sym typeface="Courier New"/>
              </a:rPr>
              <a:t>plt.legend()</a:t>
            </a:r>
            <a:endParaRPr b="1">
              <a:solidFill>
                <a:schemeClr val="dk1"/>
              </a:solidFill>
              <a:latin typeface="Courier New"/>
              <a:ea typeface="Courier New"/>
              <a:cs typeface="Courier New"/>
              <a:sym typeface="Courier New"/>
            </a:endParaRPr>
          </a:p>
          <a:p>
            <a:pPr indent="0" lvl="0" marL="0" marR="101600" rtl="0" algn="l">
              <a:lnSpc>
                <a:spcPct val="100000"/>
              </a:lnSpc>
              <a:spcBef>
                <a:spcPts val="0"/>
              </a:spcBef>
              <a:spcAft>
                <a:spcPts val="0"/>
              </a:spcAft>
              <a:buNone/>
            </a:pPr>
            <a:r>
              <a:rPr lang="en">
                <a:solidFill>
                  <a:schemeClr val="dk1"/>
                </a:solidFill>
                <a:latin typeface="Courier New"/>
                <a:ea typeface="Courier New"/>
                <a:cs typeface="Courier New"/>
                <a:sym typeface="Courier New"/>
              </a:rPr>
              <a:t># Log scale</a:t>
            </a:r>
            <a:endParaRPr>
              <a:solidFill>
                <a:schemeClr val="dk1"/>
              </a:solidFill>
              <a:latin typeface="Courier New"/>
              <a:ea typeface="Courier New"/>
              <a:cs typeface="Courier New"/>
              <a:sym typeface="Courier New"/>
            </a:endParaRPr>
          </a:p>
          <a:p>
            <a:pPr indent="0" lvl="0" marL="0" marR="101600" rtl="0" algn="l">
              <a:lnSpc>
                <a:spcPct val="100000"/>
              </a:lnSpc>
              <a:spcBef>
                <a:spcPts val="0"/>
              </a:spcBef>
              <a:spcAft>
                <a:spcPts val="0"/>
              </a:spcAft>
              <a:buNone/>
            </a:pPr>
            <a:r>
              <a:rPr b="1" lang="en">
                <a:solidFill>
                  <a:schemeClr val="dk1"/>
                </a:solidFill>
                <a:latin typeface="Courier New"/>
                <a:ea typeface="Courier New"/>
                <a:cs typeface="Courier New"/>
                <a:sym typeface="Courier New"/>
              </a:rPr>
              <a:t>ax = plt.gca()</a:t>
            </a:r>
            <a:endParaRPr b="1">
              <a:solidFill>
                <a:schemeClr val="dk1"/>
              </a:solidFill>
              <a:latin typeface="Courier New"/>
              <a:ea typeface="Courier New"/>
              <a:cs typeface="Courier New"/>
              <a:sym typeface="Courier New"/>
            </a:endParaRPr>
          </a:p>
          <a:p>
            <a:pPr indent="0" lvl="0" marL="0" marR="101600" rtl="0" algn="l">
              <a:lnSpc>
                <a:spcPct val="100000"/>
              </a:lnSpc>
              <a:spcBef>
                <a:spcPts val="0"/>
              </a:spcBef>
              <a:spcAft>
                <a:spcPts val="0"/>
              </a:spcAft>
              <a:buNone/>
            </a:pPr>
            <a:r>
              <a:rPr b="1" lang="en">
                <a:solidFill>
                  <a:schemeClr val="dk1"/>
                </a:solidFill>
                <a:latin typeface="Courier New"/>
                <a:ea typeface="Courier New"/>
                <a:cs typeface="Courier New"/>
                <a:sym typeface="Courier New"/>
              </a:rPr>
              <a:t>ax.set_xscale('log')</a:t>
            </a:r>
            <a:endParaRPr b="1">
              <a:solidFill>
                <a:schemeClr val="dk1"/>
              </a:solidFill>
              <a:latin typeface="Courier New"/>
              <a:ea typeface="Courier New"/>
              <a:cs typeface="Courier New"/>
              <a:sym typeface="Courier New"/>
            </a:endParaRPr>
          </a:p>
          <a:p>
            <a:pPr indent="0" lvl="0" marL="0" marR="101600" rtl="0" algn="l">
              <a:lnSpc>
                <a:spcPct val="100000"/>
              </a:lnSpc>
              <a:spcBef>
                <a:spcPts val="0"/>
              </a:spcBef>
              <a:spcAft>
                <a:spcPts val="0"/>
              </a:spcAft>
              <a:buNone/>
            </a:pPr>
            <a:r>
              <a:rPr b="1" lang="en">
                <a:solidFill>
                  <a:schemeClr val="dk1"/>
                </a:solidFill>
                <a:latin typeface="Courier New"/>
                <a:ea typeface="Courier New"/>
                <a:cs typeface="Courier New"/>
                <a:sym typeface="Courier New"/>
              </a:rPr>
              <a:t>ax.set_yscale('log')</a:t>
            </a:r>
            <a:endParaRPr b="1">
              <a:solidFill>
                <a:schemeClr val="dk1"/>
              </a:solidFill>
              <a:latin typeface="Courier New"/>
              <a:ea typeface="Courier New"/>
              <a:cs typeface="Courier New"/>
              <a:sym typeface="Courier New"/>
            </a:endParaRPr>
          </a:p>
          <a:p>
            <a:pPr indent="0" lvl="0" marL="0" marR="101600" rtl="0" algn="l">
              <a:lnSpc>
                <a:spcPct val="100000"/>
              </a:lnSpc>
              <a:spcBef>
                <a:spcPts val="0"/>
              </a:spcBef>
              <a:spcAft>
                <a:spcPts val="0"/>
              </a:spcAft>
              <a:buNone/>
            </a:pPr>
            <a:r>
              <a:rPr lang="en">
                <a:solidFill>
                  <a:schemeClr val="dk1"/>
                </a:solidFill>
                <a:latin typeface="Courier New"/>
                <a:ea typeface="Courier New"/>
                <a:cs typeface="Courier New"/>
                <a:sym typeface="Courier New"/>
              </a:rPr>
              <a:t># Add labels</a:t>
            </a:r>
            <a:endParaRPr>
              <a:solidFill>
                <a:schemeClr val="dk1"/>
              </a:solidFill>
              <a:latin typeface="Courier New"/>
              <a:ea typeface="Courier New"/>
              <a:cs typeface="Courier New"/>
              <a:sym typeface="Courier New"/>
            </a:endParaRPr>
          </a:p>
          <a:p>
            <a:pPr indent="0" lvl="0" marL="0" marR="101600" rtl="0" algn="l">
              <a:lnSpc>
                <a:spcPct val="100000"/>
              </a:lnSpc>
              <a:spcBef>
                <a:spcPts val="0"/>
              </a:spcBef>
              <a:spcAft>
                <a:spcPts val="0"/>
              </a:spcAft>
              <a:buNone/>
            </a:pPr>
            <a:r>
              <a:rPr b="1" lang="en">
                <a:solidFill>
                  <a:schemeClr val="dk1"/>
                </a:solidFill>
                <a:latin typeface="Courier New"/>
                <a:ea typeface="Courier New"/>
                <a:cs typeface="Courier New"/>
                <a:sym typeface="Courier New"/>
              </a:rPr>
              <a:t>plt.xlabel('Body mass in grams')</a:t>
            </a:r>
            <a:endParaRPr b="1">
              <a:solidFill>
                <a:schemeClr val="dk1"/>
              </a:solidFill>
              <a:latin typeface="Courier New"/>
              <a:ea typeface="Courier New"/>
              <a:cs typeface="Courier New"/>
              <a:sym typeface="Courier New"/>
            </a:endParaRPr>
          </a:p>
          <a:p>
            <a:pPr indent="0" lvl="0" marL="0" marR="101600" rtl="0" algn="l">
              <a:lnSpc>
                <a:spcPct val="100000"/>
              </a:lnSpc>
              <a:spcBef>
                <a:spcPts val="0"/>
              </a:spcBef>
              <a:spcAft>
                <a:spcPts val="0"/>
              </a:spcAft>
              <a:buNone/>
            </a:pPr>
            <a:r>
              <a:rPr b="1" lang="en">
                <a:solidFill>
                  <a:schemeClr val="dk1"/>
                </a:solidFill>
                <a:latin typeface="Courier New"/>
                <a:ea typeface="Courier New"/>
                <a:cs typeface="Courier New"/>
                <a:sym typeface="Courier New"/>
              </a:rPr>
              <a:t>plt.ylabel('Maximum longevity in years')</a:t>
            </a:r>
            <a:endParaRPr b="1">
              <a:solidFill>
                <a:schemeClr val="dk1"/>
              </a:solidFill>
              <a:latin typeface="Courier New"/>
              <a:ea typeface="Courier New"/>
              <a:cs typeface="Courier New"/>
              <a:sym typeface="Courier New"/>
            </a:endParaRPr>
          </a:p>
          <a:p>
            <a:pPr indent="0" lvl="0" marL="0" marR="101600" rtl="0" algn="l">
              <a:lnSpc>
                <a:spcPct val="100000"/>
              </a:lnSpc>
              <a:spcBef>
                <a:spcPts val="0"/>
              </a:spcBef>
              <a:spcAft>
                <a:spcPts val="0"/>
              </a:spcAft>
              <a:buNone/>
            </a:pPr>
            <a:r>
              <a:rPr lang="en">
                <a:solidFill>
                  <a:schemeClr val="dk1"/>
                </a:solidFill>
                <a:latin typeface="Courier New"/>
                <a:ea typeface="Courier New"/>
                <a:cs typeface="Courier New"/>
                <a:sym typeface="Courier New"/>
              </a:rPr>
              <a:t># Show plot</a:t>
            </a:r>
            <a:endParaRPr>
              <a:solidFill>
                <a:schemeClr val="dk1"/>
              </a:solidFill>
              <a:latin typeface="Courier New"/>
              <a:ea typeface="Courier New"/>
              <a:cs typeface="Courier New"/>
              <a:sym typeface="Courier New"/>
            </a:endParaRPr>
          </a:p>
          <a:p>
            <a:pPr indent="0" lvl="0" marL="0" marR="101600" rtl="0" algn="l">
              <a:lnSpc>
                <a:spcPct val="100000"/>
              </a:lnSpc>
              <a:spcBef>
                <a:spcPts val="0"/>
              </a:spcBef>
              <a:spcAft>
                <a:spcPts val="0"/>
              </a:spcAft>
              <a:buNone/>
            </a:pPr>
            <a:r>
              <a:rPr b="1" lang="en">
                <a:solidFill>
                  <a:schemeClr val="dk1"/>
                </a:solidFill>
                <a:latin typeface="Courier New"/>
                <a:ea typeface="Courier New"/>
                <a:cs typeface="Courier New"/>
                <a:sym typeface="Courier New"/>
              </a:rPr>
              <a:t>plt.show()</a:t>
            </a:r>
            <a:endParaRPr b="1">
              <a:solidFill>
                <a:schemeClr val="dk1"/>
              </a:solidFill>
              <a:latin typeface="Courier New"/>
              <a:ea typeface="Courier New"/>
              <a:cs typeface="Courier New"/>
              <a:sym typeface="Courier New"/>
            </a:endParaRPr>
          </a:p>
        </p:txBody>
      </p:sp>
      <p:sp>
        <p:nvSpPr>
          <p:cNvPr id="854" name="Google Shape;854;p133"/>
          <p:cNvSpPr txBox="1"/>
          <p:nvPr/>
        </p:nvSpPr>
        <p:spPr>
          <a:xfrm>
            <a:off x="377550" y="140875"/>
            <a:ext cx="7806900" cy="97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Using scatter plot to visualize correlation between various animals - Code</a:t>
            </a:r>
            <a:endParaRPr sz="2400">
              <a:solidFill>
                <a:srgbClr val="434343"/>
              </a:solidFill>
              <a:latin typeface="Avenir"/>
              <a:ea typeface="Avenir"/>
              <a:cs typeface="Avenir"/>
              <a:sym typeface="Aveni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8" name="Shape 858"/>
        <p:cNvGrpSpPr/>
        <p:nvPr/>
      </p:nvGrpSpPr>
      <p:grpSpPr>
        <a:xfrm>
          <a:off x="0" y="0"/>
          <a:ext cx="0" cy="0"/>
          <a:chOff x="0" y="0"/>
          <a:chExt cx="0" cy="0"/>
        </a:xfrm>
      </p:grpSpPr>
      <p:sp>
        <p:nvSpPr>
          <p:cNvPr id="859" name="Google Shape;859;p134"/>
          <p:cNvSpPr txBox="1"/>
          <p:nvPr/>
        </p:nvSpPr>
        <p:spPr>
          <a:xfrm>
            <a:off x="3382563" y="4160150"/>
            <a:ext cx="2737200" cy="236700"/>
          </a:xfrm>
          <a:prstGeom prst="rect">
            <a:avLst/>
          </a:prstGeom>
          <a:noFill/>
          <a:ln>
            <a:noFill/>
          </a:ln>
        </p:spPr>
        <p:txBody>
          <a:bodyPr anchorCtr="0" anchor="t" bIns="91425" lIns="91425" spcFirstLastPara="1" rIns="91425" wrap="square" tIns="91425">
            <a:noAutofit/>
          </a:bodyPr>
          <a:lstStyle/>
          <a:p>
            <a:pPr indent="0" lvl="0" marL="0" rtl="0" algn="l">
              <a:lnSpc>
                <a:spcPct val="6000"/>
              </a:lnSpc>
              <a:spcBef>
                <a:spcPts val="0"/>
              </a:spcBef>
              <a:spcAft>
                <a:spcPts val="0"/>
              </a:spcAft>
              <a:buNone/>
            </a:pPr>
            <a:r>
              <a:rPr lang="en">
                <a:highlight>
                  <a:srgbClr val="FFFFFF"/>
                </a:highlight>
                <a:latin typeface="Avenir"/>
                <a:ea typeface="Avenir"/>
                <a:cs typeface="Avenir"/>
                <a:sym typeface="Avenir"/>
              </a:rPr>
              <a:t>Scatter plot on animal statistics</a:t>
            </a:r>
            <a:endParaRPr>
              <a:highlight>
                <a:srgbClr val="FFFFFF"/>
              </a:highlight>
              <a:latin typeface="Avenir"/>
              <a:ea typeface="Avenir"/>
              <a:cs typeface="Avenir"/>
              <a:sym typeface="Avenir"/>
            </a:endParaRPr>
          </a:p>
        </p:txBody>
      </p:sp>
      <p:sp>
        <p:nvSpPr>
          <p:cNvPr id="860" name="Google Shape;860;p134"/>
          <p:cNvSpPr txBox="1"/>
          <p:nvPr/>
        </p:nvSpPr>
        <p:spPr>
          <a:xfrm>
            <a:off x="377550" y="140875"/>
            <a:ext cx="7806900" cy="97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Using scatter plot to visualize correlation between various animals - Output</a:t>
            </a:r>
            <a:endParaRPr sz="2400">
              <a:solidFill>
                <a:srgbClr val="434343"/>
              </a:solidFill>
              <a:latin typeface="Avenir"/>
              <a:ea typeface="Avenir"/>
              <a:cs typeface="Avenir"/>
              <a:sym typeface="Avenir"/>
            </a:endParaRPr>
          </a:p>
        </p:txBody>
      </p:sp>
      <p:pic>
        <p:nvPicPr>
          <p:cNvPr id="861" name="Google Shape;861;p134"/>
          <p:cNvPicPr preferRelativeResize="0"/>
          <p:nvPr/>
        </p:nvPicPr>
        <p:blipFill>
          <a:blip r:embed="rId3">
            <a:alphaModFix/>
          </a:blip>
          <a:stretch>
            <a:fillRect/>
          </a:stretch>
        </p:blipFill>
        <p:spPr>
          <a:xfrm>
            <a:off x="2136136" y="1086963"/>
            <a:ext cx="4925924" cy="2969575"/>
          </a:xfrm>
          <a:prstGeom prst="rect">
            <a:avLst/>
          </a:prstGeom>
          <a:noFill/>
          <a:ln>
            <a:noFill/>
          </a:ln>
        </p:spPr>
      </p:pic>
      <p:sp>
        <p:nvSpPr>
          <p:cNvPr id="862" name="Google Shape;862;p134"/>
          <p:cNvSpPr txBox="1"/>
          <p:nvPr/>
        </p:nvSpPr>
        <p:spPr>
          <a:xfrm>
            <a:off x="337896" y="4328940"/>
            <a:ext cx="8522400" cy="682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800">
                <a:solidFill>
                  <a:srgbClr val="3C3C3B"/>
                </a:solidFill>
                <a:highlight>
                  <a:srgbClr val="FFFFFF"/>
                </a:highlight>
                <a:latin typeface="Avenir"/>
                <a:ea typeface="Avenir"/>
                <a:cs typeface="Avenir"/>
                <a:sym typeface="Avenir"/>
              </a:rPr>
              <a:t>From the preceding output, we can visualize the correlation between various animals based on the maximum longevity in years and body mass in grams</a:t>
            </a:r>
            <a:endParaRPr sz="1800">
              <a:latin typeface="Avenir"/>
              <a:ea typeface="Avenir"/>
              <a:cs typeface="Avenir"/>
              <a:sym typeface="Aveni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7"/>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Creating figures</a:t>
            </a:r>
            <a:endParaRPr sz="2400">
              <a:solidFill>
                <a:srgbClr val="434343"/>
              </a:solidFill>
              <a:latin typeface="Avenir"/>
              <a:ea typeface="Avenir"/>
              <a:cs typeface="Avenir"/>
              <a:sym typeface="Avenir"/>
            </a:endParaRPr>
          </a:p>
        </p:txBody>
      </p:sp>
      <p:sp>
        <p:nvSpPr>
          <p:cNvPr id="140" name="Google Shape;140;p27"/>
          <p:cNvSpPr txBox="1"/>
          <p:nvPr/>
        </p:nvSpPr>
        <p:spPr>
          <a:xfrm>
            <a:off x="474275" y="1719125"/>
            <a:ext cx="7940100" cy="19614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2000"/>
              </a:spcAft>
              <a:buNone/>
            </a:pPr>
            <a:r>
              <a:rPr lang="en" sz="1800">
                <a:solidFill>
                  <a:srgbClr val="3C3C3B"/>
                </a:solidFill>
                <a:latin typeface="Avenir"/>
                <a:ea typeface="Avenir"/>
                <a:cs typeface="Avenir"/>
                <a:sym typeface="Avenir"/>
              </a:rPr>
              <a:t>You can use </a:t>
            </a:r>
            <a:r>
              <a:rPr b="1" lang="en" sz="1800">
                <a:solidFill>
                  <a:srgbClr val="3D85C6"/>
                </a:solidFill>
                <a:latin typeface="Avenir"/>
                <a:ea typeface="Avenir"/>
                <a:cs typeface="Avenir"/>
                <a:sym typeface="Avenir"/>
              </a:rPr>
              <a:t>plt.figure()</a:t>
            </a:r>
            <a:r>
              <a:rPr lang="en" sz="1800">
                <a:solidFill>
                  <a:srgbClr val="3C3C3B"/>
                </a:solidFill>
                <a:latin typeface="Avenir"/>
                <a:ea typeface="Avenir"/>
                <a:cs typeface="Avenir"/>
                <a:sym typeface="Avenir"/>
              </a:rPr>
              <a:t> to create a new </a:t>
            </a:r>
            <a:r>
              <a:rPr b="1" lang="en" sz="1800">
                <a:solidFill>
                  <a:srgbClr val="3C3C3B"/>
                </a:solidFill>
                <a:latin typeface="Avenir"/>
                <a:ea typeface="Avenir"/>
                <a:cs typeface="Avenir"/>
                <a:sym typeface="Avenir"/>
              </a:rPr>
              <a:t>Figure</a:t>
            </a:r>
            <a:r>
              <a:rPr lang="en" sz="1800">
                <a:solidFill>
                  <a:srgbClr val="3C3C3B"/>
                </a:solidFill>
                <a:latin typeface="Avenir"/>
                <a:ea typeface="Avenir"/>
                <a:cs typeface="Avenir"/>
                <a:sym typeface="Avenir"/>
              </a:rPr>
              <a:t>. This function returns a Figure instance, but it is also passed to the backend. Every Figure-related command that follows is applied to the current Figure and does not need to know the Figure instance.</a:t>
            </a:r>
            <a:endParaRPr b="1" sz="1800">
              <a:latin typeface="Avenir"/>
              <a:ea typeface="Avenir"/>
              <a:cs typeface="Avenir"/>
              <a:sym typeface="Aveni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7" name="Shape 867"/>
        <p:cNvGrpSpPr/>
        <p:nvPr/>
      </p:nvGrpSpPr>
      <p:grpSpPr>
        <a:xfrm>
          <a:off x="0" y="0"/>
          <a:ext cx="0" cy="0"/>
          <a:chOff x="0" y="0"/>
          <a:chExt cx="0" cy="0"/>
        </a:xfrm>
      </p:grpSpPr>
      <p:sp>
        <p:nvSpPr>
          <p:cNvPr id="868" name="Google Shape;868;p135"/>
          <p:cNvSpPr txBox="1"/>
          <p:nvPr/>
        </p:nvSpPr>
        <p:spPr>
          <a:xfrm>
            <a:off x="457200" y="2419350"/>
            <a:ext cx="5299500" cy="885300"/>
          </a:xfrm>
          <a:prstGeom prst="rect">
            <a:avLst/>
          </a:prstGeom>
          <a:noFill/>
          <a:ln>
            <a:noFill/>
          </a:ln>
        </p:spPr>
        <p:txBody>
          <a:bodyPr anchorCtr="0" anchor="t" bIns="17150" lIns="34300" spcFirstLastPara="1" rIns="34300" wrap="square" tIns="17150">
            <a:noAutofit/>
          </a:bodyPr>
          <a:lstStyle/>
          <a:p>
            <a:pPr indent="0" lvl="0" marL="0" marR="0" rtl="0" algn="l">
              <a:lnSpc>
                <a:spcPct val="115000"/>
              </a:lnSpc>
              <a:spcBef>
                <a:spcPts val="0"/>
              </a:spcBef>
              <a:spcAft>
                <a:spcPts val="0"/>
              </a:spcAft>
              <a:buClr>
                <a:srgbClr val="000000"/>
              </a:buClr>
              <a:buSzPts val="1200"/>
              <a:buFont typeface="Arial"/>
              <a:buNone/>
            </a:pPr>
            <a:r>
              <a:rPr lang="en" sz="4000">
                <a:latin typeface="Avenir"/>
                <a:ea typeface="Avenir"/>
                <a:cs typeface="Avenir"/>
                <a:sym typeface="Avenir"/>
              </a:rPr>
              <a:t>Sub</a:t>
            </a:r>
            <a:r>
              <a:rPr lang="en" sz="4000">
                <a:latin typeface="Avenir"/>
                <a:ea typeface="Avenir"/>
                <a:cs typeface="Avenir"/>
                <a:sym typeface="Avenir"/>
              </a:rPr>
              <a:t> Plots</a:t>
            </a:r>
            <a:endParaRPr b="0" i="0" sz="4000" u="none" cap="none" strike="noStrike">
              <a:latin typeface="Avenir"/>
              <a:ea typeface="Avenir"/>
              <a:cs typeface="Avenir"/>
              <a:sym typeface="Aveni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2" name="Shape 872"/>
        <p:cNvGrpSpPr/>
        <p:nvPr/>
      </p:nvGrpSpPr>
      <p:grpSpPr>
        <a:xfrm>
          <a:off x="0" y="0"/>
          <a:ext cx="0" cy="0"/>
          <a:chOff x="0" y="0"/>
          <a:chExt cx="0" cy="0"/>
        </a:xfrm>
      </p:grpSpPr>
      <p:sp>
        <p:nvSpPr>
          <p:cNvPr id="873" name="Google Shape;873;p136"/>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Sub</a:t>
            </a:r>
            <a:r>
              <a:rPr lang="en" sz="2400">
                <a:solidFill>
                  <a:srgbClr val="434343"/>
                </a:solidFill>
                <a:latin typeface="Avenir"/>
                <a:ea typeface="Avenir"/>
                <a:cs typeface="Avenir"/>
                <a:sym typeface="Avenir"/>
              </a:rPr>
              <a:t> plot</a:t>
            </a:r>
            <a:endParaRPr sz="2400">
              <a:solidFill>
                <a:srgbClr val="434343"/>
              </a:solidFill>
              <a:latin typeface="Avenir"/>
              <a:ea typeface="Avenir"/>
              <a:cs typeface="Avenir"/>
              <a:sym typeface="Avenir"/>
            </a:endParaRPr>
          </a:p>
        </p:txBody>
      </p:sp>
      <p:sp>
        <p:nvSpPr>
          <p:cNvPr id="874" name="Google Shape;874;p136"/>
          <p:cNvSpPr txBox="1"/>
          <p:nvPr/>
        </p:nvSpPr>
        <p:spPr>
          <a:xfrm>
            <a:off x="353400" y="1136400"/>
            <a:ext cx="8437200" cy="37161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800">
                <a:solidFill>
                  <a:srgbClr val="3C3C3B"/>
                </a:solidFill>
                <a:latin typeface="Avenir"/>
                <a:ea typeface="Avenir"/>
                <a:cs typeface="Avenir"/>
                <a:sym typeface="Avenir"/>
              </a:rPr>
              <a:t>It is often useful to display several plots next to one another. Matplotlib offers the concept of subplots, which are multiple Axes within a Figure. These plots can be grids of plots, nested plots, and so on.</a:t>
            </a:r>
            <a:endParaRPr sz="1800">
              <a:solidFill>
                <a:srgbClr val="3C3C3B"/>
              </a:solidFill>
              <a:latin typeface="Avenir"/>
              <a:ea typeface="Avenir"/>
              <a:cs typeface="Avenir"/>
              <a:sym typeface="Avenir"/>
            </a:endParaRPr>
          </a:p>
          <a:p>
            <a:pPr indent="0" lvl="0" marL="0" rtl="0" algn="l">
              <a:lnSpc>
                <a:spcPct val="100000"/>
              </a:lnSpc>
              <a:spcBef>
                <a:spcPts val="1000"/>
              </a:spcBef>
              <a:spcAft>
                <a:spcPts val="0"/>
              </a:spcAft>
              <a:buNone/>
            </a:pPr>
            <a:r>
              <a:rPr lang="en" sz="1800">
                <a:solidFill>
                  <a:srgbClr val="3C3C3B"/>
                </a:solidFill>
                <a:latin typeface="Avenir"/>
                <a:ea typeface="Avenir"/>
                <a:cs typeface="Avenir"/>
                <a:sym typeface="Avenir"/>
              </a:rPr>
              <a:t>Explore the following options to create subplots:</a:t>
            </a:r>
            <a:endParaRPr sz="1800">
              <a:solidFill>
                <a:srgbClr val="3C3C3B"/>
              </a:solidFill>
              <a:latin typeface="Avenir"/>
              <a:ea typeface="Avenir"/>
              <a:cs typeface="Avenir"/>
              <a:sym typeface="Avenir"/>
            </a:endParaRPr>
          </a:p>
          <a:p>
            <a:pPr indent="-342900" lvl="0" marL="457200" marR="279400" rtl="0" algn="just">
              <a:lnSpc>
                <a:spcPct val="115000"/>
              </a:lnSpc>
              <a:spcBef>
                <a:spcPts val="1000"/>
              </a:spcBef>
              <a:spcAft>
                <a:spcPts val="0"/>
              </a:spcAft>
              <a:buClr>
                <a:srgbClr val="3C3C3B"/>
              </a:buClr>
              <a:buSzPts val="1800"/>
              <a:buChar char="●"/>
            </a:pPr>
            <a:r>
              <a:rPr lang="en" sz="1800">
                <a:solidFill>
                  <a:srgbClr val="3C3C3B"/>
                </a:solidFill>
                <a:latin typeface="Avenir"/>
                <a:ea typeface="Avenir"/>
                <a:cs typeface="Avenir"/>
                <a:sym typeface="Avenir"/>
              </a:rPr>
              <a:t>The </a:t>
            </a:r>
            <a:r>
              <a:rPr lang="en" sz="1800">
                <a:solidFill>
                  <a:srgbClr val="3D85C6"/>
                </a:solidFill>
                <a:latin typeface="Avenir"/>
                <a:ea typeface="Avenir"/>
                <a:cs typeface="Avenir"/>
                <a:sym typeface="Avenir"/>
              </a:rPr>
              <a:t>plt.subplots(, ncols)</a:t>
            </a:r>
            <a:r>
              <a:rPr lang="en" sz="1800">
                <a:solidFill>
                  <a:srgbClr val="3C3C3B"/>
                </a:solidFill>
                <a:latin typeface="Avenir"/>
                <a:ea typeface="Avenir"/>
                <a:cs typeface="Avenir"/>
                <a:sym typeface="Avenir"/>
              </a:rPr>
              <a:t> function creates a Figure and a set of subplots. </a:t>
            </a:r>
            <a:r>
              <a:rPr lang="en" sz="1800">
                <a:solidFill>
                  <a:srgbClr val="3D85C6"/>
                </a:solidFill>
                <a:latin typeface="Avenir"/>
                <a:ea typeface="Avenir"/>
                <a:cs typeface="Avenir"/>
                <a:sym typeface="Avenir"/>
              </a:rPr>
              <a:t>nrows, ncols</a:t>
            </a:r>
            <a:r>
              <a:rPr lang="en" sz="1800">
                <a:solidFill>
                  <a:srgbClr val="3C3C3B"/>
                </a:solidFill>
                <a:latin typeface="Avenir"/>
                <a:ea typeface="Avenir"/>
                <a:cs typeface="Avenir"/>
                <a:sym typeface="Avenir"/>
              </a:rPr>
              <a:t> define the number of rows and columns of the subplots, respectively.</a:t>
            </a:r>
            <a:endParaRPr sz="1800">
              <a:solidFill>
                <a:srgbClr val="3C3C3B"/>
              </a:solidFill>
              <a:latin typeface="Avenir"/>
              <a:ea typeface="Avenir"/>
              <a:cs typeface="Avenir"/>
              <a:sym typeface="Avenir"/>
            </a:endParaRPr>
          </a:p>
          <a:p>
            <a:pPr indent="-342900" lvl="0" marL="457200" marR="279400" rtl="0" algn="just">
              <a:lnSpc>
                <a:spcPct val="115000"/>
              </a:lnSpc>
              <a:spcBef>
                <a:spcPts val="2000"/>
              </a:spcBef>
              <a:spcAft>
                <a:spcPts val="2000"/>
              </a:spcAft>
              <a:buClr>
                <a:srgbClr val="3C3C3B"/>
              </a:buClr>
              <a:buSzPts val="1800"/>
              <a:buChar char="●"/>
            </a:pPr>
            <a:r>
              <a:rPr lang="en" sz="1800">
                <a:solidFill>
                  <a:srgbClr val="3C3C3B"/>
                </a:solidFill>
                <a:latin typeface="Avenir"/>
                <a:ea typeface="Avenir"/>
                <a:cs typeface="Avenir"/>
                <a:sym typeface="Avenir"/>
              </a:rPr>
              <a:t>The </a:t>
            </a:r>
            <a:r>
              <a:rPr lang="en" sz="1800">
                <a:solidFill>
                  <a:srgbClr val="3D85C6"/>
                </a:solidFill>
                <a:latin typeface="Avenir"/>
                <a:ea typeface="Avenir"/>
                <a:cs typeface="Avenir"/>
                <a:sym typeface="Avenir"/>
              </a:rPr>
              <a:t>plt.subplot(nrows, ncols, index) </a:t>
            </a:r>
            <a:r>
              <a:rPr lang="en" sz="1800">
                <a:solidFill>
                  <a:srgbClr val="3C3C3B"/>
                </a:solidFill>
                <a:latin typeface="Avenir"/>
                <a:ea typeface="Avenir"/>
                <a:cs typeface="Avenir"/>
                <a:sym typeface="Avenir"/>
              </a:rPr>
              <a:t>function or, equivalently, </a:t>
            </a:r>
            <a:r>
              <a:rPr lang="en" sz="1800">
                <a:solidFill>
                  <a:srgbClr val="3D85C6"/>
                </a:solidFill>
                <a:latin typeface="Avenir"/>
                <a:ea typeface="Avenir"/>
                <a:cs typeface="Avenir"/>
                <a:sym typeface="Avenir"/>
              </a:rPr>
              <a:t>plt.subplot(pos) </a:t>
            </a:r>
            <a:r>
              <a:rPr lang="en" sz="1800">
                <a:solidFill>
                  <a:srgbClr val="3C3C3B"/>
                </a:solidFill>
                <a:latin typeface="Avenir"/>
                <a:ea typeface="Avenir"/>
                <a:cs typeface="Avenir"/>
                <a:sym typeface="Avenir"/>
              </a:rPr>
              <a:t>adds a subplot to the current Figure. The index starts at 1. The </a:t>
            </a:r>
            <a:r>
              <a:rPr lang="en" sz="1800">
                <a:solidFill>
                  <a:srgbClr val="3D85C6"/>
                </a:solidFill>
                <a:latin typeface="Avenir"/>
                <a:ea typeface="Avenir"/>
                <a:cs typeface="Avenir"/>
                <a:sym typeface="Avenir"/>
              </a:rPr>
              <a:t>plt.subplot(2, 2, 1)</a:t>
            </a:r>
            <a:r>
              <a:rPr lang="en" sz="1800">
                <a:solidFill>
                  <a:srgbClr val="3C3C3B"/>
                </a:solidFill>
                <a:latin typeface="Avenir"/>
                <a:ea typeface="Avenir"/>
                <a:cs typeface="Avenir"/>
                <a:sym typeface="Avenir"/>
              </a:rPr>
              <a:t> function is equivalent to </a:t>
            </a:r>
            <a:r>
              <a:rPr lang="en" sz="1800">
                <a:solidFill>
                  <a:srgbClr val="3D85C6"/>
                </a:solidFill>
                <a:latin typeface="Avenir"/>
                <a:ea typeface="Avenir"/>
                <a:cs typeface="Avenir"/>
                <a:sym typeface="Avenir"/>
              </a:rPr>
              <a:t>plt.subplot(221).</a:t>
            </a:r>
            <a:endParaRPr sz="1800">
              <a:solidFill>
                <a:srgbClr val="3C3C3B"/>
              </a:solidFill>
              <a:latin typeface="Avenir"/>
              <a:ea typeface="Avenir"/>
              <a:cs typeface="Avenir"/>
              <a:sym typeface="Aveni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8" name="Shape 878"/>
        <p:cNvGrpSpPr/>
        <p:nvPr/>
      </p:nvGrpSpPr>
      <p:grpSpPr>
        <a:xfrm>
          <a:off x="0" y="0"/>
          <a:ext cx="0" cy="0"/>
          <a:chOff x="0" y="0"/>
          <a:chExt cx="0" cy="0"/>
        </a:xfrm>
      </p:grpSpPr>
      <p:sp>
        <p:nvSpPr>
          <p:cNvPr id="879" name="Google Shape;879;p137"/>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Sub plot - Options</a:t>
            </a:r>
            <a:endParaRPr sz="2400">
              <a:solidFill>
                <a:srgbClr val="434343"/>
              </a:solidFill>
              <a:latin typeface="Avenir"/>
              <a:ea typeface="Avenir"/>
              <a:cs typeface="Avenir"/>
              <a:sym typeface="Avenir"/>
            </a:endParaRPr>
          </a:p>
        </p:txBody>
      </p:sp>
      <p:sp>
        <p:nvSpPr>
          <p:cNvPr id="880" name="Google Shape;880;p137"/>
          <p:cNvSpPr txBox="1"/>
          <p:nvPr/>
        </p:nvSpPr>
        <p:spPr>
          <a:xfrm>
            <a:off x="353400" y="1764350"/>
            <a:ext cx="8437200" cy="1827300"/>
          </a:xfrm>
          <a:prstGeom prst="rect">
            <a:avLst/>
          </a:prstGeom>
          <a:noFill/>
          <a:ln>
            <a:noFill/>
          </a:ln>
        </p:spPr>
        <p:txBody>
          <a:bodyPr anchorCtr="0" anchor="t" bIns="91425" lIns="91425" spcFirstLastPara="1" rIns="91425" wrap="square" tIns="91425">
            <a:noAutofit/>
          </a:bodyPr>
          <a:lstStyle/>
          <a:p>
            <a:pPr indent="-342900" lvl="0" marL="457200" marR="279400" rtl="0" algn="just">
              <a:lnSpc>
                <a:spcPct val="115000"/>
              </a:lnSpc>
              <a:spcBef>
                <a:spcPts val="0"/>
              </a:spcBef>
              <a:spcAft>
                <a:spcPts val="0"/>
              </a:spcAft>
              <a:buClr>
                <a:srgbClr val="3C3C3B"/>
              </a:buClr>
              <a:buSzPts val="1800"/>
              <a:buChar char="●"/>
            </a:pPr>
            <a:r>
              <a:rPr lang="en" sz="1800">
                <a:solidFill>
                  <a:srgbClr val="3C3C3B"/>
                </a:solidFill>
                <a:latin typeface="Avenir"/>
                <a:ea typeface="Avenir"/>
                <a:cs typeface="Avenir"/>
                <a:sym typeface="Avenir"/>
              </a:rPr>
              <a:t>The </a:t>
            </a:r>
            <a:r>
              <a:rPr lang="en" sz="1800">
                <a:solidFill>
                  <a:srgbClr val="3D85C6"/>
                </a:solidFill>
                <a:latin typeface="Avenir"/>
                <a:ea typeface="Avenir"/>
                <a:cs typeface="Avenir"/>
                <a:sym typeface="Avenir"/>
              </a:rPr>
              <a:t>Figure.subplots(nrows, ncols)</a:t>
            </a:r>
            <a:r>
              <a:rPr lang="en" sz="1800">
                <a:solidFill>
                  <a:srgbClr val="3C3C3B"/>
                </a:solidFill>
                <a:latin typeface="Avenir"/>
                <a:ea typeface="Avenir"/>
                <a:cs typeface="Avenir"/>
                <a:sym typeface="Avenir"/>
              </a:rPr>
              <a:t> function adds a set of subplots to the specified Figure.</a:t>
            </a:r>
            <a:endParaRPr sz="1800">
              <a:solidFill>
                <a:srgbClr val="3C3C3B"/>
              </a:solidFill>
              <a:latin typeface="Avenir"/>
              <a:ea typeface="Avenir"/>
              <a:cs typeface="Avenir"/>
              <a:sym typeface="Avenir"/>
            </a:endParaRPr>
          </a:p>
          <a:p>
            <a:pPr indent="-342900" lvl="0" marL="457200" marR="279400" rtl="0" algn="just">
              <a:lnSpc>
                <a:spcPct val="115000"/>
              </a:lnSpc>
              <a:spcBef>
                <a:spcPts val="2000"/>
              </a:spcBef>
              <a:spcAft>
                <a:spcPts val="1000"/>
              </a:spcAft>
              <a:buClr>
                <a:srgbClr val="3C3C3B"/>
              </a:buClr>
              <a:buSzPts val="1800"/>
              <a:buChar char="●"/>
            </a:pPr>
            <a:r>
              <a:rPr lang="en" sz="1800">
                <a:solidFill>
                  <a:srgbClr val="3C3C3B"/>
                </a:solidFill>
                <a:latin typeface="Avenir"/>
                <a:ea typeface="Avenir"/>
                <a:cs typeface="Avenir"/>
                <a:sym typeface="Avenir"/>
              </a:rPr>
              <a:t>The</a:t>
            </a:r>
            <a:r>
              <a:rPr lang="en" sz="1800">
                <a:solidFill>
                  <a:srgbClr val="3D85C6"/>
                </a:solidFill>
                <a:latin typeface="Avenir"/>
                <a:ea typeface="Avenir"/>
                <a:cs typeface="Avenir"/>
                <a:sym typeface="Avenir"/>
              </a:rPr>
              <a:t> Figure.add_subplot(nrows, ncols, index)</a:t>
            </a:r>
            <a:r>
              <a:rPr lang="en" sz="1800">
                <a:solidFill>
                  <a:srgbClr val="3C3C3B"/>
                </a:solidFill>
                <a:latin typeface="Avenir"/>
                <a:ea typeface="Avenir"/>
                <a:cs typeface="Avenir"/>
                <a:sym typeface="Avenir"/>
              </a:rPr>
              <a:t> function or, equivalently, </a:t>
            </a:r>
            <a:r>
              <a:rPr lang="en" sz="1800">
                <a:solidFill>
                  <a:srgbClr val="3D85C6"/>
                </a:solidFill>
                <a:latin typeface="Avenir"/>
                <a:ea typeface="Avenir"/>
                <a:cs typeface="Avenir"/>
                <a:sym typeface="Avenir"/>
              </a:rPr>
              <a:t>Figure.add_subplot(pos)</a:t>
            </a:r>
            <a:r>
              <a:rPr lang="en" sz="1800">
                <a:solidFill>
                  <a:srgbClr val="3C3C3B"/>
                </a:solidFill>
                <a:latin typeface="Avenir"/>
                <a:ea typeface="Avenir"/>
                <a:cs typeface="Avenir"/>
                <a:sym typeface="Avenir"/>
              </a:rPr>
              <a:t>, adds a subplot to the specified Figure.</a:t>
            </a:r>
            <a:endParaRPr sz="1800">
              <a:solidFill>
                <a:srgbClr val="3C3C3B"/>
              </a:solidFill>
              <a:latin typeface="Avenir"/>
              <a:ea typeface="Avenir"/>
              <a:cs typeface="Avenir"/>
              <a:sym typeface="Aveni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4" name="Shape 884"/>
        <p:cNvGrpSpPr/>
        <p:nvPr/>
      </p:nvGrpSpPr>
      <p:grpSpPr>
        <a:xfrm>
          <a:off x="0" y="0"/>
          <a:ext cx="0" cy="0"/>
          <a:chOff x="0" y="0"/>
          <a:chExt cx="0" cy="0"/>
        </a:xfrm>
      </p:grpSpPr>
      <p:sp>
        <p:nvSpPr>
          <p:cNvPr id="885" name="Google Shape;885;p138"/>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Sub plot - Note</a:t>
            </a:r>
            <a:endParaRPr sz="2400">
              <a:solidFill>
                <a:srgbClr val="434343"/>
              </a:solidFill>
              <a:latin typeface="Avenir"/>
              <a:ea typeface="Avenir"/>
              <a:cs typeface="Avenir"/>
              <a:sym typeface="Avenir"/>
            </a:endParaRPr>
          </a:p>
        </p:txBody>
      </p:sp>
      <p:sp>
        <p:nvSpPr>
          <p:cNvPr id="886" name="Google Shape;886;p138"/>
          <p:cNvSpPr txBox="1"/>
          <p:nvPr/>
        </p:nvSpPr>
        <p:spPr>
          <a:xfrm>
            <a:off x="353400" y="1593600"/>
            <a:ext cx="8437200" cy="2334900"/>
          </a:xfrm>
          <a:prstGeom prst="rect">
            <a:avLst/>
          </a:prstGeom>
          <a:noFill/>
          <a:ln>
            <a:noFill/>
          </a:ln>
        </p:spPr>
        <p:txBody>
          <a:bodyPr anchorCtr="0" anchor="t" bIns="91425" lIns="91425" spcFirstLastPara="1" rIns="91425" wrap="square" tIns="91425">
            <a:noAutofit/>
          </a:bodyPr>
          <a:lstStyle/>
          <a:p>
            <a:pPr indent="0" lvl="0" marL="0" marR="279400" rtl="0" algn="just">
              <a:lnSpc>
                <a:spcPct val="115000"/>
              </a:lnSpc>
              <a:spcBef>
                <a:spcPts val="0"/>
              </a:spcBef>
              <a:spcAft>
                <a:spcPts val="0"/>
              </a:spcAft>
              <a:buNone/>
            </a:pPr>
            <a:r>
              <a:rPr lang="en" sz="1800">
                <a:solidFill>
                  <a:srgbClr val="3C3C3B"/>
                </a:solidFill>
                <a:latin typeface="Avenir"/>
                <a:ea typeface="Avenir"/>
                <a:cs typeface="Avenir"/>
                <a:sym typeface="Avenir"/>
              </a:rPr>
              <a:t>Note: </a:t>
            </a:r>
            <a:endParaRPr sz="1800">
              <a:solidFill>
                <a:srgbClr val="3C3C3B"/>
              </a:solidFill>
              <a:latin typeface="Avenir"/>
              <a:ea typeface="Avenir"/>
              <a:cs typeface="Avenir"/>
              <a:sym typeface="Avenir"/>
            </a:endParaRPr>
          </a:p>
          <a:p>
            <a:pPr indent="0" lvl="0" marL="0" rtl="0" algn="l">
              <a:lnSpc>
                <a:spcPct val="115000"/>
              </a:lnSpc>
              <a:spcBef>
                <a:spcPts val="1000"/>
              </a:spcBef>
              <a:spcAft>
                <a:spcPts val="0"/>
              </a:spcAft>
              <a:buNone/>
            </a:pPr>
            <a:r>
              <a:rPr lang="en" sz="1800">
                <a:solidFill>
                  <a:srgbClr val="3C3C3B"/>
                </a:solidFill>
                <a:latin typeface="Avenir"/>
                <a:ea typeface="Avenir"/>
                <a:cs typeface="Avenir"/>
                <a:sym typeface="Avenir"/>
              </a:rPr>
              <a:t>To share the x-axis or y-axis, the parameters </a:t>
            </a:r>
            <a:r>
              <a:rPr lang="en" sz="1800">
                <a:solidFill>
                  <a:srgbClr val="3D85C6"/>
                </a:solidFill>
                <a:latin typeface="Avenir"/>
                <a:ea typeface="Avenir"/>
                <a:cs typeface="Avenir"/>
                <a:sym typeface="Avenir"/>
              </a:rPr>
              <a:t>sharex</a:t>
            </a:r>
            <a:r>
              <a:rPr lang="en" sz="1800">
                <a:solidFill>
                  <a:srgbClr val="3C3C3B"/>
                </a:solidFill>
                <a:latin typeface="Avenir"/>
                <a:ea typeface="Avenir"/>
                <a:cs typeface="Avenir"/>
                <a:sym typeface="Avenir"/>
              </a:rPr>
              <a:t> and </a:t>
            </a:r>
            <a:r>
              <a:rPr lang="en" sz="1800">
                <a:solidFill>
                  <a:srgbClr val="3D85C6"/>
                </a:solidFill>
                <a:latin typeface="Avenir"/>
                <a:ea typeface="Avenir"/>
                <a:cs typeface="Avenir"/>
                <a:sym typeface="Avenir"/>
              </a:rPr>
              <a:t>sharey</a:t>
            </a:r>
            <a:r>
              <a:rPr lang="en" sz="1800">
                <a:solidFill>
                  <a:srgbClr val="3C3C3B"/>
                </a:solidFill>
                <a:latin typeface="Avenir"/>
                <a:ea typeface="Avenir"/>
                <a:cs typeface="Avenir"/>
                <a:sym typeface="Avenir"/>
              </a:rPr>
              <a:t> must be set, respectively. The axis will have the same limits, ticks, and scale.</a:t>
            </a:r>
            <a:endParaRPr sz="1800">
              <a:solidFill>
                <a:srgbClr val="3C3C3B"/>
              </a:solidFill>
              <a:latin typeface="Avenir"/>
              <a:ea typeface="Avenir"/>
              <a:cs typeface="Avenir"/>
              <a:sym typeface="Avenir"/>
            </a:endParaRPr>
          </a:p>
          <a:p>
            <a:pPr indent="0" lvl="0" marL="0" rtl="0" algn="l">
              <a:lnSpc>
                <a:spcPct val="115000"/>
              </a:lnSpc>
              <a:spcBef>
                <a:spcPts val="0"/>
              </a:spcBef>
              <a:spcAft>
                <a:spcPts val="0"/>
              </a:spcAft>
              <a:buNone/>
            </a:pPr>
            <a:r>
              <a:rPr lang="en" sz="1800">
                <a:solidFill>
                  <a:srgbClr val="3D85C6"/>
                </a:solidFill>
                <a:latin typeface="Avenir"/>
                <a:ea typeface="Avenir"/>
                <a:cs typeface="Avenir"/>
                <a:sym typeface="Avenir"/>
              </a:rPr>
              <a:t>plt.subplot </a:t>
            </a:r>
            <a:r>
              <a:rPr lang="en" sz="1800">
                <a:solidFill>
                  <a:srgbClr val="3C3C3B"/>
                </a:solidFill>
                <a:latin typeface="Avenir"/>
                <a:ea typeface="Avenir"/>
                <a:cs typeface="Avenir"/>
                <a:sym typeface="Avenir"/>
              </a:rPr>
              <a:t>and </a:t>
            </a:r>
            <a:r>
              <a:rPr lang="en" sz="1800">
                <a:solidFill>
                  <a:srgbClr val="3D85C6"/>
                </a:solidFill>
                <a:latin typeface="Avenir"/>
                <a:ea typeface="Avenir"/>
                <a:cs typeface="Avenir"/>
                <a:sym typeface="Avenir"/>
              </a:rPr>
              <a:t>Figure.add_subplot</a:t>
            </a:r>
            <a:r>
              <a:rPr lang="en" sz="1800">
                <a:solidFill>
                  <a:srgbClr val="3C3C3B"/>
                </a:solidFill>
                <a:latin typeface="Avenir"/>
                <a:ea typeface="Avenir"/>
                <a:cs typeface="Avenir"/>
                <a:sym typeface="Avenir"/>
              </a:rPr>
              <a:t> have the option to set a projection. For a polar projection, either set the </a:t>
            </a:r>
            <a:r>
              <a:rPr lang="en" sz="1800">
                <a:solidFill>
                  <a:srgbClr val="3D85C6"/>
                </a:solidFill>
                <a:latin typeface="Avenir"/>
                <a:ea typeface="Avenir"/>
                <a:cs typeface="Avenir"/>
                <a:sym typeface="Avenir"/>
              </a:rPr>
              <a:t>projection='polar'</a:t>
            </a:r>
            <a:r>
              <a:rPr lang="en" sz="1800">
                <a:solidFill>
                  <a:srgbClr val="3C3C3B"/>
                </a:solidFill>
                <a:latin typeface="Avenir"/>
                <a:ea typeface="Avenir"/>
                <a:cs typeface="Avenir"/>
                <a:sym typeface="Avenir"/>
              </a:rPr>
              <a:t> parameter or the </a:t>
            </a:r>
            <a:r>
              <a:rPr lang="en" sz="1800">
                <a:solidFill>
                  <a:srgbClr val="3D85C6"/>
                </a:solidFill>
                <a:latin typeface="Avenir"/>
                <a:ea typeface="Avenir"/>
                <a:cs typeface="Avenir"/>
                <a:sym typeface="Avenir"/>
              </a:rPr>
              <a:t>parameter polar=True</a:t>
            </a:r>
            <a:r>
              <a:rPr lang="en" sz="1800">
                <a:solidFill>
                  <a:srgbClr val="3C3C3B"/>
                </a:solidFill>
                <a:latin typeface="Avenir"/>
                <a:ea typeface="Avenir"/>
                <a:cs typeface="Avenir"/>
                <a:sym typeface="Avenir"/>
              </a:rPr>
              <a:t> parameter.</a:t>
            </a:r>
            <a:endParaRPr sz="1800">
              <a:solidFill>
                <a:srgbClr val="3C3C3B"/>
              </a:solidFill>
              <a:latin typeface="Avenir"/>
              <a:ea typeface="Avenir"/>
              <a:cs typeface="Avenir"/>
              <a:sym typeface="Aveni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0" name="Shape 890"/>
        <p:cNvGrpSpPr/>
        <p:nvPr/>
      </p:nvGrpSpPr>
      <p:grpSpPr>
        <a:xfrm>
          <a:off x="0" y="0"/>
          <a:ext cx="0" cy="0"/>
          <a:chOff x="0" y="0"/>
          <a:chExt cx="0" cy="0"/>
        </a:xfrm>
      </p:grpSpPr>
      <p:sp>
        <p:nvSpPr>
          <p:cNvPr id="891" name="Google Shape;891;p139"/>
          <p:cNvSpPr txBox="1"/>
          <p:nvPr/>
        </p:nvSpPr>
        <p:spPr>
          <a:xfrm>
            <a:off x="579900" y="1979825"/>
            <a:ext cx="7984200" cy="1681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800">
                <a:solidFill>
                  <a:srgbClr val="3C3C3B"/>
                </a:solidFill>
                <a:highlight>
                  <a:srgbClr val="FFFFFF"/>
                </a:highlight>
                <a:latin typeface="Avenir"/>
                <a:ea typeface="Avenir"/>
                <a:cs typeface="Avenir"/>
                <a:sym typeface="Avenir"/>
              </a:rPr>
              <a:t>We will make use of </a:t>
            </a:r>
            <a:r>
              <a:rPr b="1" lang="en" sz="1800">
                <a:solidFill>
                  <a:srgbClr val="3D85C6"/>
                </a:solidFill>
                <a:highlight>
                  <a:srgbClr val="FFFFFF"/>
                </a:highlight>
                <a:latin typeface="Avenir"/>
                <a:ea typeface="Avenir"/>
                <a:cs typeface="Avenir"/>
                <a:sym typeface="Avenir"/>
              </a:rPr>
              <a:t>GridSpec</a:t>
            </a:r>
            <a:r>
              <a:rPr lang="en" sz="1800">
                <a:solidFill>
                  <a:srgbClr val="3C3C3B"/>
                </a:solidFill>
                <a:highlight>
                  <a:srgbClr val="FFFFFF"/>
                </a:highlight>
                <a:latin typeface="Avenir"/>
                <a:ea typeface="Avenir"/>
                <a:cs typeface="Avenir"/>
                <a:sym typeface="Avenir"/>
              </a:rPr>
              <a:t> to visualize a </a:t>
            </a:r>
            <a:r>
              <a:rPr b="1" lang="en" sz="1800">
                <a:solidFill>
                  <a:srgbClr val="3D85C6"/>
                </a:solidFill>
                <a:highlight>
                  <a:srgbClr val="FFFFFF"/>
                </a:highlight>
                <a:latin typeface="Avenir"/>
                <a:ea typeface="Avenir"/>
                <a:cs typeface="Avenir"/>
                <a:sym typeface="Avenir"/>
              </a:rPr>
              <a:t>scatter plot</a:t>
            </a:r>
            <a:r>
              <a:rPr lang="en" sz="1800">
                <a:solidFill>
                  <a:srgbClr val="3C3C3B"/>
                </a:solidFill>
                <a:highlight>
                  <a:srgbClr val="FFFFFF"/>
                </a:highlight>
                <a:latin typeface="Avenir"/>
                <a:ea typeface="Avenir"/>
                <a:cs typeface="Avenir"/>
                <a:sym typeface="Avenir"/>
              </a:rPr>
              <a:t> with </a:t>
            </a:r>
            <a:r>
              <a:rPr b="1" lang="en" sz="1800">
                <a:solidFill>
                  <a:srgbClr val="3D85C6"/>
                </a:solidFill>
                <a:highlight>
                  <a:srgbClr val="FFFFFF"/>
                </a:highlight>
                <a:latin typeface="Avenir"/>
                <a:ea typeface="Avenir"/>
                <a:cs typeface="Avenir"/>
                <a:sym typeface="Avenir"/>
              </a:rPr>
              <a:t>marginal histograms</a:t>
            </a:r>
            <a:r>
              <a:rPr lang="en" sz="1800">
                <a:solidFill>
                  <a:srgbClr val="3D85C6"/>
                </a:solidFill>
                <a:highlight>
                  <a:srgbClr val="FFFFFF"/>
                </a:highlight>
                <a:latin typeface="Avenir"/>
                <a:ea typeface="Avenir"/>
                <a:cs typeface="Avenir"/>
                <a:sym typeface="Avenir"/>
              </a:rPr>
              <a:t>.</a:t>
            </a:r>
            <a:r>
              <a:rPr lang="en" sz="1800">
                <a:solidFill>
                  <a:srgbClr val="3C3C3B"/>
                </a:solidFill>
                <a:highlight>
                  <a:srgbClr val="FFFFFF"/>
                </a:highlight>
                <a:latin typeface="Avenir"/>
                <a:ea typeface="Avenir"/>
                <a:cs typeface="Avenir"/>
                <a:sym typeface="Avenir"/>
              </a:rPr>
              <a:t> Let's look at the following scenario: you are given a dataset containing information about various animals. Visualize the correlation between the various animal attributes using scatter plots and marginal histograms.</a:t>
            </a:r>
            <a:endParaRPr sz="1800">
              <a:latin typeface="Avenir"/>
              <a:ea typeface="Avenir"/>
              <a:cs typeface="Avenir"/>
              <a:sym typeface="Avenir"/>
            </a:endParaRPr>
          </a:p>
        </p:txBody>
      </p:sp>
      <p:sp>
        <p:nvSpPr>
          <p:cNvPr id="892" name="Google Shape;892;p139"/>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Creating a scatter plot with marginal histograms</a:t>
            </a:r>
            <a:endParaRPr sz="2400">
              <a:solidFill>
                <a:srgbClr val="434343"/>
              </a:solidFill>
              <a:latin typeface="Avenir"/>
              <a:ea typeface="Avenir"/>
              <a:cs typeface="Avenir"/>
              <a:sym typeface="Aveni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6" name="Shape 896"/>
        <p:cNvGrpSpPr/>
        <p:nvPr/>
      </p:nvGrpSpPr>
      <p:grpSpPr>
        <a:xfrm>
          <a:off x="0" y="0"/>
          <a:ext cx="0" cy="0"/>
          <a:chOff x="0" y="0"/>
          <a:chExt cx="0" cy="0"/>
        </a:xfrm>
      </p:grpSpPr>
      <p:sp>
        <p:nvSpPr>
          <p:cNvPr id="897" name="Google Shape;897;p140"/>
          <p:cNvSpPr txBox="1"/>
          <p:nvPr/>
        </p:nvSpPr>
        <p:spPr>
          <a:xfrm>
            <a:off x="353400" y="1276500"/>
            <a:ext cx="8437200" cy="3636300"/>
          </a:xfrm>
          <a:prstGeom prst="rect">
            <a:avLst/>
          </a:prstGeom>
          <a:noFill/>
          <a:ln>
            <a:noFill/>
          </a:ln>
        </p:spPr>
        <p:txBody>
          <a:bodyPr anchorCtr="0" anchor="t" bIns="91425" lIns="91425" spcFirstLastPara="1" rIns="91425" wrap="square" tIns="91425">
            <a:noAutofit/>
          </a:bodyPr>
          <a:lstStyle/>
          <a:p>
            <a:pPr indent="0" lvl="0" marL="0" marR="139700" rtl="0" algn="l">
              <a:lnSpc>
                <a:spcPct val="100000"/>
              </a:lnSpc>
              <a:spcBef>
                <a:spcPts val="0"/>
              </a:spcBef>
              <a:spcAft>
                <a:spcPts val="0"/>
              </a:spcAft>
              <a:buNone/>
            </a:pPr>
            <a:r>
              <a:rPr lang="en" sz="1800">
                <a:solidFill>
                  <a:srgbClr val="3C3C3B"/>
                </a:solidFill>
                <a:latin typeface="Avenir"/>
                <a:ea typeface="Avenir"/>
                <a:cs typeface="Avenir"/>
                <a:sym typeface="Avenir"/>
              </a:rPr>
              <a:t>The following are the </a:t>
            </a:r>
            <a:r>
              <a:rPr lang="en" sz="1800">
                <a:solidFill>
                  <a:srgbClr val="3D85C6"/>
                </a:solidFill>
                <a:latin typeface="Avenir"/>
                <a:ea typeface="Avenir"/>
                <a:cs typeface="Avenir"/>
                <a:sym typeface="Avenir"/>
              </a:rPr>
              <a:t>steps</a:t>
            </a:r>
            <a:r>
              <a:rPr lang="en" sz="1800">
                <a:solidFill>
                  <a:srgbClr val="3C3C3B"/>
                </a:solidFill>
                <a:latin typeface="Avenir"/>
                <a:ea typeface="Avenir"/>
                <a:cs typeface="Avenir"/>
                <a:sym typeface="Avenir"/>
              </a:rPr>
              <a:t> to perform:</a:t>
            </a:r>
            <a:endParaRPr sz="1800">
              <a:solidFill>
                <a:srgbClr val="3C3C3B"/>
              </a:solidFill>
              <a:latin typeface="Avenir"/>
              <a:ea typeface="Avenir"/>
              <a:cs typeface="Avenir"/>
              <a:sym typeface="Avenir"/>
            </a:endParaRPr>
          </a:p>
          <a:p>
            <a:pPr indent="-342900" lvl="0" marL="457200" marR="139700" rtl="0" algn="l">
              <a:lnSpc>
                <a:spcPct val="115000"/>
              </a:lnSpc>
              <a:spcBef>
                <a:spcPts val="1000"/>
              </a:spcBef>
              <a:spcAft>
                <a:spcPts val="0"/>
              </a:spcAft>
              <a:buClr>
                <a:srgbClr val="3C3C3B"/>
              </a:buClr>
              <a:buSzPts val="1800"/>
              <a:buFont typeface="Avenir"/>
              <a:buChar char="●"/>
            </a:pPr>
            <a:r>
              <a:rPr lang="en" sz="1800">
                <a:solidFill>
                  <a:srgbClr val="3C3C3B"/>
                </a:solidFill>
                <a:latin typeface="Avenir"/>
                <a:ea typeface="Avenir"/>
                <a:cs typeface="Avenir"/>
                <a:sym typeface="Avenir"/>
              </a:rPr>
              <a:t>Import the necessary modules and enable plotting within a Jupyter Notebook.</a:t>
            </a:r>
            <a:endParaRPr sz="1800">
              <a:solidFill>
                <a:srgbClr val="3C3C3B"/>
              </a:solidFill>
              <a:latin typeface="Avenir"/>
              <a:ea typeface="Avenir"/>
              <a:cs typeface="Avenir"/>
              <a:sym typeface="Avenir"/>
            </a:endParaRPr>
          </a:p>
          <a:p>
            <a:pPr indent="-342900" lvl="0" marL="457200" marR="139700" rtl="0" algn="l">
              <a:lnSpc>
                <a:spcPct val="115000"/>
              </a:lnSpc>
              <a:spcBef>
                <a:spcPts val="1000"/>
              </a:spcBef>
              <a:spcAft>
                <a:spcPts val="0"/>
              </a:spcAft>
              <a:buSzPts val="1800"/>
              <a:buFont typeface="Avenir"/>
              <a:buChar char="●"/>
            </a:pPr>
            <a:r>
              <a:rPr lang="en" sz="1800">
                <a:solidFill>
                  <a:srgbClr val="3C3C3B"/>
                </a:solidFill>
                <a:latin typeface="Avenir"/>
                <a:ea typeface="Avenir"/>
                <a:cs typeface="Avenir"/>
                <a:sym typeface="Avenir"/>
              </a:rPr>
              <a:t>Filter the data so that you end up with samples containing a body mass and maximum longevity as the given dataset, </a:t>
            </a:r>
            <a:r>
              <a:rPr lang="en" sz="1800">
                <a:solidFill>
                  <a:srgbClr val="3D85C6"/>
                </a:solidFill>
                <a:latin typeface="Avenir"/>
                <a:ea typeface="Avenir"/>
                <a:cs typeface="Avenir"/>
                <a:sym typeface="Avenir"/>
              </a:rPr>
              <a:t>AnAge</a:t>
            </a:r>
            <a:r>
              <a:rPr lang="en" sz="1800">
                <a:solidFill>
                  <a:srgbClr val="3C3C3B"/>
                </a:solidFill>
                <a:latin typeface="Avenir"/>
                <a:ea typeface="Avenir"/>
                <a:cs typeface="Avenir"/>
                <a:sym typeface="Avenir"/>
              </a:rPr>
              <a:t>, which was used in the previous exercise, is not complete. Select all of the samples of the </a:t>
            </a:r>
            <a:r>
              <a:rPr lang="en" sz="1800">
                <a:solidFill>
                  <a:srgbClr val="3D85C6"/>
                </a:solidFill>
                <a:latin typeface="Avenir"/>
                <a:ea typeface="Avenir"/>
                <a:cs typeface="Avenir"/>
                <a:sym typeface="Avenir"/>
              </a:rPr>
              <a:t>Aves</a:t>
            </a:r>
            <a:r>
              <a:rPr lang="en" sz="1800">
                <a:solidFill>
                  <a:srgbClr val="3C3C3B"/>
                </a:solidFill>
                <a:latin typeface="Avenir"/>
                <a:ea typeface="Avenir"/>
                <a:cs typeface="Avenir"/>
                <a:sym typeface="Avenir"/>
              </a:rPr>
              <a:t> class with a body mass of less than 20,000.</a:t>
            </a:r>
            <a:endParaRPr sz="1800">
              <a:solidFill>
                <a:srgbClr val="3C3C3B"/>
              </a:solidFill>
              <a:latin typeface="Avenir"/>
              <a:ea typeface="Avenir"/>
              <a:cs typeface="Avenir"/>
              <a:sym typeface="Avenir"/>
            </a:endParaRPr>
          </a:p>
          <a:p>
            <a:pPr indent="-342900" lvl="0" marL="457200" marR="139700" rtl="0" algn="l">
              <a:lnSpc>
                <a:spcPct val="115000"/>
              </a:lnSpc>
              <a:spcBef>
                <a:spcPts val="1000"/>
              </a:spcBef>
              <a:spcAft>
                <a:spcPts val="0"/>
              </a:spcAft>
              <a:buClr>
                <a:srgbClr val="3C3C3B"/>
              </a:buClr>
              <a:buSzPts val="1800"/>
              <a:buFont typeface="Avenir"/>
              <a:buChar char="●"/>
            </a:pPr>
            <a:r>
              <a:rPr lang="en" sz="1800">
                <a:solidFill>
                  <a:srgbClr val="3C3C3B"/>
                </a:solidFill>
                <a:latin typeface="Avenir"/>
                <a:ea typeface="Avenir"/>
                <a:cs typeface="Avenir"/>
                <a:sym typeface="Avenir"/>
              </a:rPr>
              <a:t>Create a Figure with a constrained layout. Create a gridspec of size 4x4. Create a scatter plot of size 3x3 and marginal histograms of size 1x3 and 3x1. Add labels and a Figure title.</a:t>
            </a:r>
            <a:endParaRPr sz="1800">
              <a:latin typeface="Avenir"/>
              <a:ea typeface="Avenir"/>
              <a:cs typeface="Avenir"/>
              <a:sym typeface="Avenir"/>
            </a:endParaRPr>
          </a:p>
          <a:p>
            <a:pPr indent="0" lvl="0" marL="0" marR="139700" rtl="0" algn="l">
              <a:lnSpc>
                <a:spcPct val="115000"/>
              </a:lnSpc>
              <a:spcBef>
                <a:spcPts val="0"/>
              </a:spcBef>
              <a:spcAft>
                <a:spcPts val="0"/>
              </a:spcAft>
              <a:buNone/>
            </a:pPr>
            <a:r>
              <a:t/>
            </a:r>
            <a:endParaRPr sz="1800">
              <a:solidFill>
                <a:srgbClr val="3C3C3B"/>
              </a:solidFill>
              <a:latin typeface="Avenir"/>
              <a:ea typeface="Avenir"/>
              <a:cs typeface="Avenir"/>
              <a:sym typeface="Avenir"/>
            </a:endParaRPr>
          </a:p>
        </p:txBody>
      </p:sp>
      <p:sp>
        <p:nvSpPr>
          <p:cNvPr id="898" name="Google Shape;898;p140"/>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Creating a scatter plot with marginal histograms</a:t>
            </a:r>
            <a:endParaRPr sz="2400">
              <a:solidFill>
                <a:srgbClr val="434343"/>
              </a:solidFill>
              <a:latin typeface="Avenir"/>
              <a:ea typeface="Avenir"/>
              <a:cs typeface="Avenir"/>
              <a:sym typeface="Aveni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2" name="Shape 902"/>
        <p:cNvGrpSpPr/>
        <p:nvPr/>
      </p:nvGrpSpPr>
      <p:grpSpPr>
        <a:xfrm>
          <a:off x="0" y="0"/>
          <a:ext cx="0" cy="0"/>
          <a:chOff x="0" y="0"/>
          <a:chExt cx="0" cy="0"/>
        </a:xfrm>
      </p:grpSpPr>
      <p:sp>
        <p:nvSpPr>
          <p:cNvPr id="903" name="Google Shape;903;p141"/>
          <p:cNvSpPr txBox="1"/>
          <p:nvPr/>
        </p:nvSpPr>
        <p:spPr>
          <a:xfrm>
            <a:off x="458775" y="1689200"/>
            <a:ext cx="7800900" cy="28047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101600" rtl="0" algn="l">
              <a:lnSpc>
                <a:spcPct val="100000"/>
              </a:lnSpc>
              <a:spcBef>
                <a:spcPts val="0"/>
              </a:spcBef>
              <a:spcAft>
                <a:spcPts val="0"/>
              </a:spcAft>
              <a:buNone/>
            </a:pPr>
            <a:r>
              <a:rPr lang="en" sz="1600">
                <a:solidFill>
                  <a:schemeClr val="dk1"/>
                </a:solidFill>
                <a:latin typeface="Courier New"/>
                <a:ea typeface="Courier New"/>
                <a:cs typeface="Courier New"/>
                <a:sym typeface="Courier New"/>
              </a:rPr>
              <a:t># Create figure</a:t>
            </a:r>
            <a:endParaRPr sz="1600">
              <a:solidFill>
                <a:schemeClr val="dk1"/>
              </a:solidFill>
              <a:latin typeface="Courier New"/>
              <a:ea typeface="Courier New"/>
              <a:cs typeface="Courier New"/>
              <a:sym typeface="Courier New"/>
            </a:endParaRPr>
          </a:p>
          <a:p>
            <a:pPr indent="0" lvl="0" marL="0" marR="101600" rtl="0" algn="l">
              <a:lnSpc>
                <a:spcPct val="100000"/>
              </a:lnSpc>
              <a:spcBef>
                <a:spcPts val="0"/>
              </a:spcBef>
              <a:spcAft>
                <a:spcPts val="0"/>
              </a:spcAft>
              <a:buNone/>
            </a:pPr>
            <a:r>
              <a:rPr b="1" lang="en" sz="1600">
                <a:solidFill>
                  <a:schemeClr val="dk1"/>
                </a:solidFill>
                <a:latin typeface="Courier New"/>
                <a:ea typeface="Courier New"/>
                <a:cs typeface="Courier New"/>
                <a:sym typeface="Courier New"/>
              </a:rPr>
              <a:t>fig = plt.figure(figsize=(8, 8), dpi=150, constrained_layout=True)</a:t>
            </a:r>
            <a:endParaRPr b="1" sz="1600">
              <a:solidFill>
                <a:schemeClr val="dk1"/>
              </a:solidFill>
              <a:latin typeface="Courier New"/>
              <a:ea typeface="Courier New"/>
              <a:cs typeface="Courier New"/>
              <a:sym typeface="Courier New"/>
            </a:endParaRPr>
          </a:p>
          <a:p>
            <a:pPr indent="0" lvl="0" marL="0" marR="101600" rtl="0" algn="l">
              <a:lnSpc>
                <a:spcPct val="100000"/>
              </a:lnSpc>
              <a:spcBef>
                <a:spcPts val="1000"/>
              </a:spcBef>
              <a:spcAft>
                <a:spcPts val="0"/>
              </a:spcAft>
              <a:buNone/>
            </a:pPr>
            <a:r>
              <a:rPr lang="en" sz="1600">
                <a:solidFill>
                  <a:schemeClr val="dk1"/>
                </a:solidFill>
                <a:latin typeface="Courier New"/>
                <a:ea typeface="Courier New"/>
                <a:cs typeface="Courier New"/>
                <a:sym typeface="Courier New"/>
              </a:rPr>
              <a:t># Create gridspec</a:t>
            </a:r>
            <a:endParaRPr sz="1600">
              <a:solidFill>
                <a:schemeClr val="dk1"/>
              </a:solidFill>
              <a:latin typeface="Courier New"/>
              <a:ea typeface="Courier New"/>
              <a:cs typeface="Courier New"/>
              <a:sym typeface="Courier New"/>
            </a:endParaRPr>
          </a:p>
          <a:p>
            <a:pPr indent="0" lvl="0" marL="0" marR="101600" rtl="0" algn="l">
              <a:lnSpc>
                <a:spcPct val="100000"/>
              </a:lnSpc>
              <a:spcBef>
                <a:spcPts val="0"/>
              </a:spcBef>
              <a:spcAft>
                <a:spcPts val="0"/>
              </a:spcAft>
              <a:buNone/>
            </a:pPr>
            <a:r>
              <a:rPr b="1" lang="en" sz="1600">
                <a:solidFill>
                  <a:schemeClr val="dk1"/>
                </a:solidFill>
                <a:latin typeface="Courier New"/>
                <a:ea typeface="Courier New"/>
                <a:cs typeface="Courier New"/>
                <a:sym typeface="Courier New"/>
              </a:rPr>
              <a:t>gs = fig.add_gridspec(4, 4)</a:t>
            </a:r>
            <a:endParaRPr b="1" sz="1600">
              <a:solidFill>
                <a:schemeClr val="dk1"/>
              </a:solidFill>
              <a:latin typeface="Courier New"/>
              <a:ea typeface="Courier New"/>
              <a:cs typeface="Courier New"/>
              <a:sym typeface="Courier New"/>
            </a:endParaRPr>
          </a:p>
          <a:p>
            <a:pPr indent="0" lvl="0" marL="0" marR="101600" rtl="0" algn="l">
              <a:lnSpc>
                <a:spcPct val="100000"/>
              </a:lnSpc>
              <a:spcBef>
                <a:spcPts val="1000"/>
              </a:spcBef>
              <a:spcAft>
                <a:spcPts val="0"/>
              </a:spcAft>
              <a:buNone/>
            </a:pPr>
            <a:r>
              <a:rPr lang="en" sz="1600">
                <a:solidFill>
                  <a:schemeClr val="dk1"/>
                </a:solidFill>
                <a:latin typeface="Courier New"/>
                <a:ea typeface="Courier New"/>
                <a:cs typeface="Courier New"/>
                <a:sym typeface="Courier New"/>
              </a:rPr>
              <a:t># Specify subplots</a:t>
            </a:r>
            <a:endParaRPr sz="1600">
              <a:solidFill>
                <a:schemeClr val="dk1"/>
              </a:solidFill>
              <a:latin typeface="Courier New"/>
              <a:ea typeface="Courier New"/>
              <a:cs typeface="Courier New"/>
              <a:sym typeface="Courier New"/>
            </a:endParaRPr>
          </a:p>
          <a:p>
            <a:pPr indent="0" lvl="0" marL="0" marR="101600" rtl="0" algn="l">
              <a:lnSpc>
                <a:spcPct val="100000"/>
              </a:lnSpc>
              <a:spcBef>
                <a:spcPts val="0"/>
              </a:spcBef>
              <a:spcAft>
                <a:spcPts val="0"/>
              </a:spcAft>
              <a:buNone/>
            </a:pPr>
            <a:r>
              <a:rPr b="1" lang="en" sz="1600">
                <a:solidFill>
                  <a:schemeClr val="dk1"/>
                </a:solidFill>
                <a:latin typeface="Courier New"/>
                <a:ea typeface="Courier New"/>
                <a:cs typeface="Courier New"/>
                <a:sym typeface="Courier New"/>
              </a:rPr>
              <a:t>histx_ax = fig.add_subplot(gs[0, :-1])</a:t>
            </a:r>
            <a:endParaRPr b="1" sz="1600">
              <a:solidFill>
                <a:schemeClr val="dk1"/>
              </a:solidFill>
              <a:latin typeface="Courier New"/>
              <a:ea typeface="Courier New"/>
              <a:cs typeface="Courier New"/>
              <a:sym typeface="Courier New"/>
            </a:endParaRPr>
          </a:p>
          <a:p>
            <a:pPr indent="0" lvl="0" marL="0" marR="101600" rtl="0" algn="l">
              <a:lnSpc>
                <a:spcPct val="100000"/>
              </a:lnSpc>
              <a:spcBef>
                <a:spcPts val="0"/>
              </a:spcBef>
              <a:spcAft>
                <a:spcPts val="0"/>
              </a:spcAft>
              <a:buNone/>
            </a:pPr>
            <a:r>
              <a:rPr b="1" lang="en" sz="1600">
                <a:solidFill>
                  <a:schemeClr val="dk1"/>
                </a:solidFill>
                <a:latin typeface="Courier New"/>
                <a:ea typeface="Courier New"/>
                <a:cs typeface="Courier New"/>
                <a:sym typeface="Courier New"/>
              </a:rPr>
              <a:t>histy_ax = fig.add_subplot(gs[1:, -1])</a:t>
            </a:r>
            <a:endParaRPr b="1" sz="1600">
              <a:solidFill>
                <a:schemeClr val="dk1"/>
              </a:solidFill>
              <a:latin typeface="Courier New"/>
              <a:ea typeface="Courier New"/>
              <a:cs typeface="Courier New"/>
              <a:sym typeface="Courier New"/>
            </a:endParaRPr>
          </a:p>
          <a:p>
            <a:pPr indent="0" lvl="0" marL="0" marR="101600" rtl="0" algn="l">
              <a:lnSpc>
                <a:spcPct val="100000"/>
              </a:lnSpc>
              <a:spcBef>
                <a:spcPts val="0"/>
              </a:spcBef>
              <a:spcAft>
                <a:spcPts val="0"/>
              </a:spcAft>
              <a:buNone/>
            </a:pPr>
            <a:r>
              <a:rPr b="1" lang="en" sz="1600">
                <a:solidFill>
                  <a:schemeClr val="dk1"/>
                </a:solidFill>
                <a:latin typeface="Courier New"/>
                <a:ea typeface="Courier New"/>
                <a:cs typeface="Courier New"/>
                <a:sym typeface="Courier New"/>
              </a:rPr>
              <a:t>scatter_ax = fig.add_subplot(gs[1:, :-1])</a:t>
            </a:r>
            <a:endParaRPr b="1" sz="1600">
              <a:solidFill>
                <a:schemeClr val="dk1"/>
              </a:solidFill>
              <a:latin typeface="Courier New"/>
              <a:ea typeface="Courier New"/>
              <a:cs typeface="Courier New"/>
              <a:sym typeface="Courier New"/>
            </a:endParaRPr>
          </a:p>
        </p:txBody>
      </p:sp>
      <p:sp>
        <p:nvSpPr>
          <p:cNvPr id="904" name="Google Shape;904;p141"/>
          <p:cNvSpPr txBox="1"/>
          <p:nvPr/>
        </p:nvSpPr>
        <p:spPr>
          <a:xfrm>
            <a:off x="377550" y="140875"/>
            <a:ext cx="7451100" cy="99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Creating a scatter plot with marginal histograms - Code</a:t>
            </a:r>
            <a:endParaRPr sz="2400">
              <a:solidFill>
                <a:srgbClr val="434343"/>
              </a:solidFill>
              <a:latin typeface="Avenir"/>
              <a:ea typeface="Avenir"/>
              <a:cs typeface="Avenir"/>
              <a:sym typeface="Aveni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8" name="Shape 908"/>
        <p:cNvGrpSpPr/>
        <p:nvPr/>
      </p:nvGrpSpPr>
      <p:grpSpPr>
        <a:xfrm>
          <a:off x="0" y="0"/>
          <a:ext cx="0" cy="0"/>
          <a:chOff x="0" y="0"/>
          <a:chExt cx="0" cy="0"/>
        </a:xfrm>
      </p:grpSpPr>
      <p:sp>
        <p:nvSpPr>
          <p:cNvPr id="909" name="Google Shape;909;p142"/>
          <p:cNvSpPr txBox="1"/>
          <p:nvPr/>
        </p:nvSpPr>
        <p:spPr>
          <a:xfrm>
            <a:off x="433750" y="1212825"/>
            <a:ext cx="7800900" cy="36930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101600" rtl="0" algn="l">
              <a:lnSpc>
                <a:spcPct val="100000"/>
              </a:lnSpc>
              <a:spcBef>
                <a:spcPts val="0"/>
              </a:spcBef>
              <a:spcAft>
                <a:spcPts val="0"/>
              </a:spcAft>
              <a:buNone/>
            </a:pPr>
            <a:r>
              <a:rPr lang="en" sz="1600">
                <a:solidFill>
                  <a:schemeClr val="dk1"/>
                </a:solidFill>
                <a:latin typeface="Courier New"/>
                <a:ea typeface="Courier New"/>
                <a:cs typeface="Courier New"/>
                <a:sym typeface="Courier New"/>
              </a:rPr>
              <a:t># Create plots</a:t>
            </a:r>
            <a:endParaRPr sz="1600">
              <a:solidFill>
                <a:schemeClr val="dk1"/>
              </a:solidFill>
              <a:latin typeface="Courier New"/>
              <a:ea typeface="Courier New"/>
              <a:cs typeface="Courier New"/>
              <a:sym typeface="Courier New"/>
            </a:endParaRPr>
          </a:p>
          <a:p>
            <a:pPr indent="0" lvl="0" marL="0" marR="101600" rtl="0" algn="l">
              <a:lnSpc>
                <a:spcPct val="100000"/>
              </a:lnSpc>
              <a:spcBef>
                <a:spcPts val="0"/>
              </a:spcBef>
              <a:spcAft>
                <a:spcPts val="0"/>
              </a:spcAft>
              <a:buNone/>
            </a:pPr>
            <a:r>
              <a:rPr b="1" lang="en" sz="1600">
                <a:solidFill>
                  <a:schemeClr val="dk1"/>
                </a:solidFill>
                <a:latin typeface="Courier New"/>
                <a:ea typeface="Courier New"/>
                <a:cs typeface="Courier New"/>
                <a:sym typeface="Courier New"/>
              </a:rPr>
              <a:t>scatter_ax.scatter(aves[mass], aves[longevity])</a:t>
            </a:r>
            <a:endParaRPr b="1" sz="1600">
              <a:solidFill>
                <a:schemeClr val="dk1"/>
              </a:solidFill>
              <a:latin typeface="Courier New"/>
              <a:ea typeface="Courier New"/>
              <a:cs typeface="Courier New"/>
              <a:sym typeface="Courier New"/>
            </a:endParaRPr>
          </a:p>
          <a:p>
            <a:pPr indent="0" lvl="0" marL="0" marR="101600" rtl="0" algn="l">
              <a:lnSpc>
                <a:spcPct val="100000"/>
              </a:lnSpc>
              <a:spcBef>
                <a:spcPts val="0"/>
              </a:spcBef>
              <a:spcAft>
                <a:spcPts val="0"/>
              </a:spcAft>
              <a:buNone/>
            </a:pPr>
            <a:r>
              <a:rPr b="1" lang="en" sz="1600">
                <a:solidFill>
                  <a:schemeClr val="dk1"/>
                </a:solidFill>
                <a:latin typeface="Courier New"/>
                <a:ea typeface="Courier New"/>
                <a:cs typeface="Courier New"/>
                <a:sym typeface="Courier New"/>
              </a:rPr>
              <a:t>histx_ax.hist(aves[mass], bins=20, density=True)</a:t>
            </a:r>
            <a:endParaRPr b="1" sz="1600">
              <a:solidFill>
                <a:schemeClr val="dk1"/>
              </a:solidFill>
              <a:latin typeface="Courier New"/>
              <a:ea typeface="Courier New"/>
              <a:cs typeface="Courier New"/>
              <a:sym typeface="Courier New"/>
            </a:endParaRPr>
          </a:p>
          <a:p>
            <a:pPr indent="0" lvl="0" marL="0" marR="101600" rtl="0" algn="l">
              <a:lnSpc>
                <a:spcPct val="100000"/>
              </a:lnSpc>
              <a:spcBef>
                <a:spcPts val="0"/>
              </a:spcBef>
              <a:spcAft>
                <a:spcPts val="0"/>
              </a:spcAft>
              <a:buNone/>
            </a:pPr>
            <a:r>
              <a:rPr b="1" lang="en" sz="1600">
                <a:solidFill>
                  <a:schemeClr val="dk1"/>
                </a:solidFill>
                <a:latin typeface="Courier New"/>
                <a:ea typeface="Courier New"/>
                <a:cs typeface="Courier New"/>
                <a:sym typeface="Courier New"/>
              </a:rPr>
              <a:t>histx_ax.set_xticks([])</a:t>
            </a:r>
            <a:endParaRPr b="1" sz="1600">
              <a:solidFill>
                <a:schemeClr val="dk1"/>
              </a:solidFill>
              <a:latin typeface="Courier New"/>
              <a:ea typeface="Courier New"/>
              <a:cs typeface="Courier New"/>
              <a:sym typeface="Courier New"/>
            </a:endParaRPr>
          </a:p>
          <a:p>
            <a:pPr indent="0" lvl="0" marL="0" marR="101600" rtl="0" algn="l">
              <a:lnSpc>
                <a:spcPct val="100000"/>
              </a:lnSpc>
              <a:spcBef>
                <a:spcPts val="0"/>
              </a:spcBef>
              <a:spcAft>
                <a:spcPts val="0"/>
              </a:spcAft>
              <a:buNone/>
            </a:pPr>
            <a:r>
              <a:rPr b="1" lang="en" sz="1600">
                <a:solidFill>
                  <a:schemeClr val="dk1"/>
                </a:solidFill>
                <a:latin typeface="Courier New"/>
                <a:ea typeface="Courier New"/>
                <a:cs typeface="Courier New"/>
                <a:sym typeface="Courier New"/>
              </a:rPr>
              <a:t>histy_ax.hist(aves[longevity], bins=20, density=True, orientation='horizontal')</a:t>
            </a:r>
            <a:endParaRPr b="1" sz="1600">
              <a:solidFill>
                <a:schemeClr val="dk1"/>
              </a:solidFill>
              <a:latin typeface="Courier New"/>
              <a:ea typeface="Courier New"/>
              <a:cs typeface="Courier New"/>
              <a:sym typeface="Courier New"/>
            </a:endParaRPr>
          </a:p>
          <a:p>
            <a:pPr indent="0" lvl="0" marL="0" marR="101600" rtl="0" algn="l">
              <a:lnSpc>
                <a:spcPct val="100000"/>
              </a:lnSpc>
              <a:spcBef>
                <a:spcPts val="0"/>
              </a:spcBef>
              <a:spcAft>
                <a:spcPts val="0"/>
              </a:spcAft>
              <a:buNone/>
            </a:pPr>
            <a:r>
              <a:rPr b="1" lang="en" sz="1600">
                <a:solidFill>
                  <a:schemeClr val="dk1"/>
                </a:solidFill>
                <a:latin typeface="Courier New"/>
                <a:ea typeface="Courier New"/>
                <a:cs typeface="Courier New"/>
                <a:sym typeface="Courier New"/>
              </a:rPr>
              <a:t>histy_ax.set_yticks([])</a:t>
            </a:r>
            <a:endParaRPr b="1" sz="1600">
              <a:solidFill>
                <a:schemeClr val="dk1"/>
              </a:solidFill>
              <a:latin typeface="Courier New"/>
              <a:ea typeface="Courier New"/>
              <a:cs typeface="Courier New"/>
              <a:sym typeface="Courier New"/>
            </a:endParaRPr>
          </a:p>
          <a:p>
            <a:pPr indent="0" lvl="0" marL="0" marR="101600" rtl="0" algn="l">
              <a:lnSpc>
                <a:spcPct val="100000"/>
              </a:lnSpc>
              <a:spcBef>
                <a:spcPts val="1000"/>
              </a:spcBef>
              <a:spcAft>
                <a:spcPts val="0"/>
              </a:spcAft>
              <a:buNone/>
            </a:pPr>
            <a:r>
              <a:rPr lang="en" sz="1600">
                <a:solidFill>
                  <a:schemeClr val="dk1"/>
                </a:solidFill>
                <a:latin typeface="Courier New"/>
                <a:ea typeface="Courier New"/>
                <a:cs typeface="Courier New"/>
                <a:sym typeface="Courier New"/>
              </a:rPr>
              <a:t># Add labels and title</a:t>
            </a:r>
            <a:endParaRPr sz="1600">
              <a:solidFill>
                <a:schemeClr val="dk1"/>
              </a:solidFill>
              <a:latin typeface="Courier New"/>
              <a:ea typeface="Courier New"/>
              <a:cs typeface="Courier New"/>
              <a:sym typeface="Courier New"/>
            </a:endParaRPr>
          </a:p>
          <a:p>
            <a:pPr indent="0" lvl="0" marL="0" marR="101600" rtl="0" algn="l">
              <a:lnSpc>
                <a:spcPct val="100000"/>
              </a:lnSpc>
              <a:spcBef>
                <a:spcPts val="0"/>
              </a:spcBef>
              <a:spcAft>
                <a:spcPts val="0"/>
              </a:spcAft>
              <a:buNone/>
            </a:pPr>
            <a:r>
              <a:rPr b="1" lang="en" sz="1600">
                <a:solidFill>
                  <a:schemeClr val="dk1"/>
                </a:solidFill>
                <a:latin typeface="Courier New"/>
                <a:ea typeface="Courier New"/>
                <a:cs typeface="Courier New"/>
                <a:sym typeface="Courier New"/>
              </a:rPr>
              <a:t>plt.xlabel('Body mass in grams')</a:t>
            </a:r>
            <a:endParaRPr b="1" sz="1600">
              <a:solidFill>
                <a:schemeClr val="dk1"/>
              </a:solidFill>
              <a:latin typeface="Courier New"/>
              <a:ea typeface="Courier New"/>
              <a:cs typeface="Courier New"/>
              <a:sym typeface="Courier New"/>
            </a:endParaRPr>
          </a:p>
          <a:p>
            <a:pPr indent="0" lvl="0" marL="0" marR="101600" rtl="0" algn="l">
              <a:lnSpc>
                <a:spcPct val="100000"/>
              </a:lnSpc>
              <a:spcBef>
                <a:spcPts val="0"/>
              </a:spcBef>
              <a:spcAft>
                <a:spcPts val="0"/>
              </a:spcAft>
              <a:buNone/>
            </a:pPr>
            <a:r>
              <a:rPr b="1" lang="en" sz="1600">
                <a:solidFill>
                  <a:schemeClr val="dk1"/>
                </a:solidFill>
                <a:latin typeface="Courier New"/>
                <a:ea typeface="Courier New"/>
                <a:cs typeface="Courier New"/>
                <a:sym typeface="Courier New"/>
              </a:rPr>
              <a:t>plt.ylabel('Maximum longevity in years')</a:t>
            </a:r>
            <a:endParaRPr b="1" sz="1600">
              <a:solidFill>
                <a:schemeClr val="dk1"/>
              </a:solidFill>
              <a:latin typeface="Courier New"/>
              <a:ea typeface="Courier New"/>
              <a:cs typeface="Courier New"/>
              <a:sym typeface="Courier New"/>
            </a:endParaRPr>
          </a:p>
          <a:p>
            <a:pPr indent="0" lvl="0" marL="0" marR="101600" rtl="0" algn="l">
              <a:lnSpc>
                <a:spcPct val="100000"/>
              </a:lnSpc>
              <a:spcBef>
                <a:spcPts val="0"/>
              </a:spcBef>
              <a:spcAft>
                <a:spcPts val="0"/>
              </a:spcAft>
              <a:buNone/>
            </a:pPr>
            <a:r>
              <a:rPr b="1" lang="en" sz="1600">
                <a:solidFill>
                  <a:schemeClr val="dk1"/>
                </a:solidFill>
                <a:latin typeface="Courier New"/>
                <a:ea typeface="Courier New"/>
                <a:cs typeface="Courier New"/>
                <a:sym typeface="Courier New"/>
              </a:rPr>
              <a:t>fig.suptitle('Scatter plot with marginal histograms')</a:t>
            </a:r>
            <a:endParaRPr b="1" sz="1600">
              <a:solidFill>
                <a:schemeClr val="dk1"/>
              </a:solidFill>
              <a:latin typeface="Courier New"/>
              <a:ea typeface="Courier New"/>
              <a:cs typeface="Courier New"/>
              <a:sym typeface="Courier New"/>
            </a:endParaRPr>
          </a:p>
          <a:p>
            <a:pPr indent="0" lvl="0" marL="0" marR="101600" rtl="0" algn="l">
              <a:lnSpc>
                <a:spcPct val="100000"/>
              </a:lnSpc>
              <a:spcBef>
                <a:spcPts val="1000"/>
              </a:spcBef>
              <a:spcAft>
                <a:spcPts val="0"/>
              </a:spcAft>
              <a:buNone/>
            </a:pPr>
            <a:r>
              <a:rPr lang="en" sz="1600">
                <a:solidFill>
                  <a:schemeClr val="dk1"/>
                </a:solidFill>
                <a:latin typeface="Courier New"/>
                <a:ea typeface="Courier New"/>
                <a:cs typeface="Courier New"/>
                <a:sym typeface="Courier New"/>
              </a:rPr>
              <a:t># Show plot</a:t>
            </a:r>
            <a:endParaRPr sz="1600">
              <a:solidFill>
                <a:schemeClr val="dk1"/>
              </a:solidFill>
              <a:latin typeface="Courier New"/>
              <a:ea typeface="Courier New"/>
              <a:cs typeface="Courier New"/>
              <a:sym typeface="Courier New"/>
            </a:endParaRPr>
          </a:p>
          <a:p>
            <a:pPr indent="0" lvl="0" marL="0" marR="101600" rtl="0" algn="l">
              <a:lnSpc>
                <a:spcPct val="100000"/>
              </a:lnSpc>
              <a:spcBef>
                <a:spcPts val="0"/>
              </a:spcBef>
              <a:spcAft>
                <a:spcPts val="0"/>
              </a:spcAft>
              <a:buNone/>
            </a:pPr>
            <a:r>
              <a:rPr b="1" lang="en" sz="1600">
                <a:solidFill>
                  <a:schemeClr val="dk1"/>
                </a:solidFill>
                <a:latin typeface="Courier New"/>
                <a:ea typeface="Courier New"/>
                <a:cs typeface="Courier New"/>
                <a:sym typeface="Courier New"/>
              </a:rPr>
              <a:t>plt.show()</a:t>
            </a:r>
            <a:endParaRPr b="1" sz="1600">
              <a:solidFill>
                <a:schemeClr val="dk1"/>
              </a:solidFill>
              <a:latin typeface="Courier New"/>
              <a:ea typeface="Courier New"/>
              <a:cs typeface="Courier New"/>
              <a:sym typeface="Courier New"/>
            </a:endParaRPr>
          </a:p>
        </p:txBody>
      </p:sp>
      <p:sp>
        <p:nvSpPr>
          <p:cNvPr id="910" name="Google Shape;910;p142"/>
          <p:cNvSpPr txBox="1"/>
          <p:nvPr/>
        </p:nvSpPr>
        <p:spPr>
          <a:xfrm>
            <a:off x="377550" y="140875"/>
            <a:ext cx="7451100" cy="91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Creating a scatter plot with marginal histograms - Code (contd...)</a:t>
            </a:r>
            <a:endParaRPr sz="2400">
              <a:solidFill>
                <a:srgbClr val="434343"/>
              </a:solidFill>
              <a:latin typeface="Avenir"/>
              <a:ea typeface="Avenir"/>
              <a:cs typeface="Avenir"/>
              <a:sym typeface="Aveni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4" name="Shape 914"/>
        <p:cNvGrpSpPr/>
        <p:nvPr/>
      </p:nvGrpSpPr>
      <p:grpSpPr>
        <a:xfrm>
          <a:off x="0" y="0"/>
          <a:ext cx="0" cy="0"/>
          <a:chOff x="0" y="0"/>
          <a:chExt cx="0" cy="0"/>
        </a:xfrm>
      </p:grpSpPr>
      <p:sp>
        <p:nvSpPr>
          <p:cNvPr id="915" name="Google Shape;915;p143"/>
          <p:cNvSpPr txBox="1"/>
          <p:nvPr/>
        </p:nvSpPr>
        <p:spPr>
          <a:xfrm>
            <a:off x="3020165" y="4858475"/>
            <a:ext cx="3766800" cy="236700"/>
          </a:xfrm>
          <a:prstGeom prst="rect">
            <a:avLst/>
          </a:prstGeom>
          <a:noFill/>
          <a:ln>
            <a:noFill/>
          </a:ln>
        </p:spPr>
        <p:txBody>
          <a:bodyPr anchorCtr="0" anchor="t" bIns="91425" lIns="91425" spcFirstLastPara="1" rIns="91425" wrap="square" tIns="91425">
            <a:noAutofit/>
          </a:bodyPr>
          <a:lstStyle/>
          <a:p>
            <a:pPr indent="0" lvl="0" marL="0" rtl="0" algn="l">
              <a:lnSpc>
                <a:spcPct val="6000"/>
              </a:lnSpc>
              <a:spcBef>
                <a:spcPts val="0"/>
              </a:spcBef>
              <a:spcAft>
                <a:spcPts val="0"/>
              </a:spcAft>
              <a:buNone/>
            </a:pPr>
            <a:r>
              <a:rPr lang="en">
                <a:latin typeface="Avenir"/>
                <a:ea typeface="Avenir"/>
                <a:cs typeface="Avenir"/>
                <a:sym typeface="Avenir"/>
              </a:rPr>
              <a:t>Scatter plots with marginal histograms</a:t>
            </a:r>
            <a:endParaRPr>
              <a:latin typeface="Avenir"/>
              <a:ea typeface="Avenir"/>
              <a:cs typeface="Avenir"/>
              <a:sym typeface="Avenir"/>
            </a:endParaRPr>
          </a:p>
        </p:txBody>
      </p:sp>
      <p:sp>
        <p:nvSpPr>
          <p:cNvPr id="916" name="Google Shape;916;p143"/>
          <p:cNvSpPr txBox="1"/>
          <p:nvPr/>
        </p:nvSpPr>
        <p:spPr>
          <a:xfrm>
            <a:off x="377550" y="140875"/>
            <a:ext cx="7451100" cy="88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Creating a scatter plot with marginal histograms - output</a:t>
            </a:r>
            <a:endParaRPr sz="2400">
              <a:solidFill>
                <a:srgbClr val="434343"/>
              </a:solidFill>
              <a:latin typeface="Avenir"/>
              <a:ea typeface="Avenir"/>
              <a:cs typeface="Avenir"/>
              <a:sym typeface="Avenir"/>
            </a:endParaRPr>
          </a:p>
        </p:txBody>
      </p:sp>
      <p:pic>
        <p:nvPicPr>
          <p:cNvPr id="917" name="Google Shape;917;p143"/>
          <p:cNvPicPr preferRelativeResize="0"/>
          <p:nvPr/>
        </p:nvPicPr>
        <p:blipFill>
          <a:blip r:embed="rId3">
            <a:alphaModFix/>
          </a:blip>
          <a:stretch>
            <a:fillRect/>
          </a:stretch>
        </p:blipFill>
        <p:spPr>
          <a:xfrm>
            <a:off x="2581200" y="1029388"/>
            <a:ext cx="3981596" cy="3773676"/>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2" name="Shape 922"/>
        <p:cNvGrpSpPr/>
        <p:nvPr/>
      </p:nvGrpSpPr>
      <p:grpSpPr>
        <a:xfrm>
          <a:off x="0" y="0"/>
          <a:ext cx="0" cy="0"/>
          <a:chOff x="0" y="0"/>
          <a:chExt cx="0" cy="0"/>
        </a:xfrm>
      </p:grpSpPr>
      <p:sp>
        <p:nvSpPr>
          <p:cNvPr id="923" name="Google Shape;923;p144"/>
          <p:cNvSpPr txBox="1"/>
          <p:nvPr/>
        </p:nvSpPr>
        <p:spPr>
          <a:xfrm>
            <a:off x="857408" y="2822045"/>
            <a:ext cx="3457200" cy="693300"/>
          </a:xfrm>
          <a:prstGeom prst="rect">
            <a:avLst/>
          </a:prstGeom>
          <a:noFill/>
          <a:ln>
            <a:noFill/>
          </a:ln>
        </p:spPr>
        <p:txBody>
          <a:bodyPr anchorCtr="0" anchor="t" bIns="22850" lIns="22875" spcFirstLastPara="1" rIns="22875" wrap="square" tIns="22850">
            <a:noAutofit/>
          </a:bodyPr>
          <a:lstStyle/>
          <a:p>
            <a:pPr indent="0" lvl="0" marL="0" marR="0" rtl="0" algn="l">
              <a:lnSpc>
                <a:spcPct val="120000"/>
              </a:lnSpc>
              <a:spcBef>
                <a:spcPts val="0"/>
              </a:spcBef>
              <a:spcAft>
                <a:spcPts val="0"/>
              </a:spcAft>
              <a:buClr>
                <a:srgbClr val="FFFFFF"/>
              </a:buClr>
              <a:buSzPts val="1200"/>
              <a:buFont typeface="Open Sans"/>
              <a:buNone/>
            </a:pPr>
            <a:r>
              <a:rPr b="1" i="0" lang="en" sz="1800" u="none" cap="none" strike="noStrike">
                <a:solidFill>
                  <a:srgbClr val="000000"/>
                </a:solidFill>
                <a:latin typeface="Calibri"/>
                <a:ea typeface="Calibri"/>
                <a:cs typeface="Calibri"/>
                <a:sym typeface="Calibri"/>
              </a:rPr>
              <a:t>Contact Us</a:t>
            </a:r>
            <a:endParaRPr sz="700"/>
          </a:p>
          <a:p>
            <a:pPr indent="0" lvl="0" marL="0" marR="0" rtl="0" algn="l">
              <a:lnSpc>
                <a:spcPct val="120000"/>
              </a:lnSpc>
              <a:spcBef>
                <a:spcPts val="0"/>
              </a:spcBef>
              <a:spcAft>
                <a:spcPts val="0"/>
              </a:spcAft>
              <a:buClr>
                <a:srgbClr val="FFFFFF"/>
              </a:buClr>
              <a:buSzPts val="1200"/>
              <a:buFont typeface="Open Sans"/>
              <a:buNone/>
            </a:pPr>
            <a:r>
              <a:rPr lang="en" sz="1800">
                <a:solidFill>
                  <a:srgbClr val="000000"/>
                </a:solidFill>
                <a:latin typeface="Calibri"/>
                <a:ea typeface="Calibri"/>
                <a:cs typeface="Calibri"/>
                <a:sym typeface="Calibri"/>
              </a:rPr>
              <a:t>support</a:t>
            </a:r>
            <a:r>
              <a:rPr i="0" lang="en" sz="1800" u="none" cap="none" strike="noStrike">
                <a:solidFill>
                  <a:srgbClr val="000000"/>
                </a:solidFill>
                <a:latin typeface="Calibri"/>
                <a:ea typeface="Calibri"/>
                <a:cs typeface="Calibri"/>
                <a:sym typeface="Calibri"/>
              </a:rPr>
              <a:t>@knowledgehut.com</a:t>
            </a:r>
            <a:endParaRPr sz="1800">
              <a:solidFill>
                <a:srgbClr val="000000"/>
              </a:solidFill>
              <a:latin typeface="Calibri"/>
              <a:ea typeface="Calibri"/>
              <a:cs typeface="Calibri"/>
              <a:sym typeface="Calibri"/>
            </a:endParaRPr>
          </a:p>
        </p:txBody>
      </p:sp>
      <p:sp>
        <p:nvSpPr>
          <p:cNvPr id="924" name="Google Shape;924;p144"/>
          <p:cNvSpPr txBox="1"/>
          <p:nvPr/>
        </p:nvSpPr>
        <p:spPr>
          <a:xfrm>
            <a:off x="786960" y="1760708"/>
            <a:ext cx="3785100" cy="560700"/>
          </a:xfrm>
          <a:prstGeom prst="rect">
            <a:avLst/>
          </a:prstGeom>
          <a:noFill/>
          <a:ln>
            <a:noFill/>
          </a:ln>
        </p:spPr>
        <p:txBody>
          <a:bodyPr anchorCtr="0" anchor="t" bIns="22850" lIns="22850" spcFirstLastPara="1" rIns="22850" wrap="square" tIns="22850">
            <a:noAutofit/>
          </a:bodyPr>
          <a:lstStyle/>
          <a:p>
            <a:pPr indent="0" lvl="0" marL="0" marR="0" rtl="0" algn="l">
              <a:lnSpc>
                <a:spcPct val="150000"/>
              </a:lnSpc>
              <a:spcBef>
                <a:spcPts val="0"/>
              </a:spcBef>
              <a:spcAft>
                <a:spcPts val="0"/>
              </a:spcAft>
              <a:buClr>
                <a:srgbClr val="DD1825"/>
              </a:buClr>
              <a:buSzPts val="1300"/>
              <a:buFont typeface="Open Sans"/>
              <a:buNone/>
            </a:pPr>
            <a:r>
              <a:rPr b="1" i="0" lang="en" sz="3300" u="none" cap="none" strike="noStrike">
                <a:solidFill>
                  <a:srgbClr val="000000"/>
                </a:solidFill>
                <a:latin typeface="Calibri"/>
                <a:ea typeface="Calibri"/>
                <a:cs typeface="Calibri"/>
                <a:sym typeface="Calibri"/>
              </a:rPr>
              <a:t>THANK YOU</a:t>
            </a:r>
            <a:endParaRPr sz="700"/>
          </a:p>
        </p:txBody>
      </p:sp>
      <p:sp>
        <p:nvSpPr>
          <p:cNvPr id="925" name="Google Shape;925;p144"/>
          <p:cNvSpPr txBox="1"/>
          <p:nvPr/>
        </p:nvSpPr>
        <p:spPr>
          <a:xfrm>
            <a:off x="5583238" y="2447667"/>
            <a:ext cx="3279900" cy="280500"/>
          </a:xfrm>
          <a:prstGeom prst="rect">
            <a:avLst/>
          </a:prstGeom>
          <a:noFill/>
          <a:ln>
            <a:noFill/>
          </a:ln>
        </p:spPr>
        <p:txBody>
          <a:bodyPr anchorCtr="0" anchor="b" bIns="22850" lIns="45725" spcFirstLastPara="1" rIns="45725" wrap="square" tIns="22850">
            <a:noAutofit/>
          </a:bodyPr>
          <a:lstStyle/>
          <a:p>
            <a:pPr indent="0" lvl="0" marL="0" rtl="0" algn="l">
              <a:lnSpc>
                <a:spcPct val="130000"/>
              </a:lnSpc>
              <a:spcBef>
                <a:spcPts val="0"/>
              </a:spcBef>
              <a:spcAft>
                <a:spcPts val="1600"/>
              </a:spcAft>
              <a:buNone/>
            </a:pPr>
            <a:r>
              <a:rPr b="1" lang="en" sz="1200">
                <a:solidFill>
                  <a:srgbClr val="000000"/>
                </a:solidFill>
                <a:latin typeface="Open Sans"/>
                <a:ea typeface="Open Sans"/>
                <a:cs typeface="Open Sans"/>
                <a:sym typeface="Open Sans"/>
              </a:rPr>
              <a:t>Presenter’s Name</a:t>
            </a:r>
            <a:endParaRPr b="1" sz="1200">
              <a:solidFill>
                <a:srgbClr val="000000"/>
              </a:solidFill>
              <a:latin typeface="Open Sans"/>
              <a:ea typeface="Open Sans"/>
              <a:cs typeface="Open Sans"/>
              <a:sym typeface="Open Sans"/>
            </a:endParaRPr>
          </a:p>
        </p:txBody>
      </p:sp>
      <p:pic>
        <p:nvPicPr>
          <p:cNvPr id="926" name="Google Shape;926;p144"/>
          <p:cNvPicPr preferRelativeResize="0"/>
          <p:nvPr/>
        </p:nvPicPr>
        <p:blipFill rotWithShape="1">
          <a:blip r:embed="rId3">
            <a:alphaModFix/>
          </a:blip>
          <a:srcRect b="0" l="40259" r="0" t="0"/>
          <a:stretch/>
        </p:blipFill>
        <p:spPr>
          <a:xfrm>
            <a:off x="2734" y="1077816"/>
            <a:ext cx="557628" cy="1702064"/>
          </a:xfrm>
          <a:prstGeom prst="rect">
            <a:avLst/>
          </a:prstGeom>
          <a:noFill/>
          <a:ln>
            <a:noFill/>
          </a:ln>
        </p:spPr>
      </p:pic>
      <p:pic>
        <p:nvPicPr>
          <p:cNvPr id="927" name="Google Shape;927;p144"/>
          <p:cNvPicPr preferRelativeResize="0"/>
          <p:nvPr/>
        </p:nvPicPr>
        <p:blipFill rotWithShape="1">
          <a:blip r:embed="rId4">
            <a:alphaModFix/>
          </a:blip>
          <a:srcRect b="0" l="0" r="50000" t="0"/>
          <a:stretch/>
        </p:blipFill>
        <p:spPr>
          <a:xfrm>
            <a:off x="8870950" y="1139125"/>
            <a:ext cx="273050" cy="2445130"/>
          </a:xfrm>
          <a:prstGeom prst="rect">
            <a:avLst/>
          </a:prstGeom>
          <a:noFill/>
          <a:ln>
            <a:noFill/>
          </a:ln>
        </p:spPr>
      </p:pic>
      <p:pic>
        <p:nvPicPr>
          <p:cNvPr id="928" name="Google Shape;928;p144"/>
          <p:cNvPicPr preferRelativeResize="0"/>
          <p:nvPr/>
        </p:nvPicPr>
        <p:blipFill rotWithShape="1">
          <a:blip r:embed="rId5">
            <a:alphaModFix/>
          </a:blip>
          <a:srcRect b="34106" l="74946" r="0" t="0"/>
          <a:stretch/>
        </p:blipFill>
        <p:spPr>
          <a:xfrm>
            <a:off x="86545" y="4724429"/>
            <a:ext cx="509106" cy="560760"/>
          </a:xfrm>
          <a:prstGeom prst="rect">
            <a:avLst/>
          </a:prstGeom>
          <a:noFill/>
          <a:ln>
            <a:noFill/>
          </a:ln>
        </p:spPr>
      </p:pic>
      <p:pic>
        <p:nvPicPr>
          <p:cNvPr id="929" name="Google Shape;929;p144"/>
          <p:cNvPicPr preferRelativeResize="0"/>
          <p:nvPr/>
        </p:nvPicPr>
        <p:blipFill rotWithShape="1">
          <a:blip r:embed="rId6">
            <a:alphaModFix/>
          </a:blip>
          <a:srcRect b="50937" l="0" r="22773" t="0"/>
          <a:stretch/>
        </p:blipFill>
        <p:spPr>
          <a:xfrm>
            <a:off x="8544360" y="4634889"/>
            <a:ext cx="711076" cy="507910"/>
          </a:xfrm>
          <a:prstGeom prst="rect">
            <a:avLst/>
          </a:prstGeom>
          <a:noFill/>
          <a:ln>
            <a:noFill/>
          </a:ln>
        </p:spPr>
      </p:pic>
      <p:sp>
        <p:nvSpPr>
          <p:cNvPr id="930" name="Google Shape;930;p144"/>
          <p:cNvSpPr txBox="1"/>
          <p:nvPr/>
        </p:nvSpPr>
        <p:spPr>
          <a:xfrm>
            <a:off x="5583238" y="2447667"/>
            <a:ext cx="3279900" cy="280500"/>
          </a:xfrm>
          <a:prstGeom prst="rect">
            <a:avLst/>
          </a:prstGeom>
          <a:noFill/>
          <a:ln>
            <a:noFill/>
          </a:ln>
        </p:spPr>
        <p:txBody>
          <a:bodyPr anchorCtr="0" anchor="b" bIns="22850" lIns="45725" spcFirstLastPara="1" rIns="45725" wrap="square" tIns="22850">
            <a:noAutofit/>
          </a:bodyPr>
          <a:lstStyle/>
          <a:p>
            <a:pPr indent="0" lvl="0" marL="0" rtl="0" algn="l">
              <a:lnSpc>
                <a:spcPct val="130000"/>
              </a:lnSpc>
              <a:spcBef>
                <a:spcPts val="0"/>
              </a:spcBef>
              <a:spcAft>
                <a:spcPts val="1600"/>
              </a:spcAft>
              <a:buNone/>
            </a:pPr>
            <a:r>
              <a:rPr b="1" lang="en" sz="1200">
                <a:solidFill>
                  <a:srgbClr val="000000"/>
                </a:solidFill>
                <a:latin typeface="Open Sans"/>
                <a:ea typeface="Open Sans"/>
                <a:cs typeface="Open Sans"/>
                <a:sym typeface="Open Sans"/>
              </a:rPr>
              <a:t>Presenter’s Name</a:t>
            </a:r>
            <a:endParaRPr b="1" sz="1200">
              <a:solidFill>
                <a:srgbClr val="000000"/>
              </a:solidFill>
              <a:latin typeface="Open Sans"/>
              <a:ea typeface="Open Sans"/>
              <a:cs typeface="Open Sans"/>
              <a:sym typeface="Open Sans"/>
            </a:endParaRPr>
          </a:p>
        </p:txBody>
      </p:sp>
      <p:sp>
        <p:nvSpPr>
          <p:cNvPr id="931" name="Google Shape;931;p144"/>
          <p:cNvSpPr txBox="1"/>
          <p:nvPr/>
        </p:nvSpPr>
        <p:spPr>
          <a:xfrm>
            <a:off x="5583238" y="2790622"/>
            <a:ext cx="3279900" cy="656400"/>
          </a:xfrm>
          <a:prstGeom prst="rect">
            <a:avLst/>
          </a:prstGeom>
          <a:noFill/>
          <a:ln>
            <a:noFill/>
          </a:ln>
        </p:spPr>
        <p:txBody>
          <a:bodyPr anchorCtr="0" anchor="t" bIns="22850" lIns="45725" spcFirstLastPara="1" rIns="45725" wrap="square" tIns="22850">
            <a:noAutofit/>
          </a:bodyPr>
          <a:lstStyle/>
          <a:p>
            <a:pPr indent="0" lvl="0" marL="0" rtl="0" algn="l">
              <a:lnSpc>
                <a:spcPct val="130000"/>
              </a:lnSpc>
              <a:spcBef>
                <a:spcPts val="0"/>
              </a:spcBef>
              <a:spcAft>
                <a:spcPts val="1600"/>
              </a:spcAft>
              <a:buNone/>
            </a:pPr>
            <a:r>
              <a:rPr lang="en" sz="1200">
                <a:solidFill>
                  <a:srgbClr val="000000"/>
                </a:solidFill>
                <a:latin typeface="Open Sans"/>
                <a:ea typeface="Open Sans"/>
                <a:cs typeface="Open Sans"/>
                <a:sym typeface="Open Sans"/>
              </a:rPr>
              <a:t>Presenter’s Designation</a:t>
            </a:r>
            <a:endParaRPr sz="1200">
              <a:solidFill>
                <a:srgbClr val="000000"/>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8"/>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Creating figures</a:t>
            </a:r>
            <a:endParaRPr sz="2400">
              <a:solidFill>
                <a:srgbClr val="434343"/>
              </a:solidFill>
              <a:latin typeface="Avenir"/>
              <a:ea typeface="Avenir"/>
              <a:cs typeface="Avenir"/>
              <a:sym typeface="Avenir"/>
            </a:endParaRPr>
          </a:p>
        </p:txBody>
      </p:sp>
      <p:sp>
        <p:nvSpPr>
          <p:cNvPr id="146" name="Google Shape;146;p28"/>
          <p:cNvSpPr txBox="1"/>
          <p:nvPr/>
        </p:nvSpPr>
        <p:spPr>
          <a:xfrm>
            <a:off x="461750" y="1292500"/>
            <a:ext cx="8098200" cy="16053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800">
                <a:solidFill>
                  <a:srgbClr val="3C3C3B"/>
                </a:solidFill>
                <a:latin typeface="Avenir"/>
                <a:ea typeface="Avenir"/>
                <a:cs typeface="Avenir"/>
                <a:sym typeface="Avenir"/>
              </a:rPr>
              <a:t>By default, the </a:t>
            </a:r>
            <a:r>
              <a:rPr b="1" lang="en" sz="1800">
                <a:solidFill>
                  <a:srgbClr val="3D85C6"/>
                </a:solidFill>
                <a:latin typeface="Avenir"/>
                <a:ea typeface="Avenir"/>
                <a:cs typeface="Avenir"/>
                <a:sym typeface="Avenir"/>
              </a:rPr>
              <a:t>Figure</a:t>
            </a:r>
            <a:r>
              <a:rPr lang="en" sz="1800">
                <a:solidFill>
                  <a:srgbClr val="3C3C3B"/>
                </a:solidFill>
                <a:latin typeface="Avenir"/>
                <a:ea typeface="Avenir"/>
                <a:cs typeface="Avenir"/>
                <a:sym typeface="Avenir"/>
              </a:rPr>
              <a:t> has a width of 6.4 inches and a height of 4.8 inches with a </a:t>
            </a:r>
            <a:r>
              <a:rPr lang="en" sz="1800">
                <a:solidFill>
                  <a:srgbClr val="3D85C6"/>
                </a:solidFill>
                <a:latin typeface="Avenir"/>
                <a:ea typeface="Avenir"/>
                <a:cs typeface="Avenir"/>
                <a:sym typeface="Avenir"/>
              </a:rPr>
              <a:t>dpi</a:t>
            </a:r>
            <a:r>
              <a:rPr lang="en" sz="1800">
                <a:solidFill>
                  <a:srgbClr val="3C3C3B"/>
                </a:solidFill>
                <a:latin typeface="Avenir"/>
                <a:ea typeface="Avenir"/>
                <a:cs typeface="Avenir"/>
                <a:sym typeface="Avenir"/>
              </a:rPr>
              <a:t> (dots per inch) of 100. To change the default values of the Figure, we can use the parameters </a:t>
            </a:r>
            <a:r>
              <a:rPr lang="en" sz="1800">
                <a:solidFill>
                  <a:srgbClr val="3D85C6"/>
                </a:solidFill>
                <a:latin typeface="Avenir"/>
                <a:ea typeface="Avenir"/>
                <a:cs typeface="Avenir"/>
                <a:sym typeface="Avenir"/>
              </a:rPr>
              <a:t>figsize</a:t>
            </a:r>
            <a:r>
              <a:rPr lang="en" sz="1800">
                <a:solidFill>
                  <a:srgbClr val="3C3C3B"/>
                </a:solidFill>
                <a:latin typeface="Avenir"/>
                <a:ea typeface="Avenir"/>
                <a:cs typeface="Avenir"/>
                <a:sym typeface="Avenir"/>
              </a:rPr>
              <a:t> and </a:t>
            </a:r>
            <a:r>
              <a:rPr lang="en" sz="1800">
                <a:solidFill>
                  <a:srgbClr val="3D85C6"/>
                </a:solidFill>
                <a:latin typeface="Avenir"/>
                <a:ea typeface="Avenir"/>
                <a:cs typeface="Avenir"/>
                <a:sym typeface="Avenir"/>
              </a:rPr>
              <a:t>dpi</a:t>
            </a:r>
            <a:r>
              <a:rPr lang="en" sz="1800">
                <a:solidFill>
                  <a:srgbClr val="3C3C3B"/>
                </a:solidFill>
                <a:latin typeface="Avenir"/>
                <a:ea typeface="Avenir"/>
                <a:cs typeface="Avenir"/>
                <a:sym typeface="Avenir"/>
              </a:rPr>
              <a:t>.</a:t>
            </a:r>
            <a:endParaRPr sz="1800">
              <a:solidFill>
                <a:srgbClr val="3C3C3B"/>
              </a:solidFill>
              <a:latin typeface="Avenir"/>
              <a:ea typeface="Avenir"/>
              <a:cs typeface="Avenir"/>
              <a:sym typeface="Avenir"/>
            </a:endParaRPr>
          </a:p>
          <a:p>
            <a:pPr indent="0" lvl="0" marL="0" rtl="0" algn="just">
              <a:lnSpc>
                <a:spcPct val="100000"/>
              </a:lnSpc>
              <a:spcBef>
                <a:spcPts val="2000"/>
              </a:spcBef>
              <a:spcAft>
                <a:spcPts val="2000"/>
              </a:spcAft>
              <a:buNone/>
            </a:pPr>
            <a:r>
              <a:rPr lang="en" sz="1800">
                <a:solidFill>
                  <a:srgbClr val="3C3C3B"/>
                </a:solidFill>
                <a:latin typeface="Avenir"/>
                <a:ea typeface="Avenir"/>
                <a:cs typeface="Avenir"/>
                <a:sym typeface="Avenir"/>
              </a:rPr>
              <a:t>The following code snippet shows how we can manipulate a Figure:</a:t>
            </a:r>
            <a:endParaRPr b="1" sz="1800">
              <a:latin typeface="Avenir"/>
              <a:ea typeface="Avenir"/>
              <a:cs typeface="Avenir"/>
              <a:sym typeface="Avenir"/>
            </a:endParaRPr>
          </a:p>
        </p:txBody>
      </p:sp>
      <p:sp>
        <p:nvSpPr>
          <p:cNvPr id="147" name="Google Shape;147;p28"/>
          <p:cNvSpPr txBox="1"/>
          <p:nvPr/>
        </p:nvSpPr>
        <p:spPr>
          <a:xfrm>
            <a:off x="620385" y="3118275"/>
            <a:ext cx="7597800" cy="15372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101600" rtl="0" algn="l">
              <a:lnSpc>
                <a:spcPct val="150000"/>
              </a:lnSpc>
              <a:spcBef>
                <a:spcPts val="0"/>
              </a:spcBef>
              <a:spcAft>
                <a:spcPts val="0"/>
              </a:spcAft>
              <a:buNone/>
            </a:pPr>
            <a:r>
              <a:rPr b="1" lang="en" sz="1700">
                <a:solidFill>
                  <a:schemeClr val="dk1"/>
                </a:solidFill>
                <a:highlight>
                  <a:srgbClr val="FDFDFD"/>
                </a:highlight>
                <a:latin typeface="Courier New"/>
                <a:ea typeface="Courier New"/>
                <a:cs typeface="Courier New"/>
                <a:sym typeface="Courier New"/>
              </a:rPr>
              <a:t>plt.figure(figsize=(10, 5))</a:t>
            </a:r>
            <a:r>
              <a:rPr lang="en" sz="1700">
                <a:solidFill>
                  <a:schemeClr val="dk1"/>
                </a:solidFill>
                <a:highlight>
                  <a:srgbClr val="FDFDFD"/>
                </a:highlight>
                <a:latin typeface="Courier New"/>
                <a:ea typeface="Courier New"/>
                <a:cs typeface="Courier New"/>
                <a:sym typeface="Courier New"/>
              </a:rPr>
              <a:t>#To change the width and the height</a:t>
            </a:r>
            <a:endParaRPr sz="1700">
              <a:solidFill>
                <a:schemeClr val="dk1"/>
              </a:solidFill>
              <a:highlight>
                <a:srgbClr val="FDFDFD"/>
              </a:highlight>
              <a:latin typeface="Courier New"/>
              <a:ea typeface="Courier New"/>
              <a:cs typeface="Courier New"/>
              <a:sym typeface="Courier New"/>
            </a:endParaRPr>
          </a:p>
          <a:p>
            <a:pPr indent="0" lvl="0" marL="0" marR="101600" rtl="0" algn="l">
              <a:lnSpc>
                <a:spcPct val="150000"/>
              </a:lnSpc>
              <a:spcBef>
                <a:spcPts val="0"/>
              </a:spcBef>
              <a:spcAft>
                <a:spcPts val="0"/>
              </a:spcAft>
              <a:buNone/>
            </a:pPr>
            <a:r>
              <a:rPr b="1" lang="en" sz="1700">
                <a:solidFill>
                  <a:schemeClr val="dk1"/>
                </a:solidFill>
                <a:highlight>
                  <a:srgbClr val="FDFDFD"/>
                </a:highlight>
                <a:latin typeface="Courier New"/>
                <a:ea typeface="Courier New"/>
                <a:cs typeface="Courier New"/>
                <a:sym typeface="Courier New"/>
              </a:rPr>
              <a:t>plt.figure(dpi=300) </a:t>
            </a:r>
            <a:r>
              <a:rPr lang="en" sz="1700">
                <a:solidFill>
                  <a:schemeClr val="dk1"/>
                </a:solidFill>
                <a:highlight>
                  <a:srgbClr val="FDFDFD"/>
                </a:highlight>
                <a:latin typeface="Courier New"/>
                <a:ea typeface="Courier New"/>
                <a:cs typeface="Courier New"/>
                <a:sym typeface="Courier New"/>
              </a:rPr>
              <a:t>#To change the dpi</a:t>
            </a:r>
            <a:endParaRPr sz="1700">
              <a:solidFill>
                <a:schemeClr val="dk1"/>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9"/>
          <p:cNvSpPr txBox="1"/>
          <p:nvPr/>
        </p:nvSpPr>
        <p:spPr>
          <a:xfrm>
            <a:off x="457200" y="2419350"/>
            <a:ext cx="7466100" cy="885300"/>
          </a:xfrm>
          <a:prstGeom prst="rect">
            <a:avLst/>
          </a:prstGeom>
          <a:noFill/>
          <a:ln>
            <a:noFill/>
          </a:ln>
        </p:spPr>
        <p:txBody>
          <a:bodyPr anchorCtr="0" anchor="t" bIns="17150" lIns="34300" spcFirstLastPara="1" rIns="34300" wrap="square" tIns="17150">
            <a:noAutofit/>
          </a:bodyPr>
          <a:lstStyle/>
          <a:p>
            <a:pPr indent="0" lvl="0" marL="0" marR="0" rtl="0" algn="l">
              <a:lnSpc>
                <a:spcPct val="115000"/>
              </a:lnSpc>
              <a:spcBef>
                <a:spcPts val="0"/>
              </a:spcBef>
              <a:spcAft>
                <a:spcPts val="0"/>
              </a:spcAft>
              <a:buClr>
                <a:srgbClr val="000000"/>
              </a:buClr>
              <a:buSzPts val="1200"/>
              <a:buFont typeface="Arial"/>
              <a:buNone/>
            </a:pPr>
            <a:r>
              <a:rPr lang="en" sz="4000">
                <a:latin typeface="Avenir"/>
                <a:ea typeface="Avenir"/>
                <a:cs typeface="Avenir"/>
                <a:sym typeface="Avenir"/>
              </a:rPr>
              <a:t>Closing</a:t>
            </a:r>
            <a:r>
              <a:rPr lang="en" sz="4000">
                <a:latin typeface="Avenir"/>
                <a:ea typeface="Avenir"/>
                <a:cs typeface="Avenir"/>
                <a:sym typeface="Avenir"/>
              </a:rPr>
              <a:t> Figures</a:t>
            </a:r>
            <a:endParaRPr b="0" i="0" sz="4000" u="none" cap="none" strike="noStrike">
              <a:latin typeface="Avenir"/>
              <a:ea typeface="Avenir"/>
              <a:cs typeface="Avenir"/>
              <a:sym typeface="Aveni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30"/>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Closing</a:t>
            </a:r>
            <a:r>
              <a:rPr lang="en" sz="2400">
                <a:solidFill>
                  <a:srgbClr val="434343"/>
                </a:solidFill>
                <a:latin typeface="Avenir"/>
                <a:ea typeface="Avenir"/>
                <a:cs typeface="Avenir"/>
                <a:sym typeface="Avenir"/>
              </a:rPr>
              <a:t> figures</a:t>
            </a:r>
            <a:endParaRPr sz="2400">
              <a:solidFill>
                <a:srgbClr val="434343"/>
              </a:solidFill>
              <a:latin typeface="Avenir"/>
              <a:ea typeface="Avenir"/>
              <a:cs typeface="Avenir"/>
              <a:sym typeface="Avenir"/>
            </a:endParaRPr>
          </a:p>
        </p:txBody>
      </p:sp>
      <p:sp>
        <p:nvSpPr>
          <p:cNvPr id="159" name="Google Shape;159;p30"/>
          <p:cNvSpPr txBox="1"/>
          <p:nvPr/>
        </p:nvSpPr>
        <p:spPr>
          <a:xfrm>
            <a:off x="461775" y="1368725"/>
            <a:ext cx="8248500" cy="228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3C3C3B"/>
                </a:solidFill>
                <a:latin typeface="Avenir"/>
                <a:ea typeface="Avenir"/>
                <a:cs typeface="Avenir"/>
                <a:sym typeface="Avenir"/>
              </a:rPr>
              <a:t>Figures that are no longer used should be closed by explicitly calling </a:t>
            </a:r>
            <a:r>
              <a:rPr b="1" lang="en" sz="1800">
                <a:solidFill>
                  <a:srgbClr val="3D85C6"/>
                </a:solidFill>
                <a:latin typeface="Avenir"/>
                <a:ea typeface="Avenir"/>
                <a:cs typeface="Avenir"/>
                <a:sym typeface="Avenir"/>
              </a:rPr>
              <a:t>plt.close()</a:t>
            </a:r>
            <a:r>
              <a:rPr lang="en" sz="1800">
                <a:solidFill>
                  <a:srgbClr val="3C3C3B"/>
                </a:solidFill>
                <a:latin typeface="Avenir"/>
                <a:ea typeface="Avenir"/>
                <a:cs typeface="Avenir"/>
                <a:sym typeface="Avenir"/>
              </a:rPr>
              <a:t>, which also cleans up memory efficiently.</a:t>
            </a:r>
            <a:endParaRPr sz="1800">
              <a:solidFill>
                <a:srgbClr val="3C3C3B"/>
              </a:solidFill>
              <a:latin typeface="Avenir"/>
              <a:ea typeface="Avenir"/>
              <a:cs typeface="Avenir"/>
              <a:sym typeface="Avenir"/>
            </a:endParaRPr>
          </a:p>
          <a:p>
            <a:pPr indent="0" lvl="0" marL="0" rtl="0" algn="l">
              <a:lnSpc>
                <a:spcPct val="115000"/>
              </a:lnSpc>
              <a:spcBef>
                <a:spcPts val="2000"/>
              </a:spcBef>
              <a:spcAft>
                <a:spcPts val="0"/>
              </a:spcAft>
              <a:buNone/>
            </a:pPr>
            <a:r>
              <a:rPr lang="en" sz="1800">
                <a:solidFill>
                  <a:srgbClr val="3C3C3B"/>
                </a:solidFill>
                <a:latin typeface="Avenir"/>
                <a:ea typeface="Avenir"/>
                <a:cs typeface="Avenir"/>
                <a:sym typeface="Avenir"/>
              </a:rPr>
              <a:t>If nothing is specified, the </a:t>
            </a:r>
            <a:r>
              <a:rPr b="1" lang="en" sz="1800">
                <a:solidFill>
                  <a:srgbClr val="3D85C6"/>
                </a:solidFill>
                <a:latin typeface="Avenir"/>
                <a:ea typeface="Avenir"/>
                <a:cs typeface="Avenir"/>
                <a:sym typeface="Avenir"/>
              </a:rPr>
              <a:t>plt.close()</a:t>
            </a:r>
            <a:r>
              <a:rPr lang="en" sz="1800">
                <a:solidFill>
                  <a:srgbClr val="3D85C6"/>
                </a:solidFill>
                <a:latin typeface="Avenir"/>
                <a:ea typeface="Avenir"/>
                <a:cs typeface="Avenir"/>
                <a:sym typeface="Avenir"/>
              </a:rPr>
              <a:t> </a:t>
            </a:r>
            <a:r>
              <a:rPr lang="en" sz="1800">
                <a:solidFill>
                  <a:srgbClr val="3C3C3B"/>
                </a:solidFill>
                <a:latin typeface="Avenir"/>
                <a:ea typeface="Avenir"/>
                <a:cs typeface="Avenir"/>
                <a:sym typeface="Avenir"/>
              </a:rPr>
              <a:t>command will close the current Figure. To close a specific Figure, you can either provide a reference to a Figure instance or provide the Figure number. To find the </a:t>
            </a:r>
            <a:r>
              <a:rPr b="1" lang="en" sz="1800">
                <a:solidFill>
                  <a:srgbClr val="3C3C3B"/>
                </a:solidFill>
                <a:latin typeface="Avenir"/>
                <a:ea typeface="Avenir"/>
                <a:cs typeface="Avenir"/>
                <a:sym typeface="Avenir"/>
              </a:rPr>
              <a:t>number</a:t>
            </a:r>
            <a:r>
              <a:rPr lang="en" sz="1800">
                <a:solidFill>
                  <a:srgbClr val="3C3C3B"/>
                </a:solidFill>
                <a:latin typeface="Avenir"/>
                <a:ea typeface="Avenir"/>
                <a:cs typeface="Avenir"/>
                <a:sym typeface="Avenir"/>
              </a:rPr>
              <a:t> of a Figure object, we can make use of the </a:t>
            </a:r>
            <a:r>
              <a:rPr b="1" lang="en" sz="1800">
                <a:solidFill>
                  <a:srgbClr val="3D85C6"/>
                </a:solidFill>
                <a:latin typeface="Avenir"/>
                <a:ea typeface="Avenir"/>
                <a:cs typeface="Avenir"/>
                <a:sym typeface="Avenir"/>
              </a:rPr>
              <a:t>number</a:t>
            </a:r>
            <a:r>
              <a:rPr lang="en" sz="1800">
                <a:solidFill>
                  <a:srgbClr val="3C3C3B"/>
                </a:solidFill>
                <a:latin typeface="Avenir"/>
                <a:ea typeface="Avenir"/>
                <a:cs typeface="Avenir"/>
                <a:sym typeface="Avenir"/>
              </a:rPr>
              <a:t> attribute, as follows:</a:t>
            </a:r>
            <a:endParaRPr sz="1800">
              <a:solidFill>
                <a:srgbClr val="3C3C3B"/>
              </a:solidFill>
              <a:latin typeface="Avenir"/>
              <a:ea typeface="Avenir"/>
              <a:cs typeface="Avenir"/>
              <a:sym typeface="Avenir"/>
            </a:endParaRPr>
          </a:p>
        </p:txBody>
      </p:sp>
      <p:sp>
        <p:nvSpPr>
          <p:cNvPr id="160" name="Google Shape;160;p30"/>
          <p:cNvSpPr txBox="1"/>
          <p:nvPr/>
        </p:nvSpPr>
        <p:spPr>
          <a:xfrm>
            <a:off x="2680800" y="3941725"/>
            <a:ext cx="3782400" cy="4656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101600" marR="101600" rtl="0" algn="ctr">
              <a:lnSpc>
                <a:spcPct val="150000"/>
              </a:lnSpc>
              <a:spcBef>
                <a:spcPts val="0"/>
              </a:spcBef>
              <a:spcAft>
                <a:spcPts val="0"/>
              </a:spcAft>
              <a:buNone/>
            </a:pPr>
            <a:r>
              <a:rPr b="1" lang="en" sz="1800">
                <a:solidFill>
                  <a:schemeClr val="dk1"/>
                </a:solidFill>
                <a:highlight>
                  <a:srgbClr val="FDFDFD"/>
                </a:highlight>
                <a:latin typeface="Courier New"/>
                <a:ea typeface="Courier New"/>
                <a:cs typeface="Courier New"/>
                <a:sym typeface="Courier New"/>
              </a:rPr>
              <a:t>plt.gcf().number</a:t>
            </a:r>
            <a:endParaRPr b="1" sz="1800">
              <a:solidFill>
                <a:schemeClr val="dk1"/>
              </a:solidFill>
              <a:highlight>
                <a:srgbClr val="FDFDFD"/>
              </a:highlight>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1"/>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Closing figures</a:t>
            </a:r>
            <a:endParaRPr sz="2400">
              <a:solidFill>
                <a:srgbClr val="434343"/>
              </a:solidFill>
              <a:latin typeface="Avenir"/>
              <a:ea typeface="Avenir"/>
              <a:cs typeface="Avenir"/>
              <a:sym typeface="Avenir"/>
            </a:endParaRPr>
          </a:p>
        </p:txBody>
      </p:sp>
      <p:sp>
        <p:nvSpPr>
          <p:cNvPr id="166" name="Google Shape;166;p31"/>
          <p:cNvSpPr txBox="1"/>
          <p:nvPr/>
        </p:nvSpPr>
        <p:spPr>
          <a:xfrm>
            <a:off x="461775" y="1368725"/>
            <a:ext cx="8248500" cy="92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3C3C3B"/>
                </a:solidFill>
                <a:latin typeface="Avenir"/>
                <a:ea typeface="Avenir"/>
                <a:cs typeface="Avenir"/>
                <a:sym typeface="Avenir"/>
              </a:rPr>
              <a:t>The </a:t>
            </a:r>
            <a:r>
              <a:rPr b="1" lang="en" sz="1800">
                <a:solidFill>
                  <a:srgbClr val="3D85C6"/>
                </a:solidFill>
                <a:latin typeface="Avenir"/>
                <a:ea typeface="Avenir"/>
                <a:cs typeface="Avenir"/>
                <a:sym typeface="Avenir"/>
              </a:rPr>
              <a:t>plt.close('all')</a:t>
            </a:r>
            <a:r>
              <a:rPr lang="en" sz="1800">
                <a:solidFill>
                  <a:srgbClr val="3C3C3B"/>
                </a:solidFill>
                <a:latin typeface="Avenir"/>
                <a:ea typeface="Avenir"/>
                <a:cs typeface="Avenir"/>
                <a:sym typeface="Avenir"/>
              </a:rPr>
              <a:t> command is used to close all active Figures. The following example shows how a Figure can be created and closed:</a:t>
            </a:r>
            <a:endParaRPr sz="1800">
              <a:solidFill>
                <a:srgbClr val="3C3C3B"/>
              </a:solidFill>
              <a:latin typeface="Avenir"/>
              <a:ea typeface="Avenir"/>
              <a:cs typeface="Avenir"/>
              <a:sym typeface="Avenir"/>
            </a:endParaRPr>
          </a:p>
        </p:txBody>
      </p:sp>
      <p:sp>
        <p:nvSpPr>
          <p:cNvPr id="167" name="Google Shape;167;p31"/>
          <p:cNvSpPr txBox="1"/>
          <p:nvPr/>
        </p:nvSpPr>
        <p:spPr>
          <a:xfrm>
            <a:off x="461925" y="2366525"/>
            <a:ext cx="8248500" cy="9216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101600" marR="101600" rtl="0" algn="l">
              <a:lnSpc>
                <a:spcPct val="150000"/>
              </a:lnSpc>
              <a:spcBef>
                <a:spcPts val="0"/>
              </a:spcBef>
              <a:spcAft>
                <a:spcPts val="0"/>
              </a:spcAft>
              <a:buNone/>
            </a:pPr>
            <a:r>
              <a:rPr b="1" lang="en" sz="1800">
                <a:solidFill>
                  <a:schemeClr val="dk1"/>
                </a:solidFill>
                <a:highlight>
                  <a:srgbClr val="FDFDFD"/>
                </a:highlight>
                <a:latin typeface="Courier New"/>
                <a:ea typeface="Courier New"/>
                <a:cs typeface="Courier New"/>
                <a:sym typeface="Courier New"/>
              </a:rPr>
              <a:t>plt.figure(num=10)</a:t>
            </a:r>
            <a:r>
              <a:rPr lang="en" sz="1800">
                <a:solidFill>
                  <a:schemeClr val="dk1"/>
                </a:solidFill>
                <a:highlight>
                  <a:srgbClr val="FDFDFD"/>
                </a:highlight>
                <a:latin typeface="Courier New"/>
                <a:ea typeface="Courier New"/>
                <a:cs typeface="Courier New"/>
                <a:sym typeface="Courier New"/>
              </a:rPr>
              <a:t> #Create Figure with Figure number 10</a:t>
            </a:r>
            <a:endParaRPr sz="1800">
              <a:solidFill>
                <a:schemeClr val="dk1"/>
              </a:solidFill>
              <a:highlight>
                <a:srgbClr val="FDFDFD"/>
              </a:highlight>
              <a:latin typeface="Courier New"/>
              <a:ea typeface="Courier New"/>
              <a:cs typeface="Courier New"/>
              <a:sym typeface="Courier New"/>
            </a:endParaRPr>
          </a:p>
          <a:p>
            <a:pPr indent="0" lvl="0" marL="101600" marR="101600" rtl="0" algn="l">
              <a:lnSpc>
                <a:spcPct val="150000"/>
              </a:lnSpc>
              <a:spcBef>
                <a:spcPts val="0"/>
              </a:spcBef>
              <a:spcAft>
                <a:spcPts val="0"/>
              </a:spcAft>
              <a:buNone/>
            </a:pPr>
            <a:r>
              <a:rPr b="1" lang="en" sz="1800">
                <a:solidFill>
                  <a:schemeClr val="dk1"/>
                </a:solidFill>
                <a:highlight>
                  <a:srgbClr val="FDFDFD"/>
                </a:highlight>
                <a:latin typeface="Courier New"/>
                <a:ea typeface="Courier New"/>
                <a:cs typeface="Courier New"/>
                <a:sym typeface="Courier New"/>
              </a:rPr>
              <a:t>plt.close(10) </a:t>
            </a:r>
            <a:r>
              <a:rPr lang="en" sz="1800">
                <a:solidFill>
                  <a:schemeClr val="dk1"/>
                </a:solidFill>
                <a:highlight>
                  <a:srgbClr val="FDFDFD"/>
                </a:highlight>
                <a:latin typeface="Courier New"/>
                <a:ea typeface="Courier New"/>
                <a:cs typeface="Courier New"/>
                <a:sym typeface="Courier New"/>
              </a:rPr>
              <a:t>#Close Figure with Figure number 10</a:t>
            </a:r>
            <a:endParaRPr b="1" sz="1800">
              <a:solidFill>
                <a:schemeClr val="dk1"/>
              </a:solidFill>
              <a:highlight>
                <a:srgbClr val="FDFDFD"/>
              </a:highlight>
              <a:latin typeface="Courier New"/>
              <a:ea typeface="Courier New"/>
              <a:cs typeface="Courier New"/>
              <a:sym typeface="Courier New"/>
            </a:endParaRPr>
          </a:p>
        </p:txBody>
      </p:sp>
      <p:sp>
        <p:nvSpPr>
          <p:cNvPr id="168" name="Google Shape;168;p31"/>
          <p:cNvSpPr txBox="1"/>
          <p:nvPr/>
        </p:nvSpPr>
        <p:spPr>
          <a:xfrm>
            <a:off x="461775" y="3474525"/>
            <a:ext cx="8248500" cy="1482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800">
                <a:solidFill>
                  <a:srgbClr val="3D85C6"/>
                </a:solidFill>
                <a:latin typeface="Avenir"/>
                <a:ea typeface="Avenir"/>
                <a:cs typeface="Avenir"/>
                <a:sym typeface="Avenir"/>
              </a:rPr>
              <a:t>Note: </a:t>
            </a:r>
            <a:r>
              <a:rPr lang="en" sz="1800">
                <a:solidFill>
                  <a:srgbClr val="3C3C3B"/>
                </a:solidFill>
                <a:highlight>
                  <a:srgbClr val="FFFFFF"/>
                </a:highlight>
                <a:latin typeface="Avenir"/>
                <a:ea typeface="Avenir"/>
                <a:cs typeface="Avenir"/>
                <a:sym typeface="Avenir"/>
              </a:rPr>
              <a:t>For a small Python script that only creates a visualization, explicitly closing a Figure isn't required, since the memory will be cleaned in any case once the program terminates. But if you create lots of Figures, it might make sense to close Figures in between so as to save memory</a:t>
            </a:r>
            <a:endParaRPr sz="1800">
              <a:solidFill>
                <a:srgbClr val="3C3C3B"/>
              </a:solidFill>
              <a:latin typeface="Avenir"/>
              <a:ea typeface="Avenir"/>
              <a:cs typeface="Avenir"/>
              <a:sym typeface="Aveni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2"/>
          <p:cNvSpPr txBox="1"/>
          <p:nvPr/>
        </p:nvSpPr>
        <p:spPr>
          <a:xfrm>
            <a:off x="457200" y="2419350"/>
            <a:ext cx="7466100" cy="885300"/>
          </a:xfrm>
          <a:prstGeom prst="rect">
            <a:avLst/>
          </a:prstGeom>
          <a:noFill/>
          <a:ln>
            <a:noFill/>
          </a:ln>
        </p:spPr>
        <p:txBody>
          <a:bodyPr anchorCtr="0" anchor="t" bIns="17150" lIns="34300" spcFirstLastPara="1" rIns="34300" wrap="square" tIns="17150">
            <a:noAutofit/>
          </a:bodyPr>
          <a:lstStyle/>
          <a:p>
            <a:pPr indent="0" lvl="0" marL="0" marR="0" rtl="0" algn="l">
              <a:lnSpc>
                <a:spcPct val="115000"/>
              </a:lnSpc>
              <a:spcBef>
                <a:spcPts val="0"/>
              </a:spcBef>
              <a:spcAft>
                <a:spcPts val="0"/>
              </a:spcAft>
              <a:buClr>
                <a:srgbClr val="000000"/>
              </a:buClr>
              <a:buSzPts val="1200"/>
              <a:buFont typeface="Arial"/>
              <a:buNone/>
            </a:pPr>
            <a:r>
              <a:rPr lang="en" sz="4000">
                <a:latin typeface="Avenir"/>
                <a:ea typeface="Avenir"/>
                <a:cs typeface="Avenir"/>
                <a:sym typeface="Avenir"/>
              </a:rPr>
              <a:t>Format Strings</a:t>
            </a:r>
            <a:endParaRPr b="0" i="0" sz="4000" u="none" cap="none" strike="noStrike">
              <a:latin typeface="Avenir"/>
              <a:ea typeface="Avenir"/>
              <a:cs typeface="Avenir"/>
              <a:sym typeface="Aveni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3"/>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Format strings</a:t>
            </a:r>
            <a:endParaRPr sz="2400">
              <a:solidFill>
                <a:srgbClr val="434343"/>
              </a:solidFill>
              <a:latin typeface="Avenir"/>
              <a:ea typeface="Avenir"/>
              <a:cs typeface="Avenir"/>
              <a:sym typeface="Avenir"/>
            </a:endParaRPr>
          </a:p>
        </p:txBody>
      </p:sp>
      <p:sp>
        <p:nvSpPr>
          <p:cNvPr id="180" name="Google Shape;180;p33"/>
          <p:cNvSpPr txBox="1"/>
          <p:nvPr/>
        </p:nvSpPr>
        <p:spPr>
          <a:xfrm>
            <a:off x="447750" y="1731650"/>
            <a:ext cx="8248500" cy="22980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800">
                <a:solidFill>
                  <a:srgbClr val="3C3C3B"/>
                </a:solidFill>
                <a:latin typeface="Avenir"/>
                <a:ea typeface="Avenir"/>
                <a:cs typeface="Avenir"/>
                <a:sym typeface="Avenir"/>
              </a:rPr>
              <a:t>Before we actually plot something, let's quickly discuss </a:t>
            </a:r>
            <a:r>
              <a:rPr b="1" lang="en" sz="1800">
                <a:solidFill>
                  <a:srgbClr val="3C3C3B"/>
                </a:solidFill>
                <a:latin typeface="Avenir"/>
                <a:ea typeface="Avenir"/>
                <a:cs typeface="Avenir"/>
                <a:sym typeface="Avenir"/>
              </a:rPr>
              <a:t>format strings</a:t>
            </a:r>
            <a:r>
              <a:rPr lang="en" sz="1800">
                <a:solidFill>
                  <a:srgbClr val="3C3C3B"/>
                </a:solidFill>
                <a:latin typeface="Avenir"/>
                <a:ea typeface="Avenir"/>
                <a:cs typeface="Avenir"/>
                <a:sym typeface="Avenir"/>
              </a:rPr>
              <a:t>. They are a neat way to specify </a:t>
            </a:r>
            <a:r>
              <a:rPr b="1" lang="en" sz="1800">
                <a:solidFill>
                  <a:srgbClr val="3C3C3B"/>
                </a:solidFill>
                <a:latin typeface="Avenir"/>
                <a:ea typeface="Avenir"/>
                <a:cs typeface="Avenir"/>
                <a:sym typeface="Avenir"/>
              </a:rPr>
              <a:t>colors</a:t>
            </a:r>
            <a:r>
              <a:rPr lang="en" sz="1800">
                <a:solidFill>
                  <a:srgbClr val="3C3C3B"/>
                </a:solidFill>
                <a:latin typeface="Avenir"/>
                <a:ea typeface="Avenir"/>
                <a:cs typeface="Avenir"/>
                <a:sym typeface="Avenir"/>
              </a:rPr>
              <a:t>, </a:t>
            </a:r>
            <a:r>
              <a:rPr b="1" lang="en" sz="1800">
                <a:solidFill>
                  <a:srgbClr val="3C3C3B"/>
                </a:solidFill>
                <a:latin typeface="Avenir"/>
                <a:ea typeface="Avenir"/>
                <a:cs typeface="Avenir"/>
                <a:sym typeface="Avenir"/>
              </a:rPr>
              <a:t>marker types</a:t>
            </a:r>
            <a:r>
              <a:rPr lang="en" sz="1800">
                <a:solidFill>
                  <a:srgbClr val="3C3C3B"/>
                </a:solidFill>
                <a:latin typeface="Avenir"/>
                <a:ea typeface="Avenir"/>
                <a:cs typeface="Avenir"/>
                <a:sym typeface="Avenir"/>
              </a:rPr>
              <a:t>, and </a:t>
            </a:r>
            <a:r>
              <a:rPr b="1" lang="en" sz="1800">
                <a:solidFill>
                  <a:srgbClr val="3C3C3B"/>
                </a:solidFill>
                <a:latin typeface="Avenir"/>
                <a:ea typeface="Avenir"/>
                <a:cs typeface="Avenir"/>
                <a:sym typeface="Avenir"/>
              </a:rPr>
              <a:t>line styles</a:t>
            </a:r>
            <a:r>
              <a:rPr lang="en" sz="1800">
                <a:solidFill>
                  <a:srgbClr val="3C3C3B"/>
                </a:solidFill>
                <a:latin typeface="Avenir"/>
                <a:ea typeface="Avenir"/>
                <a:cs typeface="Avenir"/>
                <a:sym typeface="Avenir"/>
              </a:rPr>
              <a:t>. A format string is specified as </a:t>
            </a:r>
            <a:r>
              <a:rPr b="1" lang="en" sz="1800">
                <a:solidFill>
                  <a:srgbClr val="3D85C6"/>
                </a:solidFill>
                <a:latin typeface="Avenir"/>
                <a:ea typeface="Avenir"/>
                <a:cs typeface="Avenir"/>
                <a:sym typeface="Avenir"/>
              </a:rPr>
              <a:t>[color][marker][line],</a:t>
            </a:r>
            <a:r>
              <a:rPr lang="en" sz="1800">
                <a:solidFill>
                  <a:srgbClr val="3C3C3B"/>
                </a:solidFill>
                <a:latin typeface="Avenir"/>
                <a:ea typeface="Avenir"/>
                <a:cs typeface="Avenir"/>
                <a:sym typeface="Avenir"/>
              </a:rPr>
              <a:t> where each item is optional. If the </a:t>
            </a:r>
            <a:r>
              <a:rPr lang="en" sz="1800">
                <a:solidFill>
                  <a:srgbClr val="3D85C6"/>
                </a:solidFill>
                <a:latin typeface="Avenir"/>
                <a:ea typeface="Avenir"/>
                <a:cs typeface="Avenir"/>
                <a:sym typeface="Avenir"/>
              </a:rPr>
              <a:t>color </a:t>
            </a:r>
            <a:r>
              <a:rPr lang="en" sz="1800">
                <a:solidFill>
                  <a:srgbClr val="3C3C3B"/>
                </a:solidFill>
                <a:latin typeface="Avenir"/>
                <a:ea typeface="Avenir"/>
                <a:cs typeface="Avenir"/>
                <a:sym typeface="Avenir"/>
              </a:rPr>
              <a:t>argument is the only argument of the format string, you can use </a:t>
            </a:r>
            <a:r>
              <a:rPr b="1" lang="en" sz="1800">
                <a:solidFill>
                  <a:srgbClr val="3D85C6"/>
                </a:solidFill>
                <a:latin typeface="Avenir"/>
                <a:ea typeface="Avenir"/>
                <a:cs typeface="Avenir"/>
                <a:sym typeface="Avenir"/>
              </a:rPr>
              <a:t>matplotlib.colors</a:t>
            </a:r>
            <a:endParaRPr b="1" sz="1800">
              <a:solidFill>
                <a:srgbClr val="3D85C6"/>
              </a:solidFill>
              <a:latin typeface="Avenir"/>
              <a:ea typeface="Avenir"/>
              <a:cs typeface="Avenir"/>
              <a:sym typeface="Aveni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4"/>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Format strings</a:t>
            </a:r>
            <a:endParaRPr sz="2400">
              <a:solidFill>
                <a:srgbClr val="434343"/>
              </a:solidFill>
              <a:latin typeface="Avenir"/>
              <a:ea typeface="Avenir"/>
              <a:cs typeface="Avenir"/>
              <a:sym typeface="Avenir"/>
            </a:endParaRPr>
          </a:p>
        </p:txBody>
      </p:sp>
      <p:sp>
        <p:nvSpPr>
          <p:cNvPr id="186" name="Google Shape;186;p34"/>
          <p:cNvSpPr txBox="1"/>
          <p:nvPr/>
        </p:nvSpPr>
        <p:spPr>
          <a:xfrm>
            <a:off x="461775" y="1368725"/>
            <a:ext cx="8248500" cy="92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3C3C3B"/>
                </a:solidFill>
                <a:latin typeface="Avenir"/>
                <a:ea typeface="Avenir"/>
                <a:cs typeface="Avenir"/>
                <a:sym typeface="Avenir"/>
              </a:rPr>
              <a:t> Matplotlib recognizes the following formats, among others:</a:t>
            </a:r>
            <a:endParaRPr sz="1800">
              <a:solidFill>
                <a:srgbClr val="3C3C3B"/>
              </a:solidFill>
              <a:latin typeface="Avenir"/>
              <a:ea typeface="Avenir"/>
              <a:cs typeface="Avenir"/>
              <a:sym typeface="Avenir"/>
            </a:endParaRPr>
          </a:p>
        </p:txBody>
      </p:sp>
      <p:sp>
        <p:nvSpPr>
          <p:cNvPr id="187" name="Google Shape;187;p34"/>
          <p:cNvSpPr txBox="1"/>
          <p:nvPr/>
        </p:nvSpPr>
        <p:spPr>
          <a:xfrm>
            <a:off x="461775" y="2199150"/>
            <a:ext cx="8248500" cy="1719000"/>
          </a:xfrm>
          <a:prstGeom prst="rect">
            <a:avLst/>
          </a:prstGeom>
          <a:noFill/>
          <a:ln>
            <a:noFill/>
          </a:ln>
        </p:spPr>
        <p:txBody>
          <a:bodyPr anchorCtr="0" anchor="t" bIns="91425" lIns="91425" spcFirstLastPara="1" rIns="91425" wrap="square" tIns="91425">
            <a:noAutofit/>
          </a:bodyPr>
          <a:lstStyle/>
          <a:p>
            <a:pPr indent="-342900" lvl="0" marL="457200" marR="279400" rtl="0" algn="l">
              <a:lnSpc>
                <a:spcPct val="115000"/>
              </a:lnSpc>
              <a:spcBef>
                <a:spcPts val="0"/>
              </a:spcBef>
              <a:spcAft>
                <a:spcPts val="0"/>
              </a:spcAft>
              <a:buClr>
                <a:srgbClr val="3C3C3B"/>
              </a:buClr>
              <a:buSzPts val="1800"/>
              <a:buFont typeface="Avenir"/>
              <a:buChar char="●"/>
            </a:pPr>
            <a:r>
              <a:rPr lang="en" sz="1800">
                <a:solidFill>
                  <a:srgbClr val="3C3C3B"/>
                </a:solidFill>
                <a:latin typeface="Avenir"/>
                <a:ea typeface="Avenir"/>
                <a:cs typeface="Avenir"/>
                <a:sym typeface="Avenir"/>
              </a:rPr>
              <a:t>RGB or RGBA float tuples (for example, (0.2, 0.4, 0.3) or (0.2, 0.4, 0.3, 0.5))</a:t>
            </a:r>
            <a:endParaRPr sz="1800">
              <a:solidFill>
                <a:srgbClr val="3C3C3B"/>
              </a:solidFill>
              <a:latin typeface="Avenir"/>
              <a:ea typeface="Avenir"/>
              <a:cs typeface="Avenir"/>
              <a:sym typeface="Avenir"/>
            </a:endParaRPr>
          </a:p>
          <a:p>
            <a:pPr indent="-342900" lvl="0" marL="457200" marR="279400" rtl="0" algn="l">
              <a:lnSpc>
                <a:spcPct val="115000"/>
              </a:lnSpc>
              <a:spcBef>
                <a:spcPts val="3000"/>
              </a:spcBef>
              <a:spcAft>
                <a:spcPts val="0"/>
              </a:spcAft>
              <a:buClr>
                <a:srgbClr val="3C3C3B"/>
              </a:buClr>
              <a:buSzPts val="1800"/>
              <a:buFont typeface="Avenir"/>
              <a:buChar char="●"/>
            </a:pPr>
            <a:r>
              <a:rPr lang="en" sz="1800">
                <a:solidFill>
                  <a:srgbClr val="3C3C3B"/>
                </a:solidFill>
                <a:latin typeface="Avenir"/>
                <a:ea typeface="Avenir"/>
                <a:cs typeface="Avenir"/>
                <a:sym typeface="Avenir"/>
              </a:rPr>
              <a:t>RGB or RGBA hex strings (for example, '#0F0F0F' or '#0F0F0F0F')</a:t>
            </a:r>
            <a:endParaRPr b="1" sz="1800">
              <a:solidFill>
                <a:srgbClr val="3D85C6"/>
              </a:solidFill>
              <a:latin typeface="Avenir"/>
              <a:ea typeface="Avenir"/>
              <a:cs typeface="Avenir"/>
              <a:sym typeface="Aveni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7"/>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Data</a:t>
            </a:r>
            <a:r>
              <a:rPr lang="en" sz="2400">
                <a:solidFill>
                  <a:srgbClr val="434343"/>
                </a:solidFill>
                <a:latin typeface="Avenir"/>
                <a:ea typeface="Avenir"/>
                <a:cs typeface="Avenir"/>
                <a:sym typeface="Avenir"/>
              </a:rPr>
              <a:t> visualization using matplotlib</a:t>
            </a:r>
            <a:endParaRPr sz="2400">
              <a:solidFill>
                <a:srgbClr val="434343"/>
              </a:solidFill>
              <a:latin typeface="Avenir"/>
              <a:ea typeface="Avenir"/>
              <a:cs typeface="Avenir"/>
              <a:sym typeface="Avenir"/>
            </a:endParaRPr>
          </a:p>
        </p:txBody>
      </p:sp>
      <p:sp>
        <p:nvSpPr>
          <p:cNvPr id="73" name="Google Shape;73;p17"/>
          <p:cNvSpPr txBox="1"/>
          <p:nvPr/>
        </p:nvSpPr>
        <p:spPr>
          <a:xfrm>
            <a:off x="511825" y="1619000"/>
            <a:ext cx="7940100" cy="26736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1000"/>
              </a:spcBef>
              <a:spcAft>
                <a:spcPts val="0"/>
              </a:spcAft>
              <a:buNone/>
            </a:pPr>
            <a:r>
              <a:rPr b="1" lang="en" sz="1800">
                <a:latin typeface="Avenir"/>
                <a:ea typeface="Avenir"/>
                <a:cs typeface="Avenir"/>
                <a:sym typeface="Avenir"/>
              </a:rPr>
              <a:t>Plots</a:t>
            </a:r>
            <a:r>
              <a:rPr lang="en" sz="1800">
                <a:latin typeface="Avenir"/>
                <a:ea typeface="Avenir"/>
                <a:cs typeface="Avenir"/>
                <a:sym typeface="Avenir"/>
              </a:rPr>
              <a:t> in Matplotlib have a hierarchical structure that nests Python objects to create a tree-like structure. Each plot is encapsulated in a </a:t>
            </a:r>
            <a:r>
              <a:rPr lang="en" sz="1800">
                <a:solidFill>
                  <a:srgbClr val="6FA8DC"/>
                </a:solidFill>
                <a:latin typeface="Avenir"/>
                <a:ea typeface="Avenir"/>
                <a:cs typeface="Avenir"/>
                <a:sym typeface="Avenir"/>
              </a:rPr>
              <a:t>Figure</a:t>
            </a:r>
            <a:r>
              <a:rPr lang="en" sz="1800">
                <a:latin typeface="Avenir"/>
                <a:ea typeface="Avenir"/>
                <a:cs typeface="Avenir"/>
                <a:sym typeface="Avenir"/>
              </a:rPr>
              <a:t> object. This </a:t>
            </a:r>
            <a:r>
              <a:rPr lang="en" sz="1800">
                <a:solidFill>
                  <a:srgbClr val="25AAE2"/>
                </a:solidFill>
                <a:latin typeface="Avenir"/>
                <a:ea typeface="Avenir"/>
                <a:cs typeface="Avenir"/>
                <a:sym typeface="Avenir"/>
              </a:rPr>
              <a:t>Figure</a:t>
            </a:r>
            <a:r>
              <a:rPr lang="en" sz="1800">
                <a:latin typeface="Avenir"/>
                <a:ea typeface="Avenir"/>
                <a:cs typeface="Avenir"/>
                <a:sym typeface="Avenir"/>
              </a:rPr>
              <a:t> is the top-level container of the visualization. It can have multiple axes, which are basically individual plots inside this top-level container</a:t>
            </a:r>
            <a:endParaRPr sz="1800">
              <a:latin typeface="Avenir"/>
              <a:ea typeface="Avenir"/>
              <a:cs typeface="Avenir"/>
              <a:sym typeface="Aveni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5"/>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Format strings - color</a:t>
            </a:r>
            <a:endParaRPr sz="2400">
              <a:solidFill>
                <a:srgbClr val="434343"/>
              </a:solidFill>
              <a:latin typeface="Avenir"/>
              <a:ea typeface="Avenir"/>
              <a:cs typeface="Avenir"/>
              <a:sym typeface="Avenir"/>
            </a:endParaRPr>
          </a:p>
        </p:txBody>
      </p:sp>
      <p:sp>
        <p:nvSpPr>
          <p:cNvPr id="193" name="Google Shape;193;p35"/>
          <p:cNvSpPr txBox="1"/>
          <p:nvPr/>
        </p:nvSpPr>
        <p:spPr>
          <a:xfrm>
            <a:off x="461775" y="1368725"/>
            <a:ext cx="8248500" cy="82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3C3C3B"/>
                </a:solidFill>
                <a:latin typeface="Avenir"/>
                <a:ea typeface="Avenir"/>
                <a:cs typeface="Avenir"/>
                <a:sym typeface="Avenir"/>
              </a:rPr>
              <a:t>The following table is an example of how a color can be represented in one particular format</a:t>
            </a:r>
            <a:endParaRPr sz="1800">
              <a:solidFill>
                <a:srgbClr val="3C3C3B"/>
              </a:solidFill>
              <a:latin typeface="Avenir"/>
              <a:ea typeface="Avenir"/>
              <a:cs typeface="Avenir"/>
              <a:sym typeface="Avenir"/>
            </a:endParaRPr>
          </a:p>
        </p:txBody>
      </p:sp>
      <p:pic>
        <p:nvPicPr>
          <p:cNvPr id="194" name="Google Shape;194;p35"/>
          <p:cNvPicPr preferRelativeResize="0"/>
          <p:nvPr/>
        </p:nvPicPr>
        <p:blipFill rotWithShape="1">
          <a:blip r:embed="rId3">
            <a:alphaModFix/>
          </a:blip>
          <a:srcRect b="0" l="39187" r="39533" t="0"/>
          <a:stretch/>
        </p:blipFill>
        <p:spPr>
          <a:xfrm>
            <a:off x="3883700" y="2049850"/>
            <a:ext cx="1376600" cy="28285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6"/>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Format strings - color</a:t>
            </a:r>
            <a:endParaRPr sz="2400">
              <a:solidFill>
                <a:srgbClr val="434343"/>
              </a:solidFill>
              <a:latin typeface="Avenir"/>
              <a:ea typeface="Avenir"/>
              <a:cs typeface="Avenir"/>
              <a:sym typeface="Avenir"/>
            </a:endParaRPr>
          </a:p>
        </p:txBody>
      </p:sp>
      <p:sp>
        <p:nvSpPr>
          <p:cNvPr id="200" name="Google Shape;200;p36"/>
          <p:cNvSpPr txBox="1"/>
          <p:nvPr/>
        </p:nvSpPr>
        <p:spPr>
          <a:xfrm>
            <a:off x="447750" y="919500"/>
            <a:ext cx="8248500" cy="45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3C3C3B"/>
                </a:solidFill>
                <a:highlight>
                  <a:srgbClr val="FFFFFF"/>
                </a:highlight>
                <a:latin typeface="Avenir"/>
                <a:ea typeface="Avenir"/>
                <a:cs typeface="Avenir"/>
                <a:sym typeface="Avenir"/>
              </a:rPr>
              <a:t>All the available marker options are illustrated in the following figure:</a:t>
            </a:r>
            <a:endParaRPr sz="1800">
              <a:solidFill>
                <a:srgbClr val="3C3C3B"/>
              </a:solidFill>
              <a:latin typeface="Avenir"/>
              <a:ea typeface="Avenir"/>
              <a:cs typeface="Avenir"/>
              <a:sym typeface="Avenir"/>
            </a:endParaRPr>
          </a:p>
        </p:txBody>
      </p:sp>
      <p:pic>
        <p:nvPicPr>
          <p:cNvPr id="201" name="Google Shape;201;p36"/>
          <p:cNvPicPr preferRelativeResize="0"/>
          <p:nvPr/>
        </p:nvPicPr>
        <p:blipFill>
          <a:blip r:embed="rId3">
            <a:alphaModFix/>
          </a:blip>
          <a:stretch>
            <a:fillRect/>
          </a:stretch>
        </p:blipFill>
        <p:spPr>
          <a:xfrm>
            <a:off x="1522100" y="1377900"/>
            <a:ext cx="6099799" cy="36544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7"/>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Format strings - markers</a:t>
            </a:r>
            <a:endParaRPr sz="2400">
              <a:solidFill>
                <a:srgbClr val="434343"/>
              </a:solidFill>
              <a:latin typeface="Avenir"/>
              <a:ea typeface="Avenir"/>
              <a:cs typeface="Avenir"/>
              <a:sym typeface="Avenir"/>
            </a:endParaRPr>
          </a:p>
        </p:txBody>
      </p:sp>
      <p:sp>
        <p:nvSpPr>
          <p:cNvPr id="207" name="Google Shape;207;p37"/>
          <p:cNvSpPr txBox="1"/>
          <p:nvPr/>
        </p:nvSpPr>
        <p:spPr>
          <a:xfrm>
            <a:off x="461775" y="1902125"/>
            <a:ext cx="8248500" cy="17862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800">
                <a:solidFill>
                  <a:srgbClr val="3C3C3B"/>
                </a:solidFill>
                <a:latin typeface="Avenir"/>
                <a:ea typeface="Avenir"/>
                <a:cs typeface="Avenir"/>
                <a:sym typeface="Avenir"/>
              </a:rPr>
              <a:t>All the available line styles are illustrated in the following diagram. In general, solid lines should be used. We recommend restricting the use of dashed and dotted lines to either visualize some bounds/targets/goals or to depict uncertainty, for example, in a forecast:</a:t>
            </a:r>
            <a:endParaRPr sz="1800">
              <a:solidFill>
                <a:srgbClr val="3C3C3B"/>
              </a:solidFill>
              <a:latin typeface="Avenir"/>
              <a:ea typeface="Avenir"/>
              <a:cs typeface="Avenir"/>
              <a:sym typeface="Aveni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8"/>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Format strings - markers</a:t>
            </a:r>
            <a:endParaRPr sz="2400">
              <a:solidFill>
                <a:srgbClr val="434343"/>
              </a:solidFill>
              <a:latin typeface="Avenir"/>
              <a:ea typeface="Avenir"/>
              <a:cs typeface="Avenir"/>
              <a:sym typeface="Avenir"/>
            </a:endParaRPr>
          </a:p>
        </p:txBody>
      </p:sp>
      <p:pic>
        <p:nvPicPr>
          <p:cNvPr id="213" name="Google Shape;213;p38"/>
          <p:cNvPicPr preferRelativeResize="0"/>
          <p:nvPr/>
        </p:nvPicPr>
        <p:blipFill>
          <a:blip r:embed="rId3">
            <a:alphaModFix/>
          </a:blip>
          <a:stretch>
            <a:fillRect/>
          </a:stretch>
        </p:blipFill>
        <p:spPr>
          <a:xfrm>
            <a:off x="2057126" y="1170900"/>
            <a:ext cx="5029749" cy="2443625"/>
          </a:xfrm>
          <a:prstGeom prst="rect">
            <a:avLst/>
          </a:prstGeom>
          <a:noFill/>
          <a:ln>
            <a:noFill/>
          </a:ln>
        </p:spPr>
      </p:pic>
      <p:sp>
        <p:nvSpPr>
          <p:cNvPr id="214" name="Google Shape;214;p38"/>
          <p:cNvSpPr txBox="1"/>
          <p:nvPr/>
        </p:nvSpPr>
        <p:spPr>
          <a:xfrm>
            <a:off x="498900" y="3786450"/>
            <a:ext cx="8211300" cy="988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800">
                <a:solidFill>
                  <a:srgbClr val="3C3C3B"/>
                </a:solidFill>
                <a:latin typeface="Avenir"/>
                <a:ea typeface="Avenir"/>
                <a:cs typeface="Avenir"/>
                <a:sym typeface="Avenir"/>
              </a:rPr>
              <a:t>To conclude, format strings are a handy way to quickly customize colors, marker types, and line styles. It is also possible to use arguments, such as </a:t>
            </a:r>
            <a:r>
              <a:rPr lang="en" sz="1800">
                <a:solidFill>
                  <a:srgbClr val="3D85C6"/>
                </a:solidFill>
                <a:latin typeface="Avenir"/>
                <a:ea typeface="Avenir"/>
                <a:cs typeface="Avenir"/>
                <a:sym typeface="Avenir"/>
              </a:rPr>
              <a:t>color</a:t>
            </a:r>
            <a:r>
              <a:rPr lang="en" sz="1800">
                <a:solidFill>
                  <a:srgbClr val="3C3C3B"/>
                </a:solidFill>
                <a:latin typeface="Avenir"/>
                <a:ea typeface="Avenir"/>
                <a:cs typeface="Avenir"/>
                <a:sym typeface="Avenir"/>
              </a:rPr>
              <a:t>, </a:t>
            </a:r>
            <a:r>
              <a:rPr lang="en" sz="1800">
                <a:solidFill>
                  <a:srgbClr val="3D85C6"/>
                </a:solidFill>
                <a:latin typeface="Avenir"/>
                <a:ea typeface="Avenir"/>
                <a:cs typeface="Avenir"/>
                <a:sym typeface="Avenir"/>
              </a:rPr>
              <a:t>marker</a:t>
            </a:r>
            <a:r>
              <a:rPr lang="en" sz="1800">
                <a:solidFill>
                  <a:srgbClr val="3C3C3B"/>
                </a:solidFill>
                <a:latin typeface="Avenir"/>
                <a:ea typeface="Avenir"/>
                <a:cs typeface="Avenir"/>
                <a:sym typeface="Avenir"/>
              </a:rPr>
              <a:t>, and </a:t>
            </a:r>
            <a:r>
              <a:rPr lang="en" sz="1800">
                <a:solidFill>
                  <a:srgbClr val="3D85C6"/>
                </a:solidFill>
                <a:latin typeface="Avenir"/>
                <a:ea typeface="Avenir"/>
                <a:cs typeface="Avenir"/>
                <a:sym typeface="Avenir"/>
              </a:rPr>
              <a:t>linestyle</a:t>
            </a:r>
            <a:r>
              <a:rPr lang="en" sz="1800">
                <a:solidFill>
                  <a:srgbClr val="3C3C3B"/>
                </a:solidFill>
                <a:latin typeface="Avenir"/>
                <a:ea typeface="Avenir"/>
                <a:cs typeface="Avenir"/>
                <a:sym typeface="Avenir"/>
              </a:rPr>
              <a:t>.</a:t>
            </a:r>
            <a:endParaRPr sz="1800">
              <a:latin typeface="Avenir"/>
              <a:ea typeface="Avenir"/>
              <a:cs typeface="Avenir"/>
              <a:sym typeface="Aveni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9"/>
          <p:cNvSpPr txBox="1"/>
          <p:nvPr/>
        </p:nvSpPr>
        <p:spPr>
          <a:xfrm>
            <a:off x="457200" y="2419350"/>
            <a:ext cx="3534900" cy="885300"/>
          </a:xfrm>
          <a:prstGeom prst="rect">
            <a:avLst/>
          </a:prstGeom>
          <a:noFill/>
          <a:ln>
            <a:noFill/>
          </a:ln>
        </p:spPr>
        <p:txBody>
          <a:bodyPr anchorCtr="0" anchor="t" bIns="17150" lIns="34300" spcFirstLastPara="1" rIns="34300" wrap="square" tIns="17150">
            <a:noAutofit/>
          </a:bodyPr>
          <a:lstStyle/>
          <a:p>
            <a:pPr indent="0" lvl="0" marL="0" marR="0" rtl="0" algn="l">
              <a:lnSpc>
                <a:spcPct val="115000"/>
              </a:lnSpc>
              <a:spcBef>
                <a:spcPts val="0"/>
              </a:spcBef>
              <a:spcAft>
                <a:spcPts val="0"/>
              </a:spcAft>
              <a:buClr>
                <a:srgbClr val="000000"/>
              </a:buClr>
              <a:buSzPts val="1200"/>
              <a:buFont typeface="Arial"/>
              <a:buNone/>
            </a:pPr>
            <a:r>
              <a:rPr lang="en" sz="4000">
                <a:latin typeface="Avenir"/>
                <a:ea typeface="Avenir"/>
                <a:cs typeface="Avenir"/>
                <a:sym typeface="Avenir"/>
              </a:rPr>
              <a:t>Plotting</a:t>
            </a:r>
            <a:endParaRPr b="0" i="0" sz="4000" u="none" cap="none" strike="noStrike">
              <a:latin typeface="Avenir"/>
              <a:ea typeface="Avenir"/>
              <a:cs typeface="Avenir"/>
              <a:sym typeface="Aveni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40"/>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Plotting</a:t>
            </a:r>
            <a:endParaRPr sz="2400">
              <a:solidFill>
                <a:srgbClr val="434343"/>
              </a:solidFill>
              <a:latin typeface="Avenir"/>
              <a:ea typeface="Avenir"/>
              <a:cs typeface="Avenir"/>
              <a:sym typeface="Avenir"/>
            </a:endParaRPr>
          </a:p>
        </p:txBody>
      </p:sp>
      <p:sp>
        <p:nvSpPr>
          <p:cNvPr id="226" name="Google Shape;226;p40"/>
          <p:cNvSpPr txBox="1"/>
          <p:nvPr/>
        </p:nvSpPr>
        <p:spPr>
          <a:xfrm>
            <a:off x="466350" y="1740725"/>
            <a:ext cx="8006100" cy="19635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800">
                <a:solidFill>
                  <a:srgbClr val="3C3C3B"/>
                </a:solidFill>
                <a:latin typeface="Avenir"/>
                <a:ea typeface="Avenir"/>
                <a:cs typeface="Avenir"/>
                <a:sym typeface="Avenir"/>
              </a:rPr>
              <a:t>With </a:t>
            </a:r>
            <a:r>
              <a:rPr lang="en" sz="1800">
                <a:solidFill>
                  <a:srgbClr val="3D85C6"/>
                </a:solidFill>
                <a:latin typeface="Avenir"/>
                <a:ea typeface="Avenir"/>
                <a:cs typeface="Avenir"/>
                <a:sym typeface="Avenir"/>
              </a:rPr>
              <a:t>plt.plot([x], y, [fmt]),</a:t>
            </a:r>
            <a:r>
              <a:rPr lang="en" sz="1800">
                <a:solidFill>
                  <a:srgbClr val="3C3C3B"/>
                </a:solidFill>
                <a:latin typeface="Avenir"/>
                <a:ea typeface="Avenir"/>
                <a:cs typeface="Avenir"/>
                <a:sym typeface="Avenir"/>
              </a:rPr>
              <a:t> you can plot data points as lines and/or markers. The function returns a list of </a:t>
            </a:r>
            <a:r>
              <a:rPr lang="en" sz="1800">
                <a:solidFill>
                  <a:srgbClr val="3D85C6"/>
                </a:solidFill>
                <a:latin typeface="Avenir"/>
                <a:ea typeface="Avenir"/>
                <a:cs typeface="Avenir"/>
                <a:sym typeface="Avenir"/>
              </a:rPr>
              <a:t>Line2D</a:t>
            </a:r>
            <a:r>
              <a:rPr lang="en" sz="1800">
                <a:solidFill>
                  <a:srgbClr val="3C3C3B"/>
                </a:solidFill>
                <a:latin typeface="Avenir"/>
                <a:ea typeface="Avenir"/>
                <a:cs typeface="Avenir"/>
                <a:sym typeface="Avenir"/>
              </a:rPr>
              <a:t> objects representing the plotted data. By default, if you do not provide a format string (</a:t>
            </a:r>
            <a:r>
              <a:rPr lang="en" sz="1800">
                <a:solidFill>
                  <a:srgbClr val="3D85C6"/>
                </a:solidFill>
                <a:latin typeface="Avenir"/>
                <a:ea typeface="Avenir"/>
                <a:cs typeface="Avenir"/>
                <a:sym typeface="Avenir"/>
              </a:rPr>
              <a:t>fmt</a:t>
            </a:r>
            <a:r>
              <a:rPr lang="en" sz="1800">
                <a:solidFill>
                  <a:srgbClr val="3C3C3B"/>
                </a:solidFill>
                <a:latin typeface="Avenir"/>
                <a:ea typeface="Avenir"/>
                <a:cs typeface="Avenir"/>
                <a:sym typeface="Avenir"/>
              </a:rPr>
              <a:t>), the data points will be connected with straight, solid lines. </a:t>
            </a:r>
            <a:endParaRPr sz="1800">
              <a:latin typeface="Avenir"/>
              <a:ea typeface="Avenir"/>
              <a:cs typeface="Avenir"/>
              <a:sym typeface="Aveni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41"/>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Plotting data as line</a:t>
            </a:r>
            <a:endParaRPr sz="2400">
              <a:solidFill>
                <a:srgbClr val="434343"/>
              </a:solidFill>
              <a:latin typeface="Avenir"/>
              <a:ea typeface="Avenir"/>
              <a:cs typeface="Avenir"/>
              <a:sym typeface="Avenir"/>
            </a:endParaRPr>
          </a:p>
        </p:txBody>
      </p:sp>
      <p:sp>
        <p:nvSpPr>
          <p:cNvPr id="232" name="Google Shape;232;p41"/>
          <p:cNvSpPr txBox="1"/>
          <p:nvPr/>
        </p:nvSpPr>
        <p:spPr>
          <a:xfrm>
            <a:off x="466350" y="1207325"/>
            <a:ext cx="8256300" cy="1070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800">
                <a:solidFill>
                  <a:srgbClr val="3D85C6"/>
                </a:solidFill>
                <a:latin typeface="Courier New"/>
                <a:ea typeface="Courier New"/>
                <a:cs typeface="Courier New"/>
                <a:sym typeface="Courier New"/>
              </a:rPr>
              <a:t>plt.plot([0, 1, 2, 3], [2, 4, 6, 8])</a:t>
            </a:r>
            <a:r>
              <a:rPr lang="en" sz="1800">
                <a:solidFill>
                  <a:srgbClr val="3C3C3B"/>
                </a:solidFill>
                <a:latin typeface="Avenir"/>
                <a:ea typeface="Avenir"/>
                <a:cs typeface="Avenir"/>
                <a:sym typeface="Avenir"/>
              </a:rPr>
              <a:t> produces a plot, as shown in the following diagram. Since </a:t>
            </a:r>
            <a:r>
              <a:rPr b="1" lang="en" sz="1800">
                <a:solidFill>
                  <a:srgbClr val="3D85C6"/>
                </a:solidFill>
                <a:latin typeface="Courier New"/>
                <a:ea typeface="Courier New"/>
                <a:cs typeface="Courier New"/>
                <a:sym typeface="Courier New"/>
              </a:rPr>
              <a:t>x</a:t>
            </a:r>
            <a:r>
              <a:rPr lang="en" sz="1800">
                <a:solidFill>
                  <a:srgbClr val="3C3C3B"/>
                </a:solidFill>
                <a:latin typeface="Avenir"/>
                <a:ea typeface="Avenir"/>
                <a:cs typeface="Avenir"/>
                <a:sym typeface="Avenir"/>
              </a:rPr>
              <a:t> is optional and the default values are</a:t>
            </a:r>
            <a:r>
              <a:rPr b="1" lang="en" sz="1800">
                <a:solidFill>
                  <a:srgbClr val="3C3C3B"/>
                </a:solidFill>
                <a:latin typeface="Courier New"/>
                <a:ea typeface="Courier New"/>
                <a:cs typeface="Courier New"/>
                <a:sym typeface="Courier New"/>
              </a:rPr>
              <a:t> </a:t>
            </a:r>
            <a:r>
              <a:rPr b="1" lang="en" sz="1800">
                <a:solidFill>
                  <a:srgbClr val="3D85C6"/>
                </a:solidFill>
                <a:latin typeface="Courier New"/>
                <a:ea typeface="Courier New"/>
                <a:cs typeface="Courier New"/>
                <a:sym typeface="Courier New"/>
              </a:rPr>
              <a:t>[0, …, N-1], plt.plot([2, 4, 6, 8])</a:t>
            </a:r>
            <a:r>
              <a:rPr lang="en" sz="1800">
                <a:solidFill>
                  <a:srgbClr val="3C3C3B"/>
                </a:solidFill>
                <a:latin typeface="Avenir"/>
                <a:ea typeface="Avenir"/>
                <a:cs typeface="Avenir"/>
                <a:sym typeface="Avenir"/>
              </a:rPr>
              <a:t> results in the same plot:</a:t>
            </a:r>
            <a:endParaRPr sz="1800">
              <a:latin typeface="Avenir"/>
              <a:ea typeface="Avenir"/>
              <a:cs typeface="Avenir"/>
              <a:sym typeface="Avenir"/>
            </a:endParaRPr>
          </a:p>
        </p:txBody>
      </p:sp>
      <p:pic>
        <p:nvPicPr>
          <p:cNvPr id="233" name="Google Shape;233;p41"/>
          <p:cNvPicPr preferRelativeResize="0"/>
          <p:nvPr/>
        </p:nvPicPr>
        <p:blipFill>
          <a:blip r:embed="rId3">
            <a:alphaModFix/>
          </a:blip>
          <a:stretch>
            <a:fillRect/>
          </a:stretch>
        </p:blipFill>
        <p:spPr>
          <a:xfrm>
            <a:off x="2283264" y="2401723"/>
            <a:ext cx="4622475" cy="2190025"/>
          </a:xfrm>
          <a:prstGeom prst="rect">
            <a:avLst/>
          </a:prstGeom>
          <a:noFill/>
          <a:ln>
            <a:noFill/>
          </a:ln>
        </p:spPr>
      </p:pic>
      <p:sp>
        <p:nvSpPr>
          <p:cNvPr id="234" name="Google Shape;234;p41"/>
          <p:cNvSpPr txBox="1"/>
          <p:nvPr/>
        </p:nvSpPr>
        <p:spPr>
          <a:xfrm>
            <a:off x="3458262" y="4591750"/>
            <a:ext cx="2272500" cy="4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Avenir"/>
                <a:ea typeface="Avenir"/>
                <a:cs typeface="Avenir"/>
                <a:sym typeface="Avenir"/>
              </a:rPr>
              <a:t>Plotting data as a line</a:t>
            </a:r>
            <a:endParaRPr sz="1600">
              <a:latin typeface="Avenir"/>
              <a:ea typeface="Avenir"/>
              <a:cs typeface="Avenir"/>
              <a:sym typeface="Aveni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42"/>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Plotting data points with markers</a:t>
            </a:r>
            <a:endParaRPr sz="2400">
              <a:solidFill>
                <a:srgbClr val="434343"/>
              </a:solidFill>
              <a:latin typeface="Avenir"/>
              <a:ea typeface="Avenir"/>
              <a:cs typeface="Avenir"/>
              <a:sym typeface="Avenir"/>
            </a:endParaRPr>
          </a:p>
        </p:txBody>
      </p:sp>
      <p:sp>
        <p:nvSpPr>
          <p:cNvPr id="240" name="Google Shape;240;p42"/>
          <p:cNvSpPr txBox="1"/>
          <p:nvPr/>
        </p:nvSpPr>
        <p:spPr>
          <a:xfrm>
            <a:off x="466350" y="1207325"/>
            <a:ext cx="8256300" cy="1070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solidFill>
                  <a:srgbClr val="3C3C3B"/>
                </a:solidFill>
                <a:highlight>
                  <a:srgbClr val="FFFFFF"/>
                </a:highlight>
                <a:latin typeface="Avenir"/>
                <a:ea typeface="Avenir"/>
                <a:cs typeface="Avenir"/>
                <a:sym typeface="Avenir"/>
              </a:rPr>
              <a:t>If you want to plot markers instead of lines, you can just specify a format string with any marker type. For example, </a:t>
            </a:r>
            <a:r>
              <a:rPr b="1" lang="en" sz="1800">
                <a:solidFill>
                  <a:srgbClr val="3D85C6"/>
                </a:solidFill>
                <a:latin typeface="Courier New"/>
                <a:ea typeface="Courier New"/>
                <a:cs typeface="Courier New"/>
                <a:sym typeface="Courier New"/>
              </a:rPr>
              <a:t>plt.plot([0, 1, 2, 3], [2, 4, 6, 8], 'o')</a:t>
            </a:r>
            <a:r>
              <a:rPr lang="en" sz="1800">
                <a:solidFill>
                  <a:srgbClr val="3C3C3B"/>
                </a:solidFill>
                <a:latin typeface="Avenir"/>
                <a:ea typeface="Avenir"/>
                <a:cs typeface="Avenir"/>
                <a:sym typeface="Avenir"/>
              </a:rPr>
              <a:t> </a:t>
            </a:r>
            <a:r>
              <a:rPr lang="en" sz="1800">
                <a:solidFill>
                  <a:srgbClr val="3C3C3B"/>
                </a:solidFill>
                <a:highlight>
                  <a:srgbClr val="FFFFFF"/>
                </a:highlight>
                <a:latin typeface="Avenir"/>
                <a:ea typeface="Avenir"/>
                <a:cs typeface="Avenir"/>
                <a:sym typeface="Avenir"/>
              </a:rPr>
              <a:t>displays data points as circles, as shown in the following diagram:</a:t>
            </a:r>
            <a:endParaRPr sz="1800">
              <a:latin typeface="Avenir"/>
              <a:ea typeface="Avenir"/>
              <a:cs typeface="Avenir"/>
              <a:sym typeface="Avenir"/>
            </a:endParaRPr>
          </a:p>
        </p:txBody>
      </p:sp>
      <p:sp>
        <p:nvSpPr>
          <p:cNvPr id="241" name="Google Shape;241;p42"/>
          <p:cNvSpPr txBox="1"/>
          <p:nvPr/>
        </p:nvSpPr>
        <p:spPr>
          <a:xfrm>
            <a:off x="2795876" y="4598775"/>
            <a:ext cx="4062300" cy="4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highlight>
                  <a:srgbClr val="FFFFFF"/>
                </a:highlight>
                <a:latin typeface="Avenir"/>
                <a:ea typeface="Avenir"/>
                <a:cs typeface="Avenir"/>
                <a:sym typeface="Avenir"/>
              </a:rPr>
              <a:t>Plotting data points with markers (circles)</a:t>
            </a:r>
            <a:endParaRPr sz="1600">
              <a:latin typeface="Avenir"/>
              <a:ea typeface="Avenir"/>
              <a:cs typeface="Avenir"/>
              <a:sym typeface="Avenir"/>
            </a:endParaRPr>
          </a:p>
        </p:txBody>
      </p:sp>
      <p:pic>
        <p:nvPicPr>
          <p:cNvPr id="242" name="Google Shape;242;p42"/>
          <p:cNvPicPr preferRelativeResize="0"/>
          <p:nvPr/>
        </p:nvPicPr>
        <p:blipFill rotWithShape="1">
          <a:blip r:embed="rId3">
            <a:alphaModFix/>
          </a:blip>
          <a:srcRect b="0" l="7288" r="7467" t="0"/>
          <a:stretch/>
        </p:blipFill>
        <p:spPr>
          <a:xfrm>
            <a:off x="2680712" y="2582525"/>
            <a:ext cx="3879526" cy="20162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43"/>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Plotting data points with multiple markers</a:t>
            </a:r>
            <a:endParaRPr sz="2400">
              <a:solidFill>
                <a:srgbClr val="434343"/>
              </a:solidFill>
              <a:latin typeface="Avenir"/>
              <a:ea typeface="Avenir"/>
              <a:cs typeface="Avenir"/>
              <a:sym typeface="Avenir"/>
            </a:endParaRPr>
          </a:p>
        </p:txBody>
      </p:sp>
      <p:sp>
        <p:nvSpPr>
          <p:cNvPr id="248" name="Google Shape;248;p43"/>
          <p:cNvSpPr txBox="1"/>
          <p:nvPr/>
        </p:nvSpPr>
        <p:spPr>
          <a:xfrm>
            <a:off x="466350" y="1207325"/>
            <a:ext cx="8256300" cy="13617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800">
                <a:solidFill>
                  <a:srgbClr val="3C3C3B"/>
                </a:solidFill>
                <a:latin typeface="Avenir"/>
                <a:ea typeface="Avenir"/>
                <a:cs typeface="Avenir"/>
                <a:sym typeface="Avenir"/>
              </a:rPr>
              <a:t>To plot multiple data pairs, the syntax </a:t>
            </a:r>
            <a:r>
              <a:rPr b="1" lang="en" sz="1800">
                <a:solidFill>
                  <a:srgbClr val="3D85C6"/>
                </a:solidFill>
                <a:latin typeface="Courier New"/>
                <a:ea typeface="Courier New"/>
                <a:cs typeface="Courier New"/>
                <a:sym typeface="Courier New"/>
              </a:rPr>
              <a:t>plt.plot([x], y, [fmt], [x], y2, [fmt2], …)</a:t>
            </a:r>
            <a:r>
              <a:rPr lang="en" sz="1800">
                <a:solidFill>
                  <a:srgbClr val="3C3C3B"/>
                </a:solidFill>
                <a:latin typeface="Courier New"/>
                <a:ea typeface="Courier New"/>
                <a:cs typeface="Courier New"/>
                <a:sym typeface="Courier New"/>
              </a:rPr>
              <a:t> </a:t>
            </a:r>
            <a:r>
              <a:rPr lang="en" sz="1800">
                <a:solidFill>
                  <a:srgbClr val="3C3C3B"/>
                </a:solidFill>
                <a:latin typeface="Avenir"/>
                <a:ea typeface="Avenir"/>
                <a:cs typeface="Avenir"/>
                <a:sym typeface="Avenir"/>
              </a:rPr>
              <a:t>can be used.</a:t>
            </a:r>
            <a:r>
              <a:rPr b="1" lang="en" sz="1800">
                <a:solidFill>
                  <a:srgbClr val="3C3C3B"/>
                </a:solidFill>
                <a:latin typeface="Courier New"/>
                <a:ea typeface="Courier New"/>
                <a:cs typeface="Courier New"/>
                <a:sym typeface="Courier New"/>
              </a:rPr>
              <a:t> </a:t>
            </a:r>
            <a:r>
              <a:rPr b="1" lang="en" sz="1800">
                <a:solidFill>
                  <a:srgbClr val="3D85C6"/>
                </a:solidFill>
                <a:latin typeface="Courier New"/>
                <a:ea typeface="Courier New"/>
                <a:cs typeface="Courier New"/>
                <a:sym typeface="Courier New"/>
              </a:rPr>
              <a:t>plt.plot([2, 4, 6, 8], 'o', [1, 5, 9, 13], 's')</a:t>
            </a:r>
            <a:r>
              <a:rPr lang="en" sz="1800">
                <a:solidFill>
                  <a:srgbClr val="3C3C3B"/>
                </a:solidFill>
                <a:latin typeface="Avenir"/>
                <a:ea typeface="Avenir"/>
                <a:cs typeface="Avenir"/>
                <a:sym typeface="Avenir"/>
              </a:rPr>
              <a:t> results in the following diagram. Similarly, you can use </a:t>
            </a:r>
            <a:r>
              <a:rPr b="1" lang="en" sz="1800">
                <a:solidFill>
                  <a:srgbClr val="3D85C6"/>
                </a:solidFill>
                <a:latin typeface="Courier New"/>
                <a:ea typeface="Courier New"/>
                <a:cs typeface="Courier New"/>
                <a:sym typeface="Courier New"/>
              </a:rPr>
              <a:t>plt.plot</a:t>
            </a:r>
            <a:r>
              <a:rPr b="1" lang="en" sz="1800">
                <a:solidFill>
                  <a:srgbClr val="3C3C3B"/>
                </a:solidFill>
                <a:latin typeface="Courier New"/>
                <a:ea typeface="Courier New"/>
                <a:cs typeface="Courier New"/>
                <a:sym typeface="Courier New"/>
              </a:rPr>
              <a:t> </a:t>
            </a:r>
            <a:r>
              <a:rPr lang="en" sz="1800">
                <a:solidFill>
                  <a:srgbClr val="3C3C3B"/>
                </a:solidFill>
                <a:latin typeface="Avenir"/>
                <a:ea typeface="Avenir"/>
                <a:cs typeface="Avenir"/>
                <a:sym typeface="Avenir"/>
              </a:rPr>
              <a:t>multiple times, since we are working on the same Figure and Axes:</a:t>
            </a:r>
            <a:endParaRPr sz="1800">
              <a:latin typeface="Avenir"/>
              <a:ea typeface="Avenir"/>
              <a:cs typeface="Avenir"/>
              <a:sym typeface="Avenir"/>
            </a:endParaRPr>
          </a:p>
        </p:txBody>
      </p:sp>
      <p:sp>
        <p:nvSpPr>
          <p:cNvPr id="249" name="Google Shape;249;p43"/>
          <p:cNvSpPr txBox="1"/>
          <p:nvPr/>
        </p:nvSpPr>
        <p:spPr>
          <a:xfrm>
            <a:off x="2795875" y="4598775"/>
            <a:ext cx="4049700" cy="4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highlight>
                  <a:srgbClr val="FFFFFF"/>
                </a:highlight>
                <a:latin typeface="Avenir"/>
                <a:ea typeface="Avenir"/>
                <a:cs typeface="Avenir"/>
                <a:sym typeface="Avenir"/>
              </a:rPr>
              <a:t>Plotting data points with multiple markers</a:t>
            </a:r>
            <a:endParaRPr sz="1600">
              <a:latin typeface="Avenir"/>
              <a:ea typeface="Avenir"/>
              <a:cs typeface="Avenir"/>
              <a:sym typeface="Avenir"/>
            </a:endParaRPr>
          </a:p>
        </p:txBody>
      </p:sp>
      <p:pic>
        <p:nvPicPr>
          <p:cNvPr id="250" name="Google Shape;250;p43"/>
          <p:cNvPicPr preferRelativeResize="0"/>
          <p:nvPr/>
        </p:nvPicPr>
        <p:blipFill>
          <a:blip r:embed="rId3">
            <a:alphaModFix/>
          </a:blip>
          <a:stretch>
            <a:fillRect/>
          </a:stretch>
        </p:blipFill>
        <p:spPr>
          <a:xfrm>
            <a:off x="2487172" y="2568922"/>
            <a:ext cx="4454175" cy="20298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44"/>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Plotting</a:t>
            </a:r>
            <a:endParaRPr sz="2400">
              <a:solidFill>
                <a:srgbClr val="434343"/>
              </a:solidFill>
              <a:latin typeface="Avenir"/>
              <a:ea typeface="Avenir"/>
              <a:cs typeface="Avenir"/>
              <a:sym typeface="Avenir"/>
            </a:endParaRPr>
          </a:p>
        </p:txBody>
      </p:sp>
      <p:sp>
        <p:nvSpPr>
          <p:cNvPr id="256" name="Google Shape;256;p44"/>
          <p:cNvSpPr txBox="1"/>
          <p:nvPr/>
        </p:nvSpPr>
        <p:spPr>
          <a:xfrm>
            <a:off x="443850" y="1207325"/>
            <a:ext cx="8256300" cy="10350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800">
                <a:solidFill>
                  <a:srgbClr val="3C3C3B"/>
                </a:solidFill>
                <a:latin typeface="Avenir"/>
                <a:ea typeface="Avenir"/>
                <a:cs typeface="Avenir"/>
                <a:sym typeface="Avenir"/>
              </a:rPr>
              <a:t>Any </a:t>
            </a:r>
            <a:r>
              <a:rPr lang="en" sz="1800">
                <a:solidFill>
                  <a:srgbClr val="3D85C6"/>
                </a:solidFill>
                <a:latin typeface="Avenir"/>
                <a:ea typeface="Avenir"/>
                <a:cs typeface="Avenir"/>
                <a:sym typeface="Avenir"/>
              </a:rPr>
              <a:t>Line2D</a:t>
            </a:r>
            <a:r>
              <a:rPr lang="en" sz="1800">
                <a:solidFill>
                  <a:srgbClr val="3C3C3B"/>
                </a:solidFill>
                <a:latin typeface="Avenir"/>
                <a:ea typeface="Avenir"/>
                <a:cs typeface="Avenir"/>
                <a:sym typeface="Avenir"/>
              </a:rPr>
              <a:t> properties can be used instead of format strings to further customize the plot. For example, the following code snippet shows how we can additionally specify the </a:t>
            </a:r>
            <a:r>
              <a:rPr lang="en" sz="1800">
                <a:solidFill>
                  <a:srgbClr val="3D85C6"/>
                </a:solidFill>
                <a:latin typeface="Avenir"/>
                <a:ea typeface="Avenir"/>
                <a:cs typeface="Avenir"/>
                <a:sym typeface="Avenir"/>
              </a:rPr>
              <a:t>linewidth</a:t>
            </a:r>
            <a:r>
              <a:rPr lang="en" sz="1800">
                <a:solidFill>
                  <a:srgbClr val="3C3C3B"/>
                </a:solidFill>
                <a:latin typeface="Avenir"/>
                <a:ea typeface="Avenir"/>
                <a:cs typeface="Avenir"/>
                <a:sym typeface="Avenir"/>
              </a:rPr>
              <a:t> and </a:t>
            </a:r>
            <a:r>
              <a:rPr lang="en" sz="1800">
                <a:solidFill>
                  <a:srgbClr val="3D85C6"/>
                </a:solidFill>
                <a:latin typeface="Avenir"/>
                <a:ea typeface="Avenir"/>
                <a:cs typeface="Avenir"/>
                <a:sym typeface="Avenir"/>
              </a:rPr>
              <a:t>markersize </a:t>
            </a:r>
            <a:r>
              <a:rPr lang="en" sz="1800">
                <a:solidFill>
                  <a:srgbClr val="3C3C3B"/>
                </a:solidFill>
                <a:latin typeface="Avenir"/>
                <a:ea typeface="Avenir"/>
                <a:cs typeface="Avenir"/>
                <a:sym typeface="Avenir"/>
              </a:rPr>
              <a:t>arguments</a:t>
            </a:r>
            <a:endParaRPr sz="1800">
              <a:latin typeface="Avenir"/>
              <a:ea typeface="Avenir"/>
              <a:cs typeface="Avenir"/>
              <a:sym typeface="Avenir"/>
            </a:endParaRPr>
          </a:p>
        </p:txBody>
      </p:sp>
      <p:sp>
        <p:nvSpPr>
          <p:cNvPr id="257" name="Google Shape;257;p44"/>
          <p:cNvSpPr txBox="1"/>
          <p:nvPr/>
        </p:nvSpPr>
        <p:spPr>
          <a:xfrm>
            <a:off x="1302375" y="2315850"/>
            <a:ext cx="6381600" cy="6642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101600" rtl="0" algn="l">
              <a:lnSpc>
                <a:spcPct val="100000"/>
              </a:lnSpc>
              <a:spcBef>
                <a:spcPts val="0"/>
              </a:spcBef>
              <a:spcAft>
                <a:spcPts val="0"/>
              </a:spcAft>
              <a:buNone/>
            </a:pPr>
            <a:r>
              <a:rPr b="1" lang="en" sz="1600">
                <a:solidFill>
                  <a:schemeClr val="dk1"/>
                </a:solidFill>
                <a:highlight>
                  <a:srgbClr val="FDFDFD"/>
                </a:highlight>
                <a:latin typeface="Courier New"/>
                <a:ea typeface="Courier New"/>
                <a:cs typeface="Courier New"/>
                <a:sym typeface="Courier New"/>
              </a:rPr>
              <a:t>plt.plot([2, 4, 6, 8], color='blue', marker='o', linestyle='dashed', linewidth=2, markersize=12)</a:t>
            </a:r>
            <a:endParaRPr b="1" sz="1600">
              <a:solidFill>
                <a:schemeClr val="dk1"/>
              </a:solidFill>
              <a:highlight>
                <a:srgbClr val="FDFDFD"/>
              </a:highlight>
              <a:latin typeface="Courier New"/>
              <a:ea typeface="Courier New"/>
              <a:cs typeface="Courier New"/>
              <a:sym typeface="Courier New"/>
            </a:endParaRPr>
          </a:p>
        </p:txBody>
      </p:sp>
      <p:pic>
        <p:nvPicPr>
          <p:cNvPr id="258" name="Google Shape;258;p44"/>
          <p:cNvPicPr preferRelativeResize="0"/>
          <p:nvPr/>
        </p:nvPicPr>
        <p:blipFill>
          <a:blip r:embed="rId3">
            <a:alphaModFix/>
          </a:blip>
          <a:stretch>
            <a:fillRect/>
          </a:stretch>
        </p:blipFill>
        <p:spPr>
          <a:xfrm>
            <a:off x="3090425" y="3053575"/>
            <a:ext cx="2805500" cy="1922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8"/>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A figure contains a</a:t>
            </a:r>
            <a:r>
              <a:rPr lang="en" sz="2400">
                <a:solidFill>
                  <a:srgbClr val="434343"/>
                </a:solidFill>
                <a:latin typeface="Avenir"/>
                <a:ea typeface="Avenir"/>
                <a:cs typeface="Avenir"/>
                <a:sym typeface="Avenir"/>
              </a:rPr>
              <a:t>t least</a:t>
            </a:r>
            <a:r>
              <a:rPr lang="en" sz="2400">
                <a:solidFill>
                  <a:srgbClr val="434343"/>
                </a:solidFill>
                <a:latin typeface="Avenir"/>
                <a:ea typeface="Avenir"/>
                <a:cs typeface="Avenir"/>
                <a:sym typeface="Avenir"/>
              </a:rPr>
              <a:t> one axes object</a:t>
            </a:r>
            <a:endParaRPr sz="2400">
              <a:solidFill>
                <a:srgbClr val="434343"/>
              </a:solidFill>
              <a:latin typeface="Avenir"/>
              <a:ea typeface="Avenir"/>
              <a:cs typeface="Avenir"/>
              <a:sym typeface="Avenir"/>
            </a:endParaRPr>
          </a:p>
        </p:txBody>
      </p:sp>
      <p:sp>
        <p:nvSpPr>
          <p:cNvPr id="80" name="Google Shape;80;p18"/>
          <p:cNvSpPr/>
          <p:nvPr/>
        </p:nvSpPr>
        <p:spPr>
          <a:xfrm>
            <a:off x="711600" y="1326919"/>
            <a:ext cx="7720800" cy="926100"/>
          </a:xfrm>
          <a:prstGeom prst="rect">
            <a:avLst/>
          </a:prstGeom>
          <a:solidFill>
            <a:srgbClr val="CFE2F3"/>
          </a:solidFill>
          <a:ln cap="flat" cmpd="sng" w="1905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3D85C6"/>
                </a:solidFill>
              </a:rPr>
              <a:t>Figure</a:t>
            </a:r>
            <a:endParaRPr b="1" sz="3000">
              <a:solidFill>
                <a:srgbClr val="3D85C6"/>
              </a:solidFill>
            </a:endParaRPr>
          </a:p>
        </p:txBody>
      </p:sp>
      <p:sp>
        <p:nvSpPr>
          <p:cNvPr id="81" name="Google Shape;81;p18"/>
          <p:cNvSpPr/>
          <p:nvPr/>
        </p:nvSpPr>
        <p:spPr>
          <a:xfrm>
            <a:off x="730050" y="2467969"/>
            <a:ext cx="1510200" cy="711000"/>
          </a:xfrm>
          <a:prstGeom prst="rect">
            <a:avLst/>
          </a:prstGeom>
          <a:solidFill>
            <a:srgbClr val="CFE2F3"/>
          </a:solidFill>
          <a:ln cap="flat" cmpd="sng" w="1905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3D85C6"/>
                </a:solidFill>
              </a:rPr>
              <a:t>Axes 1</a:t>
            </a:r>
            <a:endParaRPr b="1" sz="1800">
              <a:solidFill>
                <a:srgbClr val="3D85C6"/>
              </a:solidFill>
            </a:endParaRPr>
          </a:p>
        </p:txBody>
      </p:sp>
      <p:sp>
        <p:nvSpPr>
          <p:cNvPr id="82" name="Google Shape;82;p18"/>
          <p:cNvSpPr/>
          <p:nvPr/>
        </p:nvSpPr>
        <p:spPr>
          <a:xfrm>
            <a:off x="2834725" y="2467969"/>
            <a:ext cx="1510200" cy="711000"/>
          </a:xfrm>
          <a:prstGeom prst="rect">
            <a:avLst/>
          </a:prstGeom>
          <a:solidFill>
            <a:srgbClr val="CFE2F3"/>
          </a:solidFill>
          <a:ln cap="flat" cmpd="sng" w="1905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3D85C6"/>
                </a:solidFill>
              </a:rPr>
              <a:t>Axes 2</a:t>
            </a:r>
            <a:endParaRPr b="1"/>
          </a:p>
        </p:txBody>
      </p:sp>
      <p:sp>
        <p:nvSpPr>
          <p:cNvPr id="83" name="Google Shape;83;p18"/>
          <p:cNvSpPr/>
          <p:nvPr/>
        </p:nvSpPr>
        <p:spPr>
          <a:xfrm>
            <a:off x="4939400" y="2467969"/>
            <a:ext cx="1510200" cy="711000"/>
          </a:xfrm>
          <a:prstGeom prst="rect">
            <a:avLst/>
          </a:prstGeom>
          <a:solidFill>
            <a:srgbClr val="CFE2F3"/>
          </a:solidFill>
          <a:ln cap="flat" cmpd="sng" w="1905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400">
                <a:solidFill>
                  <a:srgbClr val="3D85C6"/>
                </a:solidFill>
              </a:rPr>
              <a:t>...</a:t>
            </a:r>
            <a:endParaRPr b="1" sz="2400">
              <a:solidFill>
                <a:srgbClr val="3D85C6"/>
              </a:solidFill>
            </a:endParaRPr>
          </a:p>
        </p:txBody>
      </p:sp>
      <p:sp>
        <p:nvSpPr>
          <p:cNvPr id="84" name="Google Shape;84;p18"/>
          <p:cNvSpPr/>
          <p:nvPr/>
        </p:nvSpPr>
        <p:spPr>
          <a:xfrm>
            <a:off x="6922200" y="2467969"/>
            <a:ext cx="1510200" cy="711000"/>
          </a:xfrm>
          <a:prstGeom prst="rect">
            <a:avLst/>
          </a:prstGeom>
          <a:solidFill>
            <a:srgbClr val="CFE2F3"/>
          </a:solidFill>
          <a:ln cap="flat" cmpd="sng" w="1905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3D85C6"/>
                </a:solidFill>
              </a:rPr>
              <a:t>Axes N</a:t>
            </a:r>
            <a:endParaRPr b="1"/>
          </a:p>
        </p:txBody>
      </p:sp>
      <p:sp>
        <p:nvSpPr>
          <p:cNvPr id="85" name="Google Shape;85;p18"/>
          <p:cNvSpPr txBox="1"/>
          <p:nvPr/>
        </p:nvSpPr>
        <p:spPr>
          <a:xfrm>
            <a:off x="542375" y="3393925"/>
            <a:ext cx="7940100" cy="14595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1000"/>
              </a:spcBef>
              <a:spcAft>
                <a:spcPts val="0"/>
              </a:spcAft>
              <a:buNone/>
            </a:pPr>
            <a:r>
              <a:rPr lang="en" sz="1800">
                <a:latin typeface="Avenir"/>
                <a:ea typeface="Avenir"/>
                <a:cs typeface="Avenir"/>
                <a:sym typeface="Avenir"/>
              </a:rPr>
              <a:t>Furthermore, we again find Python objects that control axes, tick marks, legends, titles, text boxes, the grid, and many other objects. All of these objects can be customized</a:t>
            </a:r>
            <a:endParaRPr sz="1800">
              <a:latin typeface="Avenir"/>
              <a:ea typeface="Avenir"/>
              <a:cs typeface="Avenir"/>
              <a:sym typeface="Aveni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45"/>
          <p:cNvSpPr txBox="1"/>
          <p:nvPr/>
        </p:nvSpPr>
        <p:spPr>
          <a:xfrm>
            <a:off x="457200" y="2419350"/>
            <a:ext cx="8240400" cy="885300"/>
          </a:xfrm>
          <a:prstGeom prst="rect">
            <a:avLst/>
          </a:prstGeom>
          <a:noFill/>
          <a:ln>
            <a:noFill/>
          </a:ln>
        </p:spPr>
        <p:txBody>
          <a:bodyPr anchorCtr="0" anchor="t" bIns="17150" lIns="34300" spcFirstLastPara="1" rIns="34300" wrap="square" tIns="17150">
            <a:noAutofit/>
          </a:bodyPr>
          <a:lstStyle/>
          <a:p>
            <a:pPr indent="0" lvl="0" marL="0" marR="0" rtl="0" algn="l">
              <a:lnSpc>
                <a:spcPct val="115000"/>
              </a:lnSpc>
              <a:spcBef>
                <a:spcPts val="0"/>
              </a:spcBef>
              <a:spcAft>
                <a:spcPts val="0"/>
              </a:spcAft>
              <a:buClr>
                <a:srgbClr val="000000"/>
              </a:buClr>
              <a:buSzPts val="1200"/>
              <a:buFont typeface="Arial"/>
              <a:buNone/>
            </a:pPr>
            <a:r>
              <a:rPr lang="en" sz="4000">
                <a:latin typeface="Avenir"/>
                <a:ea typeface="Avenir"/>
                <a:cs typeface="Avenir"/>
                <a:sym typeface="Avenir"/>
              </a:rPr>
              <a:t>Plotting using Pandas DataFrames</a:t>
            </a:r>
            <a:endParaRPr b="0" i="0" sz="4000" u="none" cap="none" strike="noStrike">
              <a:latin typeface="Avenir"/>
              <a:ea typeface="Avenir"/>
              <a:cs typeface="Avenir"/>
              <a:sym typeface="Aveni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46"/>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Plotting using pandas dataframe</a:t>
            </a:r>
            <a:endParaRPr sz="2400">
              <a:solidFill>
                <a:srgbClr val="434343"/>
              </a:solidFill>
              <a:latin typeface="Avenir"/>
              <a:ea typeface="Avenir"/>
              <a:cs typeface="Avenir"/>
              <a:sym typeface="Avenir"/>
            </a:endParaRPr>
          </a:p>
        </p:txBody>
      </p:sp>
      <p:sp>
        <p:nvSpPr>
          <p:cNvPr id="270" name="Google Shape;270;p46"/>
          <p:cNvSpPr txBox="1"/>
          <p:nvPr/>
        </p:nvSpPr>
        <p:spPr>
          <a:xfrm>
            <a:off x="453825" y="1340250"/>
            <a:ext cx="8006100" cy="13830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800">
                <a:solidFill>
                  <a:srgbClr val="3C3C3B"/>
                </a:solidFill>
                <a:latin typeface="Avenir"/>
                <a:ea typeface="Avenir"/>
                <a:cs typeface="Avenir"/>
                <a:sym typeface="Avenir"/>
              </a:rPr>
              <a:t>It is pretty straightforward to use </a:t>
            </a:r>
            <a:r>
              <a:rPr lang="en" sz="1800">
                <a:solidFill>
                  <a:srgbClr val="3D85C6"/>
                </a:solidFill>
                <a:latin typeface="Avenir"/>
                <a:ea typeface="Avenir"/>
                <a:cs typeface="Avenir"/>
                <a:sym typeface="Avenir"/>
              </a:rPr>
              <a:t>pandas.DataFrame</a:t>
            </a:r>
            <a:r>
              <a:rPr lang="en" sz="1800">
                <a:solidFill>
                  <a:srgbClr val="3C3C3B"/>
                </a:solidFill>
                <a:latin typeface="Avenir"/>
                <a:ea typeface="Avenir"/>
                <a:cs typeface="Avenir"/>
                <a:sym typeface="Avenir"/>
              </a:rPr>
              <a:t> as a data source. Instead of providing </a:t>
            </a:r>
            <a:r>
              <a:rPr lang="en" sz="1800">
                <a:solidFill>
                  <a:srgbClr val="3D85C6"/>
                </a:solidFill>
                <a:latin typeface="Avenir"/>
                <a:ea typeface="Avenir"/>
                <a:cs typeface="Avenir"/>
                <a:sym typeface="Avenir"/>
              </a:rPr>
              <a:t>x</a:t>
            </a:r>
            <a:r>
              <a:rPr lang="en" sz="1800">
                <a:solidFill>
                  <a:srgbClr val="3C3C3B"/>
                </a:solidFill>
                <a:latin typeface="Avenir"/>
                <a:ea typeface="Avenir"/>
                <a:cs typeface="Avenir"/>
                <a:sym typeface="Avenir"/>
              </a:rPr>
              <a:t> and </a:t>
            </a:r>
            <a:r>
              <a:rPr lang="en" sz="1800">
                <a:solidFill>
                  <a:srgbClr val="3D85C6"/>
                </a:solidFill>
                <a:latin typeface="Avenir"/>
                <a:ea typeface="Avenir"/>
                <a:cs typeface="Avenir"/>
                <a:sym typeface="Avenir"/>
              </a:rPr>
              <a:t>y</a:t>
            </a:r>
            <a:r>
              <a:rPr lang="en" sz="1800">
                <a:solidFill>
                  <a:srgbClr val="3C3C3B"/>
                </a:solidFill>
                <a:latin typeface="Avenir"/>
                <a:ea typeface="Avenir"/>
                <a:cs typeface="Avenir"/>
                <a:sym typeface="Avenir"/>
              </a:rPr>
              <a:t> values, you can provide the </a:t>
            </a:r>
            <a:r>
              <a:rPr lang="en" sz="1800">
                <a:solidFill>
                  <a:srgbClr val="3D85C6"/>
                </a:solidFill>
                <a:latin typeface="Avenir"/>
                <a:ea typeface="Avenir"/>
                <a:cs typeface="Avenir"/>
                <a:sym typeface="Avenir"/>
              </a:rPr>
              <a:t>pandas.DataFrame</a:t>
            </a:r>
            <a:r>
              <a:rPr lang="en" sz="1800">
                <a:solidFill>
                  <a:srgbClr val="3C3C3B"/>
                </a:solidFill>
                <a:latin typeface="Avenir"/>
                <a:ea typeface="Avenir"/>
                <a:cs typeface="Avenir"/>
                <a:sym typeface="Avenir"/>
              </a:rPr>
              <a:t> in the data parameter and give keys for </a:t>
            </a:r>
            <a:r>
              <a:rPr lang="en" sz="1800">
                <a:solidFill>
                  <a:srgbClr val="3D85C6"/>
                </a:solidFill>
                <a:latin typeface="Avenir"/>
                <a:ea typeface="Avenir"/>
                <a:cs typeface="Avenir"/>
                <a:sym typeface="Avenir"/>
              </a:rPr>
              <a:t>x</a:t>
            </a:r>
            <a:r>
              <a:rPr lang="en" sz="1800">
                <a:solidFill>
                  <a:srgbClr val="3C3C3B"/>
                </a:solidFill>
                <a:latin typeface="Avenir"/>
                <a:ea typeface="Avenir"/>
                <a:cs typeface="Avenir"/>
                <a:sym typeface="Avenir"/>
              </a:rPr>
              <a:t> and </a:t>
            </a:r>
            <a:r>
              <a:rPr lang="en" sz="1800">
                <a:solidFill>
                  <a:srgbClr val="3D85C6"/>
                </a:solidFill>
                <a:latin typeface="Avenir"/>
                <a:ea typeface="Avenir"/>
                <a:cs typeface="Avenir"/>
                <a:sym typeface="Avenir"/>
              </a:rPr>
              <a:t>y</a:t>
            </a:r>
            <a:r>
              <a:rPr lang="en" sz="1800">
                <a:solidFill>
                  <a:srgbClr val="3C3C3B"/>
                </a:solidFill>
                <a:latin typeface="Avenir"/>
                <a:ea typeface="Avenir"/>
                <a:cs typeface="Avenir"/>
                <a:sym typeface="Avenir"/>
              </a:rPr>
              <a:t>, as follows:</a:t>
            </a:r>
            <a:endParaRPr sz="1800">
              <a:latin typeface="Avenir"/>
              <a:ea typeface="Avenir"/>
              <a:cs typeface="Avenir"/>
              <a:sym typeface="Avenir"/>
            </a:endParaRPr>
          </a:p>
        </p:txBody>
      </p:sp>
      <p:sp>
        <p:nvSpPr>
          <p:cNvPr id="271" name="Google Shape;271;p46"/>
          <p:cNvSpPr txBox="1"/>
          <p:nvPr/>
        </p:nvSpPr>
        <p:spPr>
          <a:xfrm>
            <a:off x="2264550" y="3041175"/>
            <a:ext cx="4578600" cy="5283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101600" rtl="0" algn="l">
              <a:lnSpc>
                <a:spcPct val="100000"/>
              </a:lnSpc>
              <a:spcBef>
                <a:spcPts val="0"/>
              </a:spcBef>
              <a:spcAft>
                <a:spcPts val="0"/>
              </a:spcAft>
              <a:buNone/>
            </a:pPr>
            <a:r>
              <a:rPr b="1" lang="en" sz="1600">
                <a:solidFill>
                  <a:schemeClr val="dk1"/>
                </a:solidFill>
                <a:highlight>
                  <a:srgbClr val="FDFDFD"/>
                </a:highlight>
                <a:latin typeface="Courier New"/>
                <a:ea typeface="Courier New"/>
                <a:cs typeface="Courier New"/>
                <a:sym typeface="Courier New"/>
              </a:rPr>
              <a:t>plt.plot('x_key', 'y_key', data=df)</a:t>
            </a:r>
            <a:endParaRPr b="1" sz="1600">
              <a:solidFill>
                <a:schemeClr val="dk1"/>
              </a:solidFill>
              <a:highlight>
                <a:srgbClr val="FDFDFD"/>
              </a:highlight>
              <a:latin typeface="Courier New"/>
              <a:ea typeface="Courier New"/>
              <a:cs typeface="Courier New"/>
              <a:sym typeface="Courier New"/>
            </a:endParaRPr>
          </a:p>
        </p:txBody>
      </p:sp>
      <p:sp>
        <p:nvSpPr>
          <p:cNvPr id="272" name="Google Shape;272;p46"/>
          <p:cNvSpPr txBox="1"/>
          <p:nvPr/>
        </p:nvSpPr>
        <p:spPr>
          <a:xfrm>
            <a:off x="453825" y="3887400"/>
            <a:ext cx="8006100" cy="592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solidFill>
                  <a:srgbClr val="3C3C3B"/>
                </a:solidFill>
                <a:highlight>
                  <a:srgbClr val="FFFFFF"/>
                </a:highlight>
                <a:latin typeface="Avenir"/>
                <a:ea typeface="Avenir"/>
                <a:cs typeface="Avenir"/>
                <a:sym typeface="Avenir"/>
              </a:rPr>
              <a:t>If your data is already a pandas DataFrame, this is the preferred way</a:t>
            </a:r>
            <a:endParaRPr sz="1800">
              <a:latin typeface="Avenir"/>
              <a:ea typeface="Avenir"/>
              <a:cs typeface="Avenir"/>
              <a:sym typeface="Aveni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7"/>
          <p:cNvSpPr txBox="1"/>
          <p:nvPr/>
        </p:nvSpPr>
        <p:spPr>
          <a:xfrm>
            <a:off x="457200" y="2419350"/>
            <a:ext cx="2358600" cy="885300"/>
          </a:xfrm>
          <a:prstGeom prst="rect">
            <a:avLst/>
          </a:prstGeom>
          <a:noFill/>
          <a:ln>
            <a:noFill/>
          </a:ln>
        </p:spPr>
        <p:txBody>
          <a:bodyPr anchorCtr="0" anchor="t" bIns="17150" lIns="34300" spcFirstLastPara="1" rIns="34300" wrap="square" tIns="17150">
            <a:noAutofit/>
          </a:bodyPr>
          <a:lstStyle/>
          <a:p>
            <a:pPr indent="0" lvl="0" marL="0" marR="0" rtl="0" algn="l">
              <a:lnSpc>
                <a:spcPct val="115000"/>
              </a:lnSpc>
              <a:spcBef>
                <a:spcPts val="0"/>
              </a:spcBef>
              <a:spcAft>
                <a:spcPts val="0"/>
              </a:spcAft>
              <a:buClr>
                <a:srgbClr val="000000"/>
              </a:buClr>
              <a:buSzPts val="1200"/>
              <a:buFont typeface="Arial"/>
              <a:buNone/>
            </a:pPr>
            <a:r>
              <a:rPr lang="en" sz="4000">
                <a:latin typeface="Avenir"/>
                <a:ea typeface="Avenir"/>
                <a:cs typeface="Avenir"/>
                <a:sym typeface="Avenir"/>
              </a:rPr>
              <a:t>Ticks</a:t>
            </a:r>
            <a:endParaRPr b="0" i="0" sz="4000" u="none" cap="none" strike="noStrike">
              <a:latin typeface="Avenir"/>
              <a:ea typeface="Avenir"/>
              <a:cs typeface="Avenir"/>
              <a:sym typeface="Avenir"/>
            </a:endParaRPr>
          </a:p>
        </p:txBody>
      </p:sp>
      <p:pic>
        <p:nvPicPr>
          <p:cNvPr id="279" name="Google Shape;279;p47"/>
          <p:cNvPicPr preferRelativeResize="0"/>
          <p:nvPr/>
        </p:nvPicPr>
        <p:blipFill>
          <a:blip r:embed="rId3">
            <a:alphaModFix/>
          </a:blip>
          <a:stretch>
            <a:fillRect/>
          </a:stretch>
        </p:blipFill>
        <p:spPr>
          <a:xfrm>
            <a:off x="4235475" y="975535"/>
            <a:ext cx="4581200" cy="3925725"/>
          </a:xfrm>
          <a:prstGeom prst="rect">
            <a:avLst/>
          </a:prstGeom>
          <a:noFill/>
          <a:ln>
            <a:noFill/>
          </a:ln>
        </p:spPr>
      </p:pic>
      <p:sp>
        <p:nvSpPr>
          <p:cNvPr id="280" name="Google Shape;280;p47"/>
          <p:cNvSpPr/>
          <p:nvPr/>
        </p:nvSpPr>
        <p:spPr>
          <a:xfrm>
            <a:off x="4110300" y="1182925"/>
            <a:ext cx="1078200" cy="1549800"/>
          </a:xfrm>
          <a:prstGeom prst="rect">
            <a:avLst/>
          </a:prstGeom>
          <a:noFill/>
          <a:ln cap="flat" cmpd="sng" w="28575">
            <a:solidFill>
              <a:srgbClr val="25AAE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7"/>
          <p:cNvSpPr/>
          <p:nvPr/>
        </p:nvSpPr>
        <p:spPr>
          <a:xfrm>
            <a:off x="5086250" y="4529575"/>
            <a:ext cx="1078200" cy="371700"/>
          </a:xfrm>
          <a:prstGeom prst="rect">
            <a:avLst/>
          </a:prstGeom>
          <a:noFill/>
          <a:ln cap="flat" cmpd="sng" w="28575">
            <a:solidFill>
              <a:srgbClr val="25AAE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8"/>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Ticks</a:t>
            </a:r>
            <a:endParaRPr sz="2400">
              <a:solidFill>
                <a:srgbClr val="434343"/>
              </a:solidFill>
              <a:latin typeface="Avenir"/>
              <a:ea typeface="Avenir"/>
              <a:cs typeface="Avenir"/>
              <a:sym typeface="Avenir"/>
            </a:endParaRPr>
          </a:p>
        </p:txBody>
      </p:sp>
      <p:sp>
        <p:nvSpPr>
          <p:cNvPr id="287" name="Google Shape;287;p48"/>
          <p:cNvSpPr txBox="1"/>
          <p:nvPr/>
        </p:nvSpPr>
        <p:spPr>
          <a:xfrm>
            <a:off x="453825" y="1340250"/>
            <a:ext cx="8369100" cy="29397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sz="1800">
                <a:solidFill>
                  <a:srgbClr val="3C3C3B"/>
                </a:solidFill>
                <a:latin typeface="Avenir"/>
                <a:ea typeface="Avenir"/>
                <a:cs typeface="Avenir"/>
                <a:sym typeface="Avenir"/>
              </a:rPr>
              <a:t>Tick locations and labels can be set manually if Matplotlib's default isn't sufficient. Considering the previous plot, it might be preferable to only have ticks at multiples of ones at the x-axis. One way to accomplish this is to use </a:t>
            </a:r>
            <a:r>
              <a:rPr lang="en" sz="1800">
                <a:solidFill>
                  <a:srgbClr val="3D85C6"/>
                </a:solidFill>
                <a:latin typeface="Avenir"/>
                <a:ea typeface="Avenir"/>
                <a:cs typeface="Avenir"/>
                <a:sym typeface="Avenir"/>
              </a:rPr>
              <a:t>plt.xticks() </a:t>
            </a:r>
            <a:r>
              <a:rPr lang="en" sz="1800">
                <a:solidFill>
                  <a:srgbClr val="3C3C3B"/>
                </a:solidFill>
                <a:latin typeface="Avenir"/>
                <a:ea typeface="Avenir"/>
                <a:cs typeface="Avenir"/>
                <a:sym typeface="Avenir"/>
              </a:rPr>
              <a:t>and </a:t>
            </a:r>
            <a:r>
              <a:rPr lang="en" sz="1800">
                <a:solidFill>
                  <a:srgbClr val="3D85C6"/>
                </a:solidFill>
                <a:latin typeface="Avenir"/>
                <a:ea typeface="Avenir"/>
                <a:cs typeface="Avenir"/>
                <a:sym typeface="Avenir"/>
              </a:rPr>
              <a:t>plt.yticks() </a:t>
            </a:r>
            <a:r>
              <a:rPr lang="en" sz="1800">
                <a:solidFill>
                  <a:srgbClr val="3C3C3B"/>
                </a:solidFill>
                <a:latin typeface="Avenir"/>
                <a:ea typeface="Avenir"/>
                <a:cs typeface="Avenir"/>
                <a:sym typeface="Avenir"/>
              </a:rPr>
              <a:t>to either get or set the ticks manually.</a:t>
            </a:r>
            <a:endParaRPr sz="1800">
              <a:solidFill>
                <a:srgbClr val="3C3C3B"/>
              </a:solidFill>
              <a:latin typeface="Avenir"/>
              <a:ea typeface="Avenir"/>
              <a:cs typeface="Avenir"/>
              <a:sym typeface="Avenir"/>
            </a:endParaRPr>
          </a:p>
          <a:p>
            <a:pPr indent="0" lvl="0" marL="0" rtl="0" algn="just">
              <a:lnSpc>
                <a:spcPct val="150000"/>
              </a:lnSpc>
              <a:spcBef>
                <a:spcPts val="2000"/>
              </a:spcBef>
              <a:spcAft>
                <a:spcPts val="0"/>
              </a:spcAft>
              <a:buNone/>
            </a:pPr>
            <a:r>
              <a:rPr lang="en" sz="1800">
                <a:solidFill>
                  <a:srgbClr val="3D85C6"/>
                </a:solidFill>
                <a:latin typeface="Avenir"/>
                <a:ea typeface="Avenir"/>
                <a:cs typeface="Avenir"/>
                <a:sym typeface="Avenir"/>
              </a:rPr>
              <a:t>plt.xticks(ticks, [labels], [**kwargs]) </a:t>
            </a:r>
            <a:r>
              <a:rPr lang="en" sz="1800">
                <a:solidFill>
                  <a:srgbClr val="3C3C3B"/>
                </a:solidFill>
                <a:latin typeface="Avenir"/>
                <a:ea typeface="Avenir"/>
                <a:cs typeface="Avenir"/>
                <a:sym typeface="Avenir"/>
              </a:rPr>
              <a:t>sets the current tick locations and labels of the x-axis</a:t>
            </a:r>
            <a:endParaRPr sz="1800">
              <a:solidFill>
                <a:srgbClr val="3C3C3B"/>
              </a:solidFill>
              <a:latin typeface="Avenir"/>
              <a:ea typeface="Avenir"/>
              <a:cs typeface="Avenir"/>
              <a:sym typeface="Aveni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9"/>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Ticks - parameters</a:t>
            </a:r>
            <a:endParaRPr sz="2400">
              <a:solidFill>
                <a:srgbClr val="434343"/>
              </a:solidFill>
              <a:latin typeface="Avenir"/>
              <a:ea typeface="Avenir"/>
              <a:cs typeface="Avenir"/>
              <a:sym typeface="Avenir"/>
            </a:endParaRPr>
          </a:p>
        </p:txBody>
      </p:sp>
      <p:sp>
        <p:nvSpPr>
          <p:cNvPr id="293" name="Google Shape;293;p49"/>
          <p:cNvSpPr txBox="1"/>
          <p:nvPr/>
        </p:nvSpPr>
        <p:spPr>
          <a:xfrm>
            <a:off x="453825" y="1340250"/>
            <a:ext cx="8369100" cy="3064800"/>
          </a:xfrm>
          <a:prstGeom prst="rect">
            <a:avLst/>
          </a:prstGeom>
          <a:noFill/>
          <a:ln>
            <a:noFill/>
          </a:ln>
        </p:spPr>
        <p:txBody>
          <a:bodyPr anchorCtr="0" anchor="t" bIns="91425" lIns="91425" spcFirstLastPara="1" rIns="91425" wrap="square" tIns="91425">
            <a:noAutofit/>
          </a:bodyPr>
          <a:lstStyle/>
          <a:p>
            <a:pPr indent="-342900" lvl="0" marL="457200" marR="279400" rtl="0" algn="l">
              <a:lnSpc>
                <a:spcPct val="115000"/>
              </a:lnSpc>
              <a:spcBef>
                <a:spcPts val="0"/>
              </a:spcBef>
              <a:spcAft>
                <a:spcPts val="0"/>
              </a:spcAft>
              <a:buClr>
                <a:srgbClr val="3D85C6"/>
              </a:buClr>
              <a:buSzPts val="1800"/>
              <a:buChar char="●"/>
            </a:pPr>
            <a:r>
              <a:rPr lang="en" sz="1800">
                <a:solidFill>
                  <a:srgbClr val="3D85C6"/>
                </a:solidFill>
                <a:latin typeface="Avenir"/>
                <a:ea typeface="Avenir"/>
                <a:cs typeface="Avenir"/>
                <a:sym typeface="Avenir"/>
              </a:rPr>
              <a:t>ticks</a:t>
            </a:r>
            <a:r>
              <a:rPr lang="en" sz="1800">
                <a:solidFill>
                  <a:srgbClr val="3C3C3B"/>
                </a:solidFill>
                <a:latin typeface="Avenir"/>
                <a:ea typeface="Avenir"/>
                <a:cs typeface="Avenir"/>
                <a:sym typeface="Avenir"/>
              </a:rPr>
              <a:t>: List of tick locations; if an empty list is passed, ticks will be disabled.</a:t>
            </a:r>
            <a:endParaRPr sz="1800">
              <a:solidFill>
                <a:srgbClr val="3C3C3B"/>
              </a:solidFill>
              <a:latin typeface="Avenir"/>
              <a:ea typeface="Avenir"/>
              <a:cs typeface="Avenir"/>
              <a:sym typeface="Avenir"/>
            </a:endParaRPr>
          </a:p>
          <a:p>
            <a:pPr indent="-342900" lvl="0" marL="457200" marR="279400" rtl="0" algn="l">
              <a:lnSpc>
                <a:spcPct val="115000"/>
              </a:lnSpc>
              <a:spcBef>
                <a:spcPts val="1000"/>
              </a:spcBef>
              <a:spcAft>
                <a:spcPts val="0"/>
              </a:spcAft>
              <a:buClr>
                <a:srgbClr val="3D85C6"/>
              </a:buClr>
              <a:buSzPts val="1800"/>
              <a:buChar char="●"/>
            </a:pPr>
            <a:r>
              <a:rPr lang="en" sz="1800">
                <a:solidFill>
                  <a:srgbClr val="3D85C6"/>
                </a:solidFill>
                <a:latin typeface="Avenir"/>
                <a:ea typeface="Avenir"/>
                <a:cs typeface="Avenir"/>
                <a:sym typeface="Avenir"/>
              </a:rPr>
              <a:t>labels</a:t>
            </a:r>
            <a:r>
              <a:rPr lang="en" sz="1800">
                <a:solidFill>
                  <a:srgbClr val="3C3C3B"/>
                </a:solidFill>
                <a:latin typeface="Avenir"/>
                <a:ea typeface="Avenir"/>
                <a:cs typeface="Avenir"/>
                <a:sym typeface="Avenir"/>
              </a:rPr>
              <a:t> (optional): You can optionally pass a list of labels for the specified locations.</a:t>
            </a:r>
            <a:endParaRPr sz="1800">
              <a:solidFill>
                <a:srgbClr val="3C3C3B"/>
              </a:solidFill>
              <a:latin typeface="Avenir"/>
              <a:ea typeface="Avenir"/>
              <a:cs typeface="Avenir"/>
              <a:sym typeface="Avenir"/>
            </a:endParaRPr>
          </a:p>
          <a:p>
            <a:pPr indent="-342900" lvl="0" marL="457200" marR="279400" rtl="0" algn="l">
              <a:lnSpc>
                <a:spcPct val="115000"/>
              </a:lnSpc>
              <a:spcBef>
                <a:spcPts val="1000"/>
              </a:spcBef>
              <a:spcAft>
                <a:spcPts val="0"/>
              </a:spcAft>
              <a:buClr>
                <a:srgbClr val="3D85C6"/>
              </a:buClr>
              <a:buSzPts val="1800"/>
              <a:buChar char="●"/>
            </a:pPr>
            <a:r>
              <a:rPr lang="en" sz="1800">
                <a:solidFill>
                  <a:srgbClr val="3D85C6"/>
                </a:solidFill>
                <a:latin typeface="Avenir"/>
                <a:ea typeface="Avenir"/>
                <a:cs typeface="Avenir"/>
                <a:sym typeface="Avenir"/>
              </a:rPr>
              <a:t>**kwargs </a:t>
            </a:r>
            <a:r>
              <a:rPr lang="en" sz="1800">
                <a:solidFill>
                  <a:srgbClr val="3C3C3B"/>
                </a:solidFill>
                <a:latin typeface="Avenir"/>
                <a:ea typeface="Avenir"/>
                <a:cs typeface="Avenir"/>
                <a:sym typeface="Avenir"/>
              </a:rPr>
              <a:t>(optional): </a:t>
            </a:r>
            <a:r>
              <a:rPr lang="en" sz="1800">
                <a:solidFill>
                  <a:srgbClr val="3D85C6"/>
                </a:solidFill>
                <a:latin typeface="Avenir"/>
                <a:ea typeface="Avenir"/>
                <a:cs typeface="Avenir"/>
                <a:sym typeface="Avenir"/>
              </a:rPr>
              <a:t>matplotlib.text.Text() </a:t>
            </a:r>
            <a:r>
              <a:rPr lang="en" sz="1800">
                <a:solidFill>
                  <a:srgbClr val="3C3C3B"/>
                </a:solidFill>
                <a:latin typeface="Avenir"/>
                <a:ea typeface="Avenir"/>
                <a:cs typeface="Avenir"/>
                <a:sym typeface="Avenir"/>
              </a:rPr>
              <a:t>properties can be used to customize the appearance of the tick labels. A quite useful property is </a:t>
            </a:r>
            <a:r>
              <a:rPr lang="en" sz="1800">
                <a:solidFill>
                  <a:srgbClr val="3D85C6"/>
                </a:solidFill>
                <a:latin typeface="Avenir"/>
                <a:ea typeface="Avenir"/>
                <a:cs typeface="Avenir"/>
                <a:sym typeface="Avenir"/>
              </a:rPr>
              <a:t>rotation;</a:t>
            </a:r>
            <a:r>
              <a:rPr lang="en" sz="1800">
                <a:solidFill>
                  <a:srgbClr val="3C3C3B"/>
                </a:solidFill>
                <a:latin typeface="Avenir"/>
                <a:ea typeface="Avenir"/>
                <a:cs typeface="Avenir"/>
                <a:sym typeface="Avenir"/>
              </a:rPr>
              <a:t> this allows you to rotate the tick labels to use space more efficiently.</a:t>
            </a:r>
            <a:endParaRPr sz="1800">
              <a:solidFill>
                <a:srgbClr val="3C3C3B"/>
              </a:solidFill>
              <a:latin typeface="Avenir"/>
              <a:ea typeface="Avenir"/>
              <a:cs typeface="Avenir"/>
              <a:sym typeface="Aveni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50"/>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Ticks - Example</a:t>
            </a:r>
            <a:endParaRPr sz="2400">
              <a:solidFill>
                <a:srgbClr val="434343"/>
              </a:solidFill>
              <a:latin typeface="Avenir"/>
              <a:ea typeface="Avenir"/>
              <a:cs typeface="Avenir"/>
              <a:sym typeface="Avenir"/>
            </a:endParaRPr>
          </a:p>
        </p:txBody>
      </p:sp>
      <p:sp>
        <p:nvSpPr>
          <p:cNvPr id="299" name="Google Shape;299;p50"/>
          <p:cNvSpPr txBox="1"/>
          <p:nvPr/>
        </p:nvSpPr>
        <p:spPr>
          <a:xfrm>
            <a:off x="466875" y="1115651"/>
            <a:ext cx="7866600" cy="9531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101600" rtl="0" algn="l">
              <a:lnSpc>
                <a:spcPct val="100000"/>
              </a:lnSpc>
              <a:spcBef>
                <a:spcPts val="0"/>
              </a:spcBef>
              <a:spcAft>
                <a:spcPts val="0"/>
              </a:spcAft>
              <a:buNone/>
            </a:pPr>
            <a:r>
              <a:rPr b="1" lang="en" sz="1600">
                <a:solidFill>
                  <a:schemeClr val="dk1"/>
                </a:solidFill>
                <a:latin typeface="Courier New"/>
                <a:ea typeface="Courier New"/>
                <a:cs typeface="Courier New"/>
                <a:sym typeface="Courier New"/>
              </a:rPr>
              <a:t>plt.figure(figsize=(6, 3))</a:t>
            </a:r>
            <a:endParaRPr b="1" sz="1600">
              <a:solidFill>
                <a:schemeClr val="dk1"/>
              </a:solidFill>
              <a:latin typeface="Courier New"/>
              <a:ea typeface="Courier New"/>
              <a:cs typeface="Courier New"/>
              <a:sym typeface="Courier New"/>
            </a:endParaRPr>
          </a:p>
          <a:p>
            <a:pPr indent="0" lvl="0" marL="0" marR="101600" rtl="0" algn="l">
              <a:lnSpc>
                <a:spcPct val="100000"/>
              </a:lnSpc>
              <a:spcBef>
                <a:spcPts val="0"/>
              </a:spcBef>
              <a:spcAft>
                <a:spcPts val="0"/>
              </a:spcAft>
              <a:buNone/>
            </a:pPr>
            <a:r>
              <a:rPr b="1" lang="en" sz="1600">
                <a:solidFill>
                  <a:schemeClr val="dk1"/>
                </a:solidFill>
                <a:latin typeface="Courier New"/>
                <a:ea typeface="Courier New"/>
                <a:cs typeface="Courier New"/>
                <a:sym typeface="Courier New"/>
              </a:rPr>
              <a:t>plt.plot([2, 4, 6, 8], 'o', [1, 5, 9, 13], 's')</a:t>
            </a:r>
            <a:endParaRPr b="1" sz="1600">
              <a:solidFill>
                <a:schemeClr val="dk1"/>
              </a:solidFill>
              <a:latin typeface="Courier New"/>
              <a:ea typeface="Courier New"/>
              <a:cs typeface="Courier New"/>
              <a:sym typeface="Courier New"/>
            </a:endParaRPr>
          </a:p>
          <a:p>
            <a:pPr indent="0" lvl="0" marL="0" marR="101600" rtl="0" algn="l">
              <a:lnSpc>
                <a:spcPct val="100000"/>
              </a:lnSpc>
              <a:spcBef>
                <a:spcPts val="0"/>
              </a:spcBef>
              <a:spcAft>
                <a:spcPts val="0"/>
              </a:spcAft>
              <a:buNone/>
            </a:pPr>
            <a:r>
              <a:rPr b="1" lang="en" sz="1600">
                <a:solidFill>
                  <a:schemeClr val="dk1"/>
                </a:solidFill>
                <a:latin typeface="Courier New"/>
                <a:ea typeface="Courier New"/>
                <a:cs typeface="Courier New"/>
                <a:sym typeface="Courier New"/>
              </a:rPr>
              <a:t>plt.xticks(ticks=np.arange(4))</a:t>
            </a:r>
            <a:endParaRPr b="1" sz="1600">
              <a:solidFill>
                <a:schemeClr val="dk1"/>
              </a:solidFill>
              <a:latin typeface="Courier New"/>
              <a:ea typeface="Courier New"/>
              <a:cs typeface="Courier New"/>
              <a:sym typeface="Courier New"/>
            </a:endParaRPr>
          </a:p>
        </p:txBody>
      </p:sp>
      <p:pic>
        <p:nvPicPr>
          <p:cNvPr id="300" name="Google Shape;300;p50"/>
          <p:cNvPicPr preferRelativeResize="0"/>
          <p:nvPr/>
        </p:nvPicPr>
        <p:blipFill rotWithShape="1">
          <a:blip r:embed="rId3">
            <a:alphaModFix/>
          </a:blip>
          <a:srcRect b="0" l="6738" r="6425" t="0"/>
          <a:stretch/>
        </p:blipFill>
        <p:spPr>
          <a:xfrm>
            <a:off x="2391588" y="2569650"/>
            <a:ext cx="4017176" cy="2112150"/>
          </a:xfrm>
          <a:prstGeom prst="rect">
            <a:avLst/>
          </a:prstGeom>
          <a:noFill/>
          <a:ln>
            <a:noFill/>
          </a:ln>
        </p:spPr>
      </p:pic>
      <p:sp>
        <p:nvSpPr>
          <p:cNvPr id="301" name="Google Shape;301;p50"/>
          <p:cNvSpPr txBox="1"/>
          <p:nvPr/>
        </p:nvSpPr>
        <p:spPr>
          <a:xfrm>
            <a:off x="410756" y="2125256"/>
            <a:ext cx="7208400" cy="38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Avenir"/>
                <a:ea typeface="Avenir"/>
                <a:cs typeface="Avenir"/>
                <a:sym typeface="Avenir"/>
              </a:rPr>
              <a:t>This will result in the following plot:</a:t>
            </a:r>
            <a:endParaRPr sz="1800">
              <a:latin typeface="Avenir"/>
              <a:ea typeface="Avenir"/>
              <a:cs typeface="Avenir"/>
              <a:sym typeface="Avenir"/>
            </a:endParaRPr>
          </a:p>
        </p:txBody>
      </p:sp>
      <p:sp>
        <p:nvSpPr>
          <p:cNvPr id="302" name="Google Shape;302;p50"/>
          <p:cNvSpPr txBox="1"/>
          <p:nvPr/>
        </p:nvSpPr>
        <p:spPr>
          <a:xfrm>
            <a:off x="3330451" y="4681800"/>
            <a:ext cx="2288700" cy="4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highlight>
                  <a:srgbClr val="FFFFFF"/>
                </a:highlight>
                <a:latin typeface="Avenir"/>
                <a:ea typeface="Avenir"/>
                <a:cs typeface="Avenir"/>
                <a:sym typeface="Avenir"/>
              </a:rPr>
              <a:t>Plot with custom ticks</a:t>
            </a:r>
            <a:endParaRPr sz="1600">
              <a:latin typeface="Avenir"/>
              <a:ea typeface="Avenir"/>
              <a:cs typeface="Avenir"/>
              <a:sym typeface="Aveni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51"/>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Ticks - Example</a:t>
            </a:r>
            <a:endParaRPr sz="2400">
              <a:solidFill>
                <a:srgbClr val="434343"/>
              </a:solidFill>
              <a:latin typeface="Avenir"/>
              <a:ea typeface="Avenir"/>
              <a:cs typeface="Avenir"/>
              <a:sym typeface="Avenir"/>
            </a:endParaRPr>
          </a:p>
        </p:txBody>
      </p:sp>
      <p:sp>
        <p:nvSpPr>
          <p:cNvPr id="308" name="Google Shape;308;p51"/>
          <p:cNvSpPr txBox="1"/>
          <p:nvPr/>
        </p:nvSpPr>
        <p:spPr>
          <a:xfrm>
            <a:off x="410756" y="1058456"/>
            <a:ext cx="7208400" cy="38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C3C3B"/>
                </a:solidFill>
                <a:highlight>
                  <a:srgbClr val="FFFFFF"/>
                </a:highlight>
                <a:latin typeface="Avenir"/>
                <a:ea typeface="Avenir"/>
                <a:cs typeface="Avenir"/>
                <a:sym typeface="Avenir"/>
              </a:rPr>
              <a:t>It's also possible to specify tick labels, as follows:</a:t>
            </a:r>
            <a:endParaRPr sz="1800">
              <a:latin typeface="Avenir"/>
              <a:ea typeface="Avenir"/>
              <a:cs typeface="Avenir"/>
              <a:sym typeface="Avenir"/>
            </a:endParaRPr>
          </a:p>
        </p:txBody>
      </p:sp>
      <p:sp>
        <p:nvSpPr>
          <p:cNvPr id="309" name="Google Shape;309;p51"/>
          <p:cNvSpPr txBox="1"/>
          <p:nvPr/>
        </p:nvSpPr>
        <p:spPr>
          <a:xfrm>
            <a:off x="531675" y="1522550"/>
            <a:ext cx="7866600" cy="10272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101600" rtl="0" algn="l">
              <a:lnSpc>
                <a:spcPct val="100000"/>
              </a:lnSpc>
              <a:spcBef>
                <a:spcPts val="0"/>
              </a:spcBef>
              <a:spcAft>
                <a:spcPts val="0"/>
              </a:spcAft>
              <a:buNone/>
            </a:pPr>
            <a:r>
              <a:rPr b="1" lang="en">
                <a:solidFill>
                  <a:schemeClr val="dk1"/>
                </a:solidFill>
                <a:latin typeface="Courier New"/>
                <a:ea typeface="Courier New"/>
                <a:cs typeface="Courier New"/>
                <a:sym typeface="Courier New"/>
              </a:rPr>
              <a:t>plt.figure(figsize=(6, 3))</a:t>
            </a:r>
            <a:endParaRPr b="1">
              <a:solidFill>
                <a:schemeClr val="dk1"/>
              </a:solidFill>
              <a:latin typeface="Courier New"/>
              <a:ea typeface="Courier New"/>
              <a:cs typeface="Courier New"/>
              <a:sym typeface="Courier New"/>
            </a:endParaRPr>
          </a:p>
          <a:p>
            <a:pPr indent="0" lvl="0" marL="0" marR="101600" rtl="0" algn="l">
              <a:lnSpc>
                <a:spcPct val="100000"/>
              </a:lnSpc>
              <a:spcBef>
                <a:spcPts val="0"/>
              </a:spcBef>
              <a:spcAft>
                <a:spcPts val="0"/>
              </a:spcAft>
              <a:buNone/>
            </a:pPr>
            <a:r>
              <a:rPr b="1" lang="en">
                <a:solidFill>
                  <a:schemeClr val="dk1"/>
                </a:solidFill>
                <a:latin typeface="Courier New"/>
                <a:ea typeface="Courier New"/>
                <a:cs typeface="Courier New"/>
                <a:sym typeface="Courier New"/>
              </a:rPr>
              <a:t>plt.plot([2, 4, 6, 8], 'o', [1, 5, 9, 13], 's')</a:t>
            </a:r>
            <a:endParaRPr b="1">
              <a:solidFill>
                <a:schemeClr val="dk1"/>
              </a:solidFill>
              <a:latin typeface="Courier New"/>
              <a:ea typeface="Courier New"/>
              <a:cs typeface="Courier New"/>
              <a:sym typeface="Courier New"/>
            </a:endParaRPr>
          </a:p>
          <a:p>
            <a:pPr indent="0" lvl="0" marL="0" marR="101600" rtl="0" algn="l">
              <a:lnSpc>
                <a:spcPct val="100000"/>
              </a:lnSpc>
              <a:spcBef>
                <a:spcPts val="0"/>
              </a:spcBef>
              <a:spcAft>
                <a:spcPts val="0"/>
              </a:spcAft>
              <a:buNone/>
            </a:pPr>
            <a:r>
              <a:rPr b="1" lang="en">
                <a:solidFill>
                  <a:schemeClr val="dk1"/>
                </a:solidFill>
                <a:latin typeface="Courier New"/>
                <a:ea typeface="Courier New"/>
                <a:cs typeface="Courier New"/>
                <a:sym typeface="Courier New"/>
              </a:rPr>
              <a:t>plt.xticks(ticks=np.arange(4), labels=['January', 'February', 'March', 'April'], rotation=20)</a:t>
            </a:r>
            <a:endParaRPr b="1">
              <a:solidFill>
                <a:schemeClr val="dk1"/>
              </a:solidFill>
              <a:latin typeface="Courier New"/>
              <a:ea typeface="Courier New"/>
              <a:cs typeface="Courier New"/>
              <a:sym typeface="Courier New"/>
            </a:endParaRPr>
          </a:p>
        </p:txBody>
      </p:sp>
      <p:pic>
        <p:nvPicPr>
          <p:cNvPr id="310" name="Google Shape;310;p51"/>
          <p:cNvPicPr preferRelativeResize="0"/>
          <p:nvPr/>
        </p:nvPicPr>
        <p:blipFill>
          <a:blip r:embed="rId3">
            <a:alphaModFix/>
          </a:blip>
          <a:stretch>
            <a:fillRect/>
          </a:stretch>
        </p:blipFill>
        <p:spPr>
          <a:xfrm>
            <a:off x="2452850" y="2655625"/>
            <a:ext cx="4238299" cy="2026175"/>
          </a:xfrm>
          <a:prstGeom prst="rect">
            <a:avLst/>
          </a:prstGeom>
          <a:noFill/>
          <a:ln>
            <a:noFill/>
          </a:ln>
        </p:spPr>
      </p:pic>
      <p:sp>
        <p:nvSpPr>
          <p:cNvPr id="311" name="Google Shape;311;p51"/>
          <p:cNvSpPr txBox="1"/>
          <p:nvPr/>
        </p:nvSpPr>
        <p:spPr>
          <a:xfrm>
            <a:off x="3325275" y="4681800"/>
            <a:ext cx="2828400" cy="4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highlight>
                  <a:srgbClr val="FFFFFF"/>
                </a:highlight>
                <a:latin typeface="Avenir"/>
                <a:ea typeface="Avenir"/>
                <a:cs typeface="Avenir"/>
                <a:sym typeface="Avenir"/>
              </a:rPr>
              <a:t>Plot with custom tick labels</a:t>
            </a:r>
            <a:endParaRPr sz="1600">
              <a:latin typeface="Avenir"/>
              <a:ea typeface="Avenir"/>
              <a:cs typeface="Avenir"/>
              <a:sym typeface="Aveni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52"/>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Ticks - Note</a:t>
            </a:r>
            <a:endParaRPr sz="2400">
              <a:solidFill>
                <a:srgbClr val="434343"/>
              </a:solidFill>
              <a:latin typeface="Avenir"/>
              <a:ea typeface="Avenir"/>
              <a:cs typeface="Avenir"/>
              <a:sym typeface="Avenir"/>
            </a:endParaRPr>
          </a:p>
        </p:txBody>
      </p:sp>
      <p:sp>
        <p:nvSpPr>
          <p:cNvPr id="317" name="Google Shape;317;p52"/>
          <p:cNvSpPr txBox="1"/>
          <p:nvPr/>
        </p:nvSpPr>
        <p:spPr>
          <a:xfrm>
            <a:off x="334550" y="1820425"/>
            <a:ext cx="8437200" cy="210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3C3C3B"/>
                </a:solidFill>
                <a:latin typeface="Avenir"/>
                <a:ea typeface="Avenir"/>
                <a:cs typeface="Avenir"/>
                <a:sym typeface="Avenir"/>
              </a:rPr>
              <a:t>If you want to do even more sophisticated things with ticks, you should look into tick locators and formatters. For example, </a:t>
            </a:r>
            <a:r>
              <a:rPr b="1" lang="en" sz="1800">
                <a:solidFill>
                  <a:srgbClr val="3D85C6"/>
                </a:solidFill>
                <a:latin typeface="Courier New"/>
                <a:ea typeface="Courier New"/>
                <a:cs typeface="Courier New"/>
                <a:sym typeface="Courier New"/>
              </a:rPr>
              <a:t>ax.xaxis.set_major_locator(plt.NullLocator())</a:t>
            </a:r>
            <a:r>
              <a:rPr b="1" lang="en" sz="1800">
                <a:solidFill>
                  <a:srgbClr val="3C3C3B"/>
                </a:solidFill>
                <a:latin typeface="Courier New"/>
                <a:ea typeface="Courier New"/>
                <a:cs typeface="Courier New"/>
                <a:sym typeface="Courier New"/>
              </a:rPr>
              <a:t> </a:t>
            </a:r>
            <a:r>
              <a:rPr lang="en" sz="1800">
                <a:solidFill>
                  <a:srgbClr val="3C3C3B"/>
                </a:solidFill>
                <a:latin typeface="Avenir"/>
                <a:ea typeface="Avenir"/>
                <a:cs typeface="Avenir"/>
                <a:sym typeface="Avenir"/>
              </a:rPr>
              <a:t>would remove the major ticks of the x-axis, and </a:t>
            </a:r>
            <a:r>
              <a:rPr b="1" lang="en" sz="1800">
                <a:solidFill>
                  <a:srgbClr val="3D85C6"/>
                </a:solidFill>
                <a:latin typeface="Courier New"/>
                <a:ea typeface="Courier New"/>
                <a:cs typeface="Courier New"/>
                <a:sym typeface="Courier New"/>
              </a:rPr>
              <a:t>ax.xaxis.set_major_formatter(plt.NullFormatter()) </a:t>
            </a:r>
            <a:r>
              <a:rPr lang="en" sz="1800">
                <a:solidFill>
                  <a:srgbClr val="3C3C3B"/>
                </a:solidFill>
                <a:latin typeface="Avenir"/>
                <a:ea typeface="Avenir"/>
                <a:cs typeface="Avenir"/>
                <a:sym typeface="Avenir"/>
              </a:rPr>
              <a:t>would remove the major tick labels, but not the tick locations of the x-axis</a:t>
            </a:r>
            <a:endParaRPr sz="1800">
              <a:latin typeface="Avenir"/>
              <a:ea typeface="Avenir"/>
              <a:cs typeface="Avenir"/>
              <a:sym typeface="Aveni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53"/>
          <p:cNvSpPr txBox="1"/>
          <p:nvPr/>
        </p:nvSpPr>
        <p:spPr>
          <a:xfrm>
            <a:off x="457200" y="2419350"/>
            <a:ext cx="6763800" cy="885300"/>
          </a:xfrm>
          <a:prstGeom prst="rect">
            <a:avLst/>
          </a:prstGeom>
          <a:noFill/>
          <a:ln>
            <a:noFill/>
          </a:ln>
        </p:spPr>
        <p:txBody>
          <a:bodyPr anchorCtr="0" anchor="t" bIns="17150" lIns="34300" spcFirstLastPara="1" rIns="34300" wrap="square" tIns="17150">
            <a:noAutofit/>
          </a:bodyPr>
          <a:lstStyle/>
          <a:p>
            <a:pPr indent="0" lvl="0" marL="0" marR="0" rtl="0" algn="l">
              <a:lnSpc>
                <a:spcPct val="115000"/>
              </a:lnSpc>
              <a:spcBef>
                <a:spcPts val="0"/>
              </a:spcBef>
              <a:spcAft>
                <a:spcPts val="0"/>
              </a:spcAft>
              <a:buClr>
                <a:srgbClr val="000000"/>
              </a:buClr>
              <a:buSzPts val="1200"/>
              <a:buFont typeface="Arial"/>
              <a:buNone/>
            </a:pPr>
            <a:r>
              <a:rPr lang="en" sz="4000">
                <a:latin typeface="Avenir"/>
                <a:ea typeface="Avenir"/>
                <a:cs typeface="Avenir"/>
                <a:sym typeface="Avenir"/>
              </a:rPr>
              <a:t>Displaying Figures</a:t>
            </a:r>
            <a:endParaRPr b="0" i="0" sz="4000" u="none" cap="none" strike="noStrike">
              <a:latin typeface="Avenir"/>
              <a:ea typeface="Avenir"/>
              <a:cs typeface="Avenir"/>
              <a:sym typeface="Aveni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54"/>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Displaying figures</a:t>
            </a:r>
            <a:endParaRPr sz="2400">
              <a:solidFill>
                <a:srgbClr val="434343"/>
              </a:solidFill>
              <a:latin typeface="Avenir"/>
              <a:ea typeface="Avenir"/>
              <a:cs typeface="Avenir"/>
              <a:sym typeface="Avenir"/>
            </a:endParaRPr>
          </a:p>
        </p:txBody>
      </p:sp>
      <p:sp>
        <p:nvSpPr>
          <p:cNvPr id="329" name="Google Shape;329;p54"/>
          <p:cNvSpPr txBox="1"/>
          <p:nvPr/>
        </p:nvSpPr>
        <p:spPr>
          <a:xfrm>
            <a:off x="334550" y="1515625"/>
            <a:ext cx="8437200" cy="2964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800">
                <a:solidFill>
                  <a:srgbClr val="3D85C6"/>
                </a:solidFill>
                <a:latin typeface="Avenir"/>
                <a:ea typeface="Avenir"/>
                <a:cs typeface="Avenir"/>
                <a:sym typeface="Avenir"/>
              </a:rPr>
              <a:t>plt.show()</a:t>
            </a:r>
            <a:r>
              <a:rPr lang="en" sz="1800">
                <a:solidFill>
                  <a:srgbClr val="3C3C3B"/>
                </a:solidFill>
                <a:latin typeface="Avenir"/>
                <a:ea typeface="Avenir"/>
                <a:cs typeface="Avenir"/>
                <a:sym typeface="Avenir"/>
              </a:rPr>
              <a:t> is used to display a Figure or multiple Figures. To display Figures within a Jupyter Notebook, simply set the </a:t>
            </a:r>
            <a:r>
              <a:rPr lang="en" sz="1800">
                <a:solidFill>
                  <a:srgbClr val="3D85C6"/>
                </a:solidFill>
                <a:latin typeface="Avenir"/>
                <a:ea typeface="Avenir"/>
                <a:cs typeface="Avenir"/>
                <a:sym typeface="Avenir"/>
              </a:rPr>
              <a:t>%matplotlib inline</a:t>
            </a:r>
            <a:r>
              <a:rPr lang="en" sz="1800">
                <a:solidFill>
                  <a:srgbClr val="3C3C3B"/>
                </a:solidFill>
                <a:latin typeface="Avenir"/>
                <a:ea typeface="Avenir"/>
                <a:cs typeface="Avenir"/>
                <a:sym typeface="Avenir"/>
              </a:rPr>
              <a:t> command at the beginning of the code.</a:t>
            </a:r>
            <a:endParaRPr sz="1800">
              <a:solidFill>
                <a:srgbClr val="3C3C3B"/>
              </a:solidFill>
              <a:latin typeface="Avenir"/>
              <a:ea typeface="Avenir"/>
              <a:cs typeface="Avenir"/>
              <a:sym typeface="Avenir"/>
            </a:endParaRPr>
          </a:p>
          <a:p>
            <a:pPr indent="0" lvl="0" marL="0" rtl="0" algn="l">
              <a:lnSpc>
                <a:spcPct val="150000"/>
              </a:lnSpc>
              <a:spcBef>
                <a:spcPts val="2000"/>
              </a:spcBef>
              <a:spcAft>
                <a:spcPts val="2000"/>
              </a:spcAft>
              <a:buNone/>
            </a:pPr>
            <a:r>
              <a:rPr lang="en" sz="1800">
                <a:solidFill>
                  <a:srgbClr val="3C3C3B"/>
                </a:solidFill>
                <a:latin typeface="Avenir"/>
                <a:ea typeface="Avenir"/>
                <a:cs typeface="Avenir"/>
                <a:sym typeface="Avenir"/>
              </a:rPr>
              <a:t>If you forget to use </a:t>
            </a:r>
            <a:r>
              <a:rPr b="1" lang="en" sz="1800">
                <a:solidFill>
                  <a:srgbClr val="3D85C6"/>
                </a:solidFill>
                <a:latin typeface="Avenir"/>
                <a:ea typeface="Avenir"/>
                <a:cs typeface="Avenir"/>
                <a:sym typeface="Avenir"/>
              </a:rPr>
              <a:t>plt.show()</a:t>
            </a:r>
            <a:r>
              <a:rPr lang="en" sz="1800">
                <a:solidFill>
                  <a:srgbClr val="3C3C3B"/>
                </a:solidFill>
                <a:latin typeface="Avenir"/>
                <a:ea typeface="Avenir"/>
                <a:cs typeface="Avenir"/>
                <a:sym typeface="Avenir"/>
              </a:rPr>
              <a:t>, the plot won't show up.</a:t>
            </a:r>
            <a:endParaRPr sz="1800">
              <a:solidFill>
                <a:srgbClr val="3C3C3B"/>
              </a:solidFill>
              <a:latin typeface="Avenir"/>
              <a:ea typeface="Avenir"/>
              <a:cs typeface="Avenir"/>
              <a:sym typeface="Aveni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Components of plot</a:t>
            </a:r>
            <a:endParaRPr sz="2400">
              <a:solidFill>
                <a:srgbClr val="434343"/>
              </a:solidFill>
              <a:latin typeface="Avenir"/>
              <a:ea typeface="Avenir"/>
              <a:cs typeface="Avenir"/>
              <a:sym typeface="Avenir"/>
            </a:endParaRPr>
          </a:p>
        </p:txBody>
      </p:sp>
      <p:sp>
        <p:nvSpPr>
          <p:cNvPr id="91" name="Google Shape;91;p19"/>
          <p:cNvSpPr txBox="1"/>
          <p:nvPr/>
        </p:nvSpPr>
        <p:spPr>
          <a:xfrm>
            <a:off x="461750" y="1343675"/>
            <a:ext cx="7940100" cy="34815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800">
                <a:latin typeface="Avenir"/>
                <a:ea typeface="Avenir"/>
                <a:cs typeface="Avenir"/>
                <a:sym typeface="Avenir"/>
              </a:rPr>
              <a:t>The two main components of plot are as follows:</a:t>
            </a:r>
            <a:endParaRPr sz="1800">
              <a:latin typeface="Avenir"/>
              <a:ea typeface="Avenir"/>
              <a:cs typeface="Avenir"/>
              <a:sym typeface="Avenir"/>
            </a:endParaRPr>
          </a:p>
          <a:p>
            <a:pPr indent="-342900" lvl="0" marL="457200" marR="279400" rtl="0" algn="just">
              <a:lnSpc>
                <a:spcPct val="115000"/>
              </a:lnSpc>
              <a:spcBef>
                <a:spcPts val="0"/>
              </a:spcBef>
              <a:spcAft>
                <a:spcPts val="0"/>
              </a:spcAft>
              <a:buClr>
                <a:srgbClr val="3D85C6"/>
              </a:buClr>
              <a:buSzPts val="1800"/>
              <a:buChar char="●"/>
            </a:pPr>
            <a:r>
              <a:rPr b="1" lang="en" sz="1800">
                <a:solidFill>
                  <a:srgbClr val="3D85C6"/>
                </a:solidFill>
                <a:latin typeface="Avenir"/>
                <a:ea typeface="Avenir"/>
                <a:cs typeface="Avenir"/>
                <a:sym typeface="Avenir"/>
              </a:rPr>
              <a:t>Figure</a:t>
            </a:r>
            <a:br>
              <a:rPr b="1" lang="en" sz="1800">
                <a:solidFill>
                  <a:srgbClr val="3C3C3B"/>
                </a:solidFill>
                <a:latin typeface="Avenir"/>
                <a:ea typeface="Avenir"/>
                <a:cs typeface="Avenir"/>
                <a:sym typeface="Avenir"/>
              </a:rPr>
            </a:br>
            <a:r>
              <a:rPr lang="en" sz="1800">
                <a:solidFill>
                  <a:srgbClr val="3C3C3B"/>
                </a:solidFill>
                <a:latin typeface="Avenir"/>
                <a:ea typeface="Avenir"/>
                <a:cs typeface="Avenir"/>
                <a:sym typeface="Avenir"/>
              </a:rPr>
              <a:t>The Figure is an outermost container that allows you to draw multiple plots within it. It not only holds the </a:t>
            </a:r>
            <a:r>
              <a:rPr b="1" lang="en" sz="1800">
                <a:solidFill>
                  <a:srgbClr val="3C3C3B"/>
                </a:solidFill>
                <a:latin typeface="Avenir"/>
                <a:ea typeface="Avenir"/>
                <a:cs typeface="Avenir"/>
                <a:sym typeface="Avenir"/>
              </a:rPr>
              <a:t>Axes</a:t>
            </a:r>
            <a:r>
              <a:rPr lang="en" sz="1800">
                <a:solidFill>
                  <a:srgbClr val="3C3C3B"/>
                </a:solidFill>
                <a:latin typeface="Avenir"/>
                <a:ea typeface="Avenir"/>
                <a:cs typeface="Avenir"/>
                <a:sym typeface="Avenir"/>
              </a:rPr>
              <a:t> object but also has the ability to configure the </a:t>
            </a:r>
            <a:r>
              <a:rPr b="1" lang="en" sz="1800">
                <a:solidFill>
                  <a:srgbClr val="3C3C3B"/>
                </a:solidFill>
                <a:latin typeface="Avenir"/>
                <a:ea typeface="Avenir"/>
                <a:cs typeface="Avenir"/>
                <a:sym typeface="Avenir"/>
              </a:rPr>
              <a:t>Title</a:t>
            </a:r>
            <a:r>
              <a:rPr lang="en" sz="1800">
                <a:solidFill>
                  <a:srgbClr val="3C3C3B"/>
                </a:solidFill>
                <a:latin typeface="Avenir"/>
                <a:ea typeface="Avenir"/>
                <a:cs typeface="Avenir"/>
                <a:sym typeface="Avenir"/>
              </a:rPr>
              <a:t>.</a:t>
            </a:r>
            <a:endParaRPr sz="1800">
              <a:solidFill>
                <a:srgbClr val="3C3C3B"/>
              </a:solidFill>
              <a:latin typeface="Avenir"/>
              <a:ea typeface="Avenir"/>
              <a:cs typeface="Avenir"/>
              <a:sym typeface="Avenir"/>
            </a:endParaRPr>
          </a:p>
          <a:p>
            <a:pPr indent="-342900" lvl="0" marL="457200" marR="279400" rtl="0" algn="just">
              <a:lnSpc>
                <a:spcPct val="115000"/>
              </a:lnSpc>
              <a:spcBef>
                <a:spcPts val="1000"/>
              </a:spcBef>
              <a:spcAft>
                <a:spcPts val="0"/>
              </a:spcAft>
              <a:buClr>
                <a:srgbClr val="3D85C6"/>
              </a:buClr>
              <a:buSzPts val="1800"/>
              <a:buChar char="●"/>
            </a:pPr>
            <a:r>
              <a:rPr b="1" lang="en" sz="1800">
                <a:solidFill>
                  <a:srgbClr val="3D85C6"/>
                </a:solidFill>
                <a:latin typeface="Avenir"/>
                <a:ea typeface="Avenir"/>
                <a:cs typeface="Avenir"/>
                <a:sym typeface="Avenir"/>
              </a:rPr>
              <a:t>Axes</a:t>
            </a:r>
            <a:br>
              <a:rPr b="1" lang="en" sz="1800">
                <a:solidFill>
                  <a:srgbClr val="3C3C3B"/>
                </a:solidFill>
                <a:latin typeface="Avenir"/>
                <a:ea typeface="Avenir"/>
                <a:cs typeface="Avenir"/>
                <a:sym typeface="Avenir"/>
              </a:rPr>
            </a:br>
            <a:r>
              <a:rPr lang="en" sz="1800">
                <a:solidFill>
                  <a:srgbClr val="3C3C3B"/>
                </a:solidFill>
                <a:latin typeface="Avenir"/>
                <a:ea typeface="Avenir"/>
                <a:cs typeface="Avenir"/>
                <a:sym typeface="Avenir"/>
              </a:rPr>
              <a:t>The axes is an actual plot, or subplot, depending on whether you want to plot single or multiple visualizations. Its sub-objects include the x-axis, y-axis, spines, and legends.</a:t>
            </a:r>
            <a:endParaRPr sz="1800">
              <a:latin typeface="Avenir"/>
              <a:ea typeface="Avenir"/>
              <a:cs typeface="Avenir"/>
              <a:sym typeface="Aveni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55"/>
          <p:cNvSpPr txBox="1"/>
          <p:nvPr/>
        </p:nvSpPr>
        <p:spPr>
          <a:xfrm>
            <a:off x="457200" y="2419350"/>
            <a:ext cx="6763800" cy="885300"/>
          </a:xfrm>
          <a:prstGeom prst="rect">
            <a:avLst/>
          </a:prstGeom>
          <a:noFill/>
          <a:ln>
            <a:noFill/>
          </a:ln>
        </p:spPr>
        <p:txBody>
          <a:bodyPr anchorCtr="0" anchor="t" bIns="17150" lIns="34300" spcFirstLastPara="1" rIns="34300" wrap="square" tIns="17150">
            <a:noAutofit/>
          </a:bodyPr>
          <a:lstStyle/>
          <a:p>
            <a:pPr indent="0" lvl="0" marL="0" marR="0" rtl="0" algn="l">
              <a:lnSpc>
                <a:spcPct val="115000"/>
              </a:lnSpc>
              <a:spcBef>
                <a:spcPts val="0"/>
              </a:spcBef>
              <a:spcAft>
                <a:spcPts val="0"/>
              </a:spcAft>
              <a:buClr>
                <a:srgbClr val="000000"/>
              </a:buClr>
              <a:buSzPts val="1200"/>
              <a:buFont typeface="Arial"/>
              <a:buNone/>
            </a:pPr>
            <a:r>
              <a:rPr lang="en" sz="4000">
                <a:latin typeface="Avenir"/>
                <a:ea typeface="Avenir"/>
                <a:cs typeface="Avenir"/>
                <a:sym typeface="Avenir"/>
              </a:rPr>
              <a:t>Saving</a:t>
            </a:r>
            <a:r>
              <a:rPr lang="en" sz="4000">
                <a:latin typeface="Avenir"/>
                <a:ea typeface="Avenir"/>
                <a:cs typeface="Avenir"/>
                <a:sym typeface="Avenir"/>
              </a:rPr>
              <a:t> Figures</a:t>
            </a:r>
            <a:endParaRPr b="0" i="0" sz="4000" u="none" cap="none" strike="noStrike">
              <a:latin typeface="Avenir"/>
              <a:ea typeface="Avenir"/>
              <a:cs typeface="Avenir"/>
              <a:sym typeface="Aveni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56"/>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Saving</a:t>
            </a:r>
            <a:r>
              <a:rPr lang="en" sz="2400">
                <a:solidFill>
                  <a:srgbClr val="434343"/>
                </a:solidFill>
                <a:latin typeface="Avenir"/>
                <a:ea typeface="Avenir"/>
                <a:cs typeface="Avenir"/>
                <a:sym typeface="Avenir"/>
              </a:rPr>
              <a:t> figures</a:t>
            </a:r>
            <a:endParaRPr sz="2400">
              <a:solidFill>
                <a:srgbClr val="434343"/>
              </a:solidFill>
              <a:latin typeface="Avenir"/>
              <a:ea typeface="Avenir"/>
              <a:cs typeface="Avenir"/>
              <a:sym typeface="Avenir"/>
            </a:endParaRPr>
          </a:p>
        </p:txBody>
      </p:sp>
      <p:sp>
        <p:nvSpPr>
          <p:cNvPr id="341" name="Google Shape;341;p56"/>
          <p:cNvSpPr txBox="1"/>
          <p:nvPr/>
        </p:nvSpPr>
        <p:spPr>
          <a:xfrm>
            <a:off x="353400" y="2096850"/>
            <a:ext cx="8437200" cy="949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2000"/>
              </a:spcAft>
              <a:buNone/>
            </a:pPr>
            <a:r>
              <a:rPr lang="en" sz="1800">
                <a:solidFill>
                  <a:srgbClr val="3C3C3B"/>
                </a:solidFill>
                <a:latin typeface="Avenir"/>
                <a:ea typeface="Avenir"/>
                <a:cs typeface="Avenir"/>
                <a:sym typeface="Avenir"/>
              </a:rPr>
              <a:t>The </a:t>
            </a:r>
            <a:r>
              <a:rPr b="1" lang="en" sz="1800">
                <a:solidFill>
                  <a:srgbClr val="3D85C6"/>
                </a:solidFill>
                <a:latin typeface="Avenir"/>
                <a:ea typeface="Avenir"/>
                <a:cs typeface="Avenir"/>
                <a:sym typeface="Avenir"/>
              </a:rPr>
              <a:t>plt.savefig(fname)</a:t>
            </a:r>
            <a:r>
              <a:rPr lang="en" sz="1800">
                <a:solidFill>
                  <a:srgbClr val="3C3C3B"/>
                </a:solidFill>
                <a:latin typeface="Avenir"/>
                <a:ea typeface="Avenir"/>
                <a:cs typeface="Avenir"/>
                <a:sym typeface="Avenir"/>
              </a:rPr>
              <a:t> saves the current Figure. There are some useful optional parameters you can specify, such as </a:t>
            </a:r>
            <a:r>
              <a:rPr b="1" lang="en" sz="1800">
                <a:solidFill>
                  <a:srgbClr val="3D85C6"/>
                </a:solidFill>
                <a:latin typeface="Avenir"/>
                <a:ea typeface="Avenir"/>
                <a:cs typeface="Avenir"/>
                <a:sym typeface="Avenir"/>
              </a:rPr>
              <a:t>dpi, format,</a:t>
            </a:r>
            <a:r>
              <a:rPr lang="en" sz="1800">
                <a:solidFill>
                  <a:srgbClr val="3C3C3B"/>
                </a:solidFill>
                <a:latin typeface="Avenir"/>
                <a:ea typeface="Avenir"/>
                <a:cs typeface="Avenir"/>
                <a:sym typeface="Avenir"/>
              </a:rPr>
              <a:t> or </a:t>
            </a:r>
            <a:r>
              <a:rPr b="1" lang="en" sz="1800">
                <a:solidFill>
                  <a:srgbClr val="3D85C6"/>
                </a:solidFill>
                <a:latin typeface="Avenir"/>
                <a:ea typeface="Avenir"/>
                <a:cs typeface="Avenir"/>
                <a:sym typeface="Avenir"/>
              </a:rPr>
              <a:t>transparent.</a:t>
            </a:r>
            <a:endParaRPr sz="1800">
              <a:solidFill>
                <a:srgbClr val="3C3C3B"/>
              </a:solidFill>
              <a:latin typeface="Avenir"/>
              <a:ea typeface="Avenir"/>
              <a:cs typeface="Avenir"/>
              <a:sym typeface="Aveni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57"/>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Saving figures</a:t>
            </a:r>
            <a:endParaRPr sz="2400">
              <a:solidFill>
                <a:srgbClr val="434343"/>
              </a:solidFill>
              <a:latin typeface="Avenir"/>
              <a:ea typeface="Avenir"/>
              <a:cs typeface="Avenir"/>
              <a:sym typeface="Avenir"/>
            </a:endParaRPr>
          </a:p>
        </p:txBody>
      </p:sp>
      <p:sp>
        <p:nvSpPr>
          <p:cNvPr id="347" name="Google Shape;347;p57"/>
          <p:cNvSpPr txBox="1"/>
          <p:nvPr/>
        </p:nvSpPr>
        <p:spPr>
          <a:xfrm>
            <a:off x="410750" y="1210825"/>
            <a:ext cx="8437200" cy="459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2000"/>
              </a:spcAft>
              <a:buNone/>
            </a:pPr>
            <a:r>
              <a:rPr lang="en" sz="1800">
                <a:solidFill>
                  <a:srgbClr val="3C3C3B"/>
                </a:solidFill>
                <a:latin typeface="Avenir"/>
                <a:ea typeface="Avenir"/>
                <a:cs typeface="Avenir"/>
                <a:sym typeface="Avenir"/>
              </a:rPr>
              <a:t>The following code snippet gives an example of how you can save a Figure:</a:t>
            </a:r>
            <a:endParaRPr sz="1800">
              <a:solidFill>
                <a:srgbClr val="3C3C3B"/>
              </a:solidFill>
              <a:latin typeface="Avenir"/>
              <a:ea typeface="Avenir"/>
              <a:cs typeface="Avenir"/>
              <a:sym typeface="Avenir"/>
            </a:endParaRPr>
          </a:p>
        </p:txBody>
      </p:sp>
      <p:sp>
        <p:nvSpPr>
          <p:cNvPr id="348" name="Google Shape;348;p57"/>
          <p:cNvSpPr txBox="1"/>
          <p:nvPr/>
        </p:nvSpPr>
        <p:spPr>
          <a:xfrm>
            <a:off x="525000" y="1662925"/>
            <a:ext cx="7972500" cy="10575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101600" rtl="0" algn="l">
              <a:lnSpc>
                <a:spcPct val="100000"/>
              </a:lnSpc>
              <a:spcBef>
                <a:spcPts val="0"/>
              </a:spcBef>
              <a:spcAft>
                <a:spcPts val="0"/>
              </a:spcAft>
              <a:buNone/>
            </a:pPr>
            <a:r>
              <a:rPr b="1" lang="en">
                <a:solidFill>
                  <a:schemeClr val="dk1"/>
                </a:solidFill>
                <a:highlight>
                  <a:srgbClr val="FDFDFD"/>
                </a:highlight>
                <a:latin typeface="Courier New"/>
                <a:ea typeface="Courier New"/>
                <a:cs typeface="Courier New"/>
                <a:sym typeface="Courier New"/>
              </a:rPr>
              <a:t>plt.figure()</a:t>
            </a:r>
            <a:endParaRPr b="1">
              <a:solidFill>
                <a:schemeClr val="dk1"/>
              </a:solidFill>
              <a:highlight>
                <a:srgbClr val="FDFDFD"/>
              </a:highlight>
              <a:latin typeface="Courier New"/>
              <a:ea typeface="Courier New"/>
              <a:cs typeface="Courier New"/>
              <a:sym typeface="Courier New"/>
            </a:endParaRPr>
          </a:p>
          <a:p>
            <a:pPr indent="0" lvl="0" marL="0" marR="101600" rtl="0" algn="l">
              <a:lnSpc>
                <a:spcPct val="100000"/>
              </a:lnSpc>
              <a:spcBef>
                <a:spcPts val="0"/>
              </a:spcBef>
              <a:spcAft>
                <a:spcPts val="0"/>
              </a:spcAft>
              <a:buNone/>
            </a:pPr>
            <a:r>
              <a:rPr b="1" lang="en">
                <a:solidFill>
                  <a:schemeClr val="dk1"/>
                </a:solidFill>
                <a:highlight>
                  <a:srgbClr val="FDFDFD"/>
                </a:highlight>
                <a:latin typeface="Courier New"/>
                <a:ea typeface="Courier New"/>
                <a:cs typeface="Courier New"/>
                <a:sym typeface="Courier New"/>
              </a:rPr>
              <a:t>plt.plot([1, 2, 4, 5], [1, 3, 4, 3], '-o')</a:t>
            </a:r>
            <a:endParaRPr b="1">
              <a:solidFill>
                <a:schemeClr val="dk1"/>
              </a:solidFill>
              <a:highlight>
                <a:srgbClr val="FDFDFD"/>
              </a:highlight>
              <a:latin typeface="Courier New"/>
              <a:ea typeface="Courier New"/>
              <a:cs typeface="Courier New"/>
              <a:sym typeface="Courier New"/>
            </a:endParaRPr>
          </a:p>
          <a:p>
            <a:pPr indent="0" lvl="0" marL="0" marR="101600" rtl="0" algn="l">
              <a:lnSpc>
                <a:spcPct val="100000"/>
              </a:lnSpc>
              <a:spcBef>
                <a:spcPts val="0"/>
              </a:spcBef>
              <a:spcAft>
                <a:spcPts val="0"/>
              </a:spcAft>
              <a:buNone/>
            </a:pPr>
            <a:r>
              <a:rPr b="1" lang="en">
                <a:solidFill>
                  <a:schemeClr val="dk1"/>
                </a:solidFill>
                <a:highlight>
                  <a:srgbClr val="FDFDFD"/>
                </a:highlight>
                <a:latin typeface="Courier New"/>
                <a:ea typeface="Courier New"/>
                <a:cs typeface="Courier New"/>
                <a:sym typeface="Courier New"/>
              </a:rPr>
              <a:t>plt.savefig('lineplot.png', dpi=300, bbox_inches='tight')</a:t>
            </a:r>
            <a:endParaRPr b="1">
              <a:solidFill>
                <a:schemeClr val="dk1"/>
              </a:solidFill>
              <a:highlight>
                <a:srgbClr val="FDFDFD"/>
              </a:highlight>
              <a:latin typeface="Courier New"/>
              <a:ea typeface="Courier New"/>
              <a:cs typeface="Courier New"/>
              <a:sym typeface="Courier New"/>
            </a:endParaRPr>
          </a:p>
          <a:p>
            <a:pPr indent="0" lvl="0" marL="0" marR="101600" rtl="0" algn="l">
              <a:lnSpc>
                <a:spcPct val="100000"/>
              </a:lnSpc>
              <a:spcBef>
                <a:spcPts val="0"/>
              </a:spcBef>
              <a:spcAft>
                <a:spcPts val="0"/>
              </a:spcAft>
              <a:buNone/>
            </a:pPr>
            <a:r>
              <a:rPr b="1" lang="en">
                <a:solidFill>
                  <a:schemeClr val="dk1"/>
                </a:solidFill>
                <a:highlight>
                  <a:srgbClr val="FDFDFD"/>
                </a:highlight>
                <a:latin typeface="Courier New"/>
                <a:ea typeface="Courier New"/>
                <a:cs typeface="Courier New"/>
                <a:sym typeface="Courier New"/>
              </a:rPr>
              <a:t>#bbox_inches='tight' removes the outer white margins</a:t>
            </a:r>
            <a:endParaRPr b="1">
              <a:solidFill>
                <a:schemeClr val="dk1"/>
              </a:solidFill>
              <a:highlight>
                <a:srgbClr val="FDFDFD"/>
              </a:highlight>
              <a:latin typeface="Courier New"/>
              <a:ea typeface="Courier New"/>
              <a:cs typeface="Courier New"/>
              <a:sym typeface="Courier New"/>
            </a:endParaRPr>
          </a:p>
        </p:txBody>
      </p:sp>
      <p:pic>
        <p:nvPicPr>
          <p:cNvPr id="349" name="Google Shape;349;p57"/>
          <p:cNvPicPr preferRelativeResize="0"/>
          <p:nvPr/>
        </p:nvPicPr>
        <p:blipFill>
          <a:blip r:embed="rId3">
            <a:alphaModFix/>
          </a:blip>
          <a:stretch>
            <a:fillRect/>
          </a:stretch>
        </p:blipFill>
        <p:spPr>
          <a:xfrm>
            <a:off x="3072850" y="2847800"/>
            <a:ext cx="3112996" cy="1965875"/>
          </a:xfrm>
          <a:prstGeom prst="rect">
            <a:avLst/>
          </a:prstGeom>
          <a:noFill/>
          <a:ln>
            <a:noFill/>
          </a:ln>
        </p:spPr>
      </p:pic>
      <p:sp>
        <p:nvSpPr>
          <p:cNvPr id="350" name="Google Shape;350;p57"/>
          <p:cNvSpPr txBox="1"/>
          <p:nvPr/>
        </p:nvSpPr>
        <p:spPr>
          <a:xfrm>
            <a:off x="600700" y="2847800"/>
            <a:ext cx="1038600" cy="5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Avenir"/>
                <a:ea typeface="Avenir"/>
                <a:cs typeface="Avenir"/>
                <a:sym typeface="Avenir"/>
              </a:rPr>
              <a:t>Output:</a:t>
            </a:r>
            <a:endParaRPr sz="1800">
              <a:latin typeface="Avenir"/>
              <a:ea typeface="Avenir"/>
              <a:cs typeface="Avenir"/>
              <a:sym typeface="Avenir"/>
            </a:endParaRPr>
          </a:p>
        </p:txBody>
      </p:sp>
      <p:sp>
        <p:nvSpPr>
          <p:cNvPr id="351" name="Google Shape;351;p57"/>
          <p:cNvSpPr txBox="1"/>
          <p:nvPr/>
        </p:nvSpPr>
        <p:spPr>
          <a:xfrm>
            <a:off x="3997725" y="4889875"/>
            <a:ext cx="1671300" cy="236700"/>
          </a:xfrm>
          <a:prstGeom prst="rect">
            <a:avLst/>
          </a:prstGeom>
          <a:noFill/>
          <a:ln>
            <a:noFill/>
          </a:ln>
        </p:spPr>
        <p:txBody>
          <a:bodyPr anchorCtr="0" anchor="t" bIns="91425" lIns="91425" spcFirstLastPara="1" rIns="91425" wrap="square" tIns="91425">
            <a:noAutofit/>
          </a:bodyPr>
          <a:lstStyle/>
          <a:p>
            <a:pPr indent="0" lvl="0" marL="0" rtl="0" algn="l">
              <a:lnSpc>
                <a:spcPct val="6000"/>
              </a:lnSpc>
              <a:spcBef>
                <a:spcPts val="0"/>
              </a:spcBef>
              <a:spcAft>
                <a:spcPts val="0"/>
              </a:spcAft>
              <a:buNone/>
            </a:pPr>
            <a:r>
              <a:rPr lang="en" sz="1600">
                <a:highlight>
                  <a:srgbClr val="FFFFFF"/>
                </a:highlight>
                <a:latin typeface="Avenir"/>
                <a:ea typeface="Avenir"/>
                <a:cs typeface="Avenir"/>
                <a:sym typeface="Avenir"/>
              </a:rPr>
              <a:t>Saved Figure</a:t>
            </a:r>
            <a:endParaRPr sz="1600">
              <a:latin typeface="Avenir"/>
              <a:ea typeface="Avenir"/>
              <a:cs typeface="Avenir"/>
              <a:sym typeface="Aveni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58"/>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Note</a:t>
            </a:r>
            <a:endParaRPr sz="2400">
              <a:solidFill>
                <a:srgbClr val="434343"/>
              </a:solidFill>
              <a:latin typeface="Avenir"/>
              <a:ea typeface="Avenir"/>
              <a:cs typeface="Avenir"/>
              <a:sym typeface="Avenir"/>
            </a:endParaRPr>
          </a:p>
        </p:txBody>
      </p:sp>
      <p:sp>
        <p:nvSpPr>
          <p:cNvPr id="357" name="Google Shape;357;p58"/>
          <p:cNvSpPr txBox="1"/>
          <p:nvPr/>
        </p:nvSpPr>
        <p:spPr>
          <a:xfrm>
            <a:off x="353400" y="2044455"/>
            <a:ext cx="8437200" cy="17259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2000"/>
              </a:spcAft>
              <a:buNone/>
            </a:pPr>
            <a:r>
              <a:rPr lang="en" sz="1800">
                <a:solidFill>
                  <a:srgbClr val="3C3C3B"/>
                </a:solidFill>
                <a:latin typeface="Avenir"/>
                <a:ea typeface="Avenir"/>
                <a:cs typeface="Avenir"/>
                <a:sym typeface="Avenir"/>
              </a:rPr>
              <a:t>All of the functions we discuss, except for the legend, create and return a </a:t>
            </a:r>
            <a:r>
              <a:rPr b="1" lang="en" sz="1800">
                <a:solidFill>
                  <a:srgbClr val="3D85C6"/>
                </a:solidFill>
                <a:latin typeface="Courier New"/>
                <a:ea typeface="Courier New"/>
                <a:cs typeface="Courier New"/>
                <a:sym typeface="Courier New"/>
              </a:rPr>
              <a:t>matplotlib.text.Text() </a:t>
            </a:r>
            <a:r>
              <a:rPr lang="en" sz="1800">
                <a:solidFill>
                  <a:srgbClr val="3C3C3B"/>
                </a:solidFill>
                <a:latin typeface="Avenir"/>
                <a:ea typeface="Avenir"/>
                <a:cs typeface="Avenir"/>
                <a:sym typeface="Avenir"/>
              </a:rPr>
              <a:t>instance. We are mentioning it here so that you know that all of the properties discussed can be used for the other functions as well</a:t>
            </a:r>
            <a:endParaRPr sz="1800">
              <a:solidFill>
                <a:srgbClr val="3C3C3B"/>
              </a:solidFill>
              <a:latin typeface="Avenir"/>
              <a:ea typeface="Avenir"/>
              <a:cs typeface="Avenir"/>
              <a:sym typeface="Aveni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59"/>
          <p:cNvSpPr txBox="1"/>
          <p:nvPr/>
        </p:nvSpPr>
        <p:spPr>
          <a:xfrm>
            <a:off x="457200" y="2419350"/>
            <a:ext cx="6763800" cy="885300"/>
          </a:xfrm>
          <a:prstGeom prst="rect">
            <a:avLst/>
          </a:prstGeom>
          <a:noFill/>
          <a:ln>
            <a:noFill/>
          </a:ln>
        </p:spPr>
        <p:txBody>
          <a:bodyPr anchorCtr="0" anchor="t" bIns="17150" lIns="34300" spcFirstLastPara="1" rIns="34300" wrap="square" tIns="17150">
            <a:noAutofit/>
          </a:bodyPr>
          <a:lstStyle/>
          <a:p>
            <a:pPr indent="0" lvl="0" marL="0" marR="0" rtl="0" algn="l">
              <a:lnSpc>
                <a:spcPct val="115000"/>
              </a:lnSpc>
              <a:spcBef>
                <a:spcPts val="0"/>
              </a:spcBef>
              <a:spcAft>
                <a:spcPts val="0"/>
              </a:spcAft>
              <a:buClr>
                <a:srgbClr val="000000"/>
              </a:buClr>
              <a:buSzPts val="1200"/>
              <a:buFont typeface="Arial"/>
              <a:buNone/>
            </a:pPr>
            <a:r>
              <a:rPr lang="en" sz="4000">
                <a:latin typeface="Avenir"/>
                <a:ea typeface="Avenir"/>
                <a:cs typeface="Avenir"/>
                <a:sym typeface="Avenir"/>
              </a:rPr>
              <a:t>Labels</a:t>
            </a:r>
            <a:endParaRPr b="0" i="0" sz="4000" u="none" cap="none" strike="noStrike">
              <a:latin typeface="Avenir"/>
              <a:ea typeface="Avenir"/>
              <a:cs typeface="Avenir"/>
              <a:sym typeface="Avenir"/>
            </a:endParaRPr>
          </a:p>
        </p:txBody>
      </p:sp>
      <p:pic>
        <p:nvPicPr>
          <p:cNvPr id="364" name="Google Shape;364;p59"/>
          <p:cNvPicPr preferRelativeResize="0"/>
          <p:nvPr/>
        </p:nvPicPr>
        <p:blipFill>
          <a:blip r:embed="rId3">
            <a:alphaModFix/>
          </a:blip>
          <a:stretch>
            <a:fillRect/>
          </a:stretch>
        </p:blipFill>
        <p:spPr>
          <a:xfrm>
            <a:off x="4235475" y="975535"/>
            <a:ext cx="4581200" cy="3925725"/>
          </a:xfrm>
          <a:prstGeom prst="rect">
            <a:avLst/>
          </a:prstGeom>
          <a:noFill/>
          <a:ln>
            <a:noFill/>
          </a:ln>
        </p:spPr>
      </p:pic>
      <p:sp>
        <p:nvSpPr>
          <p:cNvPr id="365" name="Google Shape;365;p59"/>
          <p:cNvSpPr/>
          <p:nvPr/>
        </p:nvSpPr>
        <p:spPr>
          <a:xfrm>
            <a:off x="4065375" y="3024700"/>
            <a:ext cx="1078200" cy="366900"/>
          </a:xfrm>
          <a:prstGeom prst="rect">
            <a:avLst/>
          </a:prstGeom>
          <a:noFill/>
          <a:ln cap="flat" cmpd="sng" w="28575">
            <a:solidFill>
              <a:srgbClr val="25AAE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59"/>
          <p:cNvSpPr/>
          <p:nvPr/>
        </p:nvSpPr>
        <p:spPr>
          <a:xfrm>
            <a:off x="6261700" y="4622050"/>
            <a:ext cx="1078200" cy="366900"/>
          </a:xfrm>
          <a:prstGeom prst="rect">
            <a:avLst/>
          </a:prstGeom>
          <a:noFill/>
          <a:ln cap="flat" cmpd="sng" w="28575">
            <a:solidFill>
              <a:srgbClr val="25AAE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60"/>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Labels</a:t>
            </a:r>
            <a:endParaRPr sz="2400">
              <a:solidFill>
                <a:srgbClr val="434343"/>
              </a:solidFill>
              <a:latin typeface="Avenir"/>
              <a:ea typeface="Avenir"/>
              <a:cs typeface="Avenir"/>
              <a:sym typeface="Avenir"/>
            </a:endParaRPr>
          </a:p>
        </p:txBody>
      </p:sp>
      <p:sp>
        <p:nvSpPr>
          <p:cNvPr id="372" name="Google Shape;372;p60"/>
          <p:cNvSpPr txBox="1"/>
          <p:nvPr/>
        </p:nvSpPr>
        <p:spPr>
          <a:xfrm>
            <a:off x="353400" y="1358649"/>
            <a:ext cx="8437200" cy="1401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solidFill>
                  <a:srgbClr val="3C3C3B"/>
                </a:solidFill>
                <a:latin typeface="Avenir"/>
                <a:ea typeface="Avenir"/>
                <a:cs typeface="Avenir"/>
                <a:sym typeface="Avenir"/>
              </a:rPr>
              <a:t>Matplotlib provides a few </a:t>
            </a:r>
            <a:r>
              <a:rPr b="1" lang="en" sz="1800">
                <a:solidFill>
                  <a:srgbClr val="3C3C3B"/>
                </a:solidFill>
                <a:latin typeface="Avenir"/>
                <a:ea typeface="Avenir"/>
                <a:cs typeface="Avenir"/>
                <a:sym typeface="Avenir"/>
              </a:rPr>
              <a:t>label</a:t>
            </a:r>
            <a:r>
              <a:rPr lang="en" sz="1800">
                <a:solidFill>
                  <a:srgbClr val="3C3C3B"/>
                </a:solidFill>
                <a:latin typeface="Avenir"/>
                <a:ea typeface="Avenir"/>
                <a:cs typeface="Avenir"/>
                <a:sym typeface="Avenir"/>
              </a:rPr>
              <a:t> functions that we can use for setting labels to the x- and y-axes. The </a:t>
            </a:r>
            <a:r>
              <a:rPr lang="en" sz="1800">
                <a:solidFill>
                  <a:srgbClr val="3D85C6"/>
                </a:solidFill>
                <a:latin typeface="Avenir"/>
                <a:ea typeface="Avenir"/>
                <a:cs typeface="Avenir"/>
                <a:sym typeface="Avenir"/>
              </a:rPr>
              <a:t>plt.xlabel()</a:t>
            </a:r>
            <a:r>
              <a:rPr lang="en" sz="1800">
                <a:solidFill>
                  <a:srgbClr val="3C3C3B"/>
                </a:solidFill>
                <a:latin typeface="Avenir"/>
                <a:ea typeface="Avenir"/>
                <a:cs typeface="Avenir"/>
                <a:sym typeface="Avenir"/>
              </a:rPr>
              <a:t> and </a:t>
            </a:r>
            <a:r>
              <a:rPr lang="en" sz="1800">
                <a:solidFill>
                  <a:srgbClr val="3D85C6"/>
                </a:solidFill>
                <a:latin typeface="Avenir"/>
                <a:ea typeface="Avenir"/>
                <a:cs typeface="Avenir"/>
                <a:sym typeface="Avenir"/>
              </a:rPr>
              <a:t>plt.ylabel()</a:t>
            </a:r>
            <a:r>
              <a:rPr lang="en" sz="1800">
                <a:solidFill>
                  <a:srgbClr val="3C3C3B"/>
                </a:solidFill>
                <a:latin typeface="Avenir"/>
                <a:ea typeface="Avenir"/>
                <a:cs typeface="Avenir"/>
                <a:sym typeface="Avenir"/>
              </a:rPr>
              <a:t> functions are used to set the label for the current axes. The </a:t>
            </a:r>
            <a:r>
              <a:rPr lang="en" sz="1800">
                <a:solidFill>
                  <a:srgbClr val="3D85C6"/>
                </a:solidFill>
                <a:latin typeface="Avenir"/>
                <a:ea typeface="Avenir"/>
                <a:cs typeface="Avenir"/>
                <a:sym typeface="Avenir"/>
              </a:rPr>
              <a:t>set_xlabel()</a:t>
            </a:r>
            <a:r>
              <a:rPr lang="en" sz="1800">
                <a:solidFill>
                  <a:srgbClr val="3C3C3B"/>
                </a:solidFill>
                <a:latin typeface="Avenir"/>
                <a:ea typeface="Avenir"/>
                <a:cs typeface="Avenir"/>
                <a:sym typeface="Avenir"/>
              </a:rPr>
              <a:t> and </a:t>
            </a:r>
            <a:r>
              <a:rPr lang="en" sz="1800">
                <a:solidFill>
                  <a:srgbClr val="3D85C6"/>
                </a:solidFill>
                <a:latin typeface="Avenir"/>
                <a:ea typeface="Avenir"/>
                <a:cs typeface="Avenir"/>
                <a:sym typeface="Avenir"/>
              </a:rPr>
              <a:t>set_ylabel()</a:t>
            </a:r>
            <a:r>
              <a:rPr lang="en" sz="1800">
                <a:solidFill>
                  <a:srgbClr val="3C3C3B"/>
                </a:solidFill>
                <a:latin typeface="Avenir"/>
                <a:ea typeface="Avenir"/>
                <a:cs typeface="Avenir"/>
                <a:sym typeface="Avenir"/>
              </a:rPr>
              <a:t> functions are used to set the label for the </a:t>
            </a:r>
            <a:r>
              <a:rPr lang="en" sz="1800">
                <a:solidFill>
                  <a:srgbClr val="3C3C3B"/>
                </a:solidFill>
                <a:latin typeface="Avenir"/>
                <a:ea typeface="Avenir"/>
                <a:cs typeface="Avenir"/>
                <a:sym typeface="Avenir"/>
              </a:rPr>
              <a:t>specified</a:t>
            </a:r>
            <a:r>
              <a:rPr lang="en" sz="1800">
                <a:solidFill>
                  <a:srgbClr val="3C3C3B"/>
                </a:solidFill>
                <a:latin typeface="Avenir"/>
                <a:ea typeface="Avenir"/>
                <a:cs typeface="Avenir"/>
                <a:sym typeface="Avenir"/>
              </a:rPr>
              <a:t> axes</a:t>
            </a:r>
            <a:endParaRPr sz="1800">
              <a:solidFill>
                <a:srgbClr val="3C3C3B"/>
              </a:solidFill>
              <a:latin typeface="Avenir"/>
              <a:ea typeface="Avenir"/>
              <a:cs typeface="Avenir"/>
              <a:sym typeface="Avenir"/>
            </a:endParaRPr>
          </a:p>
        </p:txBody>
      </p:sp>
      <p:sp>
        <p:nvSpPr>
          <p:cNvPr id="373" name="Google Shape;373;p60"/>
          <p:cNvSpPr txBox="1"/>
          <p:nvPr/>
        </p:nvSpPr>
        <p:spPr>
          <a:xfrm>
            <a:off x="2614950" y="3064450"/>
            <a:ext cx="3914100" cy="6102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101600" rtl="0" algn="ctr">
              <a:lnSpc>
                <a:spcPct val="100000"/>
              </a:lnSpc>
              <a:spcBef>
                <a:spcPts val="0"/>
              </a:spcBef>
              <a:spcAft>
                <a:spcPts val="0"/>
              </a:spcAft>
              <a:buNone/>
            </a:pPr>
            <a:r>
              <a:rPr b="1" lang="en">
                <a:solidFill>
                  <a:schemeClr val="dk1"/>
                </a:solidFill>
                <a:highlight>
                  <a:srgbClr val="FDFDFD"/>
                </a:highlight>
                <a:latin typeface="Courier New"/>
                <a:ea typeface="Courier New"/>
                <a:cs typeface="Courier New"/>
                <a:sym typeface="Courier New"/>
              </a:rPr>
              <a:t>ax.set_xlabel('X Label')</a:t>
            </a:r>
            <a:endParaRPr b="1">
              <a:solidFill>
                <a:schemeClr val="dk1"/>
              </a:solidFill>
              <a:highlight>
                <a:srgbClr val="FDFDFD"/>
              </a:highlight>
              <a:latin typeface="Courier New"/>
              <a:ea typeface="Courier New"/>
              <a:cs typeface="Courier New"/>
              <a:sym typeface="Courier New"/>
            </a:endParaRPr>
          </a:p>
          <a:p>
            <a:pPr indent="0" lvl="0" marL="0" marR="101600" rtl="0" algn="ctr">
              <a:lnSpc>
                <a:spcPct val="100000"/>
              </a:lnSpc>
              <a:spcBef>
                <a:spcPts val="0"/>
              </a:spcBef>
              <a:spcAft>
                <a:spcPts val="0"/>
              </a:spcAft>
              <a:buNone/>
            </a:pPr>
            <a:r>
              <a:rPr b="1" lang="en">
                <a:solidFill>
                  <a:schemeClr val="dk1"/>
                </a:solidFill>
                <a:highlight>
                  <a:srgbClr val="FDFDFD"/>
                </a:highlight>
                <a:latin typeface="Courier New"/>
                <a:ea typeface="Courier New"/>
                <a:cs typeface="Courier New"/>
                <a:sym typeface="Courier New"/>
              </a:rPr>
              <a:t>ax.set_ylabel('Y Label')</a:t>
            </a:r>
            <a:endParaRPr b="1">
              <a:solidFill>
                <a:schemeClr val="dk1"/>
              </a:solidFill>
              <a:highlight>
                <a:srgbClr val="FDFDFD"/>
              </a:highlight>
              <a:latin typeface="Courier New"/>
              <a:ea typeface="Courier New"/>
              <a:cs typeface="Courier New"/>
              <a:sym typeface="Courier New"/>
            </a:endParaRPr>
          </a:p>
        </p:txBody>
      </p:sp>
      <p:sp>
        <p:nvSpPr>
          <p:cNvPr id="374" name="Google Shape;374;p60"/>
          <p:cNvSpPr txBox="1"/>
          <p:nvPr/>
        </p:nvSpPr>
        <p:spPr>
          <a:xfrm>
            <a:off x="428250" y="3976575"/>
            <a:ext cx="8287500" cy="5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C3C3B"/>
                </a:solidFill>
                <a:highlight>
                  <a:srgbClr val="FFFFFF"/>
                </a:highlight>
                <a:latin typeface="Avenir"/>
                <a:ea typeface="Avenir"/>
                <a:cs typeface="Avenir"/>
                <a:sym typeface="Avenir"/>
              </a:rPr>
              <a:t>You should (always) add labels to make a visualization more self-explanatory.</a:t>
            </a:r>
            <a:endParaRPr sz="1800">
              <a:latin typeface="Avenir"/>
              <a:ea typeface="Avenir"/>
              <a:cs typeface="Avenir"/>
              <a:sym typeface="Aveni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61"/>
          <p:cNvSpPr txBox="1"/>
          <p:nvPr/>
        </p:nvSpPr>
        <p:spPr>
          <a:xfrm>
            <a:off x="457200" y="2419350"/>
            <a:ext cx="6763800" cy="885300"/>
          </a:xfrm>
          <a:prstGeom prst="rect">
            <a:avLst/>
          </a:prstGeom>
          <a:noFill/>
          <a:ln>
            <a:noFill/>
          </a:ln>
        </p:spPr>
        <p:txBody>
          <a:bodyPr anchorCtr="0" anchor="t" bIns="17150" lIns="34300" spcFirstLastPara="1" rIns="34300" wrap="square" tIns="17150">
            <a:noAutofit/>
          </a:bodyPr>
          <a:lstStyle/>
          <a:p>
            <a:pPr indent="0" lvl="0" marL="0" marR="0" rtl="0" algn="l">
              <a:lnSpc>
                <a:spcPct val="115000"/>
              </a:lnSpc>
              <a:spcBef>
                <a:spcPts val="0"/>
              </a:spcBef>
              <a:spcAft>
                <a:spcPts val="0"/>
              </a:spcAft>
              <a:buClr>
                <a:srgbClr val="000000"/>
              </a:buClr>
              <a:buSzPts val="1200"/>
              <a:buFont typeface="Arial"/>
              <a:buNone/>
            </a:pPr>
            <a:r>
              <a:rPr lang="en" sz="4000">
                <a:latin typeface="Avenir"/>
                <a:ea typeface="Avenir"/>
                <a:cs typeface="Avenir"/>
                <a:sym typeface="Avenir"/>
              </a:rPr>
              <a:t>Titles</a:t>
            </a:r>
            <a:endParaRPr b="0" i="0" sz="4000" u="none" cap="none" strike="noStrike">
              <a:latin typeface="Avenir"/>
              <a:ea typeface="Avenir"/>
              <a:cs typeface="Avenir"/>
              <a:sym typeface="Avenir"/>
            </a:endParaRPr>
          </a:p>
        </p:txBody>
      </p:sp>
      <p:pic>
        <p:nvPicPr>
          <p:cNvPr id="381" name="Google Shape;381;p61"/>
          <p:cNvPicPr preferRelativeResize="0"/>
          <p:nvPr/>
        </p:nvPicPr>
        <p:blipFill>
          <a:blip r:embed="rId3">
            <a:alphaModFix/>
          </a:blip>
          <a:stretch>
            <a:fillRect/>
          </a:stretch>
        </p:blipFill>
        <p:spPr>
          <a:xfrm>
            <a:off x="4235475" y="975535"/>
            <a:ext cx="4581200" cy="3925725"/>
          </a:xfrm>
          <a:prstGeom prst="rect">
            <a:avLst/>
          </a:prstGeom>
          <a:noFill/>
          <a:ln>
            <a:noFill/>
          </a:ln>
        </p:spPr>
      </p:pic>
      <p:sp>
        <p:nvSpPr>
          <p:cNvPr id="382" name="Google Shape;382;p61"/>
          <p:cNvSpPr/>
          <p:nvPr/>
        </p:nvSpPr>
        <p:spPr>
          <a:xfrm>
            <a:off x="7299700" y="975525"/>
            <a:ext cx="1078200" cy="424500"/>
          </a:xfrm>
          <a:prstGeom prst="rect">
            <a:avLst/>
          </a:prstGeom>
          <a:noFill/>
          <a:ln cap="flat" cmpd="sng" w="28575">
            <a:solidFill>
              <a:srgbClr val="25AAE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62"/>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Titles</a:t>
            </a:r>
            <a:endParaRPr sz="2400">
              <a:solidFill>
                <a:srgbClr val="434343"/>
              </a:solidFill>
              <a:latin typeface="Avenir"/>
              <a:ea typeface="Avenir"/>
              <a:cs typeface="Avenir"/>
              <a:sym typeface="Avenir"/>
            </a:endParaRPr>
          </a:p>
        </p:txBody>
      </p:sp>
      <p:sp>
        <p:nvSpPr>
          <p:cNvPr id="388" name="Google Shape;388;p62"/>
          <p:cNvSpPr txBox="1"/>
          <p:nvPr/>
        </p:nvSpPr>
        <p:spPr>
          <a:xfrm>
            <a:off x="353400" y="1358650"/>
            <a:ext cx="8437200" cy="1708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solidFill>
                  <a:srgbClr val="3C3C3B"/>
                </a:solidFill>
                <a:latin typeface="Avenir"/>
                <a:ea typeface="Avenir"/>
                <a:cs typeface="Avenir"/>
                <a:sym typeface="Avenir"/>
              </a:rPr>
              <a:t>A </a:t>
            </a:r>
            <a:r>
              <a:rPr b="1" lang="en" sz="1800">
                <a:solidFill>
                  <a:srgbClr val="3C3C3B"/>
                </a:solidFill>
                <a:latin typeface="Avenir"/>
                <a:ea typeface="Avenir"/>
                <a:cs typeface="Avenir"/>
                <a:sym typeface="Avenir"/>
              </a:rPr>
              <a:t>title</a:t>
            </a:r>
            <a:r>
              <a:rPr lang="en" sz="1800">
                <a:solidFill>
                  <a:srgbClr val="3C3C3B"/>
                </a:solidFill>
                <a:latin typeface="Avenir"/>
                <a:ea typeface="Avenir"/>
                <a:cs typeface="Avenir"/>
                <a:sym typeface="Avenir"/>
              </a:rPr>
              <a:t> describes a particular chart/graph. The titles are placed above the axes in the center, left edge, or right edge. There are two options for titles – you can either set the </a:t>
            </a:r>
            <a:r>
              <a:rPr b="1" lang="en" sz="1800">
                <a:solidFill>
                  <a:srgbClr val="3C3C3B"/>
                </a:solidFill>
                <a:latin typeface="Avenir"/>
                <a:ea typeface="Avenir"/>
                <a:cs typeface="Avenir"/>
                <a:sym typeface="Avenir"/>
              </a:rPr>
              <a:t>Figure title</a:t>
            </a:r>
            <a:r>
              <a:rPr lang="en" sz="1800">
                <a:solidFill>
                  <a:srgbClr val="3C3C3B"/>
                </a:solidFill>
                <a:latin typeface="Avenir"/>
                <a:ea typeface="Avenir"/>
                <a:cs typeface="Avenir"/>
                <a:sym typeface="Avenir"/>
              </a:rPr>
              <a:t> or the title of an </a:t>
            </a:r>
            <a:r>
              <a:rPr b="1" lang="en" sz="1800">
                <a:solidFill>
                  <a:srgbClr val="3C3C3B"/>
                </a:solidFill>
                <a:latin typeface="Avenir"/>
                <a:ea typeface="Avenir"/>
                <a:cs typeface="Avenir"/>
                <a:sym typeface="Avenir"/>
              </a:rPr>
              <a:t>Axes</a:t>
            </a:r>
            <a:r>
              <a:rPr lang="en" sz="1800">
                <a:solidFill>
                  <a:srgbClr val="3C3C3B"/>
                </a:solidFill>
                <a:latin typeface="Avenir"/>
                <a:ea typeface="Avenir"/>
                <a:cs typeface="Avenir"/>
                <a:sym typeface="Avenir"/>
              </a:rPr>
              <a:t>. The </a:t>
            </a:r>
            <a:r>
              <a:rPr b="1" lang="en" sz="1800">
                <a:solidFill>
                  <a:srgbClr val="3D85C6"/>
                </a:solidFill>
                <a:latin typeface="Avenir"/>
                <a:ea typeface="Avenir"/>
                <a:cs typeface="Avenir"/>
                <a:sym typeface="Avenir"/>
              </a:rPr>
              <a:t>suptitle() </a:t>
            </a:r>
            <a:r>
              <a:rPr lang="en" sz="1800">
                <a:solidFill>
                  <a:srgbClr val="3C3C3B"/>
                </a:solidFill>
                <a:latin typeface="Avenir"/>
                <a:ea typeface="Avenir"/>
                <a:cs typeface="Avenir"/>
                <a:sym typeface="Avenir"/>
              </a:rPr>
              <a:t>function sets the title for the current and specified Figure. The </a:t>
            </a:r>
            <a:r>
              <a:rPr b="1" lang="en" sz="1800">
                <a:solidFill>
                  <a:srgbClr val="3D85C6"/>
                </a:solidFill>
                <a:latin typeface="Avenir"/>
                <a:ea typeface="Avenir"/>
                <a:cs typeface="Avenir"/>
                <a:sym typeface="Avenir"/>
              </a:rPr>
              <a:t>title() </a:t>
            </a:r>
            <a:r>
              <a:rPr lang="en" sz="1800">
                <a:solidFill>
                  <a:srgbClr val="3C3C3B"/>
                </a:solidFill>
                <a:latin typeface="Avenir"/>
                <a:ea typeface="Avenir"/>
                <a:cs typeface="Avenir"/>
                <a:sym typeface="Avenir"/>
              </a:rPr>
              <a:t>function helps in setting the title for the current and specified axes</a:t>
            </a:r>
            <a:endParaRPr sz="1800">
              <a:solidFill>
                <a:srgbClr val="3C3C3B"/>
              </a:solidFill>
              <a:latin typeface="Avenir"/>
              <a:ea typeface="Avenir"/>
              <a:cs typeface="Avenir"/>
              <a:sym typeface="Avenir"/>
            </a:endParaRPr>
          </a:p>
        </p:txBody>
      </p:sp>
      <p:sp>
        <p:nvSpPr>
          <p:cNvPr id="389" name="Google Shape;389;p62"/>
          <p:cNvSpPr txBox="1"/>
          <p:nvPr/>
        </p:nvSpPr>
        <p:spPr>
          <a:xfrm>
            <a:off x="1980450" y="3232063"/>
            <a:ext cx="4245300" cy="8085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101600" rtl="0" algn="l">
              <a:lnSpc>
                <a:spcPct val="100000"/>
              </a:lnSpc>
              <a:spcBef>
                <a:spcPts val="0"/>
              </a:spcBef>
              <a:spcAft>
                <a:spcPts val="0"/>
              </a:spcAft>
              <a:buNone/>
            </a:pPr>
            <a:r>
              <a:rPr b="1" lang="en">
                <a:solidFill>
                  <a:schemeClr val="dk1"/>
                </a:solidFill>
                <a:latin typeface="Courier New"/>
                <a:ea typeface="Courier New"/>
                <a:cs typeface="Courier New"/>
                <a:sym typeface="Courier New"/>
              </a:rPr>
              <a:t>fig = plt.figure()</a:t>
            </a:r>
            <a:endParaRPr b="1">
              <a:solidFill>
                <a:schemeClr val="dk1"/>
              </a:solidFill>
              <a:latin typeface="Courier New"/>
              <a:ea typeface="Courier New"/>
              <a:cs typeface="Courier New"/>
              <a:sym typeface="Courier New"/>
            </a:endParaRPr>
          </a:p>
          <a:p>
            <a:pPr indent="0" lvl="0" marL="0" marR="101600" rtl="0" algn="l">
              <a:lnSpc>
                <a:spcPct val="100000"/>
              </a:lnSpc>
              <a:spcBef>
                <a:spcPts val="0"/>
              </a:spcBef>
              <a:spcAft>
                <a:spcPts val="0"/>
              </a:spcAft>
              <a:buNone/>
            </a:pPr>
            <a:r>
              <a:rPr b="1" lang="en">
                <a:solidFill>
                  <a:schemeClr val="dk1"/>
                </a:solidFill>
                <a:latin typeface="Courier New"/>
                <a:ea typeface="Courier New"/>
                <a:cs typeface="Courier New"/>
                <a:sym typeface="Courier New"/>
              </a:rPr>
              <a:t>fig.suptitle('Suptitle', fontsize=10, fontweight='bold')</a:t>
            </a:r>
            <a:endParaRPr b="1">
              <a:solidFill>
                <a:schemeClr val="dk1"/>
              </a:solidFill>
              <a:latin typeface="Courier New"/>
              <a:ea typeface="Courier New"/>
              <a:cs typeface="Courier New"/>
              <a:sym typeface="Courier New"/>
            </a:endParaRPr>
          </a:p>
        </p:txBody>
      </p:sp>
      <p:sp>
        <p:nvSpPr>
          <p:cNvPr id="390" name="Google Shape;390;p62"/>
          <p:cNvSpPr txBox="1"/>
          <p:nvPr/>
        </p:nvSpPr>
        <p:spPr>
          <a:xfrm>
            <a:off x="352050" y="4205175"/>
            <a:ext cx="8287500" cy="5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C3C3B"/>
                </a:solidFill>
                <a:highlight>
                  <a:srgbClr val="FFFFFF"/>
                </a:highlight>
                <a:latin typeface="Avenir"/>
                <a:ea typeface="Avenir"/>
                <a:cs typeface="Avenir"/>
                <a:sym typeface="Avenir"/>
              </a:rPr>
              <a:t>This creates a bold Figure title with a text subtitle and a font size of 10</a:t>
            </a:r>
            <a:endParaRPr sz="1800">
              <a:latin typeface="Avenir"/>
              <a:ea typeface="Avenir"/>
              <a:cs typeface="Avenir"/>
              <a:sym typeface="Aveni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63"/>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Titles</a:t>
            </a:r>
            <a:endParaRPr sz="2400">
              <a:solidFill>
                <a:srgbClr val="434343"/>
              </a:solidFill>
              <a:latin typeface="Avenir"/>
              <a:ea typeface="Avenir"/>
              <a:cs typeface="Avenir"/>
              <a:sym typeface="Avenir"/>
            </a:endParaRPr>
          </a:p>
        </p:txBody>
      </p:sp>
      <p:sp>
        <p:nvSpPr>
          <p:cNvPr id="396" name="Google Shape;396;p63"/>
          <p:cNvSpPr txBox="1"/>
          <p:nvPr/>
        </p:nvSpPr>
        <p:spPr>
          <a:xfrm>
            <a:off x="2146950" y="1944975"/>
            <a:ext cx="3912300" cy="4701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101600" rtl="0" algn="ctr">
              <a:lnSpc>
                <a:spcPct val="100000"/>
              </a:lnSpc>
              <a:spcBef>
                <a:spcPts val="0"/>
              </a:spcBef>
              <a:spcAft>
                <a:spcPts val="0"/>
              </a:spcAft>
              <a:buNone/>
            </a:pPr>
            <a:r>
              <a:rPr b="1" lang="en">
                <a:solidFill>
                  <a:schemeClr val="dk1"/>
                </a:solidFill>
                <a:latin typeface="Courier New"/>
                <a:ea typeface="Courier New"/>
                <a:cs typeface="Courier New"/>
                <a:sym typeface="Courier New"/>
              </a:rPr>
              <a:t>plt.title('Title', fontsize=16)</a:t>
            </a:r>
            <a:endParaRPr b="1">
              <a:solidFill>
                <a:schemeClr val="dk1"/>
              </a:solidFill>
              <a:latin typeface="Courier New"/>
              <a:ea typeface="Courier New"/>
              <a:cs typeface="Courier New"/>
              <a:sym typeface="Courier New"/>
            </a:endParaRPr>
          </a:p>
        </p:txBody>
      </p:sp>
      <p:sp>
        <p:nvSpPr>
          <p:cNvPr id="397" name="Google Shape;397;p63"/>
          <p:cNvSpPr txBox="1"/>
          <p:nvPr/>
        </p:nvSpPr>
        <p:spPr>
          <a:xfrm>
            <a:off x="453750" y="2945800"/>
            <a:ext cx="8287500" cy="7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C3C3B"/>
                </a:solidFill>
                <a:latin typeface="Avenir"/>
                <a:ea typeface="Avenir"/>
                <a:cs typeface="Avenir"/>
                <a:sym typeface="Avenir"/>
              </a:rPr>
              <a:t>The </a:t>
            </a:r>
            <a:r>
              <a:rPr b="1" lang="en" sz="1800">
                <a:solidFill>
                  <a:srgbClr val="3D85C6"/>
                </a:solidFill>
                <a:latin typeface="Avenir"/>
                <a:ea typeface="Avenir"/>
                <a:cs typeface="Avenir"/>
                <a:sym typeface="Avenir"/>
              </a:rPr>
              <a:t>plt.title</a:t>
            </a:r>
            <a:r>
              <a:rPr lang="en" sz="1800">
                <a:solidFill>
                  <a:srgbClr val="3C3C3B"/>
                </a:solidFill>
                <a:latin typeface="Avenir"/>
                <a:ea typeface="Avenir"/>
                <a:cs typeface="Avenir"/>
                <a:sym typeface="Avenir"/>
              </a:rPr>
              <a:t> function will add a title to the Figure with text as </a:t>
            </a:r>
            <a:r>
              <a:rPr b="1" lang="en" sz="1800">
                <a:solidFill>
                  <a:srgbClr val="3D85C6"/>
                </a:solidFill>
                <a:latin typeface="Avenir"/>
                <a:ea typeface="Avenir"/>
                <a:cs typeface="Avenir"/>
                <a:sym typeface="Avenir"/>
              </a:rPr>
              <a:t>Title</a:t>
            </a:r>
            <a:r>
              <a:rPr lang="en" sz="1800">
                <a:solidFill>
                  <a:srgbClr val="3C3C3B"/>
                </a:solidFill>
                <a:latin typeface="Avenir"/>
                <a:ea typeface="Avenir"/>
                <a:cs typeface="Avenir"/>
                <a:sym typeface="Avenir"/>
              </a:rPr>
              <a:t> and font size of </a:t>
            </a:r>
            <a:r>
              <a:rPr b="1" lang="en" sz="1800">
                <a:solidFill>
                  <a:srgbClr val="3D85C6"/>
                </a:solidFill>
                <a:latin typeface="Avenir"/>
                <a:ea typeface="Avenir"/>
                <a:cs typeface="Avenir"/>
                <a:sym typeface="Avenir"/>
              </a:rPr>
              <a:t>16</a:t>
            </a:r>
            <a:r>
              <a:rPr lang="en" sz="1800">
                <a:solidFill>
                  <a:srgbClr val="3C3C3B"/>
                </a:solidFill>
                <a:latin typeface="Avenir"/>
                <a:ea typeface="Avenir"/>
                <a:cs typeface="Avenir"/>
                <a:sym typeface="Avenir"/>
              </a:rPr>
              <a:t> in this case.</a:t>
            </a:r>
            <a:endParaRPr sz="1800">
              <a:latin typeface="Avenir"/>
              <a:ea typeface="Avenir"/>
              <a:cs typeface="Avenir"/>
              <a:sym typeface="Aveni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64"/>
          <p:cNvSpPr txBox="1"/>
          <p:nvPr/>
        </p:nvSpPr>
        <p:spPr>
          <a:xfrm>
            <a:off x="457200" y="2419350"/>
            <a:ext cx="6763800" cy="885300"/>
          </a:xfrm>
          <a:prstGeom prst="rect">
            <a:avLst/>
          </a:prstGeom>
          <a:noFill/>
          <a:ln>
            <a:noFill/>
          </a:ln>
        </p:spPr>
        <p:txBody>
          <a:bodyPr anchorCtr="0" anchor="t" bIns="17150" lIns="34300" spcFirstLastPara="1" rIns="34300" wrap="square" tIns="17150">
            <a:noAutofit/>
          </a:bodyPr>
          <a:lstStyle/>
          <a:p>
            <a:pPr indent="0" lvl="0" marL="0" marR="0" rtl="0" algn="l">
              <a:lnSpc>
                <a:spcPct val="115000"/>
              </a:lnSpc>
              <a:spcBef>
                <a:spcPts val="0"/>
              </a:spcBef>
              <a:spcAft>
                <a:spcPts val="0"/>
              </a:spcAft>
              <a:buClr>
                <a:srgbClr val="000000"/>
              </a:buClr>
              <a:buSzPts val="1200"/>
              <a:buFont typeface="Arial"/>
              <a:buNone/>
            </a:pPr>
            <a:r>
              <a:rPr lang="en" sz="4000">
                <a:latin typeface="Avenir"/>
                <a:ea typeface="Avenir"/>
                <a:cs typeface="Avenir"/>
                <a:sym typeface="Avenir"/>
              </a:rPr>
              <a:t>Text</a:t>
            </a:r>
            <a:endParaRPr b="0" i="0" sz="4000" u="none" cap="none" strike="noStrike">
              <a:latin typeface="Avenir"/>
              <a:ea typeface="Avenir"/>
              <a:cs typeface="Avenir"/>
              <a:sym typeface="Aveni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nvSpPr>
        <p:spPr>
          <a:xfrm>
            <a:off x="376989" y="140875"/>
            <a:ext cx="74517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Anatomy of a matplotlib figure</a:t>
            </a:r>
            <a:endParaRPr b="0" i="0" sz="2400" u="none" cap="none" strike="noStrike">
              <a:solidFill>
                <a:srgbClr val="434343"/>
              </a:solidFill>
              <a:latin typeface="Avenir"/>
              <a:ea typeface="Avenir"/>
              <a:cs typeface="Avenir"/>
              <a:sym typeface="Avenir"/>
            </a:endParaRPr>
          </a:p>
        </p:txBody>
      </p:sp>
      <p:pic>
        <p:nvPicPr>
          <p:cNvPr id="97" name="Google Shape;97;p20"/>
          <p:cNvPicPr preferRelativeResize="0"/>
          <p:nvPr/>
        </p:nvPicPr>
        <p:blipFill>
          <a:blip r:embed="rId3">
            <a:alphaModFix/>
          </a:blip>
          <a:stretch>
            <a:fillRect/>
          </a:stretch>
        </p:blipFill>
        <p:spPr>
          <a:xfrm>
            <a:off x="2281400" y="1065385"/>
            <a:ext cx="4581200" cy="39257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65"/>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Text</a:t>
            </a:r>
            <a:endParaRPr sz="2400">
              <a:solidFill>
                <a:srgbClr val="434343"/>
              </a:solidFill>
              <a:latin typeface="Avenir"/>
              <a:ea typeface="Avenir"/>
              <a:cs typeface="Avenir"/>
              <a:sym typeface="Avenir"/>
            </a:endParaRPr>
          </a:p>
        </p:txBody>
      </p:sp>
      <p:sp>
        <p:nvSpPr>
          <p:cNvPr id="409" name="Google Shape;409;p65"/>
          <p:cNvSpPr txBox="1"/>
          <p:nvPr/>
        </p:nvSpPr>
        <p:spPr>
          <a:xfrm>
            <a:off x="353400" y="1358650"/>
            <a:ext cx="8437200" cy="1204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solidFill>
                  <a:srgbClr val="3C3C3B"/>
                </a:solidFill>
                <a:latin typeface="Avenir"/>
                <a:ea typeface="Avenir"/>
                <a:cs typeface="Avenir"/>
                <a:sym typeface="Avenir"/>
              </a:rPr>
              <a:t>There are two options for </a:t>
            </a:r>
            <a:r>
              <a:rPr b="1" lang="en" sz="1800">
                <a:solidFill>
                  <a:srgbClr val="3C3C3B"/>
                </a:solidFill>
                <a:latin typeface="Avenir"/>
                <a:ea typeface="Avenir"/>
                <a:cs typeface="Avenir"/>
                <a:sym typeface="Avenir"/>
              </a:rPr>
              <a:t>text</a:t>
            </a:r>
            <a:r>
              <a:rPr lang="en" sz="1800">
                <a:solidFill>
                  <a:srgbClr val="3C3C3B"/>
                </a:solidFill>
                <a:latin typeface="Avenir"/>
                <a:ea typeface="Avenir"/>
                <a:cs typeface="Avenir"/>
                <a:sym typeface="Avenir"/>
              </a:rPr>
              <a:t> – you can either add text to a Figure or text to an Axes. The </a:t>
            </a:r>
            <a:r>
              <a:rPr lang="en" sz="1800">
                <a:solidFill>
                  <a:srgbClr val="3D85C6"/>
                </a:solidFill>
                <a:latin typeface="Avenir"/>
                <a:ea typeface="Avenir"/>
                <a:cs typeface="Avenir"/>
                <a:sym typeface="Avenir"/>
              </a:rPr>
              <a:t>figtext(x, y, text) </a:t>
            </a:r>
            <a:r>
              <a:rPr lang="en" sz="1800">
                <a:solidFill>
                  <a:srgbClr val="3C3C3B"/>
                </a:solidFill>
                <a:latin typeface="Avenir"/>
                <a:ea typeface="Avenir"/>
                <a:cs typeface="Avenir"/>
                <a:sym typeface="Avenir"/>
              </a:rPr>
              <a:t>and </a:t>
            </a:r>
            <a:r>
              <a:rPr lang="en" sz="1800">
                <a:solidFill>
                  <a:srgbClr val="3D85C6"/>
                </a:solidFill>
                <a:latin typeface="Avenir"/>
                <a:ea typeface="Avenir"/>
                <a:cs typeface="Avenir"/>
                <a:sym typeface="Avenir"/>
              </a:rPr>
              <a:t>text(x, y, text)</a:t>
            </a:r>
            <a:r>
              <a:rPr lang="en" sz="1800">
                <a:solidFill>
                  <a:srgbClr val="3C3C3B"/>
                </a:solidFill>
                <a:latin typeface="Avenir"/>
                <a:ea typeface="Avenir"/>
                <a:cs typeface="Avenir"/>
                <a:sym typeface="Avenir"/>
              </a:rPr>
              <a:t> functions add text at locations </a:t>
            </a:r>
            <a:r>
              <a:rPr lang="en" sz="1800">
                <a:solidFill>
                  <a:srgbClr val="3D85C6"/>
                </a:solidFill>
                <a:latin typeface="Avenir"/>
                <a:ea typeface="Avenir"/>
                <a:cs typeface="Avenir"/>
                <a:sym typeface="Avenir"/>
              </a:rPr>
              <a:t>x</a:t>
            </a:r>
            <a:r>
              <a:rPr lang="en" sz="1800">
                <a:solidFill>
                  <a:srgbClr val="3C3C3B"/>
                </a:solidFill>
                <a:latin typeface="Avenir"/>
                <a:ea typeface="Avenir"/>
                <a:cs typeface="Avenir"/>
                <a:sym typeface="Avenir"/>
              </a:rPr>
              <a:t> or </a:t>
            </a:r>
            <a:r>
              <a:rPr lang="en" sz="1800">
                <a:solidFill>
                  <a:srgbClr val="3D85C6"/>
                </a:solidFill>
                <a:latin typeface="Avenir"/>
                <a:ea typeface="Avenir"/>
                <a:cs typeface="Avenir"/>
                <a:sym typeface="Avenir"/>
              </a:rPr>
              <a:t>y</a:t>
            </a:r>
            <a:r>
              <a:rPr lang="en" sz="1800">
                <a:solidFill>
                  <a:srgbClr val="3C3C3B"/>
                </a:solidFill>
                <a:latin typeface="Avenir"/>
                <a:ea typeface="Avenir"/>
                <a:cs typeface="Avenir"/>
                <a:sym typeface="Avenir"/>
              </a:rPr>
              <a:t> for a Figure</a:t>
            </a:r>
            <a:endParaRPr sz="1800">
              <a:solidFill>
                <a:srgbClr val="3C3C3B"/>
              </a:solidFill>
              <a:latin typeface="Avenir"/>
              <a:ea typeface="Avenir"/>
              <a:cs typeface="Avenir"/>
              <a:sym typeface="Avenir"/>
            </a:endParaRPr>
          </a:p>
        </p:txBody>
      </p:sp>
      <p:sp>
        <p:nvSpPr>
          <p:cNvPr id="410" name="Google Shape;410;p65"/>
          <p:cNvSpPr txBox="1"/>
          <p:nvPr/>
        </p:nvSpPr>
        <p:spPr>
          <a:xfrm>
            <a:off x="364800" y="2695375"/>
            <a:ext cx="8437200" cy="6480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101600" rtl="0" algn="l">
              <a:lnSpc>
                <a:spcPct val="100000"/>
              </a:lnSpc>
              <a:spcBef>
                <a:spcPts val="0"/>
              </a:spcBef>
              <a:spcAft>
                <a:spcPts val="0"/>
              </a:spcAft>
              <a:buNone/>
            </a:pPr>
            <a:r>
              <a:rPr b="1" lang="en">
                <a:solidFill>
                  <a:schemeClr val="dk1"/>
                </a:solidFill>
                <a:latin typeface="Courier New"/>
                <a:ea typeface="Courier New"/>
                <a:cs typeface="Courier New"/>
                <a:sym typeface="Courier New"/>
              </a:rPr>
              <a:t>ax.text(4, 6, 'Text in Data Coords', bbox={'facecolor': 'yellow', 'alpha':0.5, 'pad':10})</a:t>
            </a:r>
            <a:endParaRPr b="1">
              <a:solidFill>
                <a:schemeClr val="dk1"/>
              </a:solidFill>
              <a:latin typeface="Courier New"/>
              <a:ea typeface="Courier New"/>
              <a:cs typeface="Courier New"/>
              <a:sym typeface="Courier New"/>
            </a:endParaRPr>
          </a:p>
        </p:txBody>
      </p:sp>
      <p:sp>
        <p:nvSpPr>
          <p:cNvPr id="411" name="Google Shape;411;p65"/>
          <p:cNvSpPr txBox="1"/>
          <p:nvPr/>
        </p:nvSpPr>
        <p:spPr>
          <a:xfrm>
            <a:off x="352050" y="3595575"/>
            <a:ext cx="8287500" cy="1145400"/>
          </a:xfrm>
          <a:prstGeom prst="rect">
            <a:avLst/>
          </a:prstGeom>
          <a:noFill/>
          <a:ln>
            <a:noFill/>
          </a:ln>
        </p:spPr>
        <p:txBody>
          <a:bodyPr anchorCtr="0" anchor="t" bIns="91425" lIns="91425" spcFirstLastPara="1" rIns="91425" wrap="square" tIns="91425">
            <a:noAutofit/>
          </a:bodyPr>
          <a:lstStyle/>
          <a:p>
            <a:pPr indent="-342900" lvl="0" marL="457200" rtl="0" algn="just">
              <a:lnSpc>
                <a:spcPct val="100000"/>
              </a:lnSpc>
              <a:spcBef>
                <a:spcPts val="0"/>
              </a:spcBef>
              <a:spcAft>
                <a:spcPts val="0"/>
              </a:spcAft>
              <a:buSzPts val="1800"/>
              <a:buFont typeface="Avenir"/>
              <a:buChar char="●"/>
            </a:pPr>
            <a:r>
              <a:rPr lang="en" sz="1800">
                <a:solidFill>
                  <a:srgbClr val="3C3C3B"/>
                </a:solidFill>
                <a:latin typeface="Avenir"/>
                <a:ea typeface="Avenir"/>
                <a:cs typeface="Avenir"/>
                <a:sym typeface="Avenir"/>
              </a:rPr>
              <a:t>This creates a yellow text box with the text </a:t>
            </a:r>
            <a:r>
              <a:rPr b="1" lang="en" sz="1800">
                <a:solidFill>
                  <a:srgbClr val="3D85C6"/>
                </a:solidFill>
                <a:latin typeface="Avenir"/>
                <a:ea typeface="Avenir"/>
                <a:cs typeface="Avenir"/>
                <a:sym typeface="Avenir"/>
              </a:rPr>
              <a:t>Text in Data Coords</a:t>
            </a:r>
            <a:r>
              <a:rPr lang="en" sz="1800">
                <a:solidFill>
                  <a:srgbClr val="3C3C3B"/>
                </a:solidFill>
                <a:latin typeface="Avenir"/>
                <a:ea typeface="Avenir"/>
                <a:cs typeface="Avenir"/>
                <a:sym typeface="Avenir"/>
              </a:rPr>
              <a:t>.</a:t>
            </a:r>
            <a:endParaRPr sz="1800">
              <a:solidFill>
                <a:srgbClr val="3C3C3B"/>
              </a:solidFill>
              <a:latin typeface="Avenir"/>
              <a:ea typeface="Avenir"/>
              <a:cs typeface="Avenir"/>
              <a:sym typeface="Avenir"/>
            </a:endParaRPr>
          </a:p>
          <a:p>
            <a:pPr indent="-342900" lvl="0" marL="457200" rtl="0" algn="just">
              <a:lnSpc>
                <a:spcPct val="100000"/>
              </a:lnSpc>
              <a:spcBef>
                <a:spcPts val="1000"/>
              </a:spcBef>
              <a:spcAft>
                <a:spcPts val="0"/>
              </a:spcAft>
              <a:buClr>
                <a:srgbClr val="3C3C3B"/>
              </a:buClr>
              <a:buSzPts val="1800"/>
              <a:buFont typeface="Avenir"/>
              <a:buChar char="●"/>
            </a:pPr>
            <a:r>
              <a:rPr lang="en" sz="1800">
                <a:solidFill>
                  <a:srgbClr val="3C3C3B"/>
                </a:solidFill>
                <a:latin typeface="Avenir"/>
                <a:ea typeface="Avenir"/>
                <a:cs typeface="Avenir"/>
                <a:sym typeface="Avenir"/>
              </a:rPr>
              <a:t>Text can be used to provide additional textual information to a visualization. To annotate something, Matplotlib offers annotations</a:t>
            </a:r>
            <a:endParaRPr sz="1800">
              <a:solidFill>
                <a:srgbClr val="3C3C3B"/>
              </a:solidFill>
              <a:latin typeface="Avenir"/>
              <a:ea typeface="Avenir"/>
              <a:cs typeface="Avenir"/>
              <a:sym typeface="Aveni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66"/>
          <p:cNvSpPr txBox="1"/>
          <p:nvPr/>
        </p:nvSpPr>
        <p:spPr>
          <a:xfrm>
            <a:off x="457200" y="2419350"/>
            <a:ext cx="6763800" cy="885300"/>
          </a:xfrm>
          <a:prstGeom prst="rect">
            <a:avLst/>
          </a:prstGeom>
          <a:noFill/>
          <a:ln>
            <a:noFill/>
          </a:ln>
        </p:spPr>
        <p:txBody>
          <a:bodyPr anchorCtr="0" anchor="t" bIns="17150" lIns="34300" spcFirstLastPara="1" rIns="34300" wrap="square" tIns="17150">
            <a:noAutofit/>
          </a:bodyPr>
          <a:lstStyle/>
          <a:p>
            <a:pPr indent="0" lvl="0" marL="0" marR="0" rtl="0" algn="l">
              <a:lnSpc>
                <a:spcPct val="115000"/>
              </a:lnSpc>
              <a:spcBef>
                <a:spcPts val="0"/>
              </a:spcBef>
              <a:spcAft>
                <a:spcPts val="0"/>
              </a:spcAft>
              <a:buClr>
                <a:srgbClr val="000000"/>
              </a:buClr>
              <a:buSzPts val="1200"/>
              <a:buFont typeface="Arial"/>
              <a:buNone/>
            </a:pPr>
            <a:r>
              <a:rPr lang="en" sz="4000">
                <a:latin typeface="Avenir"/>
                <a:ea typeface="Avenir"/>
                <a:cs typeface="Avenir"/>
                <a:sym typeface="Avenir"/>
              </a:rPr>
              <a:t>Annotations</a:t>
            </a:r>
            <a:endParaRPr b="0" i="0" sz="4000" u="none" cap="none" strike="noStrike">
              <a:latin typeface="Avenir"/>
              <a:ea typeface="Avenir"/>
              <a:cs typeface="Avenir"/>
              <a:sym typeface="Aveni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67"/>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Annotations</a:t>
            </a:r>
            <a:endParaRPr sz="2400">
              <a:solidFill>
                <a:srgbClr val="434343"/>
              </a:solidFill>
              <a:latin typeface="Avenir"/>
              <a:ea typeface="Avenir"/>
              <a:cs typeface="Avenir"/>
              <a:sym typeface="Avenir"/>
            </a:endParaRPr>
          </a:p>
        </p:txBody>
      </p:sp>
      <p:sp>
        <p:nvSpPr>
          <p:cNvPr id="423" name="Google Shape;423;p67"/>
          <p:cNvSpPr txBox="1"/>
          <p:nvPr/>
        </p:nvSpPr>
        <p:spPr>
          <a:xfrm>
            <a:off x="442850" y="1652100"/>
            <a:ext cx="8437200" cy="1839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solidFill>
                  <a:srgbClr val="3C3C3B"/>
                </a:solidFill>
                <a:latin typeface="Avenir"/>
                <a:ea typeface="Avenir"/>
                <a:cs typeface="Avenir"/>
                <a:sym typeface="Avenir"/>
              </a:rPr>
              <a:t>Compared to text that is placed at an arbitrary position on the Axes, </a:t>
            </a:r>
            <a:r>
              <a:rPr b="1" lang="en" sz="1800">
                <a:solidFill>
                  <a:srgbClr val="3C3C3B"/>
                </a:solidFill>
                <a:latin typeface="Avenir"/>
                <a:ea typeface="Avenir"/>
                <a:cs typeface="Avenir"/>
                <a:sym typeface="Avenir"/>
              </a:rPr>
              <a:t>annotations</a:t>
            </a:r>
            <a:r>
              <a:rPr lang="en" sz="1800">
                <a:solidFill>
                  <a:srgbClr val="3C3C3B"/>
                </a:solidFill>
                <a:latin typeface="Avenir"/>
                <a:ea typeface="Avenir"/>
                <a:cs typeface="Avenir"/>
                <a:sym typeface="Avenir"/>
              </a:rPr>
              <a:t> are used to annotate some features of the plot. In annotations, there are two locations to consider: the annotated location, </a:t>
            </a:r>
            <a:r>
              <a:rPr lang="en" sz="1800">
                <a:solidFill>
                  <a:srgbClr val="3D85C6"/>
                </a:solidFill>
                <a:latin typeface="Avenir"/>
                <a:ea typeface="Avenir"/>
                <a:cs typeface="Avenir"/>
                <a:sym typeface="Avenir"/>
              </a:rPr>
              <a:t>xy</a:t>
            </a:r>
            <a:r>
              <a:rPr lang="en" sz="1800">
                <a:solidFill>
                  <a:srgbClr val="3C3C3B"/>
                </a:solidFill>
                <a:latin typeface="Avenir"/>
                <a:ea typeface="Avenir"/>
                <a:cs typeface="Avenir"/>
                <a:sym typeface="Avenir"/>
              </a:rPr>
              <a:t>, and the location of the annotation, text </a:t>
            </a:r>
            <a:r>
              <a:rPr lang="en" sz="1800">
                <a:solidFill>
                  <a:srgbClr val="3D85C6"/>
                </a:solidFill>
                <a:latin typeface="Avenir"/>
                <a:ea typeface="Avenir"/>
                <a:cs typeface="Avenir"/>
                <a:sym typeface="Avenir"/>
              </a:rPr>
              <a:t>xytext.</a:t>
            </a:r>
            <a:r>
              <a:rPr lang="en" sz="1800">
                <a:solidFill>
                  <a:srgbClr val="3C3C3B"/>
                </a:solidFill>
                <a:latin typeface="Avenir"/>
                <a:ea typeface="Avenir"/>
                <a:cs typeface="Avenir"/>
                <a:sym typeface="Avenir"/>
              </a:rPr>
              <a:t> It is useful to specify the parameter </a:t>
            </a:r>
            <a:r>
              <a:rPr lang="en" sz="1800">
                <a:solidFill>
                  <a:srgbClr val="3D85C6"/>
                </a:solidFill>
                <a:latin typeface="Avenir"/>
                <a:ea typeface="Avenir"/>
                <a:cs typeface="Avenir"/>
                <a:sym typeface="Avenir"/>
              </a:rPr>
              <a:t>arrowprops,</a:t>
            </a:r>
            <a:r>
              <a:rPr lang="en" sz="1800">
                <a:solidFill>
                  <a:srgbClr val="3C3C3B"/>
                </a:solidFill>
                <a:latin typeface="Avenir"/>
                <a:ea typeface="Avenir"/>
                <a:cs typeface="Avenir"/>
                <a:sym typeface="Avenir"/>
              </a:rPr>
              <a:t> which results in an arrow pointing to the annotated location</a:t>
            </a:r>
            <a:endParaRPr sz="1800">
              <a:solidFill>
                <a:srgbClr val="3C3C3B"/>
              </a:solidFill>
              <a:latin typeface="Avenir"/>
              <a:ea typeface="Avenir"/>
              <a:cs typeface="Avenir"/>
              <a:sym typeface="Aveni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p68"/>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Annotations - Example</a:t>
            </a:r>
            <a:endParaRPr sz="2400">
              <a:solidFill>
                <a:srgbClr val="434343"/>
              </a:solidFill>
              <a:latin typeface="Avenir"/>
              <a:ea typeface="Avenir"/>
              <a:cs typeface="Avenir"/>
              <a:sym typeface="Avenir"/>
            </a:endParaRPr>
          </a:p>
        </p:txBody>
      </p:sp>
      <p:sp>
        <p:nvSpPr>
          <p:cNvPr id="429" name="Google Shape;429;p68"/>
          <p:cNvSpPr txBox="1"/>
          <p:nvPr/>
        </p:nvSpPr>
        <p:spPr>
          <a:xfrm>
            <a:off x="1209900" y="1247550"/>
            <a:ext cx="6724200" cy="6480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101600" rtl="0" algn="l">
              <a:lnSpc>
                <a:spcPct val="100000"/>
              </a:lnSpc>
              <a:spcBef>
                <a:spcPts val="0"/>
              </a:spcBef>
              <a:spcAft>
                <a:spcPts val="0"/>
              </a:spcAft>
              <a:buNone/>
            </a:pPr>
            <a:r>
              <a:rPr b="1" lang="en">
                <a:solidFill>
                  <a:schemeClr val="dk1"/>
                </a:solidFill>
                <a:latin typeface="Courier New"/>
                <a:ea typeface="Courier New"/>
                <a:cs typeface="Courier New"/>
                <a:sym typeface="Courier New"/>
              </a:rPr>
              <a:t>ax.annotate('Example of Annotate', xy=(4,2), xytext=(8,4), arrowprops=dict(facecolor='green', shrink=0.05))</a:t>
            </a:r>
            <a:endParaRPr b="1">
              <a:solidFill>
                <a:schemeClr val="dk1"/>
              </a:solidFill>
              <a:latin typeface="Courier New"/>
              <a:ea typeface="Courier New"/>
              <a:cs typeface="Courier New"/>
              <a:sym typeface="Courier New"/>
            </a:endParaRPr>
          </a:p>
        </p:txBody>
      </p:sp>
      <p:sp>
        <p:nvSpPr>
          <p:cNvPr id="430" name="Google Shape;430;p68"/>
          <p:cNvSpPr txBox="1"/>
          <p:nvPr/>
        </p:nvSpPr>
        <p:spPr>
          <a:xfrm>
            <a:off x="429300" y="1891200"/>
            <a:ext cx="8285400" cy="7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C3C3B"/>
                </a:solidFill>
                <a:latin typeface="Avenir"/>
                <a:ea typeface="Avenir"/>
                <a:cs typeface="Avenir"/>
                <a:sym typeface="Avenir"/>
              </a:rPr>
              <a:t>This creates a green arrow pointing to the data coordinates (4, 2) with the text </a:t>
            </a:r>
            <a:r>
              <a:rPr b="1" lang="en" sz="1800">
                <a:solidFill>
                  <a:srgbClr val="3C3C3B"/>
                </a:solidFill>
                <a:latin typeface="Avenir"/>
                <a:ea typeface="Avenir"/>
                <a:cs typeface="Avenir"/>
                <a:sym typeface="Avenir"/>
              </a:rPr>
              <a:t>Example of Annotate</a:t>
            </a:r>
            <a:r>
              <a:rPr lang="en" sz="1800">
                <a:solidFill>
                  <a:srgbClr val="3C3C3B"/>
                </a:solidFill>
                <a:latin typeface="Avenir"/>
                <a:ea typeface="Avenir"/>
                <a:cs typeface="Avenir"/>
                <a:sym typeface="Avenir"/>
              </a:rPr>
              <a:t> at data coordinates (8, 4):</a:t>
            </a:r>
            <a:endParaRPr sz="1800">
              <a:latin typeface="Avenir"/>
              <a:ea typeface="Avenir"/>
              <a:cs typeface="Avenir"/>
              <a:sym typeface="Avenir"/>
            </a:endParaRPr>
          </a:p>
        </p:txBody>
      </p:sp>
      <p:pic>
        <p:nvPicPr>
          <p:cNvPr id="431" name="Google Shape;431;p68"/>
          <p:cNvPicPr preferRelativeResize="0"/>
          <p:nvPr/>
        </p:nvPicPr>
        <p:blipFill>
          <a:blip r:embed="rId3">
            <a:alphaModFix/>
          </a:blip>
          <a:stretch>
            <a:fillRect/>
          </a:stretch>
        </p:blipFill>
        <p:spPr>
          <a:xfrm>
            <a:off x="2962312" y="2562150"/>
            <a:ext cx="3219363" cy="2212375"/>
          </a:xfrm>
          <a:prstGeom prst="rect">
            <a:avLst/>
          </a:prstGeom>
          <a:noFill/>
          <a:ln>
            <a:noFill/>
          </a:ln>
        </p:spPr>
      </p:pic>
      <p:sp>
        <p:nvSpPr>
          <p:cNvPr id="432" name="Google Shape;432;p68"/>
          <p:cNvSpPr txBox="1"/>
          <p:nvPr/>
        </p:nvSpPr>
        <p:spPr>
          <a:xfrm>
            <a:off x="3117575" y="4813675"/>
            <a:ext cx="3298500" cy="236700"/>
          </a:xfrm>
          <a:prstGeom prst="rect">
            <a:avLst/>
          </a:prstGeom>
          <a:noFill/>
          <a:ln>
            <a:noFill/>
          </a:ln>
        </p:spPr>
        <p:txBody>
          <a:bodyPr anchorCtr="0" anchor="t" bIns="91425" lIns="91425" spcFirstLastPara="1" rIns="91425" wrap="square" tIns="91425">
            <a:noAutofit/>
          </a:bodyPr>
          <a:lstStyle/>
          <a:p>
            <a:pPr indent="0" lvl="0" marL="0" rtl="0" algn="l">
              <a:lnSpc>
                <a:spcPct val="6000"/>
              </a:lnSpc>
              <a:spcBef>
                <a:spcPts val="0"/>
              </a:spcBef>
              <a:spcAft>
                <a:spcPts val="0"/>
              </a:spcAft>
              <a:buNone/>
            </a:pPr>
            <a:r>
              <a:rPr lang="en">
                <a:latin typeface="Avenir"/>
                <a:ea typeface="Avenir"/>
                <a:cs typeface="Avenir"/>
                <a:sym typeface="Avenir"/>
              </a:rPr>
              <a:t>Implementation of text commands</a:t>
            </a:r>
            <a:endParaRPr>
              <a:latin typeface="Avenir"/>
              <a:ea typeface="Avenir"/>
              <a:cs typeface="Avenir"/>
              <a:sym typeface="Aveni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69"/>
          <p:cNvSpPr txBox="1"/>
          <p:nvPr/>
        </p:nvSpPr>
        <p:spPr>
          <a:xfrm>
            <a:off x="457200" y="2419350"/>
            <a:ext cx="6763800" cy="885300"/>
          </a:xfrm>
          <a:prstGeom prst="rect">
            <a:avLst/>
          </a:prstGeom>
          <a:noFill/>
          <a:ln>
            <a:noFill/>
          </a:ln>
        </p:spPr>
        <p:txBody>
          <a:bodyPr anchorCtr="0" anchor="t" bIns="17150" lIns="34300" spcFirstLastPara="1" rIns="34300" wrap="square" tIns="17150">
            <a:noAutofit/>
          </a:bodyPr>
          <a:lstStyle/>
          <a:p>
            <a:pPr indent="0" lvl="0" marL="0" marR="0" rtl="0" algn="l">
              <a:lnSpc>
                <a:spcPct val="115000"/>
              </a:lnSpc>
              <a:spcBef>
                <a:spcPts val="0"/>
              </a:spcBef>
              <a:spcAft>
                <a:spcPts val="0"/>
              </a:spcAft>
              <a:buClr>
                <a:srgbClr val="000000"/>
              </a:buClr>
              <a:buSzPts val="1200"/>
              <a:buFont typeface="Arial"/>
              <a:buNone/>
            </a:pPr>
            <a:r>
              <a:rPr lang="en" sz="4000">
                <a:latin typeface="Avenir"/>
                <a:ea typeface="Avenir"/>
                <a:cs typeface="Avenir"/>
                <a:sym typeface="Avenir"/>
              </a:rPr>
              <a:t>Legends</a:t>
            </a:r>
            <a:endParaRPr b="0" i="0" sz="4000" u="none" cap="none" strike="noStrike">
              <a:latin typeface="Avenir"/>
              <a:ea typeface="Avenir"/>
              <a:cs typeface="Avenir"/>
              <a:sym typeface="Avenir"/>
            </a:endParaRPr>
          </a:p>
        </p:txBody>
      </p:sp>
      <p:pic>
        <p:nvPicPr>
          <p:cNvPr id="439" name="Google Shape;439;p69"/>
          <p:cNvPicPr preferRelativeResize="0"/>
          <p:nvPr/>
        </p:nvPicPr>
        <p:blipFill>
          <a:blip r:embed="rId3">
            <a:alphaModFix/>
          </a:blip>
          <a:stretch>
            <a:fillRect/>
          </a:stretch>
        </p:blipFill>
        <p:spPr>
          <a:xfrm>
            <a:off x="4235475" y="975535"/>
            <a:ext cx="4581200" cy="3925725"/>
          </a:xfrm>
          <a:prstGeom prst="rect">
            <a:avLst/>
          </a:prstGeom>
          <a:noFill/>
          <a:ln>
            <a:noFill/>
          </a:ln>
        </p:spPr>
      </p:pic>
      <p:sp>
        <p:nvSpPr>
          <p:cNvPr id="440" name="Google Shape;440;p69"/>
          <p:cNvSpPr/>
          <p:nvPr/>
        </p:nvSpPr>
        <p:spPr>
          <a:xfrm>
            <a:off x="7618050" y="1287750"/>
            <a:ext cx="1078200" cy="713700"/>
          </a:xfrm>
          <a:prstGeom prst="rect">
            <a:avLst/>
          </a:prstGeom>
          <a:noFill/>
          <a:ln cap="flat" cmpd="sng" w="28575">
            <a:solidFill>
              <a:srgbClr val="25AAE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70"/>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Legends</a:t>
            </a:r>
            <a:endParaRPr sz="2400">
              <a:solidFill>
                <a:srgbClr val="434343"/>
              </a:solidFill>
              <a:latin typeface="Avenir"/>
              <a:ea typeface="Avenir"/>
              <a:cs typeface="Avenir"/>
              <a:sym typeface="Avenir"/>
            </a:endParaRPr>
          </a:p>
        </p:txBody>
      </p:sp>
      <p:sp>
        <p:nvSpPr>
          <p:cNvPr id="446" name="Google Shape;446;p70"/>
          <p:cNvSpPr txBox="1"/>
          <p:nvPr/>
        </p:nvSpPr>
        <p:spPr>
          <a:xfrm>
            <a:off x="353400" y="2021100"/>
            <a:ext cx="8437200" cy="1467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solidFill>
                  <a:srgbClr val="3C3C3B"/>
                </a:solidFill>
                <a:latin typeface="Avenir"/>
                <a:ea typeface="Avenir"/>
                <a:cs typeface="Avenir"/>
                <a:sym typeface="Avenir"/>
              </a:rPr>
              <a:t>Legend describes the content of the plot. To add a </a:t>
            </a:r>
            <a:r>
              <a:rPr b="1" lang="en" sz="1800">
                <a:solidFill>
                  <a:srgbClr val="3C3C3B"/>
                </a:solidFill>
                <a:latin typeface="Avenir"/>
                <a:ea typeface="Avenir"/>
                <a:cs typeface="Avenir"/>
                <a:sym typeface="Avenir"/>
              </a:rPr>
              <a:t>legend</a:t>
            </a:r>
            <a:r>
              <a:rPr lang="en" sz="1800">
                <a:solidFill>
                  <a:srgbClr val="3C3C3B"/>
                </a:solidFill>
                <a:latin typeface="Avenir"/>
                <a:ea typeface="Avenir"/>
                <a:cs typeface="Avenir"/>
                <a:sym typeface="Avenir"/>
              </a:rPr>
              <a:t> to your Axes, we have to specify the </a:t>
            </a:r>
            <a:r>
              <a:rPr lang="en" sz="1800">
                <a:solidFill>
                  <a:srgbClr val="3D85C6"/>
                </a:solidFill>
                <a:latin typeface="Avenir"/>
                <a:ea typeface="Avenir"/>
                <a:cs typeface="Avenir"/>
                <a:sym typeface="Avenir"/>
              </a:rPr>
              <a:t>label</a:t>
            </a:r>
            <a:r>
              <a:rPr lang="en" sz="1800">
                <a:solidFill>
                  <a:srgbClr val="3C3C3B"/>
                </a:solidFill>
                <a:latin typeface="Avenir"/>
                <a:ea typeface="Avenir"/>
                <a:cs typeface="Avenir"/>
                <a:sym typeface="Avenir"/>
              </a:rPr>
              <a:t> parameter at the time of plot creation. Calling </a:t>
            </a:r>
            <a:r>
              <a:rPr lang="en" sz="1800">
                <a:solidFill>
                  <a:srgbClr val="3D85C6"/>
                </a:solidFill>
                <a:latin typeface="Avenir"/>
                <a:ea typeface="Avenir"/>
                <a:cs typeface="Avenir"/>
                <a:sym typeface="Avenir"/>
              </a:rPr>
              <a:t>plt.legend() </a:t>
            </a:r>
            <a:r>
              <a:rPr lang="en" sz="1800">
                <a:solidFill>
                  <a:srgbClr val="3C3C3B"/>
                </a:solidFill>
                <a:latin typeface="Avenir"/>
                <a:ea typeface="Avenir"/>
                <a:cs typeface="Avenir"/>
                <a:sym typeface="Avenir"/>
              </a:rPr>
              <a:t>for the current Axes or </a:t>
            </a:r>
            <a:r>
              <a:rPr lang="en" sz="1800">
                <a:solidFill>
                  <a:srgbClr val="3D85C6"/>
                </a:solidFill>
                <a:latin typeface="Avenir"/>
                <a:ea typeface="Avenir"/>
                <a:cs typeface="Avenir"/>
                <a:sym typeface="Avenir"/>
              </a:rPr>
              <a:t>Axes.legend()</a:t>
            </a:r>
            <a:r>
              <a:rPr lang="en" sz="1800">
                <a:solidFill>
                  <a:srgbClr val="3C3C3B"/>
                </a:solidFill>
                <a:latin typeface="Avenir"/>
                <a:ea typeface="Avenir"/>
                <a:cs typeface="Avenir"/>
                <a:sym typeface="Avenir"/>
              </a:rPr>
              <a:t> for a specific Axes will add the legend. The </a:t>
            </a:r>
            <a:r>
              <a:rPr lang="en" sz="1800">
                <a:solidFill>
                  <a:srgbClr val="3D85C6"/>
                </a:solidFill>
                <a:latin typeface="Avenir"/>
                <a:ea typeface="Avenir"/>
                <a:cs typeface="Avenir"/>
                <a:sym typeface="Avenir"/>
              </a:rPr>
              <a:t>loc</a:t>
            </a:r>
            <a:r>
              <a:rPr lang="en" sz="1800">
                <a:solidFill>
                  <a:srgbClr val="3C3C3B"/>
                </a:solidFill>
                <a:latin typeface="Avenir"/>
                <a:ea typeface="Avenir"/>
                <a:cs typeface="Avenir"/>
                <a:sym typeface="Avenir"/>
              </a:rPr>
              <a:t> parameter specifies the location of the legend</a:t>
            </a:r>
            <a:endParaRPr sz="1800">
              <a:solidFill>
                <a:srgbClr val="3C3C3B"/>
              </a:solidFill>
              <a:latin typeface="Avenir"/>
              <a:ea typeface="Avenir"/>
              <a:cs typeface="Avenir"/>
              <a:sym typeface="Aveni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p71"/>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Legends</a:t>
            </a:r>
            <a:r>
              <a:rPr lang="en" sz="2400">
                <a:solidFill>
                  <a:srgbClr val="434343"/>
                </a:solidFill>
                <a:latin typeface="Avenir"/>
                <a:ea typeface="Avenir"/>
                <a:cs typeface="Avenir"/>
                <a:sym typeface="Avenir"/>
              </a:rPr>
              <a:t> - Example</a:t>
            </a:r>
            <a:endParaRPr sz="2400">
              <a:solidFill>
                <a:srgbClr val="434343"/>
              </a:solidFill>
              <a:latin typeface="Avenir"/>
              <a:ea typeface="Avenir"/>
              <a:cs typeface="Avenir"/>
              <a:sym typeface="Avenir"/>
            </a:endParaRPr>
          </a:p>
        </p:txBody>
      </p:sp>
      <p:sp>
        <p:nvSpPr>
          <p:cNvPr id="452" name="Google Shape;452;p71"/>
          <p:cNvSpPr txBox="1"/>
          <p:nvPr/>
        </p:nvSpPr>
        <p:spPr>
          <a:xfrm>
            <a:off x="2098650" y="1141213"/>
            <a:ext cx="4313700" cy="7965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101600" rtl="0" algn="l">
              <a:lnSpc>
                <a:spcPct val="100000"/>
              </a:lnSpc>
              <a:spcBef>
                <a:spcPts val="0"/>
              </a:spcBef>
              <a:spcAft>
                <a:spcPts val="0"/>
              </a:spcAft>
              <a:buNone/>
            </a:pPr>
            <a:r>
              <a:rPr b="1" lang="en">
                <a:solidFill>
                  <a:schemeClr val="dk1"/>
                </a:solidFill>
                <a:latin typeface="Courier New"/>
                <a:ea typeface="Courier New"/>
                <a:cs typeface="Courier New"/>
                <a:sym typeface="Courier New"/>
              </a:rPr>
              <a:t>plt.plot([1, 2, 3], label='Label 1')</a:t>
            </a:r>
            <a:endParaRPr b="1">
              <a:solidFill>
                <a:schemeClr val="dk1"/>
              </a:solidFill>
              <a:latin typeface="Courier New"/>
              <a:ea typeface="Courier New"/>
              <a:cs typeface="Courier New"/>
              <a:sym typeface="Courier New"/>
            </a:endParaRPr>
          </a:p>
          <a:p>
            <a:pPr indent="0" lvl="0" marL="0" marR="101600" rtl="0" algn="l">
              <a:lnSpc>
                <a:spcPct val="100000"/>
              </a:lnSpc>
              <a:spcBef>
                <a:spcPts val="0"/>
              </a:spcBef>
              <a:spcAft>
                <a:spcPts val="0"/>
              </a:spcAft>
              <a:buNone/>
            </a:pPr>
            <a:r>
              <a:rPr b="1" lang="en">
                <a:solidFill>
                  <a:schemeClr val="dk1"/>
                </a:solidFill>
                <a:latin typeface="Courier New"/>
                <a:ea typeface="Courier New"/>
                <a:cs typeface="Courier New"/>
                <a:sym typeface="Courier New"/>
              </a:rPr>
              <a:t>plt.plot([2, 4, 3], label='Label 2')</a:t>
            </a:r>
            <a:endParaRPr b="1">
              <a:solidFill>
                <a:schemeClr val="dk1"/>
              </a:solidFill>
              <a:latin typeface="Courier New"/>
              <a:ea typeface="Courier New"/>
              <a:cs typeface="Courier New"/>
              <a:sym typeface="Courier New"/>
            </a:endParaRPr>
          </a:p>
          <a:p>
            <a:pPr indent="0" lvl="0" marL="0" marR="101600" rtl="0" algn="l">
              <a:lnSpc>
                <a:spcPct val="100000"/>
              </a:lnSpc>
              <a:spcBef>
                <a:spcPts val="0"/>
              </a:spcBef>
              <a:spcAft>
                <a:spcPts val="0"/>
              </a:spcAft>
              <a:buNone/>
            </a:pPr>
            <a:r>
              <a:rPr b="1" lang="en">
                <a:solidFill>
                  <a:schemeClr val="dk1"/>
                </a:solidFill>
                <a:latin typeface="Courier New"/>
                <a:ea typeface="Courier New"/>
                <a:cs typeface="Courier New"/>
                <a:sym typeface="Courier New"/>
              </a:rPr>
              <a:t>plt.legend()</a:t>
            </a:r>
            <a:endParaRPr b="1">
              <a:solidFill>
                <a:schemeClr val="dk1"/>
              </a:solidFill>
              <a:latin typeface="Courier New"/>
              <a:ea typeface="Courier New"/>
              <a:cs typeface="Courier New"/>
              <a:sym typeface="Courier New"/>
            </a:endParaRPr>
          </a:p>
        </p:txBody>
      </p:sp>
      <p:sp>
        <p:nvSpPr>
          <p:cNvPr id="453" name="Google Shape;453;p71"/>
          <p:cNvSpPr txBox="1"/>
          <p:nvPr/>
        </p:nvSpPr>
        <p:spPr>
          <a:xfrm>
            <a:off x="3650975" y="4813675"/>
            <a:ext cx="1735200" cy="236700"/>
          </a:xfrm>
          <a:prstGeom prst="rect">
            <a:avLst/>
          </a:prstGeom>
          <a:noFill/>
          <a:ln>
            <a:noFill/>
          </a:ln>
        </p:spPr>
        <p:txBody>
          <a:bodyPr anchorCtr="0" anchor="t" bIns="91425" lIns="91425" spcFirstLastPara="1" rIns="91425" wrap="square" tIns="91425">
            <a:noAutofit/>
          </a:bodyPr>
          <a:lstStyle/>
          <a:p>
            <a:pPr indent="0" lvl="0" marL="0" rtl="0" algn="l">
              <a:lnSpc>
                <a:spcPct val="6000"/>
              </a:lnSpc>
              <a:spcBef>
                <a:spcPts val="0"/>
              </a:spcBef>
              <a:spcAft>
                <a:spcPts val="0"/>
              </a:spcAft>
              <a:buNone/>
            </a:pPr>
            <a:r>
              <a:rPr lang="en">
                <a:latin typeface="Avenir"/>
                <a:ea typeface="Avenir"/>
                <a:cs typeface="Avenir"/>
                <a:sym typeface="Avenir"/>
              </a:rPr>
              <a:t>Legend Example</a:t>
            </a:r>
            <a:endParaRPr>
              <a:latin typeface="Avenir"/>
              <a:ea typeface="Avenir"/>
              <a:cs typeface="Avenir"/>
              <a:sym typeface="Avenir"/>
            </a:endParaRPr>
          </a:p>
        </p:txBody>
      </p:sp>
      <p:pic>
        <p:nvPicPr>
          <p:cNvPr id="454" name="Google Shape;454;p71"/>
          <p:cNvPicPr preferRelativeResize="0"/>
          <p:nvPr/>
        </p:nvPicPr>
        <p:blipFill>
          <a:blip r:embed="rId3">
            <a:alphaModFix/>
          </a:blip>
          <a:stretch>
            <a:fillRect/>
          </a:stretch>
        </p:blipFill>
        <p:spPr>
          <a:xfrm>
            <a:off x="2098650" y="2090113"/>
            <a:ext cx="4382035" cy="2571163"/>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72"/>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Note</a:t>
            </a:r>
            <a:endParaRPr sz="2400">
              <a:solidFill>
                <a:srgbClr val="434343"/>
              </a:solidFill>
              <a:latin typeface="Avenir"/>
              <a:ea typeface="Avenir"/>
              <a:cs typeface="Avenir"/>
              <a:sym typeface="Avenir"/>
            </a:endParaRPr>
          </a:p>
        </p:txBody>
      </p:sp>
      <p:sp>
        <p:nvSpPr>
          <p:cNvPr id="460" name="Google Shape;460;p72"/>
          <p:cNvSpPr txBox="1"/>
          <p:nvPr/>
        </p:nvSpPr>
        <p:spPr>
          <a:xfrm>
            <a:off x="353400" y="1977750"/>
            <a:ext cx="8437200" cy="1188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solidFill>
                  <a:srgbClr val="3C3C3B"/>
                </a:solidFill>
                <a:latin typeface="Avenir"/>
                <a:ea typeface="Avenir"/>
                <a:cs typeface="Avenir"/>
                <a:sym typeface="Avenir"/>
              </a:rPr>
              <a:t>Labels, titles, text, annotations, and a legend are great ways to add textual information to visualization and therefore make it more understandable and self-explanatory. But don't overdo it. Too much text can be overwhelming. </a:t>
            </a:r>
            <a:endParaRPr sz="1800">
              <a:solidFill>
                <a:srgbClr val="3C3C3B"/>
              </a:solidFill>
              <a:latin typeface="Avenir"/>
              <a:ea typeface="Avenir"/>
              <a:cs typeface="Avenir"/>
              <a:sym typeface="Aveni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Google Shape;466;p73"/>
          <p:cNvSpPr txBox="1"/>
          <p:nvPr/>
        </p:nvSpPr>
        <p:spPr>
          <a:xfrm>
            <a:off x="457200" y="2419350"/>
            <a:ext cx="2405400" cy="885300"/>
          </a:xfrm>
          <a:prstGeom prst="rect">
            <a:avLst/>
          </a:prstGeom>
          <a:noFill/>
          <a:ln>
            <a:noFill/>
          </a:ln>
        </p:spPr>
        <p:txBody>
          <a:bodyPr anchorCtr="0" anchor="t" bIns="17150" lIns="34300" spcFirstLastPara="1" rIns="34300" wrap="square" tIns="17150">
            <a:noAutofit/>
          </a:bodyPr>
          <a:lstStyle/>
          <a:p>
            <a:pPr indent="0" lvl="0" marL="0" marR="0" rtl="0" algn="l">
              <a:lnSpc>
                <a:spcPct val="115000"/>
              </a:lnSpc>
              <a:spcBef>
                <a:spcPts val="0"/>
              </a:spcBef>
              <a:spcAft>
                <a:spcPts val="0"/>
              </a:spcAft>
              <a:buClr>
                <a:srgbClr val="000000"/>
              </a:buClr>
              <a:buSzPts val="1200"/>
              <a:buFont typeface="Arial"/>
              <a:buNone/>
            </a:pPr>
            <a:r>
              <a:rPr lang="en" sz="4000">
                <a:latin typeface="Avenir"/>
                <a:ea typeface="Avenir"/>
                <a:cs typeface="Avenir"/>
                <a:sym typeface="Avenir"/>
              </a:rPr>
              <a:t>Bar Chart</a:t>
            </a:r>
            <a:endParaRPr b="0" i="0" sz="4000" u="none" cap="none" strike="noStrike">
              <a:latin typeface="Avenir"/>
              <a:ea typeface="Avenir"/>
              <a:cs typeface="Avenir"/>
              <a:sym typeface="Aveni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Google Shape;471;p74"/>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Bar chart</a:t>
            </a:r>
            <a:endParaRPr sz="2400">
              <a:solidFill>
                <a:srgbClr val="434343"/>
              </a:solidFill>
              <a:latin typeface="Avenir"/>
              <a:ea typeface="Avenir"/>
              <a:cs typeface="Avenir"/>
              <a:sym typeface="Avenir"/>
            </a:endParaRPr>
          </a:p>
        </p:txBody>
      </p:sp>
      <p:sp>
        <p:nvSpPr>
          <p:cNvPr id="472" name="Google Shape;472;p74"/>
          <p:cNvSpPr txBox="1"/>
          <p:nvPr/>
        </p:nvSpPr>
        <p:spPr>
          <a:xfrm>
            <a:off x="505800" y="2270400"/>
            <a:ext cx="8437200" cy="1900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800">
                <a:solidFill>
                  <a:srgbClr val="3C3C3B"/>
                </a:solidFill>
                <a:latin typeface="Avenir"/>
                <a:ea typeface="Avenir"/>
                <a:cs typeface="Avenir"/>
                <a:sym typeface="Avenir"/>
              </a:rPr>
              <a:t>Important Parameters:</a:t>
            </a:r>
            <a:endParaRPr b="1" sz="1800">
              <a:solidFill>
                <a:srgbClr val="3C3C3B"/>
              </a:solidFill>
              <a:latin typeface="Avenir"/>
              <a:ea typeface="Avenir"/>
              <a:cs typeface="Avenir"/>
              <a:sym typeface="Avenir"/>
            </a:endParaRPr>
          </a:p>
          <a:p>
            <a:pPr indent="-342900" lvl="0" marL="457200" marR="279400" rtl="0" algn="l">
              <a:lnSpc>
                <a:spcPct val="115000"/>
              </a:lnSpc>
              <a:spcBef>
                <a:spcPts val="1000"/>
              </a:spcBef>
              <a:spcAft>
                <a:spcPts val="0"/>
              </a:spcAft>
              <a:buClr>
                <a:srgbClr val="3D85C6"/>
              </a:buClr>
              <a:buSzPts val="1800"/>
              <a:buChar char="●"/>
            </a:pPr>
            <a:r>
              <a:rPr lang="en" sz="1800">
                <a:solidFill>
                  <a:srgbClr val="3D85C6"/>
                </a:solidFill>
                <a:latin typeface="Avenir"/>
                <a:ea typeface="Avenir"/>
                <a:cs typeface="Avenir"/>
                <a:sym typeface="Avenir"/>
              </a:rPr>
              <a:t>x</a:t>
            </a:r>
            <a:r>
              <a:rPr lang="en" sz="1800">
                <a:solidFill>
                  <a:srgbClr val="3C3C3B"/>
                </a:solidFill>
                <a:latin typeface="Avenir"/>
                <a:ea typeface="Avenir"/>
                <a:cs typeface="Avenir"/>
                <a:sym typeface="Avenir"/>
              </a:rPr>
              <a:t>: Specifies the x coordinates of the bars</a:t>
            </a:r>
            <a:endParaRPr sz="1800">
              <a:solidFill>
                <a:srgbClr val="3C3C3B"/>
              </a:solidFill>
              <a:latin typeface="Avenir"/>
              <a:ea typeface="Avenir"/>
              <a:cs typeface="Avenir"/>
              <a:sym typeface="Avenir"/>
            </a:endParaRPr>
          </a:p>
          <a:p>
            <a:pPr indent="-342900" lvl="0" marL="457200" marR="279400" rtl="0" algn="l">
              <a:lnSpc>
                <a:spcPct val="115000"/>
              </a:lnSpc>
              <a:spcBef>
                <a:spcPts val="1000"/>
              </a:spcBef>
              <a:spcAft>
                <a:spcPts val="0"/>
              </a:spcAft>
              <a:buClr>
                <a:srgbClr val="3D85C6"/>
              </a:buClr>
              <a:buSzPts val="1800"/>
              <a:buChar char="●"/>
            </a:pPr>
            <a:r>
              <a:rPr lang="en" sz="1800">
                <a:solidFill>
                  <a:srgbClr val="3D85C6"/>
                </a:solidFill>
                <a:latin typeface="Avenir"/>
                <a:ea typeface="Avenir"/>
                <a:cs typeface="Avenir"/>
                <a:sym typeface="Avenir"/>
              </a:rPr>
              <a:t>height</a:t>
            </a:r>
            <a:r>
              <a:rPr lang="en" sz="1800">
                <a:solidFill>
                  <a:srgbClr val="3C3C3B"/>
                </a:solidFill>
                <a:latin typeface="Avenir"/>
                <a:ea typeface="Avenir"/>
                <a:cs typeface="Avenir"/>
                <a:sym typeface="Avenir"/>
              </a:rPr>
              <a:t>: Specifies the height of the bars</a:t>
            </a:r>
            <a:endParaRPr sz="1800">
              <a:solidFill>
                <a:srgbClr val="3C3C3B"/>
              </a:solidFill>
              <a:latin typeface="Avenir"/>
              <a:ea typeface="Avenir"/>
              <a:cs typeface="Avenir"/>
              <a:sym typeface="Avenir"/>
            </a:endParaRPr>
          </a:p>
          <a:p>
            <a:pPr indent="-342900" lvl="0" marL="457200" marR="279400" rtl="0" algn="l">
              <a:lnSpc>
                <a:spcPct val="115000"/>
              </a:lnSpc>
              <a:spcBef>
                <a:spcPts val="1000"/>
              </a:spcBef>
              <a:spcAft>
                <a:spcPts val="0"/>
              </a:spcAft>
              <a:buClr>
                <a:srgbClr val="3D85C6"/>
              </a:buClr>
              <a:buSzPts val="1800"/>
              <a:buChar char="●"/>
            </a:pPr>
            <a:r>
              <a:rPr lang="en" sz="1800">
                <a:solidFill>
                  <a:srgbClr val="3D85C6"/>
                </a:solidFill>
                <a:latin typeface="Avenir"/>
                <a:ea typeface="Avenir"/>
                <a:cs typeface="Avenir"/>
                <a:sym typeface="Avenir"/>
              </a:rPr>
              <a:t>width</a:t>
            </a:r>
            <a:r>
              <a:rPr lang="en" sz="1800">
                <a:solidFill>
                  <a:srgbClr val="3C3C3B"/>
                </a:solidFill>
                <a:latin typeface="Avenir"/>
                <a:ea typeface="Avenir"/>
                <a:cs typeface="Avenir"/>
                <a:sym typeface="Avenir"/>
              </a:rPr>
              <a:t> (optional): Specifies the width of all bars; the default is 0.8</a:t>
            </a:r>
            <a:endParaRPr sz="1800">
              <a:solidFill>
                <a:srgbClr val="3C3C3B"/>
              </a:solidFill>
              <a:latin typeface="Avenir"/>
              <a:ea typeface="Avenir"/>
              <a:cs typeface="Avenir"/>
              <a:sym typeface="Avenir"/>
            </a:endParaRPr>
          </a:p>
        </p:txBody>
      </p:sp>
      <p:sp>
        <p:nvSpPr>
          <p:cNvPr id="473" name="Google Shape;473;p74"/>
          <p:cNvSpPr txBox="1"/>
          <p:nvPr/>
        </p:nvSpPr>
        <p:spPr>
          <a:xfrm>
            <a:off x="353400" y="1335300"/>
            <a:ext cx="8437200" cy="822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solidFill>
                  <a:srgbClr val="3C3C3B"/>
                </a:solidFill>
                <a:latin typeface="Avenir"/>
                <a:ea typeface="Avenir"/>
                <a:cs typeface="Avenir"/>
                <a:sym typeface="Avenir"/>
              </a:rPr>
              <a:t>The </a:t>
            </a:r>
            <a:r>
              <a:rPr lang="en" sz="1800">
                <a:solidFill>
                  <a:srgbClr val="3D85C6"/>
                </a:solidFill>
                <a:latin typeface="Avenir"/>
                <a:ea typeface="Avenir"/>
                <a:cs typeface="Avenir"/>
                <a:sym typeface="Avenir"/>
              </a:rPr>
              <a:t>plt.bar(x, height, [width]) </a:t>
            </a:r>
            <a:r>
              <a:rPr lang="en" sz="1800">
                <a:solidFill>
                  <a:srgbClr val="3C3C3B"/>
                </a:solidFill>
                <a:latin typeface="Avenir"/>
                <a:ea typeface="Avenir"/>
                <a:cs typeface="Avenir"/>
                <a:sym typeface="Avenir"/>
              </a:rPr>
              <a:t>creates a vertical bar plot. For horizontal bars, use the </a:t>
            </a:r>
            <a:r>
              <a:rPr lang="en" sz="1800">
                <a:solidFill>
                  <a:srgbClr val="3D85C6"/>
                </a:solidFill>
                <a:latin typeface="Avenir"/>
                <a:ea typeface="Avenir"/>
                <a:cs typeface="Avenir"/>
                <a:sym typeface="Avenir"/>
              </a:rPr>
              <a:t>plt.barh() </a:t>
            </a:r>
            <a:r>
              <a:rPr lang="en" sz="1800">
                <a:solidFill>
                  <a:srgbClr val="3C3C3B"/>
                </a:solidFill>
                <a:latin typeface="Avenir"/>
                <a:ea typeface="Avenir"/>
                <a:cs typeface="Avenir"/>
                <a:sym typeface="Avenir"/>
              </a:rPr>
              <a:t>function</a:t>
            </a:r>
            <a:endParaRPr sz="1800">
              <a:solidFill>
                <a:srgbClr val="3C3C3B"/>
              </a:solidFill>
              <a:latin typeface="Avenir"/>
              <a:ea typeface="Avenir"/>
              <a:cs typeface="Avenir"/>
              <a:sym typeface="Aveni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Deeper look into the anatomy</a:t>
            </a:r>
            <a:endParaRPr sz="2400">
              <a:solidFill>
                <a:srgbClr val="434343"/>
              </a:solidFill>
              <a:latin typeface="Avenir"/>
              <a:ea typeface="Avenir"/>
              <a:cs typeface="Avenir"/>
              <a:sym typeface="Avenir"/>
            </a:endParaRPr>
          </a:p>
        </p:txBody>
      </p:sp>
      <p:sp>
        <p:nvSpPr>
          <p:cNvPr id="103" name="Google Shape;103;p21"/>
          <p:cNvSpPr txBox="1"/>
          <p:nvPr/>
        </p:nvSpPr>
        <p:spPr>
          <a:xfrm>
            <a:off x="461750" y="1343675"/>
            <a:ext cx="7940100" cy="34815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800">
                <a:solidFill>
                  <a:srgbClr val="3C3C3B"/>
                </a:solidFill>
                <a:latin typeface="Avenir"/>
                <a:ea typeface="Avenir"/>
                <a:cs typeface="Avenir"/>
                <a:sym typeface="Avenir"/>
              </a:rPr>
              <a:t>Taking a deeper look into the anatomy of a </a:t>
            </a:r>
            <a:r>
              <a:rPr b="1" lang="en" sz="1800">
                <a:solidFill>
                  <a:srgbClr val="3D85C6"/>
                </a:solidFill>
                <a:latin typeface="Avenir"/>
                <a:ea typeface="Avenir"/>
                <a:cs typeface="Avenir"/>
                <a:sym typeface="Avenir"/>
              </a:rPr>
              <a:t>Figure</a:t>
            </a:r>
            <a:r>
              <a:rPr lang="en" sz="1800">
                <a:solidFill>
                  <a:srgbClr val="3C3C3B"/>
                </a:solidFill>
                <a:latin typeface="Avenir"/>
                <a:ea typeface="Avenir"/>
                <a:cs typeface="Avenir"/>
                <a:sym typeface="Avenir"/>
              </a:rPr>
              <a:t> object, we can observe the following components:</a:t>
            </a:r>
            <a:endParaRPr sz="1800">
              <a:latin typeface="Avenir"/>
              <a:ea typeface="Avenir"/>
              <a:cs typeface="Avenir"/>
              <a:sym typeface="Avenir"/>
            </a:endParaRPr>
          </a:p>
          <a:p>
            <a:pPr indent="-342900" lvl="0" marL="457200" marR="279400" rtl="0" algn="l">
              <a:lnSpc>
                <a:spcPct val="115000"/>
              </a:lnSpc>
              <a:spcBef>
                <a:spcPts val="0"/>
              </a:spcBef>
              <a:spcAft>
                <a:spcPts val="0"/>
              </a:spcAft>
              <a:buClr>
                <a:srgbClr val="3D85C6"/>
              </a:buClr>
              <a:buSzPts val="1800"/>
              <a:buChar char="●"/>
            </a:pPr>
            <a:r>
              <a:rPr b="1" lang="en" sz="1800">
                <a:solidFill>
                  <a:srgbClr val="3D85C6"/>
                </a:solidFill>
                <a:latin typeface="Avenir"/>
                <a:ea typeface="Avenir"/>
                <a:cs typeface="Avenir"/>
                <a:sym typeface="Avenir"/>
              </a:rPr>
              <a:t>Spines:</a:t>
            </a:r>
            <a:r>
              <a:rPr lang="en" sz="1800">
                <a:solidFill>
                  <a:srgbClr val="3C3C3B"/>
                </a:solidFill>
                <a:latin typeface="Avenir"/>
                <a:ea typeface="Avenir"/>
                <a:cs typeface="Avenir"/>
                <a:sym typeface="Avenir"/>
              </a:rPr>
              <a:t> Lines connecting the axis tick marks</a:t>
            </a:r>
            <a:endParaRPr sz="1800">
              <a:solidFill>
                <a:srgbClr val="3C3C3B"/>
              </a:solidFill>
              <a:latin typeface="Avenir"/>
              <a:ea typeface="Avenir"/>
              <a:cs typeface="Avenir"/>
              <a:sym typeface="Avenir"/>
            </a:endParaRPr>
          </a:p>
          <a:p>
            <a:pPr indent="-342900" lvl="0" marL="457200" marR="279400" rtl="0" algn="l">
              <a:lnSpc>
                <a:spcPct val="115000"/>
              </a:lnSpc>
              <a:spcBef>
                <a:spcPts val="1000"/>
              </a:spcBef>
              <a:spcAft>
                <a:spcPts val="0"/>
              </a:spcAft>
              <a:buClr>
                <a:srgbClr val="3D85C6"/>
              </a:buClr>
              <a:buSzPts val="1800"/>
              <a:buChar char="●"/>
            </a:pPr>
            <a:r>
              <a:rPr b="1" lang="en" sz="1800">
                <a:solidFill>
                  <a:srgbClr val="3D85C6"/>
                </a:solidFill>
                <a:latin typeface="Avenir"/>
                <a:ea typeface="Avenir"/>
                <a:cs typeface="Avenir"/>
                <a:sym typeface="Avenir"/>
              </a:rPr>
              <a:t>Title:</a:t>
            </a:r>
            <a:r>
              <a:rPr lang="en" sz="1800">
                <a:solidFill>
                  <a:srgbClr val="3C3C3B"/>
                </a:solidFill>
                <a:latin typeface="Avenir"/>
                <a:ea typeface="Avenir"/>
                <a:cs typeface="Avenir"/>
                <a:sym typeface="Avenir"/>
              </a:rPr>
              <a:t> Text label of the whole Figure object</a:t>
            </a:r>
            <a:endParaRPr sz="1800">
              <a:solidFill>
                <a:srgbClr val="3C3C3B"/>
              </a:solidFill>
              <a:latin typeface="Avenir"/>
              <a:ea typeface="Avenir"/>
              <a:cs typeface="Avenir"/>
              <a:sym typeface="Avenir"/>
            </a:endParaRPr>
          </a:p>
          <a:p>
            <a:pPr indent="-342900" lvl="0" marL="457200" marR="279400" rtl="0" algn="l">
              <a:lnSpc>
                <a:spcPct val="115000"/>
              </a:lnSpc>
              <a:spcBef>
                <a:spcPts val="1000"/>
              </a:spcBef>
              <a:spcAft>
                <a:spcPts val="0"/>
              </a:spcAft>
              <a:buClr>
                <a:srgbClr val="3D85C6"/>
              </a:buClr>
              <a:buSzPts val="1800"/>
              <a:buChar char="●"/>
            </a:pPr>
            <a:r>
              <a:rPr b="1" lang="en" sz="1800">
                <a:solidFill>
                  <a:srgbClr val="3D85C6"/>
                </a:solidFill>
                <a:latin typeface="Avenir"/>
                <a:ea typeface="Avenir"/>
                <a:cs typeface="Avenir"/>
                <a:sym typeface="Avenir"/>
              </a:rPr>
              <a:t>Legend: </a:t>
            </a:r>
            <a:r>
              <a:rPr lang="en" sz="1800">
                <a:solidFill>
                  <a:srgbClr val="3C3C3B"/>
                </a:solidFill>
                <a:latin typeface="Avenir"/>
                <a:ea typeface="Avenir"/>
                <a:cs typeface="Avenir"/>
                <a:sym typeface="Avenir"/>
              </a:rPr>
              <a:t>Describes the content of the plot</a:t>
            </a:r>
            <a:endParaRPr sz="1800">
              <a:solidFill>
                <a:srgbClr val="3C3C3B"/>
              </a:solidFill>
              <a:latin typeface="Avenir"/>
              <a:ea typeface="Avenir"/>
              <a:cs typeface="Avenir"/>
              <a:sym typeface="Avenir"/>
            </a:endParaRPr>
          </a:p>
          <a:p>
            <a:pPr indent="-342900" lvl="0" marL="457200" marR="279400" rtl="0" algn="l">
              <a:lnSpc>
                <a:spcPct val="115000"/>
              </a:lnSpc>
              <a:spcBef>
                <a:spcPts val="1000"/>
              </a:spcBef>
              <a:spcAft>
                <a:spcPts val="0"/>
              </a:spcAft>
              <a:buClr>
                <a:srgbClr val="3D85C6"/>
              </a:buClr>
              <a:buSzPts val="1800"/>
              <a:buChar char="●"/>
            </a:pPr>
            <a:r>
              <a:rPr b="1" lang="en" sz="1800">
                <a:solidFill>
                  <a:srgbClr val="3D85C6"/>
                </a:solidFill>
                <a:latin typeface="Avenir"/>
                <a:ea typeface="Avenir"/>
                <a:cs typeface="Avenir"/>
                <a:sym typeface="Avenir"/>
              </a:rPr>
              <a:t>Grid:</a:t>
            </a:r>
            <a:r>
              <a:rPr lang="en" sz="1800">
                <a:solidFill>
                  <a:srgbClr val="3C3C3B"/>
                </a:solidFill>
                <a:latin typeface="Avenir"/>
                <a:ea typeface="Avenir"/>
                <a:cs typeface="Avenir"/>
                <a:sym typeface="Avenir"/>
              </a:rPr>
              <a:t> Vertical and horizontal lines used as an extension of the tick marks</a:t>
            </a:r>
            <a:endParaRPr sz="1800">
              <a:solidFill>
                <a:srgbClr val="3C3C3B"/>
              </a:solidFill>
              <a:latin typeface="Avenir"/>
              <a:ea typeface="Avenir"/>
              <a:cs typeface="Avenir"/>
              <a:sym typeface="Avenir"/>
            </a:endParaRPr>
          </a:p>
          <a:p>
            <a:pPr indent="-342900" lvl="0" marL="457200" marR="279400" rtl="0" algn="l">
              <a:lnSpc>
                <a:spcPct val="115000"/>
              </a:lnSpc>
              <a:spcBef>
                <a:spcPts val="1000"/>
              </a:spcBef>
              <a:spcAft>
                <a:spcPts val="0"/>
              </a:spcAft>
              <a:buClr>
                <a:srgbClr val="3D85C6"/>
              </a:buClr>
              <a:buSzPts val="1800"/>
              <a:buChar char="●"/>
            </a:pPr>
            <a:r>
              <a:rPr b="1" lang="en" sz="1800">
                <a:solidFill>
                  <a:srgbClr val="3D85C6"/>
                </a:solidFill>
                <a:latin typeface="Avenir"/>
                <a:ea typeface="Avenir"/>
                <a:cs typeface="Avenir"/>
                <a:sym typeface="Avenir"/>
              </a:rPr>
              <a:t>X/Y axis label:</a:t>
            </a:r>
            <a:r>
              <a:rPr lang="en" sz="1800">
                <a:solidFill>
                  <a:srgbClr val="3C3C3B"/>
                </a:solidFill>
                <a:latin typeface="Avenir"/>
                <a:ea typeface="Avenir"/>
                <a:cs typeface="Avenir"/>
                <a:sym typeface="Avenir"/>
              </a:rPr>
              <a:t> Text labels for the X and Y axes below the spines</a:t>
            </a:r>
            <a:endParaRPr b="1" sz="1800">
              <a:solidFill>
                <a:srgbClr val="3D85C6"/>
              </a:solidFill>
              <a:latin typeface="Avenir"/>
              <a:ea typeface="Avenir"/>
              <a:cs typeface="Avenir"/>
              <a:sym typeface="Aveni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Google Shape;478;p75"/>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Bar chart</a:t>
            </a:r>
            <a:r>
              <a:rPr lang="en" sz="2400">
                <a:solidFill>
                  <a:srgbClr val="434343"/>
                </a:solidFill>
                <a:latin typeface="Avenir"/>
                <a:ea typeface="Avenir"/>
                <a:cs typeface="Avenir"/>
                <a:sym typeface="Avenir"/>
              </a:rPr>
              <a:t> - Example</a:t>
            </a:r>
            <a:endParaRPr sz="2400">
              <a:solidFill>
                <a:srgbClr val="434343"/>
              </a:solidFill>
              <a:latin typeface="Avenir"/>
              <a:ea typeface="Avenir"/>
              <a:cs typeface="Avenir"/>
              <a:sym typeface="Avenir"/>
            </a:endParaRPr>
          </a:p>
        </p:txBody>
      </p:sp>
      <p:sp>
        <p:nvSpPr>
          <p:cNvPr id="479" name="Google Shape;479;p75"/>
          <p:cNvSpPr txBox="1"/>
          <p:nvPr/>
        </p:nvSpPr>
        <p:spPr>
          <a:xfrm>
            <a:off x="1646250" y="1191700"/>
            <a:ext cx="5621700" cy="4386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101600" rtl="0" algn="ctr">
              <a:lnSpc>
                <a:spcPct val="100000"/>
              </a:lnSpc>
              <a:spcBef>
                <a:spcPts val="0"/>
              </a:spcBef>
              <a:spcAft>
                <a:spcPts val="0"/>
              </a:spcAft>
              <a:buNone/>
            </a:pPr>
            <a:r>
              <a:rPr b="1" lang="en">
                <a:solidFill>
                  <a:schemeClr val="dk1"/>
                </a:solidFill>
                <a:latin typeface="Courier New"/>
                <a:ea typeface="Courier New"/>
                <a:cs typeface="Courier New"/>
                <a:sym typeface="Courier New"/>
              </a:rPr>
              <a:t>plt.bar(['A', 'B', 'C', 'D'], [20, 25, 40, 10])</a:t>
            </a:r>
            <a:endParaRPr b="1">
              <a:solidFill>
                <a:schemeClr val="dk1"/>
              </a:solidFill>
              <a:latin typeface="Courier New"/>
              <a:ea typeface="Courier New"/>
              <a:cs typeface="Courier New"/>
              <a:sym typeface="Courier New"/>
            </a:endParaRPr>
          </a:p>
        </p:txBody>
      </p:sp>
      <p:sp>
        <p:nvSpPr>
          <p:cNvPr id="480" name="Google Shape;480;p75"/>
          <p:cNvSpPr txBox="1"/>
          <p:nvPr/>
        </p:nvSpPr>
        <p:spPr>
          <a:xfrm>
            <a:off x="3650975" y="4813675"/>
            <a:ext cx="1735200" cy="236700"/>
          </a:xfrm>
          <a:prstGeom prst="rect">
            <a:avLst/>
          </a:prstGeom>
          <a:noFill/>
          <a:ln>
            <a:noFill/>
          </a:ln>
        </p:spPr>
        <p:txBody>
          <a:bodyPr anchorCtr="0" anchor="t" bIns="91425" lIns="91425" spcFirstLastPara="1" rIns="91425" wrap="square" tIns="91425">
            <a:noAutofit/>
          </a:bodyPr>
          <a:lstStyle/>
          <a:p>
            <a:pPr indent="0" lvl="0" marL="0" rtl="0" algn="l">
              <a:lnSpc>
                <a:spcPct val="6000"/>
              </a:lnSpc>
              <a:spcBef>
                <a:spcPts val="0"/>
              </a:spcBef>
              <a:spcAft>
                <a:spcPts val="0"/>
              </a:spcAft>
              <a:buNone/>
            </a:pPr>
            <a:r>
              <a:rPr lang="en">
                <a:latin typeface="Avenir"/>
                <a:ea typeface="Avenir"/>
                <a:cs typeface="Avenir"/>
                <a:sym typeface="Avenir"/>
              </a:rPr>
              <a:t>A simple bar chart</a:t>
            </a:r>
            <a:endParaRPr>
              <a:latin typeface="Avenir"/>
              <a:ea typeface="Avenir"/>
              <a:cs typeface="Avenir"/>
              <a:sym typeface="Avenir"/>
            </a:endParaRPr>
          </a:p>
        </p:txBody>
      </p:sp>
      <p:pic>
        <p:nvPicPr>
          <p:cNvPr id="481" name="Google Shape;481;p75"/>
          <p:cNvPicPr preferRelativeResize="0"/>
          <p:nvPr/>
        </p:nvPicPr>
        <p:blipFill rotWithShape="1">
          <a:blip r:embed="rId3">
            <a:alphaModFix/>
          </a:blip>
          <a:srcRect b="0" l="9802" r="10305" t="0"/>
          <a:stretch/>
        </p:blipFill>
        <p:spPr>
          <a:xfrm>
            <a:off x="2471125" y="1782700"/>
            <a:ext cx="3947074" cy="287857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Google Shape;486;p76"/>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Barchart</a:t>
            </a:r>
            <a:endParaRPr sz="2400">
              <a:solidFill>
                <a:srgbClr val="434343"/>
              </a:solidFill>
              <a:latin typeface="Avenir"/>
              <a:ea typeface="Avenir"/>
              <a:cs typeface="Avenir"/>
              <a:sym typeface="Avenir"/>
            </a:endParaRPr>
          </a:p>
        </p:txBody>
      </p:sp>
      <p:sp>
        <p:nvSpPr>
          <p:cNvPr id="487" name="Google Shape;487;p76"/>
          <p:cNvSpPr txBox="1"/>
          <p:nvPr/>
        </p:nvSpPr>
        <p:spPr>
          <a:xfrm>
            <a:off x="353400" y="1749150"/>
            <a:ext cx="8437200" cy="2142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solidFill>
                  <a:srgbClr val="3C3C3B"/>
                </a:solidFill>
                <a:latin typeface="Avenir"/>
                <a:ea typeface="Avenir"/>
                <a:cs typeface="Avenir"/>
                <a:sym typeface="Avenir"/>
              </a:rPr>
              <a:t>If you want to have subcategories, you have to use the </a:t>
            </a:r>
            <a:r>
              <a:rPr lang="en" sz="1800">
                <a:solidFill>
                  <a:srgbClr val="3D85C6"/>
                </a:solidFill>
                <a:latin typeface="Avenir"/>
                <a:ea typeface="Avenir"/>
                <a:cs typeface="Avenir"/>
                <a:sym typeface="Avenir"/>
              </a:rPr>
              <a:t>plt.bar()</a:t>
            </a:r>
            <a:r>
              <a:rPr lang="en" sz="1800">
                <a:solidFill>
                  <a:srgbClr val="3C3C3B"/>
                </a:solidFill>
                <a:latin typeface="Avenir"/>
                <a:ea typeface="Avenir"/>
                <a:cs typeface="Avenir"/>
                <a:sym typeface="Avenir"/>
              </a:rPr>
              <a:t> function multiple times with shifted x-coordinates. (We will see an example). The </a:t>
            </a:r>
            <a:r>
              <a:rPr lang="en" sz="1800">
                <a:solidFill>
                  <a:srgbClr val="3D85C6"/>
                </a:solidFill>
                <a:latin typeface="Avenir"/>
                <a:ea typeface="Avenir"/>
                <a:cs typeface="Avenir"/>
                <a:sym typeface="Avenir"/>
              </a:rPr>
              <a:t>arange()</a:t>
            </a:r>
            <a:r>
              <a:rPr lang="en" sz="1800">
                <a:solidFill>
                  <a:srgbClr val="3C3C3B"/>
                </a:solidFill>
                <a:latin typeface="Avenir"/>
                <a:ea typeface="Avenir"/>
                <a:cs typeface="Avenir"/>
                <a:sym typeface="Avenir"/>
              </a:rPr>
              <a:t> function is a method in the </a:t>
            </a:r>
            <a:r>
              <a:rPr b="1" lang="en" sz="1800">
                <a:solidFill>
                  <a:srgbClr val="3C3C3B"/>
                </a:solidFill>
                <a:latin typeface="Avenir"/>
                <a:ea typeface="Avenir"/>
                <a:cs typeface="Avenir"/>
                <a:sym typeface="Avenir"/>
              </a:rPr>
              <a:t>NumPy</a:t>
            </a:r>
            <a:r>
              <a:rPr lang="en" sz="1800">
                <a:solidFill>
                  <a:srgbClr val="3C3C3B"/>
                </a:solidFill>
                <a:latin typeface="Avenir"/>
                <a:ea typeface="Avenir"/>
                <a:cs typeface="Avenir"/>
                <a:sym typeface="Avenir"/>
              </a:rPr>
              <a:t> package that returns evenly spaced values within a given interval. The </a:t>
            </a:r>
            <a:r>
              <a:rPr lang="en" sz="1800">
                <a:solidFill>
                  <a:srgbClr val="3D85C6"/>
                </a:solidFill>
                <a:latin typeface="Avenir"/>
                <a:ea typeface="Avenir"/>
                <a:cs typeface="Avenir"/>
                <a:sym typeface="Avenir"/>
              </a:rPr>
              <a:t>gca()</a:t>
            </a:r>
            <a:r>
              <a:rPr lang="en" sz="1800">
                <a:solidFill>
                  <a:srgbClr val="3C3C3B"/>
                </a:solidFill>
                <a:latin typeface="Avenir"/>
                <a:ea typeface="Avenir"/>
                <a:cs typeface="Avenir"/>
                <a:sym typeface="Avenir"/>
              </a:rPr>
              <a:t> function helps in getting the instance of current axes on any current Figure. The </a:t>
            </a:r>
            <a:r>
              <a:rPr lang="en" sz="1800">
                <a:solidFill>
                  <a:srgbClr val="3D85C6"/>
                </a:solidFill>
                <a:latin typeface="Avenir"/>
                <a:ea typeface="Avenir"/>
                <a:cs typeface="Avenir"/>
                <a:sym typeface="Avenir"/>
              </a:rPr>
              <a:t>set_xticklabels()</a:t>
            </a:r>
            <a:r>
              <a:rPr lang="en" sz="1800">
                <a:solidFill>
                  <a:srgbClr val="3C3C3B"/>
                </a:solidFill>
                <a:latin typeface="Avenir"/>
                <a:ea typeface="Avenir"/>
                <a:cs typeface="Avenir"/>
                <a:sym typeface="Avenir"/>
              </a:rPr>
              <a:t> function is used to set the x-tick labels with the list of given string labels</a:t>
            </a:r>
            <a:endParaRPr sz="1800">
              <a:solidFill>
                <a:srgbClr val="3C3C3B"/>
              </a:solidFill>
              <a:latin typeface="Avenir"/>
              <a:ea typeface="Avenir"/>
              <a:cs typeface="Avenir"/>
              <a:sym typeface="Aveni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Google Shape;492;p77"/>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Bar chart - Example - Code</a:t>
            </a:r>
            <a:endParaRPr sz="2400">
              <a:solidFill>
                <a:srgbClr val="434343"/>
              </a:solidFill>
              <a:latin typeface="Avenir"/>
              <a:ea typeface="Avenir"/>
              <a:cs typeface="Avenir"/>
              <a:sym typeface="Avenir"/>
            </a:endParaRPr>
          </a:p>
        </p:txBody>
      </p:sp>
      <p:sp>
        <p:nvSpPr>
          <p:cNvPr id="493" name="Google Shape;493;p77"/>
          <p:cNvSpPr txBox="1"/>
          <p:nvPr/>
        </p:nvSpPr>
        <p:spPr>
          <a:xfrm>
            <a:off x="955200" y="1716025"/>
            <a:ext cx="6295800" cy="20508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101600" rtl="0" algn="l">
              <a:lnSpc>
                <a:spcPct val="100000"/>
              </a:lnSpc>
              <a:spcBef>
                <a:spcPts val="0"/>
              </a:spcBef>
              <a:spcAft>
                <a:spcPts val="0"/>
              </a:spcAft>
              <a:buNone/>
            </a:pPr>
            <a:r>
              <a:rPr b="1" lang="en">
                <a:solidFill>
                  <a:schemeClr val="dk1"/>
                </a:solidFill>
                <a:latin typeface="Courier New"/>
                <a:ea typeface="Courier New"/>
                <a:cs typeface="Courier New"/>
                <a:sym typeface="Courier New"/>
              </a:rPr>
              <a:t>labels = ['A', 'B', 'C', 'D']</a:t>
            </a:r>
            <a:endParaRPr b="1">
              <a:solidFill>
                <a:schemeClr val="dk1"/>
              </a:solidFill>
              <a:latin typeface="Courier New"/>
              <a:ea typeface="Courier New"/>
              <a:cs typeface="Courier New"/>
              <a:sym typeface="Courier New"/>
            </a:endParaRPr>
          </a:p>
          <a:p>
            <a:pPr indent="0" lvl="0" marL="0" marR="101600" rtl="0" algn="l">
              <a:lnSpc>
                <a:spcPct val="100000"/>
              </a:lnSpc>
              <a:spcBef>
                <a:spcPts val="0"/>
              </a:spcBef>
              <a:spcAft>
                <a:spcPts val="0"/>
              </a:spcAft>
              <a:buNone/>
            </a:pPr>
            <a:r>
              <a:rPr b="1" lang="en">
                <a:solidFill>
                  <a:schemeClr val="dk1"/>
                </a:solidFill>
                <a:latin typeface="Courier New"/>
                <a:ea typeface="Courier New"/>
                <a:cs typeface="Courier New"/>
                <a:sym typeface="Courier New"/>
              </a:rPr>
              <a:t>x = np.arange(len(labels))</a:t>
            </a:r>
            <a:endParaRPr b="1">
              <a:solidFill>
                <a:schemeClr val="dk1"/>
              </a:solidFill>
              <a:latin typeface="Courier New"/>
              <a:ea typeface="Courier New"/>
              <a:cs typeface="Courier New"/>
              <a:sym typeface="Courier New"/>
            </a:endParaRPr>
          </a:p>
          <a:p>
            <a:pPr indent="0" lvl="0" marL="0" marR="101600" rtl="0" algn="l">
              <a:lnSpc>
                <a:spcPct val="100000"/>
              </a:lnSpc>
              <a:spcBef>
                <a:spcPts val="0"/>
              </a:spcBef>
              <a:spcAft>
                <a:spcPts val="0"/>
              </a:spcAft>
              <a:buNone/>
            </a:pPr>
            <a:r>
              <a:rPr b="1" lang="en">
                <a:solidFill>
                  <a:schemeClr val="dk1"/>
                </a:solidFill>
                <a:latin typeface="Courier New"/>
                <a:ea typeface="Courier New"/>
                <a:cs typeface="Courier New"/>
                <a:sym typeface="Courier New"/>
              </a:rPr>
              <a:t>width = 0.4</a:t>
            </a:r>
            <a:endParaRPr b="1">
              <a:solidFill>
                <a:schemeClr val="dk1"/>
              </a:solidFill>
              <a:latin typeface="Courier New"/>
              <a:ea typeface="Courier New"/>
              <a:cs typeface="Courier New"/>
              <a:sym typeface="Courier New"/>
            </a:endParaRPr>
          </a:p>
          <a:p>
            <a:pPr indent="0" lvl="0" marL="0" marR="101600" rtl="0" algn="l">
              <a:lnSpc>
                <a:spcPct val="100000"/>
              </a:lnSpc>
              <a:spcBef>
                <a:spcPts val="0"/>
              </a:spcBef>
              <a:spcAft>
                <a:spcPts val="0"/>
              </a:spcAft>
              <a:buNone/>
            </a:pPr>
            <a:r>
              <a:rPr b="1" lang="en">
                <a:solidFill>
                  <a:schemeClr val="dk1"/>
                </a:solidFill>
                <a:latin typeface="Courier New"/>
                <a:ea typeface="Courier New"/>
                <a:cs typeface="Courier New"/>
                <a:sym typeface="Courier New"/>
              </a:rPr>
              <a:t>plt.bar(x – width / 2, [20, 25, 40, 10], width=width)</a:t>
            </a:r>
            <a:endParaRPr b="1">
              <a:solidFill>
                <a:schemeClr val="dk1"/>
              </a:solidFill>
              <a:latin typeface="Courier New"/>
              <a:ea typeface="Courier New"/>
              <a:cs typeface="Courier New"/>
              <a:sym typeface="Courier New"/>
            </a:endParaRPr>
          </a:p>
          <a:p>
            <a:pPr indent="0" lvl="0" marL="0" marR="101600" rtl="0" algn="l">
              <a:lnSpc>
                <a:spcPct val="100000"/>
              </a:lnSpc>
              <a:spcBef>
                <a:spcPts val="0"/>
              </a:spcBef>
              <a:spcAft>
                <a:spcPts val="0"/>
              </a:spcAft>
              <a:buNone/>
            </a:pPr>
            <a:r>
              <a:rPr b="1" lang="en">
                <a:solidFill>
                  <a:schemeClr val="dk1"/>
                </a:solidFill>
                <a:latin typeface="Courier New"/>
                <a:ea typeface="Courier New"/>
                <a:cs typeface="Courier New"/>
                <a:sym typeface="Courier New"/>
              </a:rPr>
              <a:t>plt.bar(x – width / 2, [30, 15, 30, 20], width=width)</a:t>
            </a:r>
            <a:endParaRPr b="1">
              <a:solidFill>
                <a:schemeClr val="dk1"/>
              </a:solidFill>
              <a:latin typeface="Courier New"/>
              <a:ea typeface="Courier New"/>
              <a:cs typeface="Courier New"/>
              <a:sym typeface="Courier New"/>
            </a:endParaRPr>
          </a:p>
          <a:p>
            <a:pPr indent="0" lvl="0" marL="0" marR="101600" rtl="0" algn="l">
              <a:lnSpc>
                <a:spcPct val="100000"/>
              </a:lnSpc>
              <a:spcBef>
                <a:spcPts val="0"/>
              </a:spcBef>
              <a:spcAft>
                <a:spcPts val="0"/>
              </a:spcAft>
              <a:buNone/>
            </a:pPr>
            <a:r>
              <a:rPr lang="en">
                <a:solidFill>
                  <a:schemeClr val="dk1"/>
                </a:solidFill>
                <a:latin typeface="Courier New"/>
                <a:ea typeface="Courier New"/>
                <a:cs typeface="Courier New"/>
                <a:sym typeface="Courier New"/>
              </a:rPr>
              <a:t># Ticks and tick labels must be set manually</a:t>
            </a:r>
            <a:endParaRPr>
              <a:solidFill>
                <a:schemeClr val="dk1"/>
              </a:solidFill>
              <a:latin typeface="Courier New"/>
              <a:ea typeface="Courier New"/>
              <a:cs typeface="Courier New"/>
              <a:sym typeface="Courier New"/>
            </a:endParaRPr>
          </a:p>
          <a:p>
            <a:pPr indent="0" lvl="0" marL="0" marR="101600" rtl="0" algn="l">
              <a:lnSpc>
                <a:spcPct val="100000"/>
              </a:lnSpc>
              <a:spcBef>
                <a:spcPts val="0"/>
              </a:spcBef>
              <a:spcAft>
                <a:spcPts val="0"/>
              </a:spcAft>
              <a:buNone/>
            </a:pPr>
            <a:r>
              <a:rPr b="1" lang="en">
                <a:solidFill>
                  <a:schemeClr val="dk1"/>
                </a:solidFill>
                <a:latin typeface="Courier New"/>
                <a:ea typeface="Courier New"/>
                <a:cs typeface="Courier New"/>
                <a:sym typeface="Courier New"/>
              </a:rPr>
              <a:t>plt.ticks(x)</a:t>
            </a:r>
            <a:endParaRPr b="1">
              <a:solidFill>
                <a:schemeClr val="dk1"/>
              </a:solidFill>
              <a:latin typeface="Courier New"/>
              <a:ea typeface="Courier New"/>
              <a:cs typeface="Courier New"/>
              <a:sym typeface="Courier New"/>
            </a:endParaRPr>
          </a:p>
          <a:p>
            <a:pPr indent="0" lvl="0" marL="0" marR="101600" rtl="0" algn="l">
              <a:lnSpc>
                <a:spcPct val="100000"/>
              </a:lnSpc>
              <a:spcBef>
                <a:spcPts val="0"/>
              </a:spcBef>
              <a:spcAft>
                <a:spcPts val="0"/>
              </a:spcAft>
              <a:buNone/>
            </a:pPr>
            <a:r>
              <a:rPr b="1" lang="en">
                <a:solidFill>
                  <a:schemeClr val="dk1"/>
                </a:solidFill>
                <a:latin typeface="Courier New"/>
                <a:ea typeface="Courier New"/>
                <a:cs typeface="Courier New"/>
                <a:sym typeface="Courier New"/>
              </a:rPr>
              <a:t>ax = plt.gca()</a:t>
            </a:r>
            <a:endParaRPr b="1">
              <a:solidFill>
                <a:schemeClr val="dk1"/>
              </a:solidFill>
              <a:latin typeface="Courier New"/>
              <a:ea typeface="Courier New"/>
              <a:cs typeface="Courier New"/>
              <a:sym typeface="Courier New"/>
            </a:endParaRPr>
          </a:p>
          <a:p>
            <a:pPr indent="0" lvl="0" marL="0" marR="101600" rtl="0" algn="l">
              <a:lnSpc>
                <a:spcPct val="100000"/>
              </a:lnSpc>
              <a:spcBef>
                <a:spcPts val="0"/>
              </a:spcBef>
              <a:spcAft>
                <a:spcPts val="0"/>
              </a:spcAft>
              <a:buNone/>
            </a:pPr>
            <a:r>
              <a:rPr b="1" lang="en">
                <a:solidFill>
                  <a:schemeClr val="dk1"/>
                </a:solidFill>
                <a:latin typeface="Courier New"/>
                <a:ea typeface="Courier New"/>
                <a:cs typeface="Courier New"/>
                <a:sym typeface="Courier New"/>
              </a:rPr>
              <a:t>ax.set_xticklabels(labels)</a:t>
            </a:r>
            <a:endParaRPr b="1">
              <a:solidFill>
                <a:schemeClr val="dk1"/>
              </a:solidFill>
              <a:latin typeface="Courier New"/>
              <a:ea typeface="Courier New"/>
              <a:cs typeface="Courier New"/>
              <a:sym typeface="Courier New"/>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7" name="Shape 497"/>
        <p:cNvGrpSpPr/>
        <p:nvPr/>
      </p:nvGrpSpPr>
      <p:grpSpPr>
        <a:xfrm>
          <a:off x="0" y="0"/>
          <a:ext cx="0" cy="0"/>
          <a:chOff x="0" y="0"/>
          <a:chExt cx="0" cy="0"/>
        </a:xfrm>
      </p:grpSpPr>
      <p:sp>
        <p:nvSpPr>
          <p:cNvPr id="498" name="Google Shape;498;p78"/>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Bar chart - Example</a:t>
            </a:r>
            <a:endParaRPr sz="2400">
              <a:solidFill>
                <a:srgbClr val="434343"/>
              </a:solidFill>
              <a:latin typeface="Avenir"/>
              <a:ea typeface="Avenir"/>
              <a:cs typeface="Avenir"/>
              <a:sym typeface="Avenir"/>
            </a:endParaRPr>
          </a:p>
        </p:txBody>
      </p:sp>
      <p:sp>
        <p:nvSpPr>
          <p:cNvPr id="499" name="Google Shape;499;p78"/>
          <p:cNvSpPr txBox="1"/>
          <p:nvPr/>
        </p:nvSpPr>
        <p:spPr>
          <a:xfrm>
            <a:off x="3199500" y="4322525"/>
            <a:ext cx="2648400" cy="236700"/>
          </a:xfrm>
          <a:prstGeom prst="rect">
            <a:avLst/>
          </a:prstGeom>
          <a:noFill/>
          <a:ln>
            <a:noFill/>
          </a:ln>
        </p:spPr>
        <p:txBody>
          <a:bodyPr anchorCtr="0" anchor="t" bIns="91425" lIns="91425" spcFirstLastPara="1" rIns="91425" wrap="square" tIns="91425">
            <a:noAutofit/>
          </a:bodyPr>
          <a:lstStyle/>
          <a:p>
            <a:pPr indent="0" lvl="0" marL="0" rtl="0" algn="l">
              <a:lnSpc>
                <a:spcPct val="6000"/>
              </a:lnSpc>
              <a:spcBef>
                <a:spcPts val="0"/>
              </a:spcBef>
              <a:spcAft>
                <a:spcPts val="0"/>
              </a:spcAft>
              <a:buNone/>
            </a:pPr>
            <a:r>
              <a:rPr i="1" lang="en">
                <a:latin typeface="Avenir"/>
                <a:ea typeface="Avenir"/>
                <a:cs typeface="Avenir"/>
                <a:sym typeface="Avenir"/>
              </a:rPr>
              <a:t>Bar chart with subcategories</a:t>
            </a:r>
            <a:endParaRPr>
              <a:latin typeface="Avenir"/>
              <a:ea typeface="Avenir"/>
              <a:cs typeface="Avenir"/>
              <a:sym typeface="Avenir"/>
            </a:endParaRPr>
          </a:p>
        </p:txBody>
      </p:sp>
      <p:pic>
        <p:nvPicPr>
          <p:cNvPr id="500" name="Google Shape;500;p78"/>
          <p:cNvPicPr preferRelativeResize="0"/>
          <p:nvPr/>
        </p:nvPicPr>
        <p:blipFill>
          <a:blip r:embed="rId3">
            <a:alphaModFix/>
          </a:blip>
          <a:stretch>
            <a:fillRect/>
          </a:stretch>
        </p:blipFill>
        <p:spPr>
          <a:xfrm>
            <a:off x="2213925" y="1709275"/>
            <a:ext cx="4419875" cy="2486950"/>
          </a:xfrm>
          <a:prstGeom prst="rect">
            <a:avLst/>
          </a:prstGeom>
          <a:noFill/>
          <a:ln>
            <a:noFill/>
          </a:ln>
        </p:spPr>
      </p:pic>
      <p:sp>
        <p:nvSpPr>
          <p:cNvPr id="501" name="Google Shape;501;p78"/>
          <p:cNvSpPr txBox="1"/>
          <p:nvPr/>
        </p:nvSpPr>
        <p:spPr>
          <a:xfrm>
            <a:off x="469625" y="1185250"/>
            <a:ext cx="10176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Avenir"/>
                <a:ea typeface="Avenir"/>
                <a:cs typeface="Avenir"/>
                <a:sym typeface="Avenir"/>
              </a:rPr>
              <a:t>Output:</a:t>
            </a:r>
            <a:endParaRPr sz="1800">
              <a:latin typeface="Avenir"/>
              <a:ea typeface="Avenir"/>
              <a:cs typeface="Avenir"/>
              <a:sym typeface="Aveni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sp>
        <p:nvSpPr>
          <p:cNvPr id="506" name="Google Shape;506;p79"/>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Creating a bar plot for movie </a:t>
            </a:r>
            <a:r>
              <a:rPr lang="en" sz="2400">
                <a:solidFill>
                  <a:srgbClr val="434343"/>
                </a:solidFill>
                <a:latin typeface="Avenir"/>
                <a:ea typeface="Avenir"/>
                <a:cs typeface="Avenir"/>
                <a:sym typeface="Avenir"/>
              </a:rPr>
              <a:t>comparison</a:t>
            </a:r>
            <a:endParaRPr sz="2400">
              <a:solidFill>
                <a:srgbClr val="434343"/>
              </a:solidFill>
              <a:latin typeface="Avenir"/>
              <a:ea typeface="Avenir"/>
              <a:cs typeface="Avenir"/>
              <a:sym typeface="Avenir"/>
            </a:endParaRPr>
          </a:p>
        </p:txBody>
      </p:sp>
      <p:sp>
        <p:nvSpPr>
          <p:cNvPr id="507" name="Google Shape;507;p79"/>
          <p:cNvSpPr txBox="1"/>
          <p:nvPr/>
        </p:nvSpPr>
        <p:spPr>
          <a:xfrm>
            <a:off x="353400" y="1749150"/>
            <a:ext cx="8437200" cy="2142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solidFill>
                  <a:srgbClr val="3C3C3B"/>
                </a:solidFill>
                <a:latin typeface="Avenir"/>
                <a:ea typeface="Avenir"/>
                <a:cs typeface="Avenir"/>
                <a:sym typeface="Avenir"/>
              </a:rPr>
              <a:t>We will create visually appealing bar plots. We will use a bar plot to compare movie scores. You are given five movies with scores from Rotten Tomatoes. The Tomatometer is the percentage of approved Tomatometer critics who have given a positive review for the movie. The Audience Score is the percentage of users who have given a score of 3.5 or higher out of 5. Compare these two scores among the five movies.</a:t>
            </a:r>
            <a:endParaRPr sz="1800">
              <a:solidFill>
                <a:srgbClr val="3C3C3B"/>
              </a:solidFill>
              <a:latin typeface="Avenir"/>
              <a:ea typeface="Avenir"/>
              <a:cs typeface="Avenir"/>
              <a:sym typeface="Aveni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1" name="Shape 511"/>
        <p:cNvGrpSpPr/>
        <p:nvPr/>
      </p:nvGrpSpPr>
      <p:grpSpPr>
        <a:xfrm>
          <a:off x="0" y="0"/>
          <a:ext cx="0" cy="0"/>
          <a:chOff x="0" y="0"/>
          <a:chExt cx="0" cy="0"/>
        </a:xfrm>
      </p:grpSpPr>
      <p:sp>
        <p:nvSpPr>
          <p:cNvPr id="512" name="Google Shape;512;p80"/>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Creating a bar plot for movie comparison - Steps</a:t>
            </a:r>
            <a:endParaRPr sz="2400">
              <a:solidFill>
                <a:srgbClr val="434343"/>
              </a:solidFill>
              <a:latin typeface="Avenir"/>
              <a:ea typeface="Avenir"/>
              <a:cs typeface="Avenir"/>
              <a:sym typeface="Avenir"/>
            </a:endParaRPr>
          </a:p>
        </p:txBody>
      </p:sp>
      <p:sp>
        <p:nvSpPr>
          <p:cNvPr id="513" name="Google Shape;513;p80"/>
          <p:cNvSpPr txBox="1"/>
          <p:nvPr/>
        </p:nvSpPr>
        <p:spPr>
          <a:xfrm>
            <a:off x="353400" y="1276500"/>
            <a:ext cx="8437200" cy="3298500"/>
          </a:xfrm>
          <a:prstGeom prst="rect">
            <a:avLst/>
          </a:prstGeom>
          <a:noFill/>
          <a:ln>
            <a:noFill/>
          </a:ln>
        </p:spPr>
        <p:txBody>
          <a:bodyPr anchorCtr="0" anchor="t" bIns="91425" lIns="91425" spcFirstLastPara="1" rIns="91425" wrap="square" tIns="91425">
            <a:noAutofit/>
          </a:bodyPr>
          <a:lstStyle/>
          <a:p>
            <a:pPr indent="0" lvl="0" marL="0" marR="139700" rtl="0" algn="l">
              <a:lnSpc>
                <a:spcPct val="100000"/>
              </a:lnSpc>
              <a:spcBef>
                <a:spcPts val="0"/>
              </a:spcBef>
              <a:spcAft>
                <a:spcPts val="0"/>
              </a:spcAft>
              <a:buNone/>
            </a:pPr>
            <a:r>
              <a:rPr lang="en" sz="1800">
                <a:solidFill>
                  <a:srgbClr val="3C3C3B"/>
                </a:solidFill>
                <a:latin typeface="Avenir"/>
                <a:ea typeface="Avenir"/>
                <a:cs typeface="Avenir"/>
                <a:sym typeface="Avenir"/>
              </a:rPr>
              <a:t>The following are the steps to perform:</a:t>
            </a:r>
            <a:endParaRPr sz="1800">
              <a:solidFill>
                <a:srgbClr val="3C3C3B"/>
              </a:solidFill>
              <a:latin typeface="Avenir"/>
              <a:ea typeface="Avenir"/>
              <a:cs typeface="Avenir"/>
              <a:sym typeface="Avenir"/>
            </a:endParaRPr>
          </a:p>
          <a:p>
            <a:pPr indent="-342900" lvl="0" marL="457200" marR="139700" rtl="0" algn="l">
              <a:lnSpc>
                <a:spcPct val="100000"/>
              </a:lnSpc>
              <a:spcBef>
                <a:spcPts val="2000"/>
              </a:spcBef>
              <a:spcAft>
                <a:spcPts val="0"/>
              </a:spcAft>
              <a:buClr>
                <a:srgbClr val="3C3C3B"/>
              </a:buClr>
              <a:buSzPts val="1800"/>
              <a:buFont typeface="Avenir"/>
              <a:buChar char="●"/>
            </a:pPr>
            <a:r>
              <a:rPr lang="en" sz="1800">
                <a:solidFill>
                  <a:srgbClr val="3C3C3B"/>
                </a:solidFill>
                <a:latin typeface="Avenir"/>
                <a:ea typeface="Avenir"/>
                <a:cs typeface="Avenir"/>
                <a:sym typeface="Avenir"/>
              </a:rPr>
              <a:t>Import the necessary modules and enable plotting within a Jupyter Notebook.</a:t>
            </a:r>
            <a:endParaRPr sz="1800">
              <a:solidFill>
                <a:srgbClr val="3C3C3B"/>
              </a:solidFill>
              <a:latin typeface="Avenir"/>
              <a:ea typeface="Avenir"/>
              <a:cs typeface="Avenir"/>
              <a:sym typeface="Avenir"/>
            </a:endParaRPr>
          </a:p>
          <a:p>
            <a:pPr indent="-342900" lvl="0" marL="457200" marR="139700" rtl="0" algn="l">
              <a:lnSpc>
                <a:spcPct val="100000"/>
              </a:lnSpc>
              <a:spcBef>
                <a:spcPts val="2000"/>
              </a:spcBef>
              <a:spcAft>
                <a:spcPts val="0"/>
              </a:spcAft>
              <a:buSzPts val="1800"/>
              <a:buFont typeface="Avenir"/>
              <a:buChar char="●"/>
            </a:pPr>
            <a:r>
              <a:rPr lang="en" sz="1800">
                <a:solidFill>
                  <a:srgbClr val="3C3C3B"/>
                </a:solidFill>
                <a:latin typeface="Avenir"/>
                <a:ea typeface="Avenir"/>
                <a:cs typeface="Avenir"/>
                <a:sym typeface="Avenir"/>
              </a:rPr>
              <a:t>Use pandas to read the ‘</a:t>
            </a:r>
            <a:r>
              <a:rPr lang="en" sz="1800">
                <a:solidFill>
                  <a:srgbClr val="3C3C3B"/>
                </a:solidFill>
                <a:latin typeface="Avenir"/>
                <a:ea typeface="Avenir"/>
                <a:cs typeface="Avenir"/>
                <a:sym typeface="Avenir"/>
              </a:rPr>
              <a:t>movie_scores.csv' data</a:t>
            </a:r>
            <a:endParaRPr sz="1800">
              <a:solidFill>
                <a:srgbClr val="3C3C3B"/>
              </a:solidFill>
              <a:latin typeface="Avenir"/>
              <a:ea typeface="Avenir"/>
              <a:cs typeface="Avenir"/>
              <a:sym typeface="Avenir"/>
            </a:endParaRPr>
          </a:p>
          <a:p>
            <a:pPr indent="-342900" lvl="0" marL="457200" marR="139700" rtl="0" algn="l">
              <a:lnSpc>
                <a:spcPct val="100000"/>
              </a:lnSpc>
              <a:spcBef>
                <a:spcPts val="2000"/>
              </a:spcBef>
              <a:spcAft>
                <a:spcPts val="1000"/>
              </a:spcAft>
              <a:buClr>
                <a:srgbClr val="3C3C3B"/>
              </a:buClr>
              <a:buSzPts val="1800"/>
              <a:buFont typeface="Avenir"/>
              <a:buChar char="●"/>
            </a:pPr>
            <a:r>
              <a:rPr lang="en" sz="1800">
                <a:solidFill>
                  <a:srgbClr val="3C3C3B"/>
                </a:solidFill>
                <a:latin typeface="Avenir"/>
                <a:ea typeface="Avenir"/>
                <a:cs typeface="Avenir"/>
                <a:sym typeface="Avenir"/>
              </a:rPr>
              <a:t>Use Matplotlib to create a visually appealing bar plot comparing the two scores for all five movies.</a:t>
            </a:r>
            <a:endParaRPr sz="1800">
              <a:solidFill>
                <a:srgbClr val="3C3C3B"/>
              </a:solidFill>
              <a:latin typeface="Avenir"/>
              <a:ea typeface="Avenir"/>
              <a:cs typeface="Avenir"/>
              <a:sym typeface="Aveni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7" name="Shape 517"/>
        <p:cNvGrpSpPr/>
        <p:nvPr/>
      </p:nvGrpSpPr>
      <p:grpSpPr>
        <a:xfrm>
          <a:off x="0" y="0"/>
          <a:ext cx="0" cy="0"/>
          <a:chOff x="0" y="0"/>
          <a:chExt cx="0" cy="0"/>
        </a:xfrm>
      </p:grpSpPr>
      <p:sp>
        <p:nvSpPr>
          <p:cNvPr id="518" name="Google Shape;518;p81"/>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Creating a bar plot for movie comparison - Steps</a:t>
            </a:r>
            <a:endParaRPr sz="2400">
              <a:solidFill>
                <a:srgbClr val="434343"/>
              </a:solidFill>
              <a:latin typeface="Avenir"/>
              <a:ea typeface="Avenir"/>
              <a:cs typeface="Avenir"/>
              <a:sym typeface="Avenir"/>
            </a:endParaRPr>
          </a:p>
        </p:txBody>
      </p:sp>
      <p:sp>
        <p:nvSpPr>
          <p:cNvPr id="519" name="Google Shape;519;p81"/>
          <p:cNvSpPr txBox="1"/>
          <p:nvPr/>
        </p:nvSpPr>
        <p:spPr>
          <a:xfrm>
            <a:off x="353400" y="1276500"/>
            <a:ext cx="8437200" cy="3661200"/>
          </a:xfrm>
          <a:prstGeom prst="rect">
            <a:avLst/>
          </a:prstGeom>
          <a:noFill/>
          <a:ln>
            <a:noFill/>
          </a:ln>
        </p:spPr>
        <p:txBody>
          <a:bodyPr anchorCtr="0" anchor="t" bIns="91425" lIns="91425" spcFirstLastPara="1" rIns="91425" wrap="square" tIns="91425">
            <a:noAutofit/>
          </a:bodyPr>
          <a:lstStyle/>
          <a:p>
            <a:pPr indent="-342900" lvl="0" marL="457200" marR="139700" rtl="0" algn="l">
              <a:lnSpc>
                <a:spcPct val="150000"/>
              </a:lnSpc>
              <a:spcBef>
                <a:spcPts val="0"/>
              </a:spcBef>
              <a:spcAft>
                <a:spcPts val="0"/>
              </a:spcAft>
              <a:buClr>
                <a:srgbClr val="3C3C3B"/>
              </a:buClr>
              <a:buSzPts val="1800"/>
              <a:buFont typeface="Avenir"/>
              <a:buChar char="●"/>
            </a:pPr>
            <a:r>
              <a:rPr lang="en" sz="1800">
                <a:solidFill>
                  <a:srgbClr val="3C3C3B"/>
                </a:solidFill>
                <a:latin typeface="Avenir"/>
                <a:ea typeface="Avenir"/>
                <a:cs typeface="Avenir"/>
                <a:sym typeface="Avenir"/>
              </a:rPr>
              <a:t>Use the movie titles as labels for the x-axis. Use percentages at intervals of 20 for the y-axis and minor ticks at intervals of 5. Add a legend and a suitable title to the plot.</a:t>
            </a:r>
            <a:endParaRPr sz="1800">
              <a:solidFill>
                <a:srgbClr val="3C3C3B"/>
              </a:solidFill>
              <a:latin typeface="Avenir"/>
              <a:ea typeface="Avenir"/>
              <a:cs typeface="Avenir"/>
              <a:sym typeface="Avenir"/>
            </a:endParaRPr>
          </a:p>
          <a:p>
            <a:pPr indent="-342900" lvl="0" marL="457200" marR="139700" rtl="0" algn="l">
              <a:lnSpc>
                <a:spcPct val="150000"/>
              </a:lnSpc>
              <a:spcBef>
                <a:spcPts val="1000"/>
              </a:spcBef>
              <a:spcAft>
                <a:spcPts val="0"/>
              </a:spcAft>
              <a:buSzPts val="1800"/>
              <a:buFont typeface="Avenir"/>
              <a:buChar char="●"/>
            </a:pPr>
            <a:r>
              <a:rPr lang="en" sz="1800">
                <a:solidFill>
                  <a:srgbClr val="3C3C3B"/>
                </a:solidFill>
                <a:latin typeface="Avenir"/>
                <a:ea typeface="Avenir"/>
                <a:cs typeface="Avenir"/>
                <a:sym typeface="Avenir"/>
              </a:rPr>
              <a:t>Use functions that are required to explicitly specify the axes. To get the reference to the current axes, use </a:t>
            </a:r>
            <a:r>
              <a:rPr lang="en" sz="1800">
                <a:solidFill>
                  <a:srgbClr val="3D85C6"/>
                </a:solidFill>
                <a:latin typeface="Avenir"/>
                <a:ea typeface="Avenir"/>
                <a:cs typeface="Avenir"/>
                <a:sym typeface="Avenir"/>
              </a:rPr>
              <a:t>ax = plt.gca()</a:t>
            </a:r>
            <a:r>
              <a:rPr lang="en" sz="1800">
                <a:solidFill>
                  <a:srgbClr val="3C3C3B"/>
                </a:solidFill>
                <a:latin typeface="Avenir"/>
                <a:ea typeface="Avenir"/>
                <a:cs typeface="Avenir"/>
                <a:sym typeface="Avenir"/>
              </a:rPr>
              <a:t>. To add minor y-ticks, use </a:t>
            </a:r>
            <a:r>
              <a:rPr lang="en" sz="1800">
                <a:solidFill>
                  <a:srgbClr val="3D85C6"/>
                </a:solidFill>
                <a:latin typeface="Avenir"/>
                <a:ea typeface="Avenir"/>
                <a:cs typeface="Avenir"/>
                <a:sym typeface="Avenir"/>
              </a:rPr>
              <a:t>Axes.set_yticks([ticks], minor=True).</a:t>
            </a:r>
            <a:r>
              <a:rPr lang="en" sz="1800">
                <a:solidFill>
                  <a:srgbClr val="3C3C3B"/>
                </a:solidFill>
                <a:latin typeface="Avenir"/>
                <a:ea typeface="Avenir"/>
                <a:cs typeface="Avenir"/>
                <a:sym typeface="Avenir"/>
              </a:rPr>
              <a:t> To add a horizontal grid for major ticks, use </a:t>
            </a:r>
            <a:r>
              <a:rPr lang="en" sz="1800">
                <a:solidFill>
                  <a:srgbClr val="3D85C6"/>
                </a:solidFill>
                <a:latin typeface="Avenir"/>
                <a:ea typeface="Avenir"/>
                <a:cs typeface="Avenir"/>
                <a:sym typeface="Avenir"/>
              </a:rPr>
              <a:t>Axes.yaxis.grid(which='major')</a:t>
            </a:r>
            <a:r>
              <a:rPr lang="en" sz="1800">
                <a:solidFill>
                  <a:srgbClr val="3C3C3B"/>
                </a:solidFill>
                <a:latin typeface="Avenir"/>
                <a:ea typeface="Avenir"/>
                <a:cs typeface="Avenir"/>
                <a:sym typeface="Avenir"/>
              </a:rPr>
              <a:t>, and to add a dashed horizontal grid for minor ticks, use </a:t>
            </a:r>
            <a:r>
              <a:rPr lang="en" sz="1800">
                <a:solidFill>
                  <a:srgbClr val="3D85C6"/>
                </a:solidFill>
                <a:latin typeface="Avenir"/>
                <a:ea typeface="Avenir"/>
                <a:cs typeface="Avenir"/>
                <a:sym typeface="Avenir"/>
              </a:rPr>
              <a:t>Axes.yaxis.grid(which='minor', linestyle='--').</a:t>
            </a:r>
            <a:endParaRPr sz="1800">
              <a:solidFill>
                <a:srgbClr val="3C3C3B"/>
              </a:solidFill>
              <a:latin typeface="Avenir"/>
              <a:ea typeface="Avenir"/>
              <a:cs typeface="Avenir"/>
              <a:sym typeface="Aveni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Google Shape;524;p82"/>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Creating a bar plot for movie comparison - Code</a:t>
            </a:r>
            <a:endParaRPr sz="2400">
              <a:solidFill>
                <a:srgbClr val="434343"/>
              </a:solidFill>
              <a:latin typeface="Avenir"/>
              <a:ea typeface="Avenir"/>
              <a:cs typeface="Avenir"/>
              <a:sym typeface="Avenir"/>
            </a:endParaRPr>
          </a:p>
        </p:txBody>
      </p:sp>
      <p:sp>
        <p:nvSpPr>
          <p:cNvPr id="525" name="Google Shape;525;p82"/>
          <p:cNvSpPr txBox="1"/>
          <p:nvPr/>
        </p:nvSpPr>
        <p:spPr>
          <a:xfrm>
            <a:off x="525600" y="1217250"/>
            <a:ext cx="8289900" cy="37239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139700" rtl="0" algn="l">
              <a:lnSpc>
                <a:spcPct val="100000"/>
              </a:lnSpc>
              <a:spcBef>
                <a:spcPts val="0"/>
              </a:spcBef>
              <a:spcAft>
                <a:spcPts val="0"/>
              </a:spcAft>
              <a:buClr>
                <a:schemeClr val="dk1"/>
              </a:buClr>
              <a:buSzPts val="1100"/>
              <a:buFont typeface="Arial"/>
              <a:buNone/>
            </a:pPr>
            <a:r>
              <a:rPr lang="en" sz="1600">
                <a:solidFill>
                  <a:srgbClr val="3C3C3B"/>
                </a:solidFill>
                <a:latin typeface="Courier New"/>
                <a:ea typeface="Courier New"/>
                <a:cs typeface="Courier New"/>
                <a:sym typeface="Courier New"/>
              </a:rPr>
              <a:t># Create figure</a:t>
            </a:r>
            <a:endParaRPr sz="1600">
              <a:solidFill>
                <a:srgbClr val="3C3C3B"/>
              </a:solidFill>
              <a:latin typeface="Courier New"/>
              <a:ea typeface="Courier New"/>
              <a:cs typeface="Courier New"/>
              <a:sym typeface="Courier New"/>
            </a:endParaRPr>
          </a:p>
          <a:p>
            <a:pPr indent="0" lvl="0" marL="0" marR="139700" rtl="0" algn="l">
              <a:lnSpc>
                <a:spcPct val="100000"/>
              </a:lnSpc>
              <a:spcBef>
                <a:spcPts val="0"/>
              </a:spcBef>
              <a:spcAft>
                <a:spcPts val="0"/>
              </a:spcAft>
              <a:buClr>
                <a:schemeClr val="dk1"/>
              </a:buClr>
              <a:buSzPts val="1100"/>
              <a:buFont typeface="Arial"/>
              <a:buNone/>
            </a:pPr>
            <a:r>
              <a:rPr b="1" lang="en" sz="1600">
                <a:solidFill>
                  <a:srgbClr val="3C3C3B"/>
                </a:solidFill>
                <a:latin typeface="Courier New"/>
                <a:ea typeface="Courier New"/>
                <a:cs typeface="Courier New"/>
                <a:sym typeface="Courier New"/>
              </a:rPr>
              <a:t>plt.figure(figsize=(10, 5), dpi=300)</a:t>
            </a:r>
            <a:endParaRPr b="1" sz="1600">
              <a:solidFill>
                <a:srgbClr val="3C3C3B"/>
              </a:solidFill>
              <a:latin typeface="Courier New"/>
              <a:ea typeface="Courier New"/>
              <a:cs typeface="Courier New"/>
              <a:sym typeface="Courier New"/>
            </a:endParaRPr>
          </a:p>
          <a:p>
            <a:pPr indent="0" lvl="0" marL="0" marR="139700" rtl="0" algn="l">
              <a:lnSpc>
                <a:spcPct val="100000"/>
              </a:lnSpc>
              <a:spcBef>
                <a:spcPts val="0"/>
              </a:spcBef>
              <a:spcAft>
                <a:spcPts val="0"/>
              </a:spcAft>
              <a:buClr>
                <a:schemeClr val="dk1"/>
              </a:buClr>
              <a:buSzPts val="1100"/>
              <a:buFont typeface="Arial"/>
              <a:buNone/>
            </a:pPr>
            <a:r>
              <a:rPr lang="en" sz="1600">
                <a:solidFill>
                  <a:srgbClr val="3C3C3B"/>
                </a:solidFill>
                <a:latin typeface="Courier New"/>
                <a:ea typeface="Courier New"/>
                <a:cs typeface="Courier New"/>
                <a:sym typeface="Courier New"/>
              </a:rPr>
              <a:t># Create bar plot</a:t>
            </a:r>
            <a:endParaRPr sz="1600">
              <a:solidFill>
                <a:srgbClr val="3C3C3B"/>
              </a:solidFill>
              <a:latin typeface="Courier New"/>
              <a:ea typeface="Courier New"/>
              <a:cs typeface="Courier New"/>
              <a:sym typeface="Courier New"/>
            </a:endParaRPr>
          </a:p>
          <a:p>
            <a:pPr indent="0" lvl="0" marL="0" marR="139700" rtl="0" algn="l">
              <a:lnSpc>
                <a:spcPct val="100000"/>
              </a:lnSpc>
              <a:spcBef>
                <a:spcPts val="0"/>
              </a:spcBef>
              <a:spcAft>
                <a:spcPts val="0"/>
              </a:spcAft>
              <a:buClr>
                <a:schemeClr val="dk1"/>
              </a:buClr>
              <a:buSzPts val="1100"/>
              <a:buFont typeface="Arial"/>
              <a:buNone/>
            </a:pPr>
            <a:r>
              <a:rPr b="1" lang="en" sz="1600">
                <a:solidFill>
                  <a:srgbClr val="3C3C3B"/>
                </a:solidFill>
                <a:latin typeface="Courier New"/>
                <a:ea typeface="Courier New"/>
                <a:cs typeface="Courier New"/>
                <a:sym typeface="Courier New"/>
              </a:rPr>
              <a:t>pos = np.arange(len(movie_scores['MovieTitle']))</a:t>
            </a:r>
            <a:endParaRPr b="1" sz="1600">
              <a:solidFill>
                <a:srgbClr val="3C3C3B"/>
              </a:solidFill>
              <a:latin typeface="Courier New"/>
              <a:ea typeface="Courier New"/>
              <a:cs typeface="Courier New"/>
              <a:sym typeface="Courier New"/>
            </a:endParaRPr>
          </a:p>
          <a:p>
            <a:pPr indent="0" lvl="0" marL="0" marR="139700" rtl="0" algn="l">
              <a:lnSpc>
                <a:spcPct val="100000"/>
              </a:lnSpc>
              <a:spcBef>
                <a:spcPts val="0"/>
              </a:spcBef>
              <a:spcAft>
                <a:spcPts val="0"/>
              </a:spcAft>
              <a:buClr>
                <a:schemeClr val="dk1"/>
              </a:buClr>
              <a:buSzPts val="1100"/>
              <a:buFont typeface="Arial"/>
              <a:buNone/>
            </a:pPr>
            <a:r>
              <a:rPr b="1" lang="en" sz="1600">
                <a:solidFill>
                  <a:srgbClr val="3C3C3B"/>
                </a:solidFill>
                <a:latin typeface="Courier New"/>
                <a:ea typeface="Courier New"/>
                <a:cs typeface="Courier New"/>
                <a:sym typeface="Courier New"/>
              </a:rPr>
              <a:t>width = 0.3</a:t>
            </a:r>
            <a:endParaRPr b="1" sz="1600">
              <a:solidFill>
                <a:srgbClr val="3C3C3B"/>
              </a:solidFill>
              <a:latin typeface="Courier New"/>
              <a:ea typeface="Courier New"/>
              <a:cs typeface="Courier New"/>
              <a:sym typeface="Courier New"/>
            </a:endParaRPr>
          </a:p>
          <a:p>
            <a:pPr indent="0" lvl="0" marL="0" marR="139700" rtl="0" algn="l">
              <a:lnSpc>
                <a:spcPct val="100000"/>
              </a:lnSpc>
              <a:spcBef>
                <a:spcPts val="0"/>
              </a:spcBef>
              <a:spcAft>
                <a:spcPts val="0"/>
              </a:spcAft>
              <a:buClr>
                <a:schemeClr val="dk1"/>
              </a:buClr>
              <a:buSzPts val="1100"/>
              <a:buFont typeface="Arial"/>
              <a:buNone/>
            </a:pPr>
            <a:r>
              <a:rPr b="1" lang="en" sz="1600">
                <a:solidFill>
                  <a:srgbClr val="3C3C3B"/>
                </a:solidFill>
                <a:latin typeface="Courier New"/>
                <a:ea typeface="Courier New"/>
                <a:cs typeface="Courier New"/>
                <a:sym typeface="Courier New"/>
              </a:rPr>
              <a:t>plt.bar(pos - width / 2, movie_scores['Tomatometer'], width, label='Tomatometer')</a:t>
            </a:r>
            <a:endParaRPr b="1" sz="1600">
              <a:solidFill>
                <a:srgbClr val="3C3C3B"/>
              </a:solidFill>
              <a:latin typeface="Courier New"/>
              <a:ea typeface="Courier New"/>
              <a:cs typeface="Courier New"/>
              <a:sym typeface="Courier New"/>
            </a:endParaRPr>
          </a:p>
          <a:p>
            <a:pPr indent="0" lvl="0" marL="0" marR="139700" rtl="0" algn="l">
              <a:lnSpc>
                <a:spcPct val="100000"/>
              </a:lnSpc>
              <a:spcBef>
                <a:spcPts val="0"/>
              </a:spcBef>
              <a:spcAft>
                <a:spcPts val="0"/>
              </a:spcAft>
              <a:buClr>
                <a:schemeClr val="dk1"/>
              </a:buClr>
              <a:buSzPts val="1100"/>
              <a:buFont typeface="Arial"/>
              <a:buNone/>
            </a:pPr>
            <a:r>
              <a:rPr b="1" lang="en" sz="1600">
                <a:solidFill>
                  <a:srgbClr val="3C3C3B"/>
                </a:solidFill>
                <a:latin typeface="Courier New"/>
                <a:ea typeface="Courier New"/>
                <a:cs typeface="Courier New"/>
                <a:sym typeface="Courier New"/>
              </a:rPr>
              <a:t>plt.bar(pos + width / 2, movie_scores['AudienceScore'], width, label='Audience Score')</a:t>
            </a:r>
            <a:endParaRPr b="1" sz="1600">
              <a:solidFill>
                <a:srgbClr val="3C3C3B"/>
              </a:solidFill>
              <a:latin typeface="Courier New"/>
              <a:ea typeface="Courier New"/>
              <a:cs typeface="Courier New"/>
              <a:sym typeface="Courier New"/>
            </a:endParaRPr>
          </a:p>
          <a:p>
            <a:pPr indent="0" lvl="0" marL="0" marR="139700" rtl="0" algn="l">
              <a:lnSpc>
                <a:spcPct val="100000"/>
              </a:lnSpc>
              <a:spcBef>
                <a:spcPts val="0"/>
              </a:spcBef>
              <a:spcAft>
                <a:spcPts val="0"/>
              </a:spcAft>
              <a:buClr>
                <a:schemeClr val="dk1"/>
              </a:buClr>
              <a:buSzPts val="1100"/>
              <a:buFont typeface="Arial"/>
              <a:buNone/>
            </a:pPr>
            <a:r>
              <a:rPr lang="en" sz="1600">
                <a:solidFill>
                  <a:srgbClr val="3C3C3B"/>
                </a:solidFill>
                <a:latin typeface="Courier New"/>
                <a:ea typeface="Courier New"/>
                <a:cs typeface="Courier New"/>
                <a:sym typeface="Courier New"/>
              </a:rPr>
              <a:t># Specify ticks</a:t>
            </a:r>
            <a:endParaRPr sz="1600">
              <a:solidFill>
                <a:srgbClr val="3C3C3B"/>
              </a:solidFill>
              <a:latin typeface="Courier New"/>
              <a:ea typeface="Courier New"/>
              <a:cs typeface="Courier New"/>
              <a:sym typeface="Courier New"/>
            </a:endParaRPr>
          </a:p>
          <a:p>
            <a:pPr indent="0" lvl="0" marL="0" marR="139700" rtl="0" algn="l">
              <a:lnSpc>
                <a:spcPct val="100000"/>
              </a:lnSpc>
              <a:spcBef>
                <a:spcPts val="0"/>
              </a:spcBef>
              <a:spcAft>
                <a:spcPts val="0"/>
              </a:spcAft>
              <a:buClr>
                <a:schemeClr val="dk1"/>
              </a:buClr>
              <a:buSzPts val="1100"/>
              <a:buFont typeface="Arial"/>
              <a:buNone/>
            </a:pPr>
            <a:r>
              <a:rPr b="1" lang="en" sz="1600">
                <a:solidFill>
                  <a:srgbClr val="3C3C3B"/>
                </a:solidFill>
                <a:latin typeface="Courier New"/>
                <a:ea typeface="Courier New"/>
                <a:cs typeface="Courier New"/>
                <a:sym typeface="Courier New"/>
              </a:rPr>
              <a:t>plt.xticks(pos, rotation=10)</a:t>
            </a:r>
            <a:endParaRPr b="1" sz="1600">
              <a:solidFill>
                <a:srgbClr val="3C3C3B"/>
              </a:solidFill>
              <a:latin typeface="Courier New"/>
              <a:ea typeface="Courier New"/>
              <a:cs typeface="Courier New"/>
              <a:sym typeface="Courier New"/>
            </a:endParaRPr>
          </a:p>
          <a:p>
            <a:pPr indent="0" lvl="0" marL="0" marR="139700" rtl="0" algn="l">
              <a:lnSpc>
                <a:spcPct val="100000"/>
              </a:lnSpc>
              <a:spcBef>
                <a:spcPts val="0"/>
              </a:spcBef>
              <a:spcAft>
                <a:spcPts val="0"/>
              </a:spcAft>
              <a:buClr>
                <a:schemeClr val="dk1"/>
              </a:buClr>
              <a:buSzPts val="1100"/>
              <a:buFont typeface="Arial"/>
              <a:buNone/>
            </a:pPr>
            <a:r>
              <a:rPr b="1" lang="en" sz="1600">
                <a:solidFill>
                  <a:srgbClr val="3C3C3B"/>
                </a:solidFill>
                <a:latin typeface="Courier New"/>
                <a:ea typeface="Courier New"/>
                <a:cs typeface="Courier New"/>
                <a:sym typeface="Courier New"/>
              </a:rPr>
              <a:t>plt.yticks(np.arange(0, 101, 20))</a:t>
            </a:r>
            <a:endParaRPr b="1" sz="1600">
              <a:solidFill>
                <a:srgbClr val="3C3C3B"/>
              </a:solidFill>
              <a:latin typeface="Courier New"/>
              <a:ea typeface="Courier New"/>
              <a:cs typeface="Courier New"/>
              <a:sym typeface="Courier New"/>
            </a:endParaRPr>
          </a:p>
          <a:p>
            <a:pPr indent="0" lvl="0" marL="0" marR="139700" rtl="0" algn="l">
              <a:lnSpc>
                <a:spcPct val="100000"/>
              </a:lnSpc>
              <a:spcBef>
                <a:spcPts val="0"/>
              </a:spcBef>
              <a:spcAft>
                <a:spcPts val="0"/>
              </a:spcAft>
              <a:buClr>
                <a:schemeClr val="dk1"/>
              </a:buClr>
              <a:buSzPts val="1100"/>
              <a:buFont typeface="Arial"/>
              <a:buNone/>
            </a:pPr>
            <a:r>
              <a:rPr lang="en" sz="1600">
                <a:solidFill>
                  <a:srgbClr val="3C3C3B"/>
                </a:solidFill>
                <a:latin typeface="Courier New"/>
                <a:ea typeface="Courier New"/>
                <a:cs typeface="Courier New"/>
                <a:sym typeface="Courier New"/>
              </a:rPr>
              <a:t># Get current Axes for setting tick labels and horizontal grid</a:t>
            </a:r>
            <a:endParaRPr sz="1600">
              <a:solidFill>
                <a:srgbClr val="3C3C3B"/>
              </a:solidFill>
              <a:latin typeface="Courier New"/>
              <a:ea typeface="Courier New"/>
              <a:cs typeface="Courier New"/>
              <a:sym typeface="Courier New"/>
            </a:endParaRPr>
          </a:p>
          <a:p>
            <a:pPr indent="0" lvl="0" marL="0" marR="139700" rtl="0" algn="l">
              <a:lnSpc>
                <a:spcPct val="100000"/>
              </a:lnSpc>
              <a:spcBef>
                <a:spcPts val="0"/>
              </a:spcBef>
              <a:spcAft>
                <a:spcPts val="0"/>
              </a:spcAft>
              <a:buNone/>
            </a:pPr>
            <a:r>
              <a:rPr b="1" lang="en" sz="1600">
                <a:solidFill>
                  <a:srgbClr val="3C3C3B"/>
                </a:solidFill>
                <a:latin typeface="Courier New"/>
                <a:ea typeface="Courier New"/>
                <a:cs typeface="Courier New"/>
                <a:sym typeface="Courier New"/>
              </a:rPr>
              <a:t>ax = plt.gca()</a:t>
            </a:r>
            <a:endParaRPr b="1" sz="1600">
              <a:solidFill>
                <a:srgbClr val="3C3C3B"/>
              </a:solidFill>
              <a:latin typeface="Courier New"/>
              <a:ea typeface="Courier New"/>
              <a:cs typeface="Courier New"/>
              <a:sym typeface="Courier New"/>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Google Shape;530;p83"/>
          <p:cNvSpPr txBox="1"/>
          <p:nvPr/>
        </p:nvSpPr>
        <p:spPr>
          <a:xfrm>
            <a:off x="377550" y="140875"/>
            <a:ext cx="68397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Creating a bar plot for movie comparison - Code (contd)</a:t>
            </a:r>
            <a:endParaRPr sz="2400">
              <a:solidFill>
                <a:srgbClr val="434343"/>
              </a:solidFill>
              <a:latin typeface="Avenir"/>
              <a:ea typeface="Avenir"/>
              <a:cs typeface="Avenir"/>
              <a:sym typeface="Avenir"/>
            </a:endParaRPr>
          </a:p>
        </p:txBody>
      </p:sp>
      <p:sp>
        <p:nvSpPr>
          <p:cNvPr id="531" name="Google Shape;531;p83"/>
          <p:cNvSpPr txBox="1"/>
          <p:nvPr/>
        </p:nvSpPr>
        <p:spPr>
          <a:xfrm>
            <a:off x="500575" y="1065950"/>
            <a:ext cx="8289900" cy="39867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139700" rtl="0" algn="l">
              <a:lnSpc>
                <a:spcPct val="100000"/>
              </a:lnSpc>
              <a:spcBef>
                <a:spcPts val="0"/>
              </a:spcBef>
              <a:spcAft>
                <a:spcPts val="0"/>
              </a:spcAft>
              <a:buNone/>
            </a:pPr>
            <a:r>
              <a:rPr lang="en" sz="1600">
                <a:solidFill>
                  <a:srgbClr val="3C3C3B"/>
                </a:solidFill>
                <a:latin typeface="Courier New"/>
                <a:ea typeface="Courier New"/>
                <a:cs typeface="Courier New"/>
                <a:sym typeface="Courier New"/>
              </a:rPr>
              <a:t># Set tick labels</a:t>
            </a:r>
            <a:endParaRPr sz="1600">
              <a:solidFill>
                <a:srgbClr val="3C3C3B"/>
              </a:solidFill>
              <a:latin typeface="Courier New"/>
              <a:ea typeface="Courier New"/>
              <a:cs typeface="Courier New"/>
              <a:sym typeface="Courier New"/>
            </a:endParaRPr>
          </a:p>
          <a:p>
            <a:pPr indent="0" lvl="0" marL="0" marR="139700" rtl="0" algn="l">
              <a:lnSpc>
                <a:spcPct val="100000"/>
              </a:lnSpc>
              <a:spcBef>
                <a:spcPts val="0"/>
              </a:spcBef>
              <a:spcAft>
                <a:spcPts val="0"/>
              </a:spcAft>
              <a:buNone/>
            </a:pPr>
            <a:r>
              <a:rPr b="1" lang="en" sz="1600">
                <a:solidFill>
                  <a:srgbClr val="3C3C3B"/>
                </a:solidFill>
                <a:latin typeface="Courier New"/>
                <a:ea typeface="Courier New"/>
                <a:cs typeface="Courier New"/>
                <a:sym typeface="Courier New"/>
              </a:rPr>
              <a:t>ax.set_xticklabels(movie_scores['MovieTitle'])</a:t>
            </a:r>
            <a:endParaRPr b="1" sz="1600">
              <a:solidFill>
                <a:srgbClr val="3C3C3B"/>
              </a:solidFill>
              <a:latin typeface="Courier New"/>
              <a:ea typeface="Courier New"/>
              <a:cs typeface="Courier New"/>
              <a:sym typeface="Courier New"/>
            </a:endParaRPr>
          </a:p>
          <a:p>
            <a:pPr indent="0" lvl="0" marL="0" marR="139700" rtl="0" algn="l">
              <a:lnSpc>
                <a:spcPct val="100000"/>
              </a:lnSpc>
              <a:spcBef>
                <a:spcPts val="0"/>
              </a:spcBef>
              <a:spcAft>
                <a:spcPts val="0"/>
              </a:spcAft>
              <a:buNone/>
            </a:pPr>
            <a:r>
              <a:rPr b="1" lang="en" sz="1600">
                <a:solidFill>
                  <a:srgbClr val="3C3C3B"/>
                </a:solidFill>
                <a:latin typeface="Courier New"/>
                <a:ea typeface="Courier New"/>
                <a:cs typeface="Courier New"/>
                <a:sym typeface="Courier New"/>
              </a:rPr>
              <a:t>ax.set_yticklabels(['0%', '20%', '40%', '60%', '80%', '100%'])</a:t>
            </a:r>
            <a:endParaRPr b="1" sz="1600">
              <a:solidFill>
                <a:srgbClr val="3C3C3B"/>
              </a:solidFill>
              <a:latin typeface="Courier New"/>
              <a:ea typeface="Courier New"/>
              <a:cs typeface="Courier New"/>
              <a:sym typeface="Courier New"/>
            </a:endParaRPr>
          </a:p>
          <a:p>
            <a:pPr indent="0" lvl="0" marL="0" marR="139700" rtl="0" algn="l">
              <a:lnSpc>
                <a:spcPct val="100000"/>
              </a:lnSpc>
              <a:spcBef>
                <a:spcPts val="0"/>
              </a:spcBef>
              <a:spcAft>
                <a:spcPts val="0"/>
              </a:spcAft>
              <a:buNone/>
            </a:pPr>
            <a:r>
              <a:rPr lang="en" sz="1600">
                <a:solidFill>
                  <a:srgbClr val="3C3C3B"/>
                </a:solidFill>
                <a:latin typeface="Courier New"/>
                <a:ea typeface="Courier New"/>
                <a:cs typeface="Courier New"/>
                <a:sym typeface="Courier New"/>
              </a:rPr>
              <a:t># Add minor ticks for y-axis in the interval of 5</a:t>
            </a:r>
            <a:endParaRPr sz="1600">
              <a:solidFill>
                <a:srgbClr val="3C3C3B"/>
              </a:solidFill>
              <a:latin typeface="Courier New"/>
              <a:ea typeface="Courier New"/>
              <a:cs typeface="Courier New"/>
              <a:sym typeface="Courier New"/>
            </a:endParaRPr>
          </a:p>
          <a:p>
            <a:pPr indent="0" lvl="0" marL="0" marR="139700" rtl="0" algn="l">
              <a:lnSpc>
                <a:spcPct val="100000"/>
              </a:lnSpc>
              <a:spcBef>
                <a:spcPts val="0"/>
              </a:spcBef>
              <a:spcAft>
                <a:spcPts val="0"/>
              </a:spcAft>
              <a:buNone/>
            </a:pPr>
            <a:r>
              <a:rPr b="1" lang="en" sz="1600">
                <a:solidFill>
                  <a:srgbClr val="3C3C3B"/>
                </a:solidFill>
                <a:latin typeface="Courier New"/>
                <a:ea typeface="Courier New"/>
                <a:cs typeface="Courier New"/>
                <a:sym typeface="Courier New"/>
              </a:rPr>
              <a:t>ax.set_yticks(np.arange(0, 100, 5), minor=True)</a:t>
            </a:r>
            <a:endParaRPr b="1" sz="1600">
              <a:solidFill>
                <a:srgbClr val="3C3C3B"/>
              </a:solidFill>
              <a:latin typeface="Courier New"/>
              <a:ea typeface="Courier New"/>
              <a:cs typeface="Courier New"/>
              <a:sym typeface="Courier New"/>
            </a:endParaRPr>
          </a:p>
          <a:p>
            <a:pPr indent="0" lvl="0" marL="0" marR="139700" rtl="0" algn="l">
              <a:lnSpc>
                <a:spcPct val="100000"/>
              </a:lnSpc>
              <a:spcBef>
                <a:spcPts val="0"/>
              </a:spcBef>
              <a:spcAft>
                <a:spcPts val="0"/>
              </a:spcAft>
              <a:buNone/>
            </a:pPr>
            <a:r>
              <a:rPr lang="en" sz="1600">
                <a:solidFill>
                  <a:srgbClr val="3C3C3B"/>
                </a:solidFill>
                <a:latin typeface="Courier New"/>
                <a:ea typeface="Courier New"/>
                <a:cs typeface="Courier New"/>
                <a:sym typeface="Courier New"/>
              </a:rPr>
              <a:t># Add major horizontal grid with solid lines</a:t>
            </a:r>
            <a:endParaRPr sz="1600">
              <a:solidFill>
                <a:srgbClr val="3C3C3B"/>
              </a:solidFill>
              <a:latin typeface="Courier New"/>
              <a:ea typeface="Courier New"/>
              <a:cs typeface="Courier New"/>
              <a:sym typeface="Courier New"/>
            </a:endParaRPr>
          </a:p>
          <a:p>
            <a:pPr indent="0" lvl="0" marL="0" marR="139700" rtl="0" algn="l">
              <a:lnSpc>
                <a:spcPct val="100000"/>
              </a:lnSpc>
              <a:spcBef>
                <a:spcPts val="0"/>
              </a:spcBef>
              <a:spcAft>
                <a:spcPts val="0"/>
              </a:spcAft>
              <a:buNone/>
            </a:pPr>
            <a:r>
              <a:rPr b="1" lang="en" sz="1600">
                <a:solidFill>
                  <a:srgbClr val="3C3C3B"/>
                </a:solidFill>
                <a:latin typeface="Courier New"/>
                <a:ea typeface="Courier New"/>
                <a:cs typeface="Courier New"/>
                <a:sym typeface="Courier New"/>
              </a:rPr>
              <a:t>ax.yaxis.grid(which='major')</a:t>
            </a:r>
            <a:endParaRPr b="1" sz="1600">
              <a:solidFill>
                <a:srgbClr val="3C3C3B"/>
              </a:solidFill>
              <a:latin typeface="Courier New"/>
              <a:ea typeface="Courier New"/>
              <a:cs typeface="Courier New"/>
              <a:sym typeface="Courier New"/>
            </a:endParaRPr>
          </a:p>
          <a:p>
            <a:pPr indent="0" lvl="0" marL="0" marR="139700" rtl="0" algn="l">
              <a:lnSpc>
                <a:spcPct val="100000"/>
              </a:lnSpc>
              <a:spcBef>
                <a:spcPts val="0"/>
              </a:spcBef>
              <a:spcAft>
                <a:spcPts val="0"/>
              </a:spcAft>
              <a:buNone/>
            </a:pPr>
            <a:r>
              <a:rPr lang="en" sz="1600">
                <a:solidFill>
                  <a:srgbClr val="3C3C3B"/>
                </a:solidFill>
                <a:latin typeface="Courier New"/>
                <a:ea typeface="Courier New"/>
                <a:cs typeface="Courier New"/>
                <a:sym typeface="Courier New"/>
              </a:rPr>
              <a:t># Add minor horizontal grid with dashed lines</a:t>
            </a:r>
            <a:endParaRPr sz="1600">
              <a:solidFill>
                <a:srgbClr val="3C3C3B"/>
              </a:solidFill>
              <a:latin typeface="Courier New"/>
              <a:ea typeface="Courier New"/>
              <a:cs typeface="Courier New"/>
              <a:sym typeface="Courier New"/>
            </a:endParaRPr>
          </a:p>
          <a:p>
            <a:pPr indent="0" lvl="0" marL="0" marR="139700" rtl="0" algn="l">
              <a:lnSpc>
                <a:spcPct val="100000"/>
              </a:lnSpc>
              <a:spcBef>
                <a:spcPts val="0"/>
              </a:spcBef>
              <a:spcAft>
                <a:spcPts val="0"/>
              </a:spcAft>
              <a:buNone/>
            </a:pPr>
            <a:r>
              <a:rPr b="1" lang="en" sz="1600">
                <a:solidFill>
                  <a:srgbClr val="3C3C3B"/>
                </a:solidFill>
                <a:latin typeface="Courier New"/>
                <a:ea typeface="Courier New"/>
                <a:cs typeface="Courier New"/>
                <a:sym typeface="Courier New"/>
              </a:rPr>
              <a:t>ax.yaxis.grid(which='minor', linestyle='--')</a:t>
            </a:r>
            <a:endParaRPr b="1" sz="1600">
              <a:solidFill>
                <a:srgbClr val="3C3C3B"/>
              </a:solidFill>
              <a:latin typeface="Courier New"/>
              <a:ea typeface="Courier New"/>
              <a:cs typeface="Courier New"/>
              <a:sym typeface="Courier New"/>
            </a:endParaRPr>
          </a:p>
          <a:p>
            <a:pPr indent="0" lvl="0" marL="0" marR="139700" rtl="0" algn="l">
              <a:lnSpc>
                <a:spcPct val="100000"/>
              </a:lnSpc>
              <a:spcBef>
                <a:spcPts val="0"/>
              </a:spcBef>
              <a:spcAft>
                <a:spcPts val="0"/>
              </a:spcAft>
              <a:buNone/>
            </a:pPr>
            <a:r>
              <a:rPr lang="en" sz="1600">
                <a:solidFill>
                  <a:srgbClr val="3C3C3B"/>
                </a:solidFill>
                <a:latin typeface="Courier New"/>
                <a:ea typeface="Courier New"/>
                <a:cs typeface="Courier New"/>
                <a:sym typeface="Courier New"/>
              </a:rPr>
              <a:t># Add title</a:t>
            </a:r>
            <a:endParaRPr sz="1600">
              <a:solidFill>
                <a:srgbClr val="3C3C3B"/>
              </a:solidFill>
              <a:latin typeface="Courier New"/>
              <a:ea typeface="Courier New"/>
              <a:cs typeface="Courier New"/>
              <a:sym typeface="Courier New"/>
            </a:endParaRPr>
          </a:p>
          <a:p>
            <a:pPr indent="0" lvl="0" marL="0" marR="139700" rtl="0" algn="l">
              <a:lnSpc>
                <a:spcPct val="100000"/>
              </a:lnSpc>
              <a:spcBef>
                <a:spcPts val="0"/>
              </a:spcBef>
              <a:spcAft>
                <a:spcPts val="0"/>
              </a:spcAft>
              <a:buNone/>
            </a:pPr>
            <a:r>
              <a:rPr b="1" lang="en" sz="1600">
                <a:solidFill>
                  <a:srgbClr val="3C3C3B"/>
                </a:solidFill>
                <a:latin typeface="Courier New"/>
                <a:ea typeface="Courier New"/>
                <a:cs typeface="Courier New"/>
                <a:sym typeface="Courier New"/>
              </a:rPr>
              <a:t>plt.title('Movie comparison')</a:t>
            </a:r>
            <a:endParaRPr b="1" sz="1600">
              <a:solidFill>
                <a:srgbClr val="3C3C3B"/>
              </a:solidFill>
              <a:latin typeface="Courier New"/>
              <a:ea typeface="Courier New"/>
              <a:cs typeface="Courier New"/>
              <a:sym typeface="Courier New"/>
            </a:endParaRPr>
          </a:p>
          <a:p>
            <a:pPr indent="0" lvl="0" marL="0" marR="139700" rtl="0" algn="l">
              <a:lnSpc>
                <a:spcPct val="100000"/>
              </a:lnSpc>
              <a:spcBef>
                <a:spcPts val="0"/>
              </a:spcBef>
              <a:spcAft>
                <a:spcPts val="0"/>
              </a:spcAft>
              <a:buNone/>
            </a:pPr>
            <a:r>
              <a:rPr lang="en" sz="1600">
                <a:solidFill>
                  <a:srgbClr val="3C3C3B"/>
                </a:solidFill>
                <a:latin typeface="Courier New"/>
                <a:ea typeface="Courier New"/>
                <a:cs typeface="Courier New"/>
                <a:sym typeface="Courier New"/>
              </a:rPr>
              <a:t># Add legend</a:t>
            </a:r>
            <a:endParaRPr sz="1600">
              <a:solidFill>
                <a:srgbClr val="3C3C3B"/>
              </a:solidFill>
              <a:latin typeface="Courier New"/>
              <a:ea typeface="Courier New"/>
              <a:cs typeface="Courier New"/>
              <a:sym typeface="Courier New"/>
            </a:endParaRPr>
          </a:p>
          <a:p>
            <a:pPr indent="0" lvl="0" marL="0" marR="139700" rtl="0" algn="l">
              <a:lnSpc>
                <a:spcPct val="100000"/>
              </a:lnSpc>
              <a:spcBef>
                <a:spcPts val="0"/>
              </a:spcBef>
              <a:spcAft>
                <a:spcPts val="0"/>
              </a:spcAft>
              <a:buNone/>
            </a:pPr>
            <a:r>
              <a:rPr b="1" lang="en" sz="1600">
                <a:solidFill>
                  <a:srgbClr val="3C3C3B"/>
                </a:solidFill>
                <a:latin typeface="Courier New"/>
                <a:ea typeface="Courier New"/>
                <a:cs typeface="Courier New"/>
                <a:sym typeface="Courier New"/>
              </a:rPr>
              <a:t>plt.legend()</a:t>
            </a:r>
            <a:endParaRPr b="1" sz="1600">
              <a:solidFill>
                <a:srgbClr val="3C3C3B"/>
              </a:solidFill>
              <a:latin typeface="Courier New"/>
              <a:ea typeface="Courier New"/>
              <a:cs typeface="Courier New"/>
              <a:sym typeface="Courier New"/>
            </a:endParaRPr>
          </a:p>
          <a:p>
            <a:pPr indent="0" lvl="0" marL="0" marR="139700" rtl="0" algn="l">
              <a:lnSpc>
                <a:spcPct val="100000"/>
              </a:lnSpc>
              <a:spcBef>
                <a:spcPts val="0"/>
              </a:spcBef>
              <a:spcAft>
                <a:spcPts val="0"/>
              </a:spcAft>
              <a:buNone/>
            </a:pPr>
            <a:r>
              <a:rPr lang="en" sz="1600">
                <a:solidFill>
                  <a:srgbClr val="3C3C3B"/>
                </a:solidFill>
                <a:latin typeface="Courier New"/>
                <a:ea typeface="Courier New"/>
                <a:cs typeface="Courier New"/>
                <a:sym typeface="Courier New"/>
              </a:rPr>
              <a:t># Show plot</a:t>
            </a:r>
            <a:endParaRPr sz="1600">
              <a:solidFill>
                <a:srgbClr val="3C3C3B"/>
              </a:solidFill>
              <a:latin typeface="Courier New"/>
              <a:ea typeface="Courier New"/>
              <a:cs typeface="Courier New"/>
              <a:sym typeface="Courier New"/>
            </a:endParaRPr>
          </a:p>
          <a:p>
            <a:pPr indent="0" lvl="0" marL="0" marR="139700" rtl="0" algn="l">
              <a:lnSpc>
                <a:spcPct val="100000"/>
              </a:lnSpc>
              <a:spcBef>
                <a:spcPts val="0"/>
              </a:spcBef>
              <a:spcAft>
                <a:spcPts val="0"/>
              </a:spcAft>
              <a:buNone/>
            </a:pPr>
            <a:r>
              <a:rPr b="1" lang="en" sz="1600">
                <a:solidFill>
                  <a:srgbClr val="3C3C3B"/>
                </a:solidFill>
                <a:latin typeface="Courier New"/>
                <a:ea typeface="Courier New"/>
                <a:cs typeface="Courier New"/>
                <a:sym typeface="Courier New"/>
              </a:rPr>
              <a:t>plt.show()</a:t>
            </a:r>
            <a:endParaRPr b="1" sz="1600">
              <a:solidFill>
                <a:srgbClr val="3C3C3B"/>
              </a:solidFill>
              <a:latin typeface="Courier New"/>
              <a:ea typeface="Courier New"/>
              <a:cs typeface="Courier New"/>
              <a:sym typeface="Courier New"/>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Google Shape;536;p84"/>
          <p:cNvSpPr txBox="1"/>
          <p:nvPr/>
        </p:nvSpPr>
        <p:spPr>
          <a:xfrm>
            <a:off x="2911675" y="4729675"/>
            <a:ext cx="3433200" cy="236700"/>
          </a:xfrm>
          <a:prstGeom prst="rect">
            <a:avLst/>
          </a:prstGeom>
          <a:noFill/>
          <a:ln>
            <a:noFill/>
          </a:ln>
        </p:spPr>
        <p:txBody>
          <a:bodyPr anchorCtr="0" anchor="t" bIns="91425" lIns="91425" spcFirstLastPara="1" rIns="91425" wrap="square" tIns="91425">
            <a:noAutofit/>
          </a:bodyPr>
          <a:lstStyle/>
          <a:p>
            <a:pPr indent="0" lvl="0" marL="0" rtl="0" algn="l">
              <a:lnSpc>
                <a:spcPct val="6000"/>
              </a:lnSpc>
              <a:spcBef>
                <a:spcPts val="0"/>
              </a:spcBef>
              <a:spcAft>
                <a:spcPts val="0"/>
              </a:spcAft>
              <a:buNone/>
            </a:pPr>
            <a:r>
              <a:rPr lang="en">
                <a:latin typeface="Avenir"/>
                <a:ea typeface="Avenir"/>
                <a:cs typeface="Avenir"/>
                <a:sym typeface="Avenir"/>
              </a:rPr>
              <a:t>Bar plot comparing scores of five movies</a:t>
            </a:r>
            <a:endParaRPr>
              <a:latin typeface="Avenir"/>
              <a:ea typeface="Avenir"/>
              <a:cs typeface="Avenir"/>
              <a:sym typeface="Avenir"/>
            </a:endParaRPr>
          </a:p>
        </p:txBody>
      </p:sp>
      <p:pic>
        <p:nvPicPr>
          <p:cNvPr id="537" name="Google Shape;537;p84"/>
          <p:cNvPicPr preferRelativeResize="0"/>
          <p:nvPr/>
        </p:nvPicPr>
        <p:blipFill>
          <a:blip r:embed="rId3">
            <a:alphaModFix/>
          </a:blip>
          <a:stretch>
            <a:fillRect/>
          </a:stretch>
        </p:blipFill>
        <p:spPr>
          <a:xfrm>
            <a:off x="1458563" y="1113700"/>
            <a:ext cx="6226876" cy="3438525"/>
          </a:xfrm>
          <a:prstGeom prst="rect">
            <a:avLst/>
          </a:prstGeom>
          <a:noFill/>
          <a:ln>
            <a:noFill/>
          </a:ln>
        </p:spPr>
      </p:pic>
      <p:sp>
        <p:nvSpPr>
          <p:cNvPr id="538" name="Google Shape;538;p84"/>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Creating a </a:t>
            </a:r>
            <a:r>
              <a:rPr lang="en" sz="2400">
                <a:solidFill>
                  <a:srgbClr val="434343"/>
                </a:solidFill>
                <a:latin typeface="Avenir"/>
                <a:ea typeface="Avenir"/>
                <a:cs typeface="Avenir"/>
                <a:sym typeface="Avenir"/>
              </a:rPr>
              <a:t>bar</a:t>
            </a:r>
            <a:r>
              <a:rPr lang="en" sz="2400">
                <a:solidFill>
                  <a:srgbClr val="434343"/>
                </a:solidFill>
                <a:latin typeface="Avenir"/>
                <a:ea typeface="Avenir"/>
                <a:cs typeface="Avenir"/>
                <a:sym typeface="Avenir"/>
              </a:rPr>
              <a:t> plot for movie comparison - Output</a:t>
            </a:r>
            <a:endParaRPr sz="2400">
              <a:solidFill>
                <a:srgbClr val="434343"/>
              </a:solidFill>
              <a:latin typeface="Avenir"/>
              <a:ea typeface="Avenir"/>
              <a:cs typeface="Avenir"/>
              <a:sym typeface="Aveni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2"/>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Deeper look into the anatomy</a:t>
            </a:r>
            <a:endParaRPr sz="2400">
              <a:solidFill>
                <a:srgbClr val="434343"/>
              </a:solidFill>
              <a:latin typeface="Avenir"/>
              <a:ea typeface="Avenir"/>
              <a:cs typeface="Avenir"/>
              <a:sym typeface="Avenir"/>
            </a:endParaRPr>
          </a:p>
        </p:txBody>
      </p:sp>
      <p:sp>
        <p:nvSpPr>
          <p:cNvPr id="109" name="Google Shape;109;p22"/>
          <p:cNvSpPr txBox="1"/>
          <p:nvPr/>
        </p:nvSpPr>
        <p:spPr>
          <a:xfrm>
            <a:off x="461750" y="1343675"/>
            <a:ext cx="7940100" cy="3481500"/>
          </a:xfrm>
          <a:prstGeom prst="rect">
            <a:avLst/>
          </a:prstGeom>
          <a:noFill/>
          <a:ln>
            <a:noFill/>
          </a:ln>
        </p:spPr>
        <p:txBody>
          <a:bodyPr anchorCtr="0" anchor="t" bIns="91425" lIns="91425" spcFirstLastPara="1" rIns="91425" wrap="square" tIns="91425">
            <a:noAutofit/>
          </a:bodyPr>
          <a:lstStyle/>
          <a:p>
            <a:pPr indent="-342900" lvl="0" marL="457200" marR="279400" rtl="0" algn="l">
              <a:lnSpc>
                <a:spcPct val="115000"/>
              </a:lnSpc>
              <a:spcBef>
                <a:spcPts val="0"/>
              </a:spcBef>
              <a:spcAft>
                <a:spcPts val="0"/>
              </a:spcAft>
              <a:buClr>
                <a:srgbClr val="3D85C6"/>
              </a:buClr>
              <a:buSzPts val="1800"/>
              <a:buChar char="●"/>
            </a:pPr>
            <a:r>
              <a:rPr b="1" lang="en" sz="1800">
                <a:solidFill>
                  <a:srgbClr val="3D85C6"/>
                </a:solidFill>
                <a:latin typeface="Avenir"/>
                <a:ea typeface="Avenir"/>
                <a:cs typeface="Avenir"/>
                <a:sym typeface="Avenir"/>
              </a:rPr>
              <a:t>Minor tick:</a:t>
            </a:r>
            <a:r>
              <a:rPr b="1" lang="en" sz="1800">
                <a:solidFill>
                  <a:srgbClr val="3C3C3B"/>
                </a:solidFill>
                <a:latin typeface="Avenir"/>
                <a:ea typeface="Avenir"/>
                <a:cs typeface="Avenir"/>
                <a:sym typeface="Avenir"/>
              </a:rPr>
              <a:t> </a:t>
            </a:r>
            <a:r>
              <a:rPr lang="en" sz="1800">
                <a:solidFill>
                  <a:srgbClr val="3C3C3B"/>
                </a:solidFill>
                <a:latin typeface="Avenir"/>
                <a:ea typeface="Avenir"/>
                <a:cs typeface="Avenir"/>
                <a:sym typeface="Avenir"/>
              </a:rPr>
              <a:t>Small value indicators between the major tick marks</a:t>
            </a:r>
            <a:endParaRPr sz="1800">
              <a:solidFill>
                <a:srgbClr val="3C3C3B"/>
              </a:solidFill>
              <a:latin typeface="Avenir"/>
              <a:ea typeface="Avenir"/>
              <a:cs typeface="Avenir"/>
              <a:sym typeface="Avenir"/>
            </a:endParaRPr>
          </a:p>
          <a:p>
            <a:pPr indent="-342900" lvl="0" marL="457200" marR="279400" rtl="0" algn="l">
              <a:lnSpc>
                <a:spcPct val="115000"/>
              </a:lnSpc>
              <a:spcBef>
                <a:spcPts val="1500"/>
              </a:spcBef>
              <a:spcAft>
                <a:spcPts val="0"/>
              </a:spcAft>
              <a:buClr>
                <a:srgbClr val="3D85C6"/>
              </a:buClr>
              <a:buSzPts val="1800"/>
              <a:buChar char="●"/>
            </a:pPr>
            <a:r>
              <a:rPr b="1" lang="en" sz="1800">
                <a:solidFill>
                  <a:srgbClr val="3D85C6"/>
                </a:solidFill>
                <a:latin typeface="Avenir"/>
                <a:ea typeface="Avenir"/>
                <a:cs typeface="Avenir"/>
                <a:sym typeface="Avenir"/>
              </a:rPr>
              <a:t>Minor tick label: </a:t>
            </a:r>
            <a:r>
              <a:rPr lang="en" sz="1800">
                <a:solidFill>
                  <a:srgbClr val="3C3C3B"/>
                </a:solidFill>
                <a:latin typeface="Avenir"/>
                <a:ea typeface="Avenir"/>
                <a:cs typeface="Avenir"/>
                <a:sym typeface="Avenir"/>
              </a:rPr>
              <a:t>Text label that will be displayed at the minor ticks</a:t>
            </a:r>
            <a:endParaRPr sz="1800">
              <a:solidFill>
                <a:srgbClr val="3C3C3B"/>
              </a:solidFill>
              <a:latin typeface="Avenir"/>
              <a:ea typeface="Avenir"/>
              <a:cs typeface="Avenir"/>
              <a:sym typeface="Avenir"/>
            </a:endParaRPr>
          </a:p>
          <a:p>
            <a:pPr indent="-342900" lvl="0" marL="457200" marR="279400" rtl="0" algn="l">
              <a:lnSpc>
                <a:spcPct val="115000"/>
              </a:lnSpc>
              <a:spcBef>
                <a:spcPts val="1500"/>
              </a:spcBef>
              <a:spcAft>
                <a:spcPts val="0"/>
              </a:spcAft>
              <a:buClr>
                <a:srgbClr val="3D85C6"/>
              </a:buClr>
              <a:buSzPts val="1800"/>
              <a:buChar char="●"/>
            </a:pPr>
            <a:r>
              <a:rPr b="1" lang="en" sz="1800">
                <a:solidFill>
                  <a:srgbClr val="3D85C6"/>
                </a:solidFill>
                <a:latin typeface="Avenir"/>
                <a:ea typeface="Avenir"/>
                <a:cs typeface="Avenir"/>
                <a:sym typeface="Avenir"/>
              </a:rPr>
              <a:t>Major tick: </a:t>
            </a:r>
            <a:r>
              <a:rPr lang="en" sz="1800">
                <a:solidFill>
                  <a:srgbClr val="3C3C3B"/>
                </a:solidFill>
                <a:latin typeface="Avenir"/>
                <a:ea typeface="Avenir"/>
                <a:cs typeface="Avenir"/>
                <a:sym typeface="Avenir"/>
              </a:rPr>
              <a:t>Major value indicators on the spines</a:t>
            </a:r>
            <a:endParaRPr sz="1800">
              <a:solidFill>
                <a:srgbClr val="3C3C3B"/>
              </a:solidFill>
              <a:latin typeface="Avenir"/>
              <a:ea typeface="Avenir"/>
              <a:cs typeface="Avenir"/>
              <a:sym typeface="Avenir"/>
            </a:endParaRPr>
          </a:p>
          <a:p>
            <a:pPr indent="-342900" lvl="0" marL="457200" marR="279400" rtl="0" algn="l">
              <a:lnSpc>
                <a:spcPct val="115000"/>
              </a:lnSpc>
              <a:spcBef>
                <a:spcPts val="1500"/>
              </a:spcBef>
              <a:spcAft>
                <a:spcPts val="0"/>
              </a:spcAft>
              <a:buClr>
                <a:srgbClr val="3D85C6"/>
              </a:buClr>
              <a:buSzPts val="1800"/>
              <a:buChar char="●"/>
            </a:pPr>
            <a:r>
              <a:rPr b="1" lang="en" sz="1800">
                <a:solidFill>
                  <a:srgbClr val="3D85C6"/>
                </a:solidFill>
                <a:latin typeface="Avenir"/>
                <a:ea typeface="Avenir"/>
                <a:cs typeface="Avenir"/>
                <a:sym typeface="Avenir"/>
              </a:rPr>
              <a:t>Major tick label: </a:t>
            </a:r>
            <a:r>
              <a:rPr lang="en" sz="1800">
                <a:solidFill>
                  <a:srgbClr val="3C3C3B"/>
                </a:solidFill>
                <a:latin typeface="Avenir"/>
                <a:ea typeface="Avenir"/>
                <a:cs typeface="Avenir"/>
                <a:sym typeface="Avenir"/>
              </a:rPr>
              <a:t>Text label that will be displayed at the major ticks</a:t>
            </a:r>
            <a:endParaRPr sz="1800">
              <a:solidFill>
                <a:srgbClr val="3C3C3B"/>
              </a:solidFill>
              <a:latin typeface="Avenir"/>
              <a:ea typeface="Avenir"/>
              <a:cs typeface="Avenir"/>
              <a:sym typeface="Avenir"/>
            </a:endParaRPr>
          </a:p>
          <a:p>
            <a:pPr indent="-342900" lvl="0" marL="457200" marR="279400" rtl="0" algn="l">
              <a:lnSpc>
                <a:spcPct val="115000"/>
              </a:lnSpc>
              <a:spcBef>
                <a:spcPts val="1500"/>
              </a:spcBef>
              <a:spcAft>
                <a:spcPts val="0"/>
              </a:spcAft>
              <a:buClr>
                <a:srgbClr val="3D85C6"/>
              </a:buClr>
              <a:buSzPts val="1800"/>
              <a:buChar char="●"/>
            </a:pPr>
            <a:r>
              <a:rPr b="1" lang="en" sz="1800">
                <a:solidFill>
                  <a:srgbClr val="3D85C6"/>
                </a:solidFill>
                <a:latin typeface="Avenir"/>
                <a:ea typeface="Avenir"/>
                <a:cs typeface="Avenir"/>
                <a:sym typeface="Avenir"/>
              </a:rPr>
              <a:t>Line:</a:t>
            </a:r>
            <a:r>
              <a:rPr b="1" lang="en" sz="1800">
                <a:solidFill>
                  <a:srgbClr val="3C3C3B"/>
                </a:solidFill>
                <a:latin typeface="Avenir"/>
                <a:ea typeface="Avenir"/>
                <a:cs typeface="Avenir"/>
                <a:sym typeface="Avenir"/>
              </a:rPr>
              <a:t> </a:t>
            </a:r>
            <a:r>
              <a:rPr lang="en" sz="1800">
                <a:solidFill>
                  <a:srgbClr val="3C3C3B"/>
                </a:solidFill>
                <a:latin typeface="Avenir"/>
                <a:ea typeface="Avenir"/>
                <a:cs typeface="Avenir"/>
                <a:sym typeface="Avenir"/>
              </a:rPr>
              <a:t>Plotting type that connects data points with a line</a:t>
            </a:r>
            <a:endParaRPr sz="1800">
              <a:solidFill>
                <a:srgbClr val="3C3C3B"/>
              </a:solidFill>
              <a:latin typeface="Avenir"/>
              <a:ea typeface="Avenir"/>
              <a:cs typeface="Avenir"/>
              <a:sym typeface="Avenir"/>
            </a:endParaRPr>
          </a:p>
          <a:p>
            <a:pPr indent="-342900" lvl="0" marL="457200" marR="279400" rtl="0" algn="l">
              <a:lnSpc>
                <a:spcPct val="115000"/>
              </a:lnSpc>
              <a:spcBef>
                <a:spcPts val="1500"/>
              </a:spcBef>
              <a:spcAft>
                <a:spcPts val="1500"/>
              </a:spcAft>
              <a:buClr>
                <a:srgbClr val="3D85C6"/>
              </a:buClr>
              <a:buSzPts val="1800"/>
              <a:buChar char="●"/>
            </a:pPr>
            <a:r>
              <a:rPr b="1" lang="en" sz="1800">
                <a:solidFill>
                  <a:srgbClr val="3D85C6"/>
                </a:solidFill>
                <a:latin typeface="Avenir"/>
                <a:ea typeface="Avenir"/>
                <a:cs typeface="Avenir"/>
                <a:sym typeface="Avenir"/>
              </a:rPr>
              <a:t>Markers:</a:t>
            </a:r>
            <a:r>
              <a:rPr lang="en" sz="1800">
                <a:solidFill>
                  <a:srgbClr val="3D85C6"/>
                </a:solidFill>
                <a:latin typeface="Avenir"/>
                <a:ea typeface="Avenir"/>
                <a:cs typeface="Avenir"/>
                <a:sym typeface="Avenir"/>
              </a:rPr>
              <a:t> </a:t>
            </a:r>
            <a:r>
              <a:rPr lang="en" sz="1800">
                <a:solidFill>
                  <a:srgbClr val="3C3C3B"/>
                </a:solidFill>
                <a:latin typeface="Avenir"/>
                <a:ea typeface="Avenir"/>
                <a:cs typeface="Avenir"/>
                <a:sym typeface="Avenir"/>
              </a:rPr>
              <a:t>Plotting type that plots every data point with a defined marker</a:t>
            </a:r>
            <a:endParaRPr b="1" sz="1800">
              <a:solidFill>
                <a:srgbClr val="3D85C6"/>
              </a:solidFill>
              <a:latin typeface="Avenir"/>
              <a:ea typeface="Avenir"/>
              <a:cs typeface="Avenir"/>
              <a:sym typeface="Aveni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3" name="Shape 543"/>
        <p:cNvGrpSpPr/>
        <p:nvPr/>
      </p:nvGrpSpPr>
      <p:grpSpPr>
        <a:xfrm>
          <a:off x="0" y="0"/>
          <a:ext cx="0" cy="0"/>
          <a:chOff x="0" y="0"/>
          <a:chExt cx="0" cy="0"/>
        </a:xfrm>
      </p:grpSpPr>
      <p:sp>
        <p:nvSpPr>
          <p:cNvPr id="544" name="Google Shape;544;p85"/>
          <p:cNvSpPr txBox="1"/>
          <p:nvPr/>
        </p:nvSpPr>
        <p:spPr>
          <a:xfrm>
            <a:off x="457200" y="2419350"/>
            <a:ext cx="2405400" cy="885300"/>
          </a:xfrm>
          <a:prstGeom prst="rect">
            <a:avLst/>
          </a:prstGeom>
          <a:noFill/>
          <a:ln>
            <a:noFill/>
          </a:ln>
        </p:spPr>
        <p:txBody>
          <a:bodyPr anchorCtr="0" anchor="t" bIns="17150" lIns="34300" spcFirstLastPara="1" rIns="34300" wrap="square" tIns="17150">
            <a:noAutofit/>
          </a:bodyPr>
          <a:lstStyle/>
          <a:p>
            <a:pPr indent="0" lvl="0" marL="0" marR="0" rtl="0" algn="l">
              <a:lnSpc>
                <a:spcPct val="115000"/>
              </a:lnSpc>
              <a:spcBef>
                <a:spcPts val="0"/>
              </a:spcBef>
              <a:spcAft>
                <a:spcPts val="0"/>
              </a:spcAft>
              <a:buClr>
                <a:srgbClr val="000000"/>
              </a:buClr>
              <a:buSzPts val="1200"/>
              <a:buFont typeface="Arial"/>
              <a:buNone/>
            </a:pPr>
            <a:r>
              <a:rPr lang="en" sz="4000">
                <a:latin typeface="Avenir"/>
                <a:ea typeface="Avenir"/>
                <a:cs typeface="Avenir"/>
                <a:sym typeface="Avenir"/>
              </a:rPr>
              <a:t>Pie</a:t>
            </a:r>
            <a:r>
              <a:rPr lang="en" sz="4000">
                <a:latin typeface="Avenir"/>
                <a:ea typeface="Avenir"/>
                <a:cs typeface="Avenir"/>
                <a:sym typeface="Avenir"/>
              </a:rPr>
              <a:t> Chart</a:t>
            </a:r>
            <a:endParaRPr b="0" i="0" sz="4000" u="none" cap="none" strike="noStrike">
              <a:latin typeface="Avenir"/>
              <a:ea typeface="Avenir"/>
              <a:cs typeface="Avenir"/>
              <a:sym typeface="Aveni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8" name="Shape 548"/>
        <p:cNvGrpSpPr/>
        <p:nvPr/>
      </p:nvGrpSpPr>
      <p:grpSpPr>
        <a:xfrm>
          <a:off x="0" y="0"/>
          <a:ext cx="0" cy="0"/>
          <a:chOff x="0" y="0"/>
          <a:chExt cx="0" cy="0"/>
        </a:xfrm>
      </p:grpSpPr>
      <p:sp>
        <p:nvSpPr>
          <p:cNvPr id="549" name="Google Shape;549;p86"/>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Pie</a:t>
            </a:r>
            <a:r>
              <a:rPr lang="en" sz="2400">
                <a:solidFill>
                  <a:srgbClr val="434343"/>
                </a:solidFill>
                <a:latin typeface="Avenir"/>
                <a:ea typeface="Avenir"/>
                <a:cs typeface="Avenir"/>
                <a:sym typeface="Avenir"/>
              </a:rPr>
              <a:t> chart</a:t>
            </a:r>
            <a:endParaRPr sz="2400">
              <a:solidFill>
                <a:srgbClr val="434343"/>
              </a:solidFill>
              <a:latin typeface="Avenir"/>
              <a:ea typeface="Avenir"/>
              <a:cs typeface="Avenir"/>
              <a:sym typeface="Avenir"/>
            </a:endParaRPr>
          </a:p>
        </p:txBody>
      </p:sp>
      <p:sp>
        <p:nvSpPr>
          <p:cNvPr id="550" name="Google Shape;550;p86"/>
          <p:cNvSpPr txBox="1"/>
          <p:nvPr/>
        </p:nvSpPr>
        <p:spPr>
          <a:xfrm>
            <a:off x="429600" y="1964800"/>
            <a:ext cx="8437200" cy="2615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800">
                <a:solidFill>
                  <a:srgbClr val="3C3C3B"/>
                </a:solidFill>
                <a:latin typeface="Avenir"/>
                <a:ea typeface="Avenir"/>
                <a:cs typeface="Avenir"/>
                <a:sym typeface="Avenir"/>
              </a:rPr>
              <a:t>Important Parameters:</a:t>
            </a:r>
            <a:endParaRPr b="1" sz="1800">
              <a:solidFill>
                <a:srgbClr val="3C3C3B"/>
              </a:solidFill>
              <a:latin typeface="Avenir"/>
              <a:ea typeface="Avenir"/>
              <a:cs typeface="Avenir"/>
              <a:sym typeface="Avenir"/>
            </a:endParaRPr>
          </a:p>
          <a:p>
            <a:pPr indent="-342900" lvl="0" marL="457200" marR="279400" rtl="0" algn="l">
              <a:lnSpc>
                <a:spcPct val="115000"/>
              </a:lnSpc>
              <a:spcBef>
                <a:spcPts val="1000"/>
              </a:spcBef>
              <a:spcAft>
                <a:spcPts val="0"/>
              </a:spcAft>
              <a:buClr>
                <a:srgbClr val="3D85C6"/>
              </a:buClr>
              <a:buSzPts val="1800"/>
              <a:buChar char="●"/>
            </a:pPr>
            <a:r>
              <a:rPr lang="en" sz="1800">
                <a:solidFill>
                  <a:srgbClr val="3D85C6"/>
                </a:solidFill>
                <a:latin typeface="Avenir"/>
                <a:ea typeface="Avenir"/>
                <a:cs typeface="Avenir"/>
                <a:sym typeface="Avenir"/>
              </a:rPr>
              <a:t>x</a:t>
            </a:r>
            <a:r>
              <a:rPr lang="en" sz="1800">
                <a:solidFill>
                  <a:srgbClr val="3C3C3B"/>
                </a:solidFill>
                <a:latin typeface="Avenir"/>
                <a:ea typeface="Avenir"/>
                <a:cs typeface="Avenir"/>
                <a:sym typeface="Avenir"/>
              </a:rPr>
              <a:t>: Specifies the slice sizes.</a:t>
            </a:r>
            <a:endParaRPr sz="1800">
              <a:solidFill>
                <a:srgbClr val="3C3C3B"/>
              </a:solidFill>
              <a:latin typeface="Avenir"/>
              <a:ea typeface="Avenir"/>
              <a:cs typeface="Avenir"/>
              <a:sym typeface="Avenir"/>
            </a:endParaRPr>
          </a:p>
          <a:p>
            <a:pPr indent="-342900" lvl="0" marL="457200" marR="279400" rtl="0" algn="l">
              <a:lnSpc>
                <a:spcPct val="115000"/>
              </a:lnSpc>
              <a:spcBef>
                <a:spcPts val="0"/>
              </a:spcBef>
              <a:spcAft>
                <a:spcPts val="0"/>
              </a:spcAft>
              <a:buClr>
                <a:srgbClr val="3D85C6"/>
              </a:buClr>
              <a:buSzPts val="1800"/>
              <a:buChar char="●"/>
            </a:pPr>
            <a:r>
              <a:rPr lang="en" sz="1800">
                <a:solidFill>
                  <a:srgbClr val="3D85C6"/>
                </a:solidFill>
                <a:latin typeface="Avenir"/>
                <a:ea typeface="Avenir"/>
                <a:cs typeface="Avenir"/>
                <a:sym typeface="Avenir"/>
              </a:rPr>
              <a:t>explode</a:t>
            </a:r>
            <a:r>
              <a:rPr lang="en" sz="1800">
                <a:solidFill>
                  <a:srgbClr val="3C3C3B"/>
                </a:solidFill>
                <a:latin typeface="Avenir"/>
                <a:ea typeface="Avenir"/>
                <a:cs typeface="Avenir"/>
                <a:sym typeface="Avenir"/>
              </a:rPr>
              <a:t> (optional): Specifies the fraction of the radius offset for each slice. The </a:t>
            </a:r>
            <a:r>
              <a:rPr lang="en" sz="1800">
                <a:solidFill>
                  <a:srgbClr val="3D85C6"/>
                </a:solidFill>
                <a:latin typeface="Avenir"/>
                <a:ea typeface="Avenir"/>
                <a:cs typeface="Avenir"/>
                <a:sym typeface="Avenir"/>
              </a:rPr>
              <a:t>explode-array</a:t>
            </a:r>
            <a:r>
              <a:rPr lang="en" sz="1800">
                <a:solidFill>
                  <a:srgbClr val="3C3C3B"/>
                </a:solidFill>
                <a:latin typeface="Avenir"/>
                <a:ea typeface="Avenir"/>
                <a:cs typeface="Avenir"/>
                <a:sym typeface="Avenir"/>
              </a:rPr>
              <a:t> must have the same length as the </a:t>
            </a:r>
            <a:r>
              <a:rPr lang="en" sz="1800">
                <a:solidFill>
                  <a:srgbClr val="3D85C6"/>
                </a:solidFill>
                <a:latin typeface="Avenir"/>
                <a:ea typeface="Avenir"/>
                <a:cs typeface="Avenir"/>
                <a:sym typeface="Avenir"/>
              </a:rPr>
              <a:t>x-array</a:t>
            </a:r>
            <a:r>
              <a:rPr lang="en" sz="1800">
                <a:solidFill>
                  <a:srgbClr val="3C3C3B"/>
                </a:solidFill>
                <a:latin typeface="Avenir"/>
                <a:ea typeface="Avenir"/>
                <a:cs typeface="Avenir"/>
                <a:sym typeface="Avenir"/>
              </a:rPr>
              <a:t>.</a:t>
            </a:r>
            <a:endParaRPr sz="1800">
              <a:solidFill>
                <a:srgbClr val="3C3C3B"/>
              </a:solidFill>
              <a:latin typeface="Avenir"/>
              <a:ea typeface="Avenir"/>
              <a:cs typeface="Avenir"/>
              <a:sym typeface="Avenir"/>
            </a:endParaRPr>
          </a:p>
          <a:p>
            <a:pPr indent="-342900" lvl="0" marL="457200" marR="279400" rtl="0" algn="l">
              <a:lnSpc>
                <a:spcPct val="115000"/>
              </a:lnSpc>
              <a:spcBef>
                <a:spcPts val="0"/>
              </a:spcBef>
              <a:spcAft>
                <a:spcPts val="0"/>
              </a:spcAft>
              <a:buClr>
                <a:srgbClr val="3D85C6"/>
              </a:buClr>
              <a:buSzPts val="1800"/>
              <a:buChar char="●"/>
            </a:pPr>
            <a:r>
              <a:rPr lang="en" sz="1800">
                <a:solidFill>
                  <a:srgbClr val="3D85C6"/>
                </a:solidFill>
                <a:latin typeface="Avenir"/>
                <a:ea typeface="Avenir"/>
                <a:cs typeface="Avenir"/>
                <a:sym typeface="Avenir"/>
              </a:rPr>
              <a:t>labels</a:t>
            </a:r>
            <a:r>
              <a:rPr lang="en" sz="1800">
                <a:solidFill>
                  <a:srgbClr val="3C3C3B"/>
                </a:solidFill>
                <a:latin typeface="Avenir"/>
                <a:ea typeface="Avenir"/>
                <a:cs typeface="Avenir"/>
                <a:sym typeface="Avenir"/>
              </a:rPr>
              <a:t> (optional): Specifies the labels for each slice.</a:t>
            </a:r>
            <a:endParaRPr sz="1800">
              <a:solidFill>
                <a:srgbClr val="3C3C3B"/>
              </a:solidFill>
              <a:latin typeface="Avenir"/>
              <a:ea typeface="Avenir"/>
              <a:cs typeface="Avenir"/>
              <a:sym typeface="Avenir"/>
            </a:endParaRPr>
          </a:p>
          <a:p>
            <a:pPr indent="-342900" lvl="0" marL="457200" marR="279400" rtl="0" algn="l">
              <a:lnSpc>
                <a:spcPct val="115000"/>
              </a:lnSpc>
              <a:spcBef>
                <a:spcPts val="0"/>
              </a:spcBef>
              <a:spcAft>
                <a:spcPts val="0"/>
              </a:spcAft>
              <a:buClr>
                <a:srgbClr val="3D85C6"/>
              </a:buClr>
              <a:buSzPts val="1800"/>
              <a:buChar char="●"/>
            </a:pPr>
            <a:r>
              <a:rPr lang="en" sz="1800">
                <a:solidFill>
                  <a:srgbClr val="3D85C6"/>
                </a:solidFill>
                <a:latin typeface="Avenir"/>
                <a:ea typeface="Avenir"/>
                <a:cs typeface="Avenir"/>
                <a:sym typeface="Avenir"/>
              </a:rPr>
              <a:t>autopct</a:t>
            </a:r>
            <a:r>
              <a:rPr lang="en" sz="1800">
                <a:solidFill>
                  <a:srgbClr val="3C3C3B"/>
                </a:solidFill>
                <a:latin typeface="Avenir"/>
                <a:ea typeface="Avenir"/>
                <a:cs typeface="Avenir"/>
                <a:sym typeface="Avenir"/>
              </a:rPr>
              <a:t> (optional): Shows percentages inside the slices according to the specified format string. Example: </a:t>
            </a:r>
            <a:r>
              <a:rPr lang="en" sz="1800">
                <a:solidFill>
                  <a:srgbClr val="C7254E"/>
                </a:solidFill>
                <a:latin typeface="Avenir"/>
                <a:ea typeface="Avenir"/>
                <a:cs typeface="Avenir"/>
                <a:sym typeface="Avenir"/>
              </a:rPr>
              <a:t>'</a:t>
            </a:r>
            <a:r>
              <a:rPr lang="en" sz="1800">
                <a:solidFill>
                  <a:srgbClr val="3D85C6"/>
                </a:solidFill>
                <a:latin typeface="Avenir"/>
                <a:ea typeface="Avenir"/>
                <a:cs typeface="Avenir"/>
                <a:sym typeface="Avenir"/>
              </a:rPr>
              <a:t>%1.1f%%'</a:t>
            </a:r>
            <a:endParaRPr sz="1800">
              <a:solidFill>
                <a:srgbClr val="3D85C6"/>
              </a:solidFill>
              <a:latin typeface="Avenir"/>
              <a:ea typeface="Avenir"/>
              <a:cs typeface="Avenir"/>
              <a:sym typeface="Avenir"/>
            </a:endParaRPr>
          </a:p>
        </p:txBody>
      </p:sp>
      <p:sp>
        <p:nvSpPr>
          <p:cNvPr id="551" name="Google Shape;551;p86"/>
          <p:cNvSpPr txBox="1"/>
          <p:nvPr/>
        </p:nvSpPr>
        <p:spPr>
          <a:xfrm>
            <a:off x="353400" y="1335300"/>
            <a:ext cx="8437200" cy="528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solidFill>
                  <a:srgbClr val="3C3C3B"/>
                </a:solidFill>
                <a:latin typeface="Avenir"/>
                <a:ea typeface="Avenir"/>
                <a:cs typeface="Avenir"/>
                <a:sym typeface="Avenir"/>
              </a:rPr>
              <a:t>The </a:t>
            </a:r>
            <a:r>
              <a:rPr lang="en" sz="1800">
                <a:solidFill>
                  <a:srgbClr val="3D85C6"/>
                </a:solidFill>
                <a:latin typeface="Avenir"/>
                <a:ea typeface="Avenir"/>
                <a:cs typeface="Avenir"/>
                <a:sym typeface="Avenir"/>
              </a:rPr>
              <a:t>plt.pie(x, [explode], [labels], [autopct])</a:t>
            </a:r>
            <a:r>
              <a:rPr lang="en" sz="1800">
                <a:solidFill>
                  <a:srgbClr val="3C3C3B"/>
                </a:solidFill>
                <a:latin typeface="Avenir"/>
                <a:ea typeface="Avenir"/>
                <a:cs typeface="Avenir"/>
                <a:sym typeface="Avenir"/>
              </a:rPr>
              <a:t> function creates a pie chart</a:t>
            </a:r>
            <a:endParaRPr sz="1800">
              <a:solidFill>
                <a:srgbClr val="3C3C3B"/>
              </a:solidFill>
              <a:latin typeface="Avenir"/>
              <a:ea typeface="Avenir"/>
              <a:cs typeface="Avenir"/>
              <a:sym typeface="Aveni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Google Shape;556;p87"/>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Pie</a:t>
            </a:r>
            <a:r>
              <a:rPr lang="en" sz="2400">
                <a:solidFill>
                  <a:srgbClr val="434343"/>
                </a:solidFill>
                <a:latin typeface="Avenir"/>
                <a:ea typeface="Avenir"/>
                <a:cs typeface="Avenir"/>
                <a:sym typeface="Avenir"/>
              </a:rPr>
              <a:t> chart - Example</a:t>
            </a:r>
            <a:endParaRPr sz="2400">
              <a:solidFill>
                <a:srgbClr val="434343"/>
              </a:solidFill>
              <a:latin typeface="Avenir"/>
              <a:ea typeface="Avenir"/>
              <a:cs typeface="Avenir"/>
              <a:sym typeface="Avenir"/>
            </a:endParaRPr>
          </a:p>
        </p:txBody>
      </p:sp>
      <p:sp>
        <p:nvSpPr>
          <p:cNvPr id="557" name="Google Shape;557;p87"/>
          <p:cNvSpPr txBox="1"/>
          <p:nvPr/>
        </p:nvSpPr>
        <p:spPr>
          <a:xfrm>
            <a:off x="650750" y="1191700"/>
            <a:ext cx="8009400" cy="5910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101600" rtl="0" algn="l">
              <a:lnSpc>
                <a:spcPct val="100000"/>
              </a:lnSpc>
              <a:spcBef>
                <a:spcPts val="0"/>
              </a:spcBef>
              <a:spcAft>
                <a:spcPts val="0"/>
              </a:spcAft>
              <a:buNone/>
            </a:pPr>
            <a:r>
              <a:rPr b="1" lang="en">
                <a:solidFill>
                  <a:schemeClr val="dk1"/>
                </a:solidFill>
                <a:latin typeface="Courier New"/>
                <a:ea typeface="Courier New"/>
                <a:cs typeface="Courier New"/>
                <a:sym typeface="Courier New"/>
              </a:rPr>
              <a:t>plt.pie([0.4, 0.3, 0.2, 0.1], explode=(0.1, 0, 0, 0), labels=['A', 'B', 'C', 'D'])</a:t>
            </a:r>
            <a:endParaRPr b="1">
              <a:solidFill>
                <a:schemeClr val="dk1"/>
              </a:solidFill>
              <a:latin typeface="Courier New"/>
              <a:ea typeface="Courier New"/>
              <a:cs typeface="Courier New"/>
              <a:sym typeface="Courier New"/>
            </a:endParaRPr>
          </a:p>
        </p:txBody>
      </p:sp>
      <p:sp>
        <p:nvSpPr>
          <p:cNvPr id="558" name="Google Shape;558;p87"/>
          <p:cNvSpPr txBox="1"/>
          <p:nvPr/>
        </p:nvSpPr>
        <p:spPr>
          <a:xfrm>
            <a:off x="3498575" y="4813675"/>
            <a:ext cx="1494600" cy="236700"/>
          </a:xfrm>
          <a:prstGeom prst="rect">
            <a:avLst/>
          </a:prstGeom>
          <a:noFill/>
          <a:ln>
            <a:noFill/>
          </a:ln>
        </p:spPr>
        <p:txBody>
          <a:bodyPr anchorCtr="0" anchor="t" bIns="91425" lIns="91425" spcFirstLastPara="1" rIns="91425" wrap="square" tIns="91425">
            <a:noAutofit/>
          </a:bodyPr>
          <a:lstStyle/>
          <a:p>
            <a:pPr indent="0" lvl="0" marL="0" rtl="0" algn="l">
              <a:lnSpc>
                <a:spcPct val="6000"/>
              </a:lnSpc>
              <a:spcBef>
                <a:spcPts val="0"/>
              </a:spcBef>
              <a:spcAft>
                <a:spcPts val="0"/>
              </a:spcAft>
              <a:buNone/>
            </a:pPr>
            <a:r>
              <a:rPr lang="en">
                <a:highlight>
                  <a:srgbClr val="FFFFFF"/>
                </a:highlight>
                <a:latin typeface="Avenir"/>
                <a:ea typeface="Avenir"/>
                <a:cs typeface="Avenir"/>
                <a:sym typeface="Avenir"/>
              </a:rPr>
              <a:t>Basic pie chart</a:t>
            </a:r>
            <a:endParaRPr>
              <a:latin typeface="Avenir"/>
              <a:ea typeface="Avenir"/>
              <a:cs typeface="Avenir"/>
              <a:sym typeface="Avenir"/>
            </a:endParaRPr>
          </a:p>
        </p:txBody>
      </p:sp>
      <p:pic>
        <p:nvPicPr>
          <p:cNvPr id="559" name="Google Shape;559;p87"/>
          <p:cNvPicPr preferRelativeResize="0"/>
          <p:nvPr/>
        </p:nvPicPr>
        <p:blipFill rotWithShape="1">
          <a:blip r:embed="rId3">
            <a:alphaModFix/>
          </a:blip>
          <a:srcRect b="0" l="27235" r="27762" t="0"/>
          <a:stretch/>
        </p:blipFill>
        <p:spPr>
          <a:xfrm>
            <a:off x="2651428" y="1922585"/>
            <a:ext cx="2953424" cy="2878575"/>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3" name="Shape 563"/>
        <p:cNvGrpSpPr/>
        <p:nvPr/>
      </p:nvGrpSpPr>
      <p:grpSpPr>
        <a:xfrm>
          <a:off x="0" y="0"/>
          <a:ext cx="0" cy="0"/>
          <a:chOff x="0" y="0"/>
          <a:chExt cx="0" cy="0"/>
        </a:xfrm>
      </p:grpSpPr>
      <p:sp>
        <p:nvSpPr>
          <p:cNvPr id="564" name="Google Shape;564;p88"/>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Creating a </a:t>
            </a:r>
            <a:r>
              <a:rPr lang="en" sz="2400">
                <a:solidFill>
                  <a:srgbClr val="434343"/>
                </a:solidFill>
                <a:latin typeface="Avenir"/>
                <a:ea typeface="Avenir"/>
                <a:cs typeface="Avenir"/>
                <a:sym typeface="Avenir"/>
              </a:rPr>
              <a:t>pie</a:t>
            </a:r>
            <a:r>
              <a:rPr lang="en" sz="2400">
                <a:solidFill>
                  <a:srgbClr val="434343"/>
                </a:solidFill>
                <a:latin typeface="Avenir"/>
                <a:ea typeface="Avenir"/>
                <a:cs typeface="Avenir"/>
                <a:sym typeface="Avenir"/>
              </a:rPr>
              <a:t> plot for </a:t>
            </a:r>
            <a:r>
              <a:rPr lang="en" sz="2400">
                <a:solidFill>
                  <a:srgbClr val="434343"/>
                </a:solidFill>
                <a:latin typeface="Avenir"/>
                <a:ea typeface="Avenir"/>
                <a:cs typeface="Avenir"/>
                <a:sym typeface="Avenir"/>
              </a:rPr>
              <a:t>water usage</a:t>
            </a:r>
            <a:endParaRPr sz="2400">
              <a:solidFill>
                <a:srgbClr val="434343"/>
              </a:solidFill>
              <a:latin typeface="Avenir"/>
              <a:ea typeface="Avenir"/>
              <a:cs typeface="Avenir"/>
              <a:sym typeface="Avenir"/>
            </a:endParaRPr>
          </a:p>
        </p:txBody>
      </p:sp>
      <p:sp>
        <p:nvSpPr>
          <p:cNvPr id="565" name="Google Shape;565;p88"/>
          <p:cNvSpPr txBox="1"/>
          <p:nvPr/>
        </p:nvSpPr>
        <p:spPr>
          <a:xfrm>
            <a:off x="353400" y="2130150"/>
            <a:ext cx="8437200" cy="1166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solidFill>
                  <a:srgbClr val="3C3C3B"/>
                </a:solidFill>
                <a:latin typeface="Avenir"/>
                <a:ea typeface="Avenir"/>
                <a:cs typeface="Avenir"/>
                <a:sym typeface="Avenir"/>
              </a:rPr>
              <a:t>We will use a pie chart to visualize water usage. There has been a shortage of water in your locality in the past few weeks. To understand the reason behind it, generate a visual representation of water usage using pie charts.</a:t>
            </a:r>
            <a:endParaRPr sz="1800">
              <a:solidFill>
                <a:srgbClr val="3C3C3B"/>
              </a:solidFill>
              <a:latin typeface="Avenir"/>
              <a:ea typeface="Avenir"/>
              <a:cs typeface="Avenir"/>
              <a:sym typeface="Aveni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9" name="Shape 569"/>
        <p:cNvGrpSpPr/>
        <p:nvPr/>
      </p:nvGrpSpPr>
      <p:grpSpPr>
        <a:xfrm>
          <a:off x="0" y="0"/>
          <a:ext cx="0" cy="0"/>
          <a:chOff x="0" y="0"/>
          <a:chExt cx="0" cy="0"/>
        </a:xfrm>
      </p:grpSpPr>
      <p:sp>
        <p:nvSpPr>
          <p:cNvPr id="570" name="Google Shape;570;p89"/>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Creating a pie plot for water usage - Steps</a:t>
            </a:r>
            <a:endParaRPr sz="2400">
              <a:solidFill>
                <a:srgbClr val="434343"/>
              </a:solidFill>
              <a:latin typeface="Avenir"/>
              <a:ea typeface="Avenir"/>
              <a:cs typeface="Avenir"/>
              <a:sym typeface="Avenir"/>
            </a:endParaRPr>
          </a:p>
        </p:txBody>
      </p:sp>
      <p:sp>
        <p:nvSpPr>
          <p:cNvPr id="571" name="Google Shape;571;p89"/>
          <p:cNvSpPr txBox="1"/>
          <p:nvPr/>
        </p:nvSpPr>
        <p:spPr>
          <a:xfrm>
            <a:off x="353400" y="1276500"/>
            <a:ext cx="8437200" cy="3203700"/>
          </a:xfrm>
          <a:prstGeom prst="rect">
            <a:avLst/>
          </a:prstGeom>
          <a:noFill/>
          <a:ln>
            <a:noFill/>
          </a:ln>
        </p:spPr>
        <p:txBody>
          <a:bodyPr anchorCtr="0" anchor="t" bIns="91425" lIns="91425" spcFirstLastPara="1" rIns="91425" wrap="square" tIns="91425">
            <a:noAutofit/>
          </a:bodyPr>
          <a:lstStyle/>
          <a:p>
            <a:pPr indent="0" lvl="0" marL="0" marR="139700" rtl="0" algn="l">
              <a:lnSpc>
                <a:spcPct val="100000"/>
              </a:lnSpc>
              <a:spcBef>
                <a:spcPts val="0"/>
              </a:spcBef>
              <a:spcAft>
                <a:spcPts val="0"/>
              </a:spcAft>
              <a:buNone/>
            </a:pPr>
            <a:r>
              <a:rPr lang="en" sz="1800">
                <a:solidFill>
                  <a:srgbClr val="3C3C3B"/>
                </a:solidFill>
                <a:latin typeface="Avenir"/>
                <a:ea typeface="Avenir"/>
                <a:cs typeface="Avenir"/>
                <a:sym typeface="Avenir"/>
              </a:rPr>
              <a:t>The following are the steps to perform:</a:t>
            </a:r>
            <a:endParaRPr sz="1800">
              <a:solidFill>
                <a:srgbClr val="3C3C3B"/>
              </a:solidFill>
              <a:latin typeface="Avenir"/>
              <a:ea typeface="Avenir"/>
              <a:cs typeface="Avenir"/>
              <a:sym typeface="Avenir"/>
            </a:endParaRPr>
          </a:p>
          <a:p>
            <a:pPr indent="-342900" lvl="0" marL="457200" marR="139700" rtl="0" algn="l">
              <a:lnSpc>
                <a:spcPct val="100000"/>
              </a:lnSpc>
              <a:spcBef>
                <a:spcPts val="2000"/>
              </a:spcBef>
              <a:spcAft>
                <a:spcPts val="0"/>
              </a:spcAft>
              <a:buClr>
                <a:srgbClr val="3C3C3B"/>
              </a:buClr>
              <a:buSzPts val="1800"/>
              <a:buFont typeface="Avenir"/>
              <a:buChar char="●"/>
            </a:pPr>
            <a:r>
              <a:rPr lang="en" sz="1800">
                <a:solidFill>
                  <a:srgbClr val="3C3C3B"/>
                </a:solidFill>
                <a:latin typeface="Avenir"/>
                <a:ea typeface="Avenir"/>
                <a:cs typeface="Avenir"/>
                <a:sym typeface="Avenir"/>
              </a:rPr>
              <a:t>Import the necessary modules and enable plotting within a Jupyter Notebook.</a:t>
            </a:r>
            <a:endParaRPr sz="1800">
              <a:solidFill>
                <a:srgbClr val="3C3C3B"/>
              </a:solidFill>
              <a:latin typeface="Avenir"/>
              <a:ea typeface="Avenir"/>
              <a:cs typeface="Avenir"/>
              <a:sym typeface="Avenir"/>
            </a:endParaRPr>
          </a:p>
          <a:p>
            <a:pPr indent="-342900" lvl="0" marL="457200" marR="139700" rtl="0" algn="l">
              <a:lnSpc>
                <a:spcPct val="100000"/>
              </a:lnSpc>
              <a:spcBef>
                <a:spcPts val="2000"/>
              </a:spcBef>
              <a:spcAft>
                <a:spcPts val="0"/>
              </a:spcAft>
              <a:buSzPts val="1800"/>
              <a:buFont typeface="Avenir"/>
              <a:buChar char="●"/>
            </a:pPr>
            <a:r>
              <a:rPr lang="en" sz="1800">
                <a:solidFill>
                  <a:srgbClr val="3C3C3B"/>
                </a:solidFill>
                <a:latin typeface="Avenir"/>
                <a:ea typeface="Avenir"/>
                <a:cs typeface="Avenir"/>
                <a:sym typeface="Avenir"/>
              </a:rPr>
              <a:t>Use pandas to read the ‘water_usage.csv’.</a:t>
            </a:r>
            <a:endParaRPr sz="1800">
              <a:solidFill>
                <a:srgbClr val="3C3C3B"/>
              </a:solidFill>
              <a:latin typeface="Avenir"/>
              <a:ea typeface="Avenir"/>
              <a:cs typeface="Avenir"/>
              <a:sym typeface="Avenir"/>
            </a:endParaRPr>
          </a:p>
          <a:p>
            <a:pPr indent="-342900" lvl="0" marL="457200" marR="139700" rtl="0" algn="l">
              <a:lnSpc>
                <a:spcPct val="100000"/>
              </a:lnSpc>
              <a:spcBef>
                <a:spcPts val="2000"/>
              </a:spcBef>
              <a:spcAft>
                <a:spcPts val="1000"/>
              </a:spcAft>
              <a:buClr>
                <a:srgbClr val="3C3C3B"/>
              </a:buClr>
              <a:buSzPts val="1800"/>
              <a:buFont typeface="Avenir"/>
              <a:buChar char="●"/>
            </a:pPr>
            <a:r>
              <a:rPr lang="en" sz="1800">
                <a:solidFill>
                  <a:srgbClr val="3C3C3B"/>
                </a:solidFill>
                <a:latin typeface="Avenir"/>
                <a:ea typeface="Avenir"/>
                <a:cs typeface="Avenir"/>
                <a:sym typeface="Avenir"/>
              </a:rPr>
              <a:t>Use a pie chart to visualize water usage. Highlight one usage of your choice using the </a:t>
            </a:r>
            <a:r>
              <a:rPr lang="en" sz="1800">
                <a:solidFill>
                  <a:srgbClr val="3D85C6"/>
                </a:solidFill>
                <a:latin typeface="Avenir"/>
                <a:ea typeface="Avenir"/>
                <a:cs typeface="Avenir"/>
                <a:sym typeface="Avenir"/>
              </a:rPr>
              <a:t>explode</a:t>
            </a:r>
            <a:r>
              <a:rPr lang="en" sz="1800">
                <a:solidFill>
                  <a:srgbClr val="3C3C3B"/>
                </a:solidFill>
                <a:latin typeface="Avenir"/>
                <a:ea typeface="Avenir"/>
                <a:cs typeface="Avenir"/>
                <a:sym typeface="Avenir"/>
              </a:rPr>
              <a:t> parameter. Show the percentages for each slice and add a title</a:t>
            </a:r>
            <a:endParaRPr sz="1800">
              <a:solidFill>
                <a:srgbClr val="3C3C3B"/>
              </a:solidFill>
              <a:latin typeface="Avenir"/>
              <a:ea typeface="Avenir"/>
              <a:cs typeface="Avenir"/>
              <a:sym typeface="Aveni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5" name="Shape 575"/>
        <p:cNvGrpSpPr/>
        <p:nvPr/>
      </p:nvGrpSpPr>
      <p:grpSpPr>
        <a:xfrm>
          <a:off x="0" y="0"/>
          <a:ext cx="0" cy="0"/>
          <a:chOff x="0" y="0"/>
          <a:chExt cx="0" cy="0"/>
        </a:xfrm>
      </p:grpSpPr>
      <p:sp>
        <p:nvSpPr>
          <p:cNvPr id="576" name="Google Shape;576;p90"/>
          <p:cNvSpPr txBox="1"/>
          <p:nvPr/>
        </p:nvSpPr>
        <p:spPr>
          <a:xfrm>
            <a:off x="1220550" y="1741050"/>
            <a:ext cx="5765100" cy="25140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101600" rtl="0" algn="l">
              <a:lnSpc>
                <a:spcPct val="115000"/>
              </a:lnSpc>
              <a:spcBef>
                <a:spcPts val="0"/>
              </a:spcBef>
              <a:spcAft>
                <a:spcPts val="0"/>
              </a:spcAft>
              <a:buNone/>
            </a:pPr>
            <a:r>
              <a:rPr lang="en">
                <a:solidFill>
                  <a:schemeClr val="dk1"/>
                </a:solidFill>
                <a:latin typeface="Courier New"/>
                <a:ea typeface="Courier New"/>
                <a:cs typeface="Courier New"/>
                <a:sym typeface="Courier New"/>
              </a:rPr>
              <a:t># Create figure</a:t>
            </a:r>
            <a:endParaRPr>
              <a:solidFill>
                <a:schemeClr val="dk1"/>
              </a:solidFill>
              <a:latin typeface="Courier New"/>
              <a:ea typeface="Courier New"/>
              <a:cs typeface="Courier New"/>
              <a:sym typeface="Courier New"/>
            </a:endParaRPr>
          </a:p>
          <a:p>
            <a:pPr indent="0" lvl="0" marL="0" marR="101600" rtl="0" algn="l">
              <a:lnSpc>
                <a:spcPct val="115000"/>
              </a:lnSpc>
              <a:spcBef>
                <a:spcPts val="0"/>
              </a:spcBef>
              <a:spcAft>
                <a:spcPts val="0"/>
              </a:spcAft>
              <a:buNone/>
            </a:pPr>
            <a:r>
              <a:rPr b="1" lang="en">
                <a:solidFill>
                  <a:schemeClr val="dk1"/>
                </a:solidFill>
                <a:latin typeface="Courier New"/>
                <a:ea typeface="Courier New"/>
                <a:cs typeface="Courier New"/>
                <a:sym typeface="Courier New"/>
              </a:rPr>
              <a:t>plt.figure(figsize=(8, 8), dpi=300)</a:t>
            </a:r>
            <a:endParaRPr b="1">
              <a:solidFill>
                <a:schemeClr val="dk1"/>
              </a:solidFill>
              <a:latin typeface="Courier New"/>
              <a:ea typeface="Courier New"/>
              <a:cs typeface="Courier New"/>
              <a:sym typeface="Courier New"/>
            </a:endParaRPr>
          </a:p>
          <a:p>
            <a:pPr indent="0" lvl="0" marL="0" marR="101600" rtl="0" algn="l">
              <a:lnSpc>
                <a:spcPct val="115000"/>
              </a:lnSpc>
              <a:spcBef>
                <a:spcPts val="0"/>
              </a:spcBef>
              <a:spcAft>
                <a:spcPts val="0"/>
              </a:spcAft>
              <a:buNone/>
            </a:pPr>
            <a:r>
              <a:rPr lang="en">
                <a:solidFill>
                  <a:schemeClr val="dk1"/>
                </a:solidFill>
                <a:latin typeface="Courier New"/>
                <a:ea typeface="Courier New"/>
                <a:cs typeface="Courier New"/>
                <a:sym typeface="Courier New"/>
              </a:rPr>
              <a:t># Create pie plot</a:t>
            </a:r>
            <a:endParaRPr>
              <a:solidFill>
                <a:schemeClr val="dk1"/>
              </a:solidFill>
              <a:latin typeface="Courier New"/>
              <a:ea typeface="Courier New"/>
              <a:cs typeface="Courier New"/>
              <a:sym typeface="Courier New"/>
            </a:endParaRPr>
          </a:p>
          <a:p>
            <a:pPr indent="0" lvl="0" marL="0" marR="101600" rtl="0" algn="l">
              <a:lnSpc>
                <a:spcPct val="115000"/>
              </a:lnSpc>
              <a:spcBef>
                <a:spcPts val="0"/>
              </a:spcBef>
              <a:spcAft>
                <a:spcPts val="0"/>
              </a:spcAft>
              <a:buNone/>
            </a:pPr>
            <a:r>
              <a:rPr b="1" lang="en">
                <a:solidFill>
                  <a:schemeClr val="dk1"/>
                </a:solidFill>
                <a:latin typeface="Courier New"/>
                <a:ea typeface="Courier New"/>
                <a:cs typeface="Courier New"/>
                <a:sym typeface="Courier New"/>
              </a:rPr>
              <a:t>plt.pie('Percentage', explode=(0, 0, 0.1, 0, 0, 0), labels='Usage', data=data, autopct='%.0f%%')</a:t>
            </a:r>
            <a:endParaRPr b="1">
              <a:solidFill>
                <a:schemeClr val="dk1"/>
              </a:solidFill>
              <a:latin typeface="Courier New"/>
              <a:ea typeface="Courier New"/>
              <a:cs typeface="Courier New"/>
              <a:sym typeface="Courier New"/>
            </a:endParaRPr>
          </a:p>
          <a:p>
            <a:pPr indent="0" lvl="0" marL="0" marR="101600" rtl="0" algn="l">
              <a:lnSpc>
                <a:spcPct val="115000"/>
              </a:lnSpc>
              <a:spcBef>
                <a:spcPts val="0"/>
              </a:spcBef>
              <a:spcAft>
                <a:spcPts val="0"/>
              </a:spcAft>
              <a:buNone/>
            </a:pPr>
            <a:r>
              <a:rPr lang="en">
                <a:solidFill>
                  <a:schemeClr val="dk1"/>
                </a:solidFill>
                <a:latin typeface="Courier New"/>
                <a:ea typeface="Courier New"/>
                <a:cs typeface="Courier New"/>
                <a:sym typeface="Courier New"/>
              </a:rPr>
              <a:t># Add </a:t>
            </a:r>
            <a:r>
              <a:rPr lang="en">
                <a:solidFill>
                  <a:schemeClr val="dk1"/>
                </a:solidFill>
                <a:latin typeface="Courier New"/>
                <a:ea typeface="Courier New"/>
                <a:cs typeface="Courier New"/>
                <a:sym typeface="Courier New"/>
              </a:rPr>
              <a:t>title</a:t>
            </a:r>
            <a:endParaRPr>
              <a:solidFill>
                <a:schemeClr val="dk1"/>
              </a:solidFill>
              <a:latin typeface="Courier New"/>
              <a:ea typeface="Courier New"/>
              <a:cs typeface="Courier New"/>
              <a:sym typeface="Courier New"/>
            </a:endParaRPr>
          </a:p>
          <a:p>
            <a:pPr indent="0" lvl="0" marL="0" marR="101600" rtl="0" algn="l">
              <a:lnSpc>
                <a:spcPct val="115000"/>
              </a:lnSpc>
              <a:spcBef>
                <a:spcPts val="0"/>
              </a:spcBef>
              <a:spcAft>
                <a:spcPts val="0"/>
              </a:spcAft>
              <a:buNone/>
            </a:pPr>
            <a:r>
              <a:rPr b="1" lang="en">
                <a:solidFill>
                  <a:schemeClr val="dk1"/>
                </a:solidFill>
                <a:latin typeface="Courier New"/>
                <a:ea typeface="Courier New"/>
                <a:cs typeface="Courier New"/>
                <a:sym typeface="Courier New"/>
              </a:rPr>
              <a:t>plt.title('Water usage')</a:t>
            </a:r>
            <a:endParaRPr b="1">
              <a:solidFill>
                <a:schemeClr val="dk1"/>
              </a:solidFill>
              <a:latin typeface="Courier New"/>
              <a:ea typeface="Courier New"/>
              <a:cs typeface="Courier New"/>
              <a:sym typeface="Courier New"/>
            </a:endParaRPr>
          </a:p>
          <a:p>
            <a:pPr indent="0" lvl="0" marL="0" marR="101600" rtl="0" algn="l">
              <a:lnSpc>
                <a:spcPct val="115000"/>
              </a:lnSpc>
              <a:spcBef>
                <a:spcPts val="0"/>
              </a:spcBef>
              <a:spcAft>
                <a:spcPts val="0"/>
              </a:spcAft>
              <a:buNone/>
            </a:pPr>
            <a:r>
              <a:rPr lang="en">
                <a:solidFill>
                  <a:schemeClr val="dk1"/>
                </a:solidFill>
                <a:latin typeface="Courier New"/>
                <a:ea typeface="Courier New"/>
                <a:cs typeface="Courier New"/>
                <a:sym typeface="Courier New"/>
              </a:rPr>
              <a:t># Show plot</a:t>
            </a:r>
            <a:endParaRPr>
              <a:solidFill>
                <a:schemeClr val="dk1"/>
              </a:solidFill>
              <a:latin typeface="Courier New"/>
              <a:ea typeface="Courier New"/>
              <a:cs typeface="Courier New"/>
              <a:sym typeface="Courier New"/>
            </a:endParaRPr>
          </a:p>
          <a:p>
            <a:pPr indent="0" lvl="0" marL="0" marR="101600" rtl="0" algn="l">
              <a:lnSpc>
                <a:spcPct val="115000"/>
              </a:lnSpc>
              <a:spcBef>
                <a:spcPts val="0"/>
              </a:spcBef>
              <a:spcAft>
                <a:spcPts val="0"/>
              </a:spcAft>
              <a:buNone/>
            </a:pPr>
            <a:r>
              <a:rPr b="1" lang="en">
                <a:solidFill>
                  <a:schemeClr val="dk1"/>
                </a:solidFill>
                <a:latin typeface="Courier New"/>
                <a:ea typeface="Courier New"/>
                <a:cs typeface="Courier New"/>
                <a:sym typeface="Courier New"/>
              </a:rPr>
              <a:t>plt.show()</a:t>
            </a:r>
            <a:endParaRPr b="1">
              <a:solidFill>
                <a:schemeClr val="dk1"/>
              </a:solidFill>
              <a:latin typeface="Courier New"/>
              <a:ea typeface="Courier New"/>
              <a:cs typeface="Courier New"/>
              <a:sym typeface="Courier New"/>
            </a:endParaRPr>
          </a:p>
        </p:txBody>
      </p:sp>
      <p:sp>
        <p:nvSpPr>
          <p:cNvPr id="577" name="Google Shape;577;p90"/>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Creating a pie plot for water usage - Code</a:t>
            </a:r>
            <a:endParaRPr sz="2400">
              <a:solidFill>
                <a:srgbClr val="434343"/>
              </a:solidFill>
              <a:latin typeface="Avenir"/>
              <a:ea typeface="Avenir"/>
              <a:cs typeface="Avenir"/>
              <a:sym typeface="Aveni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1" name="Shape 581"/>
        <p:cNvGrpSpPr/>
        <p:nvPr/>
      </p:nvGrpSpPr>
      <p:grpSpPr>
        <a:xfrm>
          <a:off x="0" y="0"/>
          <a:ext cx="0" cy="0"/>
          <a:chOff x="0" y="0"/>
          <a:chExt cx="0" cy="0"/>
        </a:xfrm>
      </p:grpSpPr>
      <p:sp>
        <p:nvSpPr>
          <p:cNvPr id="582" name="Google Shape;582;p91"/>
          <p:cNvSpPr txBox="1"/>
          <p:nvPr/>
        </p:nvSpPr>
        <p:spPr>
          <a:xfrm>
            <a:off x="3432560" y="4729675"/>
            <a:ext cx="2482200" cy="236700"/>
          </a:xfrm>
          <a:prstGeom prst="rect">
            <a:avLst/>
          </a:prstGeom>
          <a:noFill/>
          <a:ln>
            <a:noFill/>
          </a:ln>
        </p:spPr>
        <p:txBody>
          <a:bodyPr anchorCtr="0" anchor="t" bIns="91425" lIns="91425" spcFirstLastPara="1" rIns="91425" wrap="square" tIns="91425">
            <a:noAutofit/>
          </a:bodyPr>
          <a:lstStyle/>
          <a:p>
            <a:pPr indent="0" lvl="0" marL="0" rtl="0" algn="l">
              <a:lnSpc>
                <a:spcPct val="6000"/>
              </a:lnSpc>
              <a:spcBef>
                <a:spcPts val="0"/>
              </a:spcBef>
              <a:spcAft>
                <a:spcPts val="0"/>
              </a:spcAft>
              <a:buNone/>
            </a:pPr>
            <a:r>
              <a:rPr lang="en">
                <a:highlight>
                  <a:srgbClr val="FFFFFF"/>
                </a:highlight>
                <a:latin typeface="Avenir"/>
                <a:ea typeface="Avenir"/>
                <a:cs typeface="Avenir"/>
                <a:sym typeface="Avenir"/>
              </a:rPr>
              <a:t>Pie chart for water usage</a:t>
            </a:r>
            <a:endParaRPr>
              <a:latin typeface="Avenir"/>
              <a:ea typeface="Avenir"/>
              <a:cs typeface="Avenir"/>
              <a:sym typeface="Avenir"/>
            </a:endParaRPr>
          </a:p>
        </p:txBody>
      </p:sp>
      <p:sp>
        <p:nvSpPr>
          <p:cNvPr id="583" name="Google Shape;583;p91"/>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Creating a pie plot for water usage - Output</a:t>
            </a:r>
            <a:endParaRPr sz="2400">
              <a:solidFill>
                <a:srgbClr val="434343"/>
              </a:solidFill>
              <a:latin typeface="Avenir"/>
              <a:ea typeface="Avenir"/>
              <a:cs typeface="Avenir"/>
              <a:sym typeface="Avenir"/>
            </a:endParaRPr>
          </a:p>
        </p:txBody>
      </p:sp>
      <p:pic>
        <p:nvPicPr>
          <p:cNvPr id="584" name="Google Shape;584;p91"/>
          <p:cNvPicPr preferRelativeResize="0"/>
          <p:nvPr/>
        </p:nvPicPr>
        <p:blipFill rotWithShape="1">
          <a:blip r:embed="rId3">
            <a:alphaModFix/>
          </a:blip>
          <a:srcRect b="0" l="9093" r="10508" t="0"/>
          <a:stretch/>
        </p:blipFill>
        <p:spPr>
          <a:xfrm>
            <a:off x="2527950" y="897775"/>
            <a:ext cx="4017177" cy="3755701"/>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9" name="Shape 589"/>
        <p:cNvGrpSpPr/>
        <p:nvPr/>
      </p:nvGrpSpPr>
      <p:grpSpPr>
        <a:xfrm>
          <a:off x="0" y="0"/>
          <a:ext cx="0" cy="0"/>
          <a:chOff x="0" y="0"/>
          <a:chExt cx="0" cy="0"/>
        </a:xfrm>
      </p:grpSpPr>
      <p:sp>
        <p:nvSpPr>
          <p:cNvPr id="590" name="Google Shape;590;p92"/>
          <p:cNvSpPr txBox="1"/>
          <p:nvPr/>
        </p:nvSpPr>
        <p:spPr>
          <a:xfrm>
            <a:off x="457200" y="2419350"/>
            <a:ext cx="4223400" cy="885300"/>
          </a:xfrm>
          <a:prstGeom prst="rect">
            <a:avLst/>
          </a:prstGeom>
          <a:noFill/>
          <a:ln>
            <a:noFill/>
          </a:ln>
        </p:spPr>
        <p:txBody>
          <a:bodyPr anchorCtr="0" anchor="t" bIns="17150" lIns="34300" spcFirstLastPara="1" rIns="34300" wrap="square" tIns="17150">
            <a:noAutofit/>
          </a:bodyPr>
          <a:lstStyle/>
          <a:p>
            <a:pPr indent="0" lvl="0" marL="0" marR="0" rtl="0" algn="l">
              <a:lnSpc>
                <a:spcPct val="115000"/>
              </a:lnSpc>
              <a:spcBef>
                <a:spcPts val="0"/>
              </a:spcBef>
              <a:spcAft>
                <a:spcPts val="0"/>
              </a:spcAft>
              <a:buClr>
                <a:srgbClr val="000000"/>
              </a:buClr>
              <a:buSzPts val="1200"/>
              <a:buFont typeface="Arial"/>
              <a:buNone/>
            </a:pPr>
            <a:r>
              <a:rPr lang="en" sz="4000">
                <a:latin typeface="Avenir"/>
                <a:ea typeface="Avenir"/>
                <a:cs typeface="Avenir"/>
                <a:sym typeface="Avenir"/>
              </a:rPr>
              <a:t>Stacked Bar</a:t>
            </a:r>
            <a:r>
              <a:rPr lang="en" sz="4000">
                <a:latin typeface="Avenir"/>
                <a:ea typeface="Avenir"/>
                <a:cs typeface="Avenir"/>
                <a:sym typeface="Avenir"/>
              </a:rPr>
              <a:t> Chart</a:t>
            </a:r>
            <a:endParaRPr b="0" i="0" sz="4000" u="none" cap="none" strike="noStrike">
              <a:latin typeface="Avenir"/>
              <a:ea typeface="Avenir"/>
              <a:cs typeface="Avenir"/>
              <a:sym typeface="Aveni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4" name="Shape 594"/>
        <p:cNvGrpSpPr/>
        <p:nvPr/>
      </p:nvGrpSpPr>
      <p:grpSpPr>
        <a:xfrm>
          <a:off x="0" y="0"/>
          <a:ext cx="0" cy="0"/>
          <a:chOff x="0" y="0"/>
          <a:chExt cx="0" cy="0"/>
        </a:xfrm>
      </p:grpSpPr>
      <p:sp>
        <p:nvSpPr>
          <p:cNvPr id="595" name="Google Shape;595;p93"/>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Stacked bar</a:t>
            </a:r>
            <a:r>
              <a:rPr lang="en" sz="2400">
                <a:solidFill>
                  <a:srgbClr val="434343"/>
                </a:solidFill>
                <a:latin typeface="Avenir"/>
                <a:ea typeface="Avenir"/>
                <a:cs typeface="Avenir"/>
                <a:sym typeface="Avenir"/>
              </a:rPr>
              <a:t> chart</a:t>
            </a:r>
            <a:endParaRPr sz="2400">
              <a:solidFill>
                <a:srgbClr val="434343"/>
              </a:solidFill>
              <a:latin typeface="Avenir"/>
              <a:ea typeface="Avenir"/>
              <a:cs typeface="Avenir"/>
              <a:sym typeface="Avenir"/>
            </a:endParaRPr>
          </a:p>
        </p:txBody>
      </p:sp>
      <p:sp>
        <p:nvSpPr>
          <p:cNvPr id="596" name="Google Shape;596;p93"/>
          <p:cNvSpPr txBox="1"/>
          <p:nvPr/>
        </p:nvSpPr>
        <p:spPr>
          <a:xfrm>
            <a:off x="353400" y="2073650"/>
            <a:ext cx="8437200" cy="1455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solidFill>
                  <a:srgbClr val="3C3C3B"/>
                </a:solidFill>
                <a:latin typeface="Avenir"/>
                <a:ea typeface="Avenir"/>
                <a:cs typeface="Avenir"/>
                <a:sym typeface="Avenir"/>
              </a:rPr>
              <a:t>A </a:t>
            </a:r>
            <a:r>
              <a:rPr b="1" lang="en" sz="1800">
                <a:solidFill>
                  <a:srgbClr val="3C3C3B"/>
                </a:solidFill>
                <a:latin typeface="Avenir"/>
                <a:ea typeface="Avenir"/>
                <a:cs typeface="Avenir"/>
                <a:sym typeface="Avenir"/>
              </a:rPr>
              <a:t>stacked bar chart</a:t>
            </a:r>
            <a:r>
              <a:rPr lang="en" sz="1800">
                <a:solidFill>
                  <a:srgbClr val="3C3C3B"/>
                </a:solidFill>
                <a:latin typeface="Avenir"/>
                <a:ea typeface="Avenir"/>
                <a:cs typeface="Avenir"/>
                <a:sym typeface="Avenir"/>
              </a:rPr>
              <a:t> uses the same </a:t>
            </a:r>
            <a:r>
              <a:rPr lang="en" sz="1800">
                <a:solidFill>
                  <a:srgbClr val="3D85C6"/>
                </a:solidFill>
                <a:latin typeface="Avenir"/>
                <a:ea typeface="Avenir"/>
                <a:cs typeface="Avenir"/>
                <a:sym typeface="Avenir"/>
              </a:rPr>
              <a:t>plt.bar</a:t>
            </a:r>
            <a:r>
              <a:rPr lang="en" sz="1800">
                <a:solidFill>
                  <a:srgbClr val="3C3C3B"/>
                </a:solidFill>
                <a:latin typeface="Avenir"/>
                <a:ea typeface="Avenir"/>
                <a:cs typeface="Avenir"/>
                <a:sym typeface="Avenir"/>
              </a:rPr>
              <a:t> function as bar charts. For each stacked bar, the </a:t>
            </a:r>
            <a:r>
              <a:rPr lang="en" sz="1800">
                <a:solidFill>
                  <a:srgbClr val="3D85C6"/>
                </a:solidFill>
                <a:latin typeface="Avenir"/>
                <a:ea typeface="Avenir"/>
                <a:cs typeface="Avenir"/>
                <a:sym typeface="Avenir"/>
              </a:rPr>
              <a:t>plt.bar</a:t>
            </a:r>
            <a:r>
              <a:rPr lang="en" sz="1800">
                <a:solidFill>
                  <a:srgbClr val="3C3C3B"/>
                </a:solidFill>
                <a:latin typeface="Avenir"/>
                <a:ea typeface="Avenir"/>
                <a:cs typeface="Avenir"/>
                <a:sym typeface="Avenir"/>
              </a:rPr>
              <a:t> function must be called, and the </a:t>
            </a:r>
            <a:r>
              <a:rPr lang="en" sz="1800">
                <a:solidFill>
                  <a:srgbClr val="3D85C6"/>
                </a:solidFill>
                <a:latin typeface="Avenir"/>
                <a:ea typeface="Avenir"/>
                <a:cs typeface="Avenir"/>
                <a:sym typeface="Avenir"/>
              </a:rPr>
              <a:t>bottom</a:t>
            </a:r>
            <a:r>
              <a:rPr lang="en" sz="1800">
                <a:solidFill>
                  <a:srgbClr val="3C3C3B"/>
                </a:solidFill>
                <a:latin typeface="Avenir"/>
                <a:ea typeface="Avenir"/>
                <a:cs typeface="Avenir"/>
                <a:sym typeface="Avenir"/>
              </a:rPr>
              <a:t> parameter must be specified, starting with the second stacked bar. This will become clear with the following example:</a:t>
            </a:r>
            <a:endParaRPr sz="1800">
              <a:solidFill>
                <a:srgbClr val="3C3C3B"/>
              </a:solidFill>
              <a:latin typeface="Avenir"/>
              <a:ea typeface="Avenir"/>
              <a:cs typeface="Avenir"/>
              <a:sym typeface="Aveni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0" name="Shape 600"/>
        <p:cNvGrpSpPr/>
        <p:nvPr/>
      </p:nvGrpSpPr>
      <p:grpSpPr>
        <a:xfrm>
          <a:off x="0" y="0"/>
          <a:ext cx="0" cy="0"/>
          <a:chOff x="0" y="0"/>
          <a:chExt cx="0" cy="0"/>
        </a:xfrm>
      </p:grpSpPr>
      <p:sp>
        <p:nvSpPr>
          <p:cNvPr id="601" name="Google Shape;601;p94"/>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Stacked bar chart - Example - Code</a:t>
            </a:r>
            <a:endParaRPr sz="2400">
              <a:solidFill>
                <a:srgbClr val="434343"/>
              </a:solidFill>
              <a:latin typeface="Avenir"/>
              <a:ea typeface="Avenir"/>
              <a:cs typeface="Avenir"/>
              <a:sym typeface="Avenir"/>
            </a:endParaRPr>
          </a:p>
        </p:txBody>
      </p:sp>
      <p:sp>
        <p:nvSpPr>
          <p:cNvPr id="602" name="Google Shape;602;p94"/>
          <p:cNvSpPr txBox="1"/>
          <p:nvPr/>
        </p:nvSpPr>
        <p:spPr>
          <a:xfrm>
            <a:off x="482875" y="1044200"/>
            <a:ext cx="7451100" cy="33927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101600" rtl="0" algn="l">
              <a:lnSpc>
                <a:spcPct val="100000"/>
              </a:lnSpc>
              <a:spcBef>
                <a:spcPts val="0"/>
              </a:spcBef>
              <a:spcAft>
                <a:spcPts val="0"/>
              </a:spcAft>
              <a:buNone/>
            </a:pPr>
            <a:r>
              <a:rPr b="1" lang="en">
                <a:solidFill>
                  <a:schemeClr val="dk1"/>
                </a:solidFill>
                <a:latin typeface="Courier New"/>
                <a:ea typeface="Courier New"/>
                <a:cs typeface="Courier New"/>
                <a:sym typeface="Courier New"/>
              </a:rPr>
              <a:t># libraries</a:t>
            </a:r>
            <a:endParaRPr b="1">
              <a:solidFill>
                <a:schemeClr val="dk1"/>
              </a:solidFill>
              <a:latin typeface="Courier New"/>
              <a:ea typeface="Courier New"/>
              <a:cs typeface="Courier New"/>
              <a:sym typeface="Courier New"/>
            </a:endParaRPr>
          </a:p>
          <a:p>
            <a:pPr indent="0" lvl="0" marL="0" marR="101600" rtl="0" algn="l">
              <a:lnSpc>
                <a:spcPct val="100000"/>
              </a:lnSpc>
              <a:spcBef>
                <a:spcPts val="0"/>
              </a:spcBef>
              <a:spcAft>
                <a:spcPts val="0"/>
              </a:spcAft>
              <a:buNone/>
            </a:pPr>
            <a:r>
              <a:rPr lang="en">
                <a:solidFill>
                  <a:schemeClr val="dk1"/>
                </a:solidFill>
                <a:latin typeface="Courier New"/>
                <a:ea typeface="Courier New"/>
                <a:cs typeface="Courier New"/>
                <a:sym typeface="Courier New"/>
              </a:rPr>
              <a:t>import numpy as np</a:t>
            </a:r>
            <a:endParaRPr>
              <a:solidFill>
                <a:schemeClr val="dk1"/>
              </a:solidFill>
              <a:latin typeface="Courier New"/>
              <a:ea typeface="Courier New"/>
              <a:cs typeface="Courier New"/>
              <a:sym typeface="Courier New"/>
            </a:endParaRPr>
          </a:p>
          <a:p>
            <a:pPr indent="0" lvl="0" marL="0" marR="101600" rtl="0" algn="l">
              <a:lnSpc>
                <a:spcPct val="100000"/>
              </a:lnSpc>
              <a:spcBef>
                <a:spcPts val="0"/>
              </a:spcBef>
              <a:spcAft>
                <a:spcPts val="0"/>
              </a:spcAft>
              <a:buNone/>
            </a:pPr>
            <a:r>
              <a:rPr lang="en">
                <a:solidFill>
                  <a:schemeClr val="dk1"/>
                </a:solidFill>
                <a:latin typeface="Courier New"/>
                <a:ea typeface="Courier New"/>
                <a:cs typeface="Courier New"/>
                <a:sym typeface="Courier New"/>
              </a:rPr>
              <a:t>import matplotlib.pyplot as plt</a:t>
            </a:r>
            <a:endParaRPr>
              <a:solidFill>
                <a:schemeClr val="dk1"/>
              </a:solidFill>
              <a:latin typeface="Courier New"/>
              <a:ea typeface="Courier New"/>
              <a:cs typeface="Courier New"/>
              <a:sym typeface="Courier New"/>
            </a:endParaRPr>
          </a:p>
          <a:p>
            <a:pPr indent="0" lvl="0" marL="0" marR="101600" rtl="0" algn="l">
              <a:lnSpc>
                <a:spcPct val="100000"/>
              </a:lnSpc>
              <a:spcBef>
                <a:spcPts val="0"/>
              </a:spcBef>
              <a:spcAft>
                <a:spcPts val="0"/>
              </a:spcAft>
              <a:buNone/>
            </a:pPr>
            <a:r>
              <a:rPr lang="en">
                <a:solidFill>
                  <a:schemeClr val="dk1"/>
                </a:solidFill>
                <a:latin typeface="Courier New"/>
                <a:ea typeface="Courier New"/>
                <a:cs typeface="Courier New"/>
                <a:sym typeface="Courier New"/>
              </a:rPr>
              <a:t>from matplotlib import rc</a:t>
            </a:r>
            <a:endParaRPr>
              <a:solidFill>
                <a:schemeClr val="dk1"/>
              </a:solidFill>
              <a:latin typeface="Courier New"/>
              <a:ea typeface="Courier New"/>
              <a:cs typeface="Courier New"/>
              <a:sym typeface="Courier New"/>
            </a:endParaRPr>
          </a:p>
          <a:p>
            <a:pPr indent="0" lvl="0" marL="0" marR="101600" rtl="0" algn="l">
              <a:lnSpc>
                <a:spcPct val="100000"/>
              </a:lnSpc>
              <a:spcBef>
                <a:spcPts val="0"/>
              </a:spcBef>
              <a:spcAft>
                <a:spcPts val="0"/>
              </a:spcAft>
              <a:buNone/>
            </a:pPr>
            <a:r>
              <a:rPr lang="en">
                <a:solidFill>
                  <a:schemeClr val="dk1"/>
                </a:solidFill>
                <a:latin typeface="Courier New"/>
                <a:ea typeface="Courier New"/>
                <a:cs typeface="Courier New"/>
                <a:sym typeface="Courier New"/>
              </a:rPr>
              <a:t>import pandas as pd</a:t>
            </a:r>
            <a:endParaRPr>
              <a:solidFill>
                <a:schemeClr val="dk1"/>
              </a:solidFill>
              <a:latin typeface="Courier New"/>
              <a:ea typeface="Courier New"/>
              <a:cs typeface="Courier New"/>
              <a:sym typeface="Courier New"/>
            </a:endParaRPr>
          </a:p>
          <a:p>
            <a:pPr indent="0" lvl="0" marL="0" marR="101600" rtl="0" algn="l">
              <a:lnSpc>
                <a:spcPct val="100000"/>
              </a:lnSpc>
              <a:spcBef>
                <a:spcPts val="0"/>
              </a:spcBef>
              <a:spcAft>
                <a:spcPts val="0"/>
              </a:spcAft>
              <a:buNone/>
            </a:pPr>
            <a:r>
              <a:rPr b="1" lang="en">
                <a:solidFill>
                  <a:schemeClr val="dk1"/>
                </a:solidFill>
                <a:latin typeface="Courier New"/>
                <a:ea typeface="Courier New"/>
                <a:cs typeface="Courier New"/>
                <a:sym typeface="Courier New"/>
              </a:rPr>
              <a:t># y-axis in bold</a:t>
            </a:r>
            <a:endParaRPr b="1">
              <a:solidFill>
                <a:schemeClr val="dk1"/>
              </a:solidFill>
              <a:latin typeface="Courier New"/>
              <a:ea typeface="Courier New"/>
              <a:cs typeface="Courier New"/>
              <a:sym typeface="Courier New"/>
            </a:endParaRPr>
          </a:p>
          <a:p>
            <a:pPr indent="0" lvl="0" marL="0" marR="101600" rtl="0" algn="l">
              <a:lnSpc>
                <a:spcPct val="100000"/>
              </a:lnSpc>
              <a:spcBef>
                <a:spcPts val="0"/>
              </a:spcBef>
              <a:spcAft>
                <a:spcPts val="0"/>
              </a:spcAft>
              <a:buNone/>
            </a:pPr>
            <a:r>
              <a:rPr lang="en">
                <a:solidFill>
                  <a:schemeClr val="dk1"/>
                </a:solidFill>
                <a:latin typeface="Courier New"/>
                <a:ea typeface="Courier New"/>
                <a:cs typeface="Courier New"/>
                <a:sym typeface="Courier New"/>
              </a:rPr>
              <a:t>rc('font', weight='bold')</a:t>
            </a:r>
            <a:endParaRPr>
              <a:solidFill>
                <a:schemeClr val="dk1"/>
              </a:solidFill>
              <a:latin typeface="Courier New"/>
              <a:ea typeface="Courier New"/>
              <a:cs typeface="Courier New"/>
              <a:sym typeface="Courier New"/>
            </a:endParaRPr>
          </a:p>
          <a:p>
            <a:pPr indent="0" lvl="0" marL="0" marR="101600" rtl="0" algn="l">
              <a:lnSpc>
                <a:spcPct val="100000"/>
              </a:lnSpc>
              <a:spcBef>
                <a:spcPts val="0"/>
              </a:spcBef>
              <a:spcAft>
                <a:spcPts val="0"/>
              </a:spcAft>
              <a:buNone/>
            </a:pPr>
            <a:r>
              <a:rPr b="1" lang="en">
                <a:solidFill>
                  <a:schemeClr val="dk1"/>
                </a:solidFill>
                <a:latin typeface="Courier New"/>
                <a:ea typeface="Courier New"/>
                <a:cs typeface="Courier New"/>
                <a:sym typeface="Courier New"/>
              </a:rPr>
              <a:t># Values of each group</a:t>
            </a:r>
            <a:endParaRPr b="1">
              <a:solidFill>
                <a:schemeClr val="dk1"/>
              </a:solidFill>
              <a:latin typeface="Courier New"/>
              <a:ea typeface="Courier New"/>
              <a:cs typeface="Courier New"/>
              <a:sym typeface="Courier New"/>
            </a:endParaRPr>
          </a:p>
          <a:p>
            <a:pPr indent="0" lvl="0" marL="0" marR="101600" rtl="0" algn="l">
              <a:lnSpc>
                <a:spcPct val="100000"/>
              </a:lnSpc>
              <a:spcBef>
                <a:spcPts val="0"/>
              </a:spcBef>
              <a:spcAft>
                <a:spcPts val="0"/>
              </a:spcAft>
              <a:buNone/>
            </a:pPr>
            <a:r>
              <a:rPr lang="en">
                <a:solidFill>
                  <a:schemeClr val="dk1"/>
                </a:solidFill>
                <a:latin typeface="Courier New"/>
                <a:ea typeface="Courier New"/>
                <a:cs typeface="Courier New"/>
                <a:sym typeface="Courier New"/>
              </a:rPr>
              <a:t>bars1 = [12, 28, 1, 8, 22]</a:t>
            </a:r>
            <a:endParaRPr>
              <a:solidFill>
                <a:schemeClr val="dk1"/>
              </a:solidFill>
              <a:latin typeface="Courier New"/>
              <a:ea typeface="Courier New"/>
              <a:cs typeface="Courier New"/>
              <a:sym typeface="Courier New"/>
            </a:endParaRPr>
          </a:p>
          <a:p>
            <a:pPr indent="0" lvl="0" marL="0" marR="101600" rtl="0" algn="l">
              <a:lnSpc>
                <a:spcPct val="100000"/>
              </a:lnSpc>
              <a:spcBef>
                <a:spcPts val="0"/>
              </a:spcBef>
              <a:spcAft>
                <a:spcPts val="0"/>
              </a:spcAft>
              <a:buNone/>
            </a:pPr>
            <a:r>
              <a:rPr lang="en">
                <a:solidFill>
                  <a:schemeClr val="dk1"/>
                </a:solidFill>
                <a:latin typeface="Courier New"/>
                <a:ea typeface="Courier New"/>
                <a:cs typeface="Courier New"/>
                <a:sym typeface="Courier New"/>
              </a:rPr>
              <a:t>bars2 = [28, 7, 16, 4, 10]</a:t>
            </a:r>
            <a:endParaRPr>
              <a:solidFill>
                <a:schemeClr val="dk1"/>
              </a:solidFill>
              <a:latin typeface="Courier New"/>
              <a:ea typeface="Courier New"/>
              <a:cs typeface="Courier New"/>
              <a:sym typeface="Courier New"/>
            </a:endParaRPr>
          </a:p>
          <a:p>
            <a:pPr indent="0" lvl="0" marL="0" marR="101600" rtl="0" algn="l">
              <a:lnSpc>
                <a:spcPct val="100000"/>
              </a:lnSpc>
              <a:spcBef>
                <a:spcPts val="0"/>
              </a:spcBef>
              <a:spcAft>
                <a:spcPts val="0"/>
              </a:spcAft>
              <a:buNone/>
            </a:pPr>
            <a:r>
              <a:rPr lang="en">
                <a:solidFill>
                  <a:schemeClr val="dk1"/>
                </a:solidFill>
                <a:latin typeface="Courier New"/>
                <a:ea typeface="Courier New"/>
                <a:cs typeface="Courier New"/>
                <a:sym typeface="Courier New"/>
              </a:rPr>
              <a:t>bars3 = [25, 3, 23, 25, 17]</a:t>
            </a:r>
            <a:endParaRPr>
              <a:solidFill>
                <a:schemeClr val="dk1"/>
              </a:solidFill>
              <a:latin typeface="Courier New"/>
              <a:ea typeface="Courier New"/>
              <a:cs typeface="Courier New"/>
              <a:sym typeface="Courier New"/>
            </a:endParaRPr>
          </a:p>
          <a:p>
            <a:pPr indent="0" lvl="0" marL="0" marR="101600" rtl="0" algn="l">
              <a:spcBef>
                <a:spcPts val="0"/>
              </a:spcBef>
              <a:spcAft>
                <a:spcPts val="0"/>
              </a:spcAft>
              <a:buClr>
                <a:schemeClr val="dk1"/>
              </a:buClr>
              <a:buSzPts val="1100"/>
              <a:buFont typeface="Arial"/>
              <a:buNone/>
            </a:pPr>
            <a:r>
              <a:rPr b="1" lang="en">
                <a:solidFill>
                  <a:schemeClr val="dk1"/>
                </a:solidFill>
                <a:latin typeface="Courier New"/>
                <a:ea typeface="Courier New"/>
                <a:cs typeface="Courier New"/>
                <a:sym typeface="Courier New"/>
              </a:rPr>
              <a:t># Heights of bars1 + bars2</a:t>
            </a:r>
            <a:endParaRPr b="1">
              <a:solidFill>
                <a:schemeClr val="dk1"/>
              </a:solidFill>
              <a:latin typeface="Courier New"/>
              <a:ea typeface="Courier New"/>
              <a:cs typeface="Courier New"/>
              <a:sym typeface="Courier New"/>
            </a:endParaRPr>
          </a:p>
          <a:p>
            <a:pPr indent="0" lvl="0" marL="0" marR="101600" rtl="0" algn="l">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bars = np.add(bars1, bars2).tolist()</a:t>
            </a:r>
            <a:endParaRPr>
              <a:solidFill>
                <a:schemeClr val="dk1"/>
              </a:solidFill>
              <a:latin typeface="Courier New"/>
              <a:ea typeface="Courier New"/>
              <a:cs typeface="Courier New"/>
              <a:sym typeface="Courier New"/>
            </a:endParaRPr>
          </a:p>
          <a:p>
            <a:pPr indent="0" lvl="0" marL="0" marR="101600" rtl="0" algn="l">
              <a:spcBef>
                <a:spcPts val="0"/>
              </a:spcBef>
              <a:spcAft>
                <a:spcPts val="0"/>
              </a:spcAft>
              <a:buClr>
                <a:schemeClr val="dk1"/>
              </a:buClr>
              <a:buSzPts val="1100"/>
              <a:buFont typeface="Arial"/>
              <a:buNone/>
            </a:pPr>
            <a:r>
              <a:rPr b="1" lang="en">
                <a:solidFill>
                  <a:schemeClr val="dk1"/>
                </a:solidFill>
                <a:latin typeface="Courier New"/>
                <a:ea typeface="Courier New"/>
                <a:cs typeface="Courier New"/>
                <a:sym typeface="Courier New"/>
              </a:rPr>
              <a:t># The position of the bars on the x-axis</a:t>
            </a:r>
            <a:endParaRPr b="1">
              <a:solidFill>
                <a:schemeClr val="dk1"/>
              </a:solidFill>
              <a:latin typeface="Courier New"/>
              <a:ea typeface="Courier New"/>
              <a:cs typeface="Courier New"/>
              <a:sym typeface="Courier New"/>
            </a:endParaRPr>
          </a:p>
          <a:p>
            <a:pPr indent="0" lvl="0" marL="0" marR="101600" rtl="0" algn="l">
              <a:spcBef>
                <a:spcPts val="0"/>
              </a:spcBef>
              <a:spcAft>
                <a:spcPts val="0"/>
              </a:spcAft>
              <a:buNone/>
            </a:pPr>
            <a:r>
              <a:rPr lang="en">
                <a:solidFill>
                  <a:schemeClr val="dk1"/>
                </a:solidFill>
                <a:latin typeface="Courier New"/>
                <a:ea typeface="Courier New"/>
                <a:cs typeface="Courier New"/>
                <a:sym typeface="Courier New"/>
              </a:rPr>
              <a:t>r = [0,1,2,3,4]</a:t>
            </a:r>
            <a:endParaRPr>
              <a:solidFill>
                <a:schemeClr val="dk1"/>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3"/>
          <p:cNvSpPr txBox="1"/>
          <p:nvPr/>
        </p:nvSpPr>
        <p:spPr>
          <a:xfrm>
            <a:off x="457200" y="2419350"/>
            <a:ext cx="7466100" cy="885300"/>
          </a:xfrm>
          <a:prstGeom prst="rect">
            <a:avLst/>
          </a:prstGeom>
          <a:noFill/>
          <a:ln>
            <a:noFill/>
          </a:ln>
        </p:spPr>
        <p:txBody>
          <a:bodyPr anchorCtr="0" anchor="t" bIns="17150" lIns="34300" spcFirstLastPara="1" rIns="34300" wrap="square" tIns="17150">
            <a:noAutofit/>
          </a:bodyPr>
          <a:lstStyle/>
          <a:p>
            <a:pPr indent="0" lvl="0" marL="0" marR="0" rtl="0" algn="l">
              <a:lnSpc>
                <a:spcPct val="115000"/>
              </a:lnSpc>
              <a:spcBef>
                <a:spcPts val="0"/>
              </a:spcBef>
              <a:spcAft>
                <a:spcPts val="0"/>
              </a:spcAft>
              <a:buClr>
                <a:srgbClr val="000000"/>
              </a:buClr>
              <a:buSzPts val="1200"/>
              <a:buFont typeface="Arial"/>
              <a:buNone/>
            </a:pPr>
            <a:r>
              <a:rPr lang="en" sz="4000">
                <a:latin typeface="Avenir"/>
                <a:ea typeface="Avenir"/>
                <a:cs typeface="Avenir"/>
                <a:sym typeface="Avenir"/>
              </a:rPr>
              <a:t>Deep Dive Into </a:t>
            </a:r>
            <a:r>
              <a:rPr lang="en" sz="4000">
                <a:latin typeface="Avenir"/>
                <a:ea typeface="Avenir"/>
                <a:cs typeface="Avenir"/>
                <a:sym typeface="Avenir"/>
              </a:rPr>
              <a:t>Matplotlib</a:t>
            </a:r>
            <a:endParaRPr b="0" i="0" sz="4000" u="none" cap="none" strike="noStrike">
              <a:latin typeface="Avenir"/>
              <a:ea typeface="Avenir"/>
              <a:cs typeface="Avenir"/>
              <a:sym typeface="Aveni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6" name="Shape 606"/>
        <p:cNvGrpSpPr/>
        <p:nvPr/>
      </p:nvGrpSpPr>
      <p:grpSpPr>
        <a:xfrm>
          <a:off x="0" y="0"/>
          <a:ext cx="0" cy="0"/>
          <a:chOff x="0" y="0"/>
          <a:chExt cx="0" cy="0"/>
        </a:xfrm>
      </p:grpSpPr>
      <p:sp>
        <p:nvSpPr>
          <p:cNvPr id="607" name="Google Shape;607;p95"/>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Stacked bar chart - Example - Code (contd…)</a:t>
            </a:r>
            <a:endParaRPr sz="2400">
              <a:solidFill>
                <a:srgbClr val="434343"/>
              </a:solidFill>
              <a:latin typeface="Avenir"/>
              <a:ea typeface="Avenir"/>
              <a:cs typeface="Avenir"/>
              <a:sym typeface="Avenir"/>
            </a:endParaRPr>
          </a:p>
        </p:txBody>
      </p:sp>
      <p:sp>
        <p:nvSpPr>
          <p:cNvPr id="608" name="Google Shape;608;p95"/>
          <p:cNvSpPr txBox="1"/>
          <p:nvPr/>
        </p:nvSpPr>
        <p:spPr>
          <a:xfrm>
            <a:off x="439400" y="1068650"/>
            <a:ext cx="7812600" cy="36723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101600" rtl="0" algn="l">
              <a:spcBef>
                <a:spcPts val="0"/>
              </a:spcBef>
              <a:spcAft>
                <a:spcPts val="0"/>
              </a:spcAft>
              <a:buNone/>
            </a:pPr>
            <a:r>
              <a:rPr b="1" lang="en">
                <a:solidFill>
                  <a:schemeClr val="dk1"/>
                </a:solidFill>
                <a:latin typeface="Courier New"/>
                <a:ea typeface="Courier New"/>
                <a:cs typeface="Courier New"/>
                <a:sym typeface="Courier New"/>
              </a:rPr>
              <a:t># Names of group and bar width</a:t>
            </a:r>
            <a:endParaRPr b="1">
              <a:solidFill>
                <a:schemeClr val="dk1"/>
              </a:solidFill>
              <a:latin typeface="Courier New"/>
              <a:ea typeface="Courier New"/>
              <a:cs typeface="Courier New"/>
              <a:sym typeface="Courier New"/>
            </a:endParaRPr>
          </a:p>
          <a:p>
            <a:pPr indent="0" lvl="0" marL="0" marR="101600" rtl="0" algn="l">
              <a:spcBef>
                <a:spcPts val="0"/>
              </a:spcBef>
              <a:spcAft>
                <a:spcPts val="0"/>
              </a:spcAft>
              <a:buNone/>
            </a:pPr>
            <a:r>
              <a:rPr lang="en">
                <a:solidFill>
                  <a:schemeClr val="dk1"/>
                </a:solidFill>
                <a:latin typeface="Courier New"/>
                <a:ea typeface="Courier New"/>
                <a:cs typeface="Courier New"/>
                <a:sym typeface="Courier New"/>
              </a:rPr>
              <a:t>names = ['A','B','C','D','E']</a:t>
            </a:r>
            <a:endParaRPr>
              <a:solidFill>
                <a:schemeClr val="dk1"/>
              </a:solidFill>
              <a:latin typeface="Courier New"/>
              <a:ea typeface="Courier New"/>
              <a:cs typeface="Courier New"/>
              <a:sym typeface="Courier New"/>
            </a:endParaRPr>
          </a:p>
          <a:p>
            <a:pPr indent="0" lvl="0" marL="0" marR="101600" rtl="0" algn="l">
              <a:spcBef>
                <a:spcPts val="0"/>
              </a:spcBef>
              <a:spcAft>
                <a:spcPts val="0"/>
              </a:spcAft>
              <a:buNone/>
            </a:pPr>
            <a:r>
              <a:rPr lang="en">
                <a:solidFill>
                  <a:schemeClr val="dk1"/>
                </a:solidFill>
                <a:latin typeface="Courier New"/>
                <a:ea typeface="Courier New"/>
                <a:cs typeface="Courier New"/>
                <a:sym typeface="Courier New"/>
              </a:rPr>
              <a:t>barWidth = 1</a:t>
            </a:r>
            <a:endParaRPr b="1">
              <a:solidFill>
                <a:schemeClr val="dk1"/>
              </a:solidFill>
              <a:latin typeface="Courier New"/>
              <a:ea typeface="Courier New"/>
              <a:cs typeface="Courier New"/>
              <a:sym typeface="Courier New"/>
            </a:endParaRPr>
          </a:p>
          <a:p>
            <a:pPr indent="0" lvl="0" marL="0" marR="101600" rtl="0" algn="l">
              <a:spcBef>
                <a:spcPts val="0"/>
              </a:spcBef>
              <a:spcAft>
                <a:spcPts val="0"/>
              </a:spcAft>
              <a:buClr>
                <a:schemeClr val="dk1"/>
              </a:buClr>
              <a:buSzPts val="1100"/>
              <a:buFont typeface="Arial"/>
              <a:buNone/>
            </a:pPr>
            <a:r>
              <a:rPr b="1" lang="en">
                <a:solidFill>
                  <a:schemeClr val="dk1"/>
                </a:solidFill>
                <a:latin typeface="Courier New"/>
                <a:ea typeface="Courier New"/>
                <a:cs typeface="Courier New"/>
                <a:sym typeface="Courier New"/>
              </a:rPr>
              <a:t># Create brown bars</a:t>
            </a:r>
            <a:endParaRPr b="1">
              <a:solidFill>
                <a:schemeClr val="dk1"/>
              </a:solidFill>
              <a:latin typeface="Courier New"/>
              <a:ea typeface="Courier New"/>
              <a:cs typeface="Courier New"/>
              <a:sym typeface="Courier New"/>
            </a:endParaRPr>
          </a:p>
          <a:p>
            <a:pPr indent="0" lvl="0" marL="0" marR="101600" rtl="0" algn="l">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plt.bar(r, bars1, color='#7f6d5f', edgecolor='white', width=barWidth)</a:t>
            </a:r>
            <a:endParaRPr>
              <a:solidFill>
                <a:schemeClr val="dk1"/>
              </a:solidFill>
              <a:latin typeface="Courier New"/>
              <a:ea typeface="Courier New"/>
              <a:cs typeface="Courier New"/>
              <a:sym typeface="Courier New"/>
            </a:endParaRPr>
          </a:p>
          <a:p>
            <a:pPr indent="0" lvl="0" marL="0" marR="101600" rtl="0" algn="l">
              <a:spcBef>
                <a:spcPts val="0"/>
              </a:spcBef>
              <a:spcAft>
                <a:spcPts val="0"/>
              </a:spcAft>
              <a:buClr>
                <a:schemeClr val="dk1"/>
              </a:buClr>
              <a:buSzPts val="1100"/>
              <a:buFont typeface="Arial"/>
              <a:buNone/>
            </a:pPr>
            <a:r>
              <a:rPr b="1" lang="en">
                <a:solidFill>
                  <a:schemeClr val="dk1"/>
                </a:solidFill>
                <a:latin typeface="Courier New"/>
                <a:ea typeface="Courier New"/>
                <a:cs typeface="Courier New"/>
                <a:sym typeface="Courier New"/>
              </a:rPr>
              <a:t># Create green bars (middle), on top of the firs ones</a:t>
            </a:r>
            <a:endParaRPr b="1">
              <a:solidFill>
                <a:schemeClr val="dk1"/>
              </a:solidFill>
              <a:latin typeface="Courier New"/>
              <a:ea typeface="Courier New"/>
              <a:cs typeface="Courier New"/>
              <a:sym typeface="Courier New"/>
            </a:endParaRPr>
          </a:p>
          <a:p>
            <a:pPr indent="0" lvl="0" marL="0" marR="101600" rtl="0" algn="l">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plt.bar(r, bars2, bottom=bars1, color='#557f2d', edgecolor='white', width=barWidth)</a:t>
            </a:r>
            <a:endParaRPr>
              <a:solidFill>
                <a:schemeClr val="dk1"/>
              </a:solidFill>
              <a:latin typeface="Courier New"/>
              <a:ea typeface="Courier New"/>
              <a:cs typeface="Courier New"/>
              <a:sym typeface="Courier New"/>
            </a:endParaRPr>
          </a:p>
          <a:p>
            <a:pPr indent="0" lvl="0" marL="0" marR="101600" rtl="0" algn="l">
              <a:spcBef>
                <a:spcPts val="0"/>
              </a:spcBef>
              <a:spcAft>
                <a:spcPts val="0"/>
              </a:spcAft>
              <a:buClr>
                <a:schemeClr val="dk1"/>
              </a:buClr>
              <a:buSzPts val="1100"/>
              <a:buFont typeface="Arial"/>
              <a:buNone/>
            </a:pPr>
            <a:r>
              <a:rPr b="1" lang="en">
                <a:solidFill>
                  <a:schemeClr val="dk1"/>
                </a:solidFill>
                <a:latin typeface="Courier New"/>
                <a:ea typeface="Courier New"/>
                <a:cs typeface="Courier New"/>
                <a:sym typeface="Courier New"/>
              </a:rPr>
              <a:t># Create green bars (top)</a:t>
            </a:r>
            <a:endParaRPr b="1">
              <a:solidFill>
                <a:schemeClr val="dk1"/>
              </a:solidFill>
              <a:latin typeface="Courier New"/>
              <a:ea typeface="Courier New"/>
              <a:cs typeface="Courier New"/>
              <a:sym typeface="Courier New"/>
            </a:endParaRPr>
          </a:p>
          <a:p>
            <a:pPr indent="0" lvl="0" marL="0" marR="101600" rtl="0" algn="l">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plt.bar(r, bars3, bottom=bars, color='#2d7f5e', edgecolor='white', width=barWidth)</a:t>
            </a:r>
            <a:endParaRPr>
              <a:solidFill>
                <a:schemeClr val="dk1"/>
              </a:solidFill>
              <a:latin typeface="Courier New"/>
              <a:ea typeface="Courier New"/>
              <a:cs typeface="Courier New"/>
              <a:sym typeface="Courier New"/>
            </a:endParaRPr>
          </a:p>
          <a:p>
            <a:pPr indent="0" lvl="0" marL="0" marR="101600" rtl="0" algn="l">
              <a:spcBef>
                <a:spcPts val="0"/>
              </a:spcBef>
              <a:spcAft>
                <a:spcPts val="0"/>
              </a:spcAft>
              <a:buClr>
                <a:schemeClr val="dk1"/>
              </a:buClr>
              <a:buSzPts val="1100"/>
              <a:buFont typeface="Arial"/>
              <a:buNone/>
            </a:pPr>
            <a:r>
              <a:rPr b="1" lang="en">
                <a:solidFill>
                  <a:schemeClr val="dk1"/>
                </a:solidFill>
                <a:latin typeface="Courier New"/>
                <a:ea typeface="Courier New"/>
                <a:cs typeface="Courier New"/>
                <a:sym typeface="Courier New"/>
              </a:rPr>
              <a:t># Custom X axis</a:t>
            </a:r>
            <a:endParaRPr b="1">
              <a:solidFill>
                <a:schemeClr val="dk1"/>
              </a:solidFill>
              <a:latin typeface="Courier New"/>
              <a:ea typeface="Courier New"/>
              <a:cs typeface="Courier New"/>
              <a:sym typeface="Courier New"/>
            </a:endParaRPr>
          </a:p>
          <a:p>
            <a:pPr indent="0" lvl="0" marL="0" marR="101600" rtl="0" algn="l">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plt.xticks(r, names, fontweight='bold')</a:t>
            </a:r>
            <a:endParaRPr>
              <a:solidFill>
                <a:schemeClr val="dk1"/>
              </a:solidFill>
              <a:latin typeface="Courier New"/>
              <a:ea typeface="Courier New"/>
              <a:cs typeface="Courier New"/>
              <a:sym typeface="Courier New"/>
            </a:endParaRPr>
          </a:p>
          <a:p>
            <a:pPr indent="0" lvl="0" marL="0" marR="101600" rtl="0" algn="l">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plt.xlabel("group")</a:t>
            </a:r>
            <a:endParaRPr>
              <a:solidFill>
                <a:schemeClr val="dk1"/>
              </a:solidFill>
              <a:latin typeface="Courier New"/>
              <a:ea typeface="Courier New"/>
              <a:cs typeface="Courier New"/>
              <a:sym typeface="Courier New"/>
            </a:endParaRPr>
          </a:p>
          <a:p>
            <a:pPr indent="0" lvl="0" marL="0" marR="101600" rtl="0" algn="l">
              <a:spcBef>
                <a:spcPts val="0"/>
              </a:spcBef>
              <a:spcAft>
                <a:spcPts val="0"/>
              </a:spcAft>
              <a:buClr>
                <a:schemeClr val="dk1"/>
              </a:buClr>
              <a:buSzPts val="1100"/>
              <a:buFont typeface="Arial"/>
              <a:buNone/>
            </a:pPr>
            <a:r>
              <a:rPr b="1" lang="en">
                <a:solidFill>
                  <a:schemeClr val="dk1"/>
                </a:solidFill>
                <a:latin typeface="Courier New"/>
                <a:ea typeface="Courier New"/>
                <a:cs typeface="Courier New"/>
                <a:sym typeface="Courier New"/>
              </a:rPr>
              <a:t># Show graphic</a:t>
            </a:r>
            <a:endParaRPr b="1">
              <a:solidFill>
                <a:schemeClr val="dk1"/>
              </a:solidFill>
              <a:latin typeface="Courier New"/>
              <a:ea typeface="Courier New"/>
              <a:cs typeface="Courier New"/>
              <a:sym typeface="Courier New"/>
            </a:endParaRPr>
          </a:p>
          <a:p>
            <a:pPr indent="0" lvl="0" marL="0" marR="101600" rtl="0" algn="l">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plt.show()</a:t>
            </a:r>
            <a:endParaRPr>
              <a:solidFill>
                <a:schemeClr val="dk1"/>
              </a:solidFill>
              <a:latin typeface="Courier New"/>
              <a:ea typeface="Courier New"/>
              <a:cs typeface="Courier New"/>
              <a:sym typeface="Courier New"/>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2" name="Shape 612"/>
        <p:cNvGrpSpPr/>
        <p:nvPr/>
      </p:nvGrpSpPr>
      <p:grpSpPr>
        <a:xfrm>
          <a:off x="0" y="0"/>
          <a:ext cx="0" cy="0"/>
          <a:chOff x="0" y="0"/>
          <a:chExt cx="0" cy="0"/>
        </a:xfrm>
      </p:grpSpPr>
      <p:sp>
        <p:nvSpPr>
          <p:cNvPr id="613" name="Google Shape;613;p96"/>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Stacked bar chart - Example - Output</a:t>
            </a:r>
            <a:endParaRPr sz="2400">
              <a:solidFill>
                <a:srgbClr val="434343"/>
              </a:solidFill>
              <a:latin typeface="Avenir"/>
              <a:ea typeface="Avenir"/>
              <a:cs typeface="Avenir"/>
              <a:sym typeface="Avenir"/>
            </a:endParaRPr>
          </a:p>
        </p:txBody>
      </p:sp>
      <p:sp>
        <p:nvSpPr>
          <p:cNvPr id="614" name="Google Shape;614;p96"/>
          <p:cNvSpPr txBox="1"/>
          <p:nvPr/>
        </p:nvSpPr>
        <p:spPr>
          <a:xfrm>
            <a:off x="3840923" y="4635133"/>
            <a:ext cx="1897500" cy="236700"/>
          </a:xfrm>
          <a:prstGeom prst="rect">
            <a:avLst/>
          </a:prstGeom>
          <a:noFill/>
          <a:ln>
            <a:noFill/>
          </a:ln>
        </p:spPr>
        <p:txBody>
          <a:bodyPr anchorCtr="0" anchor="t" bIns="91425" lIns="91425" spcFirstLastPara="1" rIns="91425" wrap="square" tIns="91425">
            <a:noAutofit/>
          </a:bodyPr>
          <a:lstStyle/>
          <a:p>
            <a:pPr indent="0" lvl="0" marL="0" rtl="0" algn="l">
              <a:lnSpc>
                <a:spcPct val="6000"/>
              </a:lnSpc>
              <a:spcBef>
                <a:spcPts val="0"/>
              </a:spcBef>
              <a:spcAft>
                <a:spcPts val="0"/>
              </a:spcAft>
              <a:buNone/>
            </a:pPr>
            <a:r>
              <a:rPr lang="en">
                <a:highlight>
                  <a:srgbClr val="FFFFFF"/>
                </a:highlight>
                <a:latin typeface="Avenir"/>
                <a:ea typeface="Avenir"/>
                <a:cs typeface="Avenir"/>
                <a:sym typeface="Avenir"/>
              </a:rPr>
              <a:t>A Stacked Bar Chart</a:t>
            </a:r>
            <a:endParaRPr>
              <a:latin typeface="Avenir"/>
              <a:ea typeface="Avenir"/>
              <a:cs typeface="Avenir"/>
              <a:sym typeface="Avenir"/>
            </a:endParaRPr>
          </a:p>
        </p:txBody>
      </p:sp>
      <p:pic>
        <p:nvPicPr>
          <p:cNvPr id="615" name="Google Shape;615;p96"/>
          <p:cNvPicPr preferRelativeResize="0"/>
          <p:nvPr/>
        </p:nvPicPr>
        <p:blipFill>
          <a:blip r:embed="rId3">
            <a:alphaModFix/>
          </a:blip>
          <a:stretch>
            <a:fillRect/>
          </a:stretch>
        </p:blipFill>
        <p:spPr>
          <a:xfrm>
            <a:off x="2441550" y="1123612"/>
            <a:ext cx="4696225" cy="3325425"/>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9" name="Shape 619"/>
        <p:cNvGrpSpPr/>
        <p:nvPr/>
      </p:nvGrpSpPr>
      <p:grpSpPr>
        <a:xfrm>
          <a:off x="0" y="0"/>
          <a:ext cx="0" cy="0"/>
          <a:chOff x="0" y="0"/>
          <a:chExt cx="0" cy="0"/>
        </a:xfrm>
      </p:grpSpPr>
      <p:sp>
        <p:nvSpPr>
          <p:cNvPr id="620" name="Google Shape;620;p97"/>
          <p:cNvSpPr txBox="1"/>
          <p:nvPr/>
        </p:nvSpPr>
        <p:spPr>
          <a:xfrm>
            <a:off x="377550" y="140875"/>
            <a:ext cx="6765000" cy="62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Creating a stacked bar plot for restaurant performance</a:t>
            </a:r>
            <a:endParaRPr sz="2400">
              <a:solidFill>
                <a:srgbClr val="434343"/>
              </a:solidFill>
              <a:latin typeface="Avenir"/>
              <a:ea typeface="Avenir"/>
              <a:cs typeface="Avenir"/>
              <a:sym typeface="Avenir"/>
            </a:endParaRPr>
          </a:p>
        </p:txBody>
      </p:sp>
      <p:sp>
        <p:nvSpPr>
          <p:cNvPr id="621" name="Google Shape;621;p97"/>
          <p:cNvSpPr txBox="1"/>
          <p:nvPr/>
        </p:nvSpPr>
        <p:spPr>
          <a:xfrm>
            <a:off x="353400" y="1477175"/>
            <a:ext cx="8437200" cy="1724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solidFill>
                  <a:srgbClr val="3C3C3B"/>
                </a:solidFill>
                <a:latin typeface="Avenir"/>
                <a:ea typeface="Avenir"/>
                <a:cs typeface="Avenir"/>
                <a:sym typeface="Avenir"/>
              </a:rPr>
              <a:t>We will use a stacked bar plot to visualize the performance of a restaurant. Let's look at the following scenario: you are the owner of a restaurant and, due to a new law, you have to introduce a </a:t>
            </a:r>
            <a:r>
              <a:rPr i="1" lang="en" sz="1800">
                <a:solidFill>
                  <a:srgbClr val="3C3C3B"/>
                </a:solidFill>
                <a:latin typeface="Avenir"/>
                <a:ea typeface="Avenir"/>
                <a:cs typeface="Avenir"/>
                <a:sym typeface="Avenir"/>
              </a:rPr>
              <a:t>No Smoking Day</a:t>
            </a:r>
            <a:r>
              <a:rPr lang="en" sz="1800">
                <a:solidFill>
                  <a:srgbClr val="3C3C3B"/>
                </a:solidFill>
                <a:latin typeface="Avenir"/>
                <a:ea typeface="Avenir"/>
                <a:cs typeface="Avenir"/>
                <a:sym typeface="Avenir"/>
              </a:rPr>
              <a:t>. To make as few losses as possible, you want to visualize how many sales are made every day, categorized by smokers and non-smokers.</a:t>
            </a:r>
            <a:endParaRPr sz="1800">
              <a:solidFill>
                <a:srgbClr val="3C3C3B"/>
              </a:solidFill>
              <a:latin typeface="Avenir"/>
              <a:ea typeface="Avenir"/>
              <a:cs typeface="Avenir"/>
              <a:sym typeface="Avenir"/>
            </a:endParaRPr>
          </a:p>
        </p:txBody>
      </p:sp>
      <p:sp>
        <p:nvSpPr>
          <p:cNvPr id="622" name="Google Shape;622;p97"/>
          <p:cNvSpPr txBox="1"/>
          <p:nvPr/>
        </p:nvSpPr>
        <p:spPr>
          <a:xfrm>
            <a:off x="392050" y="3398575"/>
            <a:ext cx="8437200" cy="1035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solidFill>
                  <a:srgbClr val="3C3C3B"/>
                </a:solidFill>
                <a:latin typeface="Avenir"/>
                <a:ea typeface="Avenir"/>
                <a:cs typeface="Avenir"/>
                <a:sym typeface="Avenir"/>
              </a:rPr>
              <a:t>Use the dataset ‘tips’ which contains multiple entries of restaurant bills, and create a matrix where the elements contain the sum of the total bills for each day and smokers/non-smokers</a:t>
            </a:r>
            <a:endParaRPr sz="1800">
              <a:solidFill>
                <a:srgbClr val="3C3C3B"/>
              </a:solidFill>
              <a:latin typeface="Avenir"/>
              <a:ea typeface="Avenir"/>
              <a:cs typeface="Avenir"/>
              <a:sym typeface="Aveni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6" name="Shape 626"/>
        <p:cNvGrpSpPr/>
        <p:nvPr/>
      </p:nvGrpSpPr>
      <p:grpSpPr>
        <a:xfrm>
          <a:off x="0" y="0"/>
          <a:ext cx="0" cy="0"/>
          <a:chOff x="0" y="0"/>
          <a:chExt cx="0" cy="0"/>
        </a:xfrm>
      </p:grpSpPr>
      <p:sp>
        <p:nvSpPr>
          <p:cNvPr id="627" name="Google Shape;627;p98"/>
          <p:cNvSpPr txBox="1"/>
          <p:nvPr/>
        </p:nvSpPr>
        <p:spPr>
          <a:xfrm>
            <a:off x="353400" y="1276500"/>
            <a:ext cx="8437200" cy="3611100"/>
          </a:xfrm>
          <a:prstGeom prst="rect">
            <a:avLst/>
          </a:prstGeom>
          <a:noFill/>
          <a:ln>
            <a:noFill/>
          </a:ln>
        </p:spPr>
        <p:txBody>
          <a:bodyPr anchorCtr="0" anchor="t" bIns="91425" lIns="91425" spcFirstLastPara="1" rIns="91425" wrap="square" tIns="91425">
            <a:noAutofit/>
          </a:bodyPr>
          <a:lstStyle/>
          <a:p>
            <a:pPr indent="0" lvl="0" marL="0" marR="139700" rtl="0" algn="l">
              <a:lnSpc>
                <a:spcPct val="100000"/>
              </a:lnSpc>
              <a:spcBef>
                <a:spcPts val="0"/>
              </a:spcBef>
              <a:spcAft>
                <a:spcPts val="0"/>
              </a:spcAft>
              <a:buNone/>
            </a:pPr>
            <a:r>
              <a:rPr lang="en" sz="1800">
                <a:solidFill>
                  <a:srgbClr val="3C3C3B"/>
                </a:solidFill>
                <a:latin typeface="Avenir"/>
                <a:ea typeface="Avenir"/>
                <a:cs typeface="Avenir"/>
                <a:sym typeface="Avenir"/>
              </a:rPr>
              <a:t>The following are the </a:t>
            </a:r>
            <a:r>
              <a:rPr lang="en" sz="1800">
                <a:solidFill>
                  <a:srgbClr val="3D85C6"/>
                </a:solidFill>
                <a:latin typeface="Avenir"/>
                <a:ea typeface="Avenir"/>
                <a:cs typeface="Avenir"/>
                <a:sym typeface="Avenir"/>
              </a:rPr>
              <a:t>steps</a:t>
            </a:r>
            <a:r>
              <a:rPr lang="en" sz="1800">
                <a:solidFill>
                  <a:srgbClr val="3C3C3B"/>
                </a:solidFill>
                <a:latin typeface="Avenir"/>
                <a:ea typeface="Avenir"/>
                <a:cs typeface="Avenir"/>
                <a:sym typeface="Avenir"/>
              </a:rPr>
              <a:t> to perform:</a:t>
            </a:r>
            <a:endParaRPr sz="1800">
              <a:solidFill>
                <a:srgbClr val="3C3C3B"/>
              </a:solidFill>
              <a:latin typeface="Avenir"/>
              <a:ea typeface="Avenir"/>
              <a:cs typeface="Avenir"/>
              <a:sym typeface="Avenir"/>
            </a:endParaRPr>
          </a:p>
          <a:p>
            <a:pPr indent="-342900" lvl="0" marL="457200" marR="139700" rtl="0" algn="l">
              <a:lnSpc>
                <a:spcPct val="115000"/>
              </a:lnSpc>
              <a:spcBef>
                <a:spcPts val="2000"/>
              </a:spcBef>
              <a:spcAft>
                <a:spcPts val="0"/>
              </a:spcAft>
              <a:buClr>
                <a:srgbClr val="3C3C3B"/>
              </a:buClr>
              <a:buSzPts val="1800"/>
              <a:buChar char="●"/>
            </a:pPr>
            <a:r>
              <a:rPr lang="en" sz="1800">
                <a:solidFill>
                  <a:srgbClr val="3C3C3B"/>
                </a:solidFill>
                <a:latin typeface="Avenir"/>
                <a:ea typeface="Avenir"/>
                <a:cs typeface="Avenir"/>
                <a:sym typeface="Avenir"/>
              </a:rPr>
              <a:t>Import all the necessary dependencies and load the</a:t>
            </a:r>
            <a:r>
              <a:rPr lang="en" sz="1800">
                <a:solidFill>
                  <a:srgbClr val="3D85C6"/>
                </a:solidFill>
                <a:latin typeface="Avenir"/>
                <a:ea typeface="Avenir"/>
                <a:cs typeface="Avenir"/>
                <a:sym typeface="Avenir"/>
              </a:rPr>
              <a:t> tips</a:t>
            </a:r>
            <a:r>
              <a:rPr lang="en" sz="1800">
                <a:solidFill>
                  <a:srgbClr val="3C3C3B"/>
                </a:solidFill>
                <a:latin typeface="Avenir"/>
                <a:ea typeface="Avenir"/>
                <a:cs typeface="Avenir"/>
                <a:sym typeface="Avenir"/>
              </a:rPr>
              <a:t> dataset. </a:t>
            </a:r>
            <a:endParaRPr sz="1800">
              <a:solidFill>
                <a:srgbClr val="3C3C3B"/>
              </a:solidFill>
              <a:latin typeface="Avenir"/>
              <a:ea typeface="Avenir"/>
              <a:cs typeface="Avenir"/>
              <a:sym typeface="Avenir"/>
            </a:endParaRPr>
          </a:p>
          <a:p>
            <a:pPr indent="-342900" lvl="0" marL="457200" marR="139700" rtl="0" algn="l">
              <a:lnSpc>
                <a:spcPct val="115000"/>
              </a:lnSpc>
              <a:spcBef>
                <a:spcPts val="600"/>
              </a:spcBef>
              <a:spcAft>
                <a:spcPts val="0"/>
              </a:spcAft>
              <a:buClr>
                <a:srgbClr val="3C3C3B"/>
              </a:buClr>
              <a:buSzPts val="1800"/>
              <a:buChar char="●"/>
            </a:pPr>
            <a:r>
              <a:rPr lang="en" sz="1800">
                <a:solidFill>
                  <a:srgbClr val="3C3C3B"/>
                </a:solidFill>
                <a:latin typeface="Avenir"/>
                <a:ea typeface="Avenir"/>
                <a:cs typeface="Avenir"/>
                <a:sym typeface="Avenir"/>
              </a:rPr>
              <a:t>Use the given dataset and create a matrix where the elements contain the sum of the total bills for each day and split according to smokers/non-smokers.</a:t>
            </a:r>
            <a:endParaRPr sz="1800">
              <a:solidFill>
                <a:srgbClr val="3C3C3B"/>
              </a:solidFill>
              <a:latin typeface="Avenir"/>
              <a:ea typeface="Avenir"/>
              <a:cs typeface="Avenir"/>
              <a:sym typeface="Avenir"/>
            </a:endParaRPr>
          </a:p>
          <a:p>
            <a:pPr indent="-342900" lvl="0" marL="457200" marR="139700" rtl="0" algn="l">
              <a:lnSpc>
                <a:spcPct val="115000"/>
              </a:lnSpc>
              <a:spcBef>
                <a:spcPts val="600"/>
              </a:spcBef>
              <a:spcAft>
                <a:spcPts val="0"/>
              </a:spcAft>
              <a:buClr>
                <a:srgbClr val="3C3C3B"/>
              </a:buClr>
              <a:buSzPts val="1800"/>
              <a:buFont typeface="Avenir"/>
              <a:buChar char="●"/>
            </a:pPr>
            <a:r>
              <a:rPr lang="en" sz="1800">
                <a:solidFill>
                  <a:srgbClr val="3C3C3B"/>
                </a:solidFill>
                <a:latin typeface="Avenir"/>
                <a:ea typeface="Avenir"/>
                <a:cs typeface="Avenir"/>
                <a:sym typeface="Avenir"/>
              </a:rPr>
              <a:t>Create a stacked bar plot, stacking the summed total bills separated according to smoker and non-smoker for each day.</a:t>
            </a:r>
            <a:endParaRPr sz="1800">
              <a:solidFill>
                <a:srgbClr val="3C3C3B"/>
              </a:solidFill>
              <a:latin typeface="Avenir"/>
              <a:ea typeface="Avenir"/>
              <a:cs typeface="Avenir"/>
              <a:sym typeface="Avenir"/>
            </a:endParaRPr>
          </a:p>
          <a:p>
            <a:pPr indent="-342900" lvl="0" marL="457200" marR="139700" rtl="0" algn="l">
              <a:lnSpc>
                <a:spcPct val="115000"/>
              </a:lnSpc>
              <a:spcBef>
                <a:spcPts val="600"/>
              </a:spcBef>
              <a:spcAft>
                <a:spcPts val="600"/>
              </a:spcAft>
              <a:buClr>
                <a:srgbClr val="3C3C3B"/>
              </a:buClr>
              <a:buSzPts val="1800"/>
              <a:buFont typeface="Avenir"/>
              <a:buChar char="●"/>
            </a:pPr>
            <a:r>
              <a:rPr lang="en" sz="1800">
                <a:solidFill>
                  <a:srgbClr val="3C3C3B"/>
                </a:solidFill>
                <a:latin typeface="Avenir"/>
                <a:ea typeface="Avenir"/>
                <a:cs typeface="Avenir"/>
                <a:sym typeface="Avenir"/>
              </a:rPr>
              <a:t>Add a legend, labels, and a title. After executing the preceding steps.</a:t>
            </a:r>
            <a:endParaRPr sz="1800">
              <a:solidFill>
                <a:srgbClr val="3C3C3B"/>
              </a:solidFill>
              <a:latin typeface="Avenir"/>
              <a:ea typeface="Avenir"/>
              <a:cs typeface="Avenir"/>
              <a:sym typeface="Avenir"/>
            </a:endParaRPr>
          </a:p>
        </p:txBody>
      </p:sp>
      <p:sp>
        <p:nvSpPr>
          <p:cNvPr id="628" name="Google Shape;628;p98"/>
          <p:cNvSpPr txBox="1"/>
          <p:nvPr/>
        </p:nvSpPr>
        <p:spPr>
          <a:xfrm>
            <a:off x="377550" y="140875"/>
            <a:ext cx="7806900" cy="62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Creating a stacked bar plot for restaurant performance</a:t>
            </a:r>
            <a:endParaRPr sz="2400">
              <a:solidFill>
                <a:srgbClr val="434343"/>
              </a:solidFill>
              <a:latin typeface="Avenir"/>
              <a:ea typeface="Avenir"/>
              <a:cs typeface="Avenir"/>
              <a:sym typeface="Aveni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2" name="Shape 632"/>
        <p:cNvGrpSpPr/>
        <p:nvPr/>
      </p:nvGrpSpPr>
      <p:grpSpPr>
        <a:xfrm>
          <a:off x="0" y="0"/>
          <a:ext cx="0" cy="0"/>
          <a:chOff x="0" y="0"/>
          <a:chExt cx="0" cy="0"/>
        </a:xfrm>
      </p:grpSpPr>
      <p:sp>
        <p:nvSpPr>
          <p:cNvPr id="633" name="Google Shape;633;p99"/>
          <p:cNvSpPr txBox="1"/>
          <p:nvPr/>
        </p:nvSpPr>
        <p:spPr>
          <a:xfrm>
            <a:off x="612600" y="1702000"/>
            <a:ext cx="7918800" cy="23472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139700" rtl="0" algn="l">
              <a:lnSpc>
                <a:spcPct val="100000"/>
              </a:lnSpc>
              <a:spcBef>
                <a:spcPts val="0"/>
              </a:spcBef>
              <a:spcAft>
                <a:spcPts val="0"/>
              </a:spcAft>
              <a:buClr>
                <a:schemeClr val="dk1"/>
              </a:buClr>
              <a:buSzPts val="1100"/>
              <a:buFont typeface="Arial"/>
              <a:buNone/>
            </a:pPr>
            <a:r>
              <a:rPr lang="en" sz="1600">
                <a:solidFill>
                  <a:srgbClr val="3C3C3B"/>
                </a:solidFill>
                <a:latin typeface="Courier New"/>
                <a:ea typeface="Courier New"/>
                <a:cs typeface="Courier New"/>
                <a:sym typeface="Courier New"/>
              </a:rPr>
              <a:t># Create figure</a:t>
            </a:r>
            <a:endParaRPr sz="1600">
              <a:solidFill>
                <a:srgbClr val="3C3C3B"/>
              </a:solidFill>
              <a:latin typeface="Courier New"/>
              <a:ea typeface="Courier New"/>
              <a:cs typeface="Courier New"/>
              <a:sym typeface="Courier New"/>
            </a:endParaRPr>
          </a:p>
          <a:p>
            <a:pPr indent="0" lvl="0" marL="0" marR="139700" rtl="0" algn="l">
              <a:lnSpc>
                <a:spcPct val="100000"/>
              </a:lnSpc>
              <a:spcBef>
                <a:spcPts val="0"/>
              </a:spcBef>
              <a:spcAft>
                <a:spcPts val="0"/>
              </a:spcAft>
              <a:buClr>
                <a:schemeClr val="dk1"/>
              </a:buClr>
              <a:buSzPts val="1100"/>
              <a:buFont typeface="Arial"/>
              <a:buNone/>
            </a:pPr>
            <a:r>
              <a:rPr b="1" lang="en" sz="1600">
                <a:solidFill>
                  <a:srgbClr val="3C3C3B"/>
                </a:solidFill>
                <a:latin typeface="Courier New"/>
                <a:ea typeface="Courier New"/>
                <a:cs typeface="Courier New"/>
                <a:sym typeface="Courier New"/>
              </a:rPr>
              <a:t>plt.figure(figsize=(10, 5), dpi=300)</a:t>
            </a:r>
            <a:endParaRPr b="1" sz="1600">
              <a:solidFill>
                <a:srgbClr val="3C3C3B"/>
              </a:solidFill>
              <a:latin typeface="Courier New"/>
              <a:ea typeface="Courier New"/>
              <a:cs typeface="Courier New"/>
              <a:sym typeface="Courier New"/>
            </a:endParaRPr>
          </a:p>
          <a:p>
            <a:pPr indent="0" lvl="0" marL="0" marR="139700" rtl="0" algn="l">
              <a:lnSpc>
                <a:spcPct val="100000"/>
              </a:lnSpc>
              <a:spcBef>
                <a:spcPts val="0"/>
              </a:spcBef>
              <a:spcAft>
                <a:spcPts val="0"/>
              </a:spcAft>
              <a:buClr>
                <a:schemeClr val="dk1"/>
              </a:buClr>
              <a:buSzPts val="1100"/>
              <a:buFont typeface="Arial"/>
              <a:buNone/>
            </a:pPr>
            <a:r>
              <a:rPr lang="en" sz="1600">
                <a:solidFill>
                  <a:srgbClr val="3C3C3B"/>
                </a:solidFill>
                <a:latin typeface="Courier New"/>
                <a:ea typeface="Courier New"/>
                <a:cs typeface="Courier New"/>
                <a:sym typeface="Courier New"/>
              </a:rPr>
              <a:t># Create stacked bar plot</a:t>
            </a:r>
            <a:endParaRPr sz="1600">
              <a:solidFill>
                <a:srgbClr val="3C3C3B"/>
              </a:solidFill>
              <a:latin typeface="Courier New"/>
              <a:ea typeface="Courier New"/>
              <a:cs typeface="Courier New"/>
              <a:sym typeface="Courier New"/>
            </a:endParaRPr>
          </a:p>
          <a:p>
            <a:pPr indent="0" lvl="0" marL="0" marR="139700" rtl="0" algn="l">
              <a:lnSpc>
                <a:spcPct val="100000"/>
              </a:lnSpc>
              <a:spcBef>
                <a:spcPts val="0"/>
              </a:spcBef>
              <a:spcAft>
                <a:spcPts val="0"/>
              </a:spcAft>
              <a:buClr>
                <a:schemeClr val="dk1"/>
              </a:buClr>
              <a:buSzPts val="1100"/>
              <a:buFont typeface="Arial"/>
              <a:buNone/>
            </a:pPr>
            <a:r>
              <a:rPr b="1" lang="en" sz="1600">
                <a:solidFill>
                  <a:srgbClr val="3C3C3B"/>
                </a:solidFill>
                <a:latin typeface="Courier New"/>
                <a:ea typeface="Courier New"/>
                <a:cs typeface="Courier New"/>
                <a:sym typeface="Courier New"/>
              </a:rPr>
              <a:t>plt.bar(days_range, totals[:, 0], label='Smoker')</a:t>
            </a:r>
            <a:endParaRPr b="1" sz="1600">
              <a:solidFill>
                <a:srgbClr val="3C3C3B"/>
              </a:solidFill>
              <a:latin typeface="Courier New"/>
              <a:ea typeface="Courier New"/>
              <a:cs typeface="Courier New"/>
              <a:sym typeface="Courier New"/>
            </a:endParaRPr>
          </a:p>
          <a:p>
            <a:pPr indent="0" lvl="0" marL="0" marR="139700" rtl="0" algn="l">
              <a:lnSpc>
                <a:spcPct val="100000"/>
              </a:lnSpc>
              <a:spcBef>
                <a:spcPts val="0"/>
              </a:spcBef>
              <a:spcAft>
                <a:spcPts val="0"/>
              </a:spcAft>
              <a:buClr>
                <a:schemeClr val="dk1"/>
              </a:buClr>
              <a:buSzPts val="1100"/>
              <a:buFont typeface="Arial"/>
              <a:buNone/>
            </a:pPr>
            <a:r>
              <a:rPr b="1" lang="en" sz="1600">
                <a:solidFill>
                  <a:srgbClr val="3C3C3B"/>
                </a:solidFill>
                <a:latin typeface="Courier New"/>
                <a:ea typeface="Courier New"/>
                <a:cs typeface="Courier New"/>
                <a:sym typeface="Courier New"/>
              </a:rPr>
              <a:t>plt.bar(days_range, totals[:, 1], bottom=totals[:, 0], label='Non-smoker')</a:t>
            </a:r>
            <a:endParaRPr b="1" sz="1600">
              <a:solidFill>
                <a:srgbClr val="3C3C3B"/>
              </a:solidFill>
              <a:latin typeface="Courier New"/>
              <a:ea typeface="Courier New"/>
              <a:cs typeface="Courier New"/>
              <a:sym typeface="Courier New"/>
            </a:endParaRPr>
          </a:p>
          <a:p>
            <a:pPr indent="0" lvl="0" marL="0" marR="139700" rtl="0" algn="l">
              <a:lnSpc>
                <a:spcPct val="100000"/>
              </a:lnSpc>
              <a:spcBef>
                <a:spcPts val="0"/>
              </a:spcBef>
              <a:spcAft>
                <a:spcPts val="0"/>
              </a:spcAft>
              <a:buClr>
                <a:schemeClr val="dk1"/>
              </a:buClr>
              <a:buSzPts val="1100"/>
              <a:buFont typeface="Arial"/>
              <a:buNone/>
            </a:pPr>
            <a:r>
              <a:rPr lang="en" sz="1600">
                <a:solidFill>
                  <a:srgbClr val="3C3C3B"/>
                </a:solidFill>
                <a:latin typeface="Courier New"/>
                <a:ea typeface="Courier New"/>
                <a:cs typeface="Courier New"/>
                <a:sym typeface="Courier New"/>
              </a:rPr>
              <a:t># Add legend</a:t>
            </a:r>
            <a:endParaRPr sz="1600">
              <a:solidFill>
                <a:srgbClr val="3C3C3B"/>
              </a:solidFill>
              <a:latin typeface="Courier New"/>
              <a:ea typeface="Courier New"/>
              <a:cs typeface="Courier New"/>
              <a:sym typeface="Courier New"/>
            </a:endParaRPr>
          </a:p>
          <a:p>
            <a:pPr indent="0" lvl="0" marL="0" marR="139700" rtl="0" algn="l">
              <a:lnSpc>
                <a:spcPct val="100000"/>
              </a:lnSpc>
              <a:spcBef>
                <a:spcPts val="0"/>
              </a:spcBef>
              <a:spcAft>
                <a:spcPts val="0"/>
              </a:spcAft>
              <a:buNone/>
            </a:pPr>
            <a:r>
              <a:rPr b="1" lang="en" sz="1600">
                <a:solidFill>
                  <a:srgbClr val="3C3C3B"/>
                </a:solidFill>
                <a:latin typeface="Courier New"/>
                <a:ea typeface="Courier New"/>
                <a:cs typeface="Courier New"/>
                <a:sym typeface="Courier New"/>
              </a:rPr>
              <a:t>plt.legend()</a:t>
            </a:r>
            <a:endParaRPr b="1" sz="1600">
              <a:solidFill>
                <a:srgbClr val="3C3C3B"/>
              </a:solidFill>
              <a:latin typeface="Courier New"/>
              <a:ea typeface="Courier New"/>
              <a:cs typeface="Courier New"/>
              <a:sym typeface="Courier New"/>
            </a:endParaRPr>
          </a:p>
        </p:txBody>
      </p:sp>
      <p:sp>
        <p:nvSpPr>
          <p:cNvPr id="634" name="Google Shape;634;p99"/>
          <p:cNvSpPr txBox="1"/>
          <p:nvPr/>
        </p:nvSpPr>
        <p:spPr>
          <a:xfrm>
            <a:off x="377550" y="140875"/>
            <a:ext cx="7806900" cy="92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Creating a stacked bar plot for restaurant performance - Code</a:t>
            </a:r>
            <a:endParaRPr sz="2400">
              <a:solidFill>
                <a:srgbClr val="434343"/>
              </a:solidFill>
              <a:latin typeface="Avenir"/>
              <a:ea typeface="Avenir"/>
              <a:cs typeface="Avenir"/>
              <a:sym typeface="Aveni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8" name="Shape 638"/>
        <p:cNvGrpSpPr/>
        <p:nvPr/>
      </p:nvGrpSpPr>
      <p:grpSpPr>
        <a:xfrm>
          <a:off x="0" y="0"/>
          <a:ext cx="0" cy="0"/>
          <a:chOff x="0" y="0"/>
          <a:chExt cx="0" cy="0"/>
        </a:xfrm>
      </p:grpSpPr>
      <p:sp>
        <p:nvSpPr>
          <p:cNvPr id="639" name="Google Shape;639;p100"/>
          <p:cNvSpPr txBox="1"/>
          <p:nvPr/>
        </p:nvSpPr>
        <p:spPr>
          <a:xfrm>
            <a:off x="700200" y="1564325"/>
            <a:ext cx="7743600" cy="26352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139700" rtl="0" algn="l">
              <a:lnSpc>
                <a:spcPct val="100000"/>
              </a:lnSpc>
              <a:spcBef>
                <a:spcPts val="0"/>
              </a:spcBef>
              <a:spcAft>
                <a:spcPts val="0"/>
              </a:spcAft>
              <a:buNone/>
            </a:pPr>
            <a:r>
              <a:rPr lang="en" sz="1600">
                <a:solidFill>
                  <a:srgbClr val="3C3C3B"/>
                </a:solidFill>
                <a:latin typeface="Courier New"/>
                <a:ea typeface="Courier New"/>
                <a:cs typeface="Courier New"/>
                <a:sym typeface="Courier New"/>
              </a:rPr>
              <a:t># Add labels and title</a:t>
            </a:r>
            <a:endParaRPr sz="1600">
              <a:solidFill>
                <a:srgbClr val="3C3C3B"/>
              </a:solidFill>
              <a:latin typeface="Courier New"/>
              <a:ea typeface="Courier New"/>
              <a:cs typeface="Courier New"/>
              <a:sym typeface="Courier New"/>
            </a:endParaRPr>
          </a:p>
          <a:p>
            <a:pPr indent="0" lvl="0" marL="0" marR="139700" rtl="0" algn="l">
              <a:lnSpc>
                <a:spcPct val="100000"/>
              </a:lnSpc>
              <a:spcBef>
                <a:spcPts val="0"/>
              </a:spcBef>
              <a:spcAft>
                <a:spcPts val="0"/>
              </a:spcAft>
              <a:buNone/>
            </a:pPr>
            <a:r>
              <a:rPr b="1" lang="en" sz="1600">
                <a:solidFill>
                  <a:srgbClr val="3C3C3B"/>
                </a:solidFill>
                <a:latin typeface="Courier New"/>
                <a:ea typeface="Courier New"/>
                <a:cs typeface="Courier New"/>
                <a:sym typeface="Courier New"/>
              </a:rPr>
              <a:t>plt.xticks(days_range)</a:t>
            </a:r>
            <a:endParaRPr b="1" sz="1600">
              <a:solidFill>
                <a:srgbClr val="3C3C3B"/>
              </a:solidFill>
              <a:latin typeface="Courier New"/>
              <a:ea typeface="Courier New"/>
              <a:cs typeface="Courier New"/>
              <a:sym typeface="Courier New"/>
            </a:endParaRPr>
          </a:p>
          <a:p>
            <a:pPr indent="0" lvl="0" marL="0" marR="139700" rtl="0" algn="l">
              <a:lnSpc>
                <a:spcPct val="100000"/>
              </a:lnSpc>
              <a:spcBef>
                <a:spcPts val="0"/>
              </a:spcBef>
              <a:spcAft>
                <a:spcPts val="0"/>
              </a:spcAft>
              <a:buNone/>
            </a:pPr>
            <a:r>
              <a:rPr b="1" lang="en" sz="1600">
                <a:solidFill>
                  <a:srgbClr val="3C3C3B"/>
                </a:solidFill>
                <a:latin typeface="Courier New"/>
                <a:ea typeface="Courier New"/>
                <a:cs typeface="Courier New"/>
                <a:sym typeface="Courier New"/>
              </a:rPr>
              <a:t>ax = plt.gca()</a:t>
            </a:r>
            <a:endParaRPr b="1" sz="1600">
              <a:solidFill>
                <a:srgbClr val="3C3C3B"/>
              </a:solidFill>
              <a:latin typeface="Courier New"/>
              <a:ea typeface="Courier New"/>
              <a:cs typeface="Courier New"/>
              <a:sym typeface="Courier New"/>
            </a:endParaRPr>
          </a:p>
          <a:p>
            <a:pPr indent="0" lvl="0" marL="0" marR="139700" rtl="0" algn="l">
              <a:lnSpc>
                <a:spcPct val="100000"/>
              </a:lnSpc>
              <a:spcBef>
                <a:spcPts val="0"/>
              </a:spcBef>
              <a:spcAft>
                <a:spcPts val="0"/>
              </a:spcAft>
              <a:buNone/>
            </a:pPr>
            <a:r>
              <a:rPr b="1" lang="en" sz="1600">
                <a:solidFill>
                  <a:srgbClr val="3C3C3B"/>
                </a:solidFill>
                <a:latin typeface="Courier New"/>
                <a:ea typeface="Courier New"/>
                <a:cs typeface="Courier New"/>
                <a:sym typeface="Courier New"/>
              </a:rPr>
              <a:t>ax.set_xticklabels(days)</a:t>
            </a:r>
            <a:endParaRPr b="1" sz="1600">
              <a:solidFill>
                <a:srgbClr val="3C3C3B"/>
              </a:solidFill>
              <a:latin typeface="Courier New"/>
              <a:ea typeface="Courier New"/>
              <a:cs typeface="Courier New"/>
              <a:sym typeface="Courier New"/>
            </a:endParaRPr>
          </a:p>
          <a:p>
            <a:pPr indent="0" lvl="0" marL="0" marR="139700" rtl="0" algn="l">
              <a:lnSpc>
                <a:spcPct val="100000"/>
              </a:lnSpc>
              <a:spcBef>
                <a:spcPts val="0"/>
              </a:spcBef>
              <a:spcAft>
                <a:spcPts val="0"/>
              </a:spcAft>
              <a:buNone/>
            </a:pPr>
            <a:r>
              <a:rPr b="1" lang="en" sz="1600">
                <a:solidFill>
                  <a:srgbClr val="3C3C3B"/>
                </a:solidFill>
                <a:latin typeface="Courier New"/>
                <a:ea typeface="Courier New"/>
                <a:cs typeface="Courier New"/>
                <a:sym typeface="Courier New"/>
              </a:rPr>
              <a:t>ax.yaxis.grid()</a:t>
            </a:r>
            <a:endParaRPr b="1" sz="1600">
              <a:solidFill>
                <a:srgbClr val="3C3C3B"/>
              </a:solidFill>
              <a:latin typeface="Courier New"/>
              <a:ea typeface="Courier New"/>
              <a:cs typeface="Courier New"/>
              <a:sym typeface="Courier New"/>
            </a:endParaRPr>
          </a:p>
          <a:p>
            <a:pPr indent="0" lvl="0" marL="0" marR="139700" rtl="0" algn="l">
              <a:lnSpc>
                <a:spcPct val="100000"/>
              </a:lnSpc>
              <a:spcBef>
                <a:spcPts val="0"/>
              </a:spcBef>
              <a:spcAft>
                <a:spcPts val="0"/>
              </a:spcAft>
              <a:buNone/>
            </a:pPr>
            <a:r>
              <a:rPr b="1" lang="en" sz="1600">
                <a:solidFill>
                  <a:srgbClr val="3C3C3B"/>
                </a:solidFill>
                <a:latin typeface="Courier New"/>
                <a:ea typeface="Courier New"/>
                <a:cs typeface="Courier New"/>
                <a:sym typeface="Courier New"/>
              </a:rPr>
              <a:t>plt.ylabel('Daily total sales in $')</a:t>
            </a:r>
            <a:endParaRPr b="1" sz="1600">
              <a:solidFill>
                <a:srgbClr val="3C3C3B"/>
              </a:solidFill>
              <a:latin typeface="Courier New"/>
              <a:ea typeface="Courier New"/>
              <a:cs typeface="Courier New"/>
              <a:sym typeface="Courier New"/>
            </a:endParaRPr>
          </a:p>
          <a:p>
            <a:pPr indent="0" lvl="0" marL="0" marR="139700" rtl="0" algn="l">
              <a:lnSpc>
                <a:spcPct val="100000"/>
              </a:lnSpc>
              <a:spcBef>
                <a:spcPts val="0"/>
              </a:spcBef>
              <a:spcAft>
                <a:spcPts val="0"/>
              </a:spcAft>
              <a:buNone/>
            </a:pPr>
            <a:r>
              <a:rPr b="1" lang="en" sz="1600">
                <a:solidFill>
                  <a:srgbClr val="3C3C3B"/>
                </a:solidFill>
                <a:latin typeface="Courier New"/>
                <a:ea typeface="Courier New"/>
                <a:cs typeface="Courier New"/>
                <a:sym typeface="Courier New"/>
              </a:rPr>
              <a:t>plt.title('Restaurant performance')</a:t>
            </a:r>
            <a:endParaRPr b="1" sz="1600">
              <a:solidFill>
                <a:srgbClr val="3C3C3B"/>
              </a:solidFill>
              <a:latin typeface="Courier New"/>
              <a:ea typeface="Courier New"/>
              <a:cs typeface="Courier New"/>
              <a:sym typeface="Courier New"/>
            </a:endParaRPr>
          </a:p>
          <a:p>
            <a:pPr indent="0" lvl="0" marL="0" marR="139700" rtl="0" algn="l">
              <a:lnSpc>
                <a:spcPct val="100000"/>
              </a:lnSpc>
              <a:spcBef>
                <a:spcPts val="0"/>
              </a:spcBef>
              <a:spcAft>
                <a:spcPts val="0"/>
              </a:spcAft>
              <a:buNone/>
            </a:pPr>
            <a:r>
              <a:rPr lang="en" sz="1600">
                <a:solidFill>
                  <a:srgbClr val="3C3C3B"/>
                </a:solidFill>
                <a:latin typeface="Courier New"/>
                <a:ea typeface="Courier New"/>
                <a:cs typeface="Courier New"/>
                <a:sym typeface="Courier New"/>
              </a:rPr>
              <a:t># Show plot</a:t>
            </a:r>
            <a:endParaRPr sz="1600">
              <a:solidFill>
                <a:srgbClr val="3C3C3B"/>
              </a:solidFill>
              <a:latin typeface="Courier New"/>
              <a:ea typeface="Courier New"/>
              <a:cs typeface="Courier New"/>
              <a:sym typeface="Courier New"/>
            </a:endParaRPr>
          </a:p>
          <a:p>
            <a:pPr indent="0" lvl="0" marL="0" marR="139700" rtl="0" algn="l">
              <a:lnSpc>
                <a:spcPct val="100000"/>
              </a:lnSpc>
              <a:spcBef>
                <a:spcPts val="0"/>
              </a:spcBef>
              <a:spcAft>
                <a:spcPts val="0"/>
              </a:spcAft>
              <a:buNone/>
            </a:pPr>
            <a:r>
              <a:rPr b="1" lang="en" sz="1600">
                <a:solidFill>
                  <a:srgbClr val="3C3C3B"/>
                </a:solidFill>
                <a:latin typeface="Courier New"/>
                <a:ea typeface="Courier New"/>
                <a:cs typeface="Courier New"/>
                <a:sym typeface="Courier New"/>
              </a:rPr>
              <a:t>plt.show()</a:t>
            </a:r>
            <a:endParaRPr b="1" sz="1600">
              <a:solidFill>
                <a:srgbClr val="3C3C3B"/>
              </a:solidFill>
              <a:latin typeface="Courier New"/>
              <a:ea typeface="Courier New"/>
              <a:cs typeface="Courier New"/>
              <a:sym typeface="Courier New"/>
            </a:endParaRPr>
          </a:p>
        </p:txBody>
      </p:sp>
      <p:sp>
        <p:nvSpPr>
          <p:cNvPr id="640" name="Google Shape;640;p100"/>
          <p:cNvSpPr txBox="1"/>
          <p:nvPr/>
        </p:nvSpPr>
        <p:spPr>
          <a:xfrm>
            <a:off x="377550" y="140875"/>
            <a:ext cx="7806900" cy="92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Creating a stacked bar plot for restaurant performance - Code (contd...)</a:t>
            </a:r>
            <a:endParaRPr sz="2400">
              <a:solidFill>
                <a:srgbClr val="434343"/>
              </a:solidFill>
              <a:latin typeface="Avenir"/>
              <a:ea typeface="Avenir"/>
              <a:cs typeface="Avenir"/>
              <a:sym typeface="Aveni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4" name="Shape 644"/>
        <p:cNvGrpSpPr/>
        <p:nvPr/>
      </p:nvGrpSpPr>
      <p:grpSpPr>
        <a:xfrm>
          <a:off x="0" y="0"/>
          <a:ext cx="0" cy="0"/>
          <a:chOff x="0" y="0"/>
          <a:chExt cx="0" cy="0"/>
        </a:xfrm>
      </p:grpSpPr>
      <p:sp>
        <p:nvSpPr>
          <p:cNvPr id="645" name="Google Shape;645;p101"/>
          <p:cNvSpPr txBox="1"/>
          <p:nvPr/>
        </p:nvSpPr>
        <p:spPr>
          <a:xfrm>
            <a:off x="377550" y="140875"/>
            <a:ext cx="7806900" cy="62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Creating a stacked bar plot for restaurant performance</a:t>
            </a:r>
            <a:endParaRPr sz="2400">
              <a:solidFill>
                <a:srgbClr val="434343"/>
              </a:solidFill>
              <a:latin typeface="Avenir"/>
              <a:ea typeface="Avenir"/>
              <a:cs typeface="Avenir"/>
              <a:sym typeface="Avenir"/>
            </a:endParaRPr>
          </a:p>
        </p:txBody>
      </p:sp>
      <p:pic>
        <p:nvPicPr>
          <p:cNvPr id="646" name="Google Shape;646;p101"/>
          <p:cNvPicPr preferRelativeResize="0"/>
          <p:nvPr/>
        </p:nvPicPr>
        <p:blipFill>
          <a:blip r:embed="rId3">
            <a:alphaModFix/>
          </a:blip>
          <a:stretch>
            <a:fillRect/>
          </a:stretch>
        </p:blipFill>
        <p:spPr>
          <a:xfrm>
            <a:off x="1373575" y="1039513"/>
            <a:ext cx="6396849" cy="3291137"/>
          </a:xfrm>
          <a:prstGeom prst="rect">
            <a:avLst/>
          </a:prstGeom>
          <a:noFill/>
          <a:ln>
            <a:noFill/>
          </a:ln>
        </p:spPr>
      </p:pic>
      <p:sp>
        <p:nvSpPr>
          <p:cNvPr id="647" name="Google Shape;647;p101"/>
          <p:cNvSpPr txBox="1"/>
          <p:nvPr/>
        </p:nvSpPr>
        <p:spPr>
          <a:xfrm>
            <a:off x="1573503" y="4606775"/>
            <a:ext cx="6269700" cy="236700"/>
          </a:xfrm>
          <a:prstGeom prst="rect">
            <a:avLst/>
          </a:prstGeom>
          <a:noFill/>
          <a:ln>
            <a:noFill/>
          </a:ln>
        </p:spPr>
        <p:txBody>
          <a:bodyPr anchorCtr="0" anchor="t" bIns="91425" lIns="91425" spcFirstLastPara="1" rIns="91425" wrap="square" tIns="91425">
            <a:noAutofit/>
          </a:bodyPr>
          <a:lstStyle/>
          <a:p>
            <a:pPr indent="0" lvl="0" marL="0" rtl="0" algn="l">
              <a:lnSpc>
                <a:spcPct val="6000"/>
              </a:lnSpc>
              <a:spcBef>
                <a:spcPts val="0"/>
              </a:spcBef>
              <a:spcAft>
                <a:spcPts val="0"/>
              </a:spcAft>
              <a:buNone/>
            </a:pPr>
            <a:r>
              <a:rPr i="1" lang="en">
                <a:latin typeface="Avenir"/>
                <a:ea typeface="Avenir"/>
                <a:cs typeface="Avenir"/>
                <a:sym typeface="Avenir"/>
              </a:rPr>
              <a:t>Stacked bar chart showing the performance of a restaurant on different days</a:t>
            </a:r>
            <a:endParaRPr>
              <a:latin typeface="Avenir"/>
              <a:ea typeface="Avenir"/>
              <a:cs typeface="Avenir"/>
              <a:sym typeface="Aveni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2" name="Shape 652"/>
        <p:cNvGrpSpPr/>
        <p:nvPr/>
      </p:nvGrpSpPr>
      <p:grpSpPr>
        <a:xfrm>
          <a:off x="0" y="0"/>
          <a:ext cx="0" cy="0"/>
          <a:chOff x="0" y="0"/>
          <a:chExt cx="0" cy="0"/>
        </a:xfrm>
      </p:grpSpPr>
      <p:sp>
        <p:nvSpPr>
          <p:cNvPr id="653" name="Google Shape;653;p102"/>
          <p:cNvSpPr txBox="1"/>
          <p:nvPr/>
        </p:nvSpPr>
        <p:spPr>
          <a:xfrm>
            <a:off x="457200" y="2419350"/>
            <a:ext cx="5299500" cy="885300"/>
          </a:xfrm>
          <a:prstGeom prst="rect">
            <a:avLst/>
          </a:prstGeom>
          <a:noFill/>
          <a:ln>
            <a:noFill/>
          </a:ln>
        </p:spPr>
        <p:txBody>
          <a:bodyPr anchorCtr="0" anchor="t" bIns="17150" lIns="34300" spcFirstLastPara="1" rIns="34300" wrap="square" tIns="17150">
            <a:noAutofit/>
          </a:bodyPr>
          <a:lstStyle/>
          <a:p>
            <a:pPr indent="0" lvl="0" marL="0" marR="0" rtl="0" algn="l">
              <a:lnSpc>
                <a:spcPct val="115000"/>
              </a:lnSpc>
              <a:spcBef>
                <a:spcPts val="0"/>
              </a:spcBef>
              <a:spcAft>
                <a:spcPts val="0"/>
              </a:spcAft>
              <a:buClr>
                <a:srgbClr val="000000"/>
              </a:buClr>
              <a:buSzPts val="1200"/>
              <a:buFont typeface="Arial"/>
              <a:buNone/>
            </a:pPr>
            <a:r>
              <a:rPr lang="en" sz="4000">
                <a:latin typeface="Avenir"/>
                <a:ea typeface="Avenir"/>
                <a:cs typeface="Avenir"/>
                <a:sym typeface="Avenir"/>
              </a:rPr>
              <a:t>Stacked Area Chart</a:t>
            </a:r>
            <a:endParaRPr b="0" i="0" sz="4000" u="none" cap="none" strike="noStrike">
              <a:latin typeface="Avenir"/>
              <a:ea typeface="Avenir"/>
              <a:cs typeface="Avenir"/>
              <a:sym typeface="Aveni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7" name="Shape 657"/>
        <p:cNvGrpSpPr/>
        <p:nvPr/>
      </p:nvGrpSpPr>
      <p:grpSpPr>
        <a:xfrm>
          <a:off x="0" y="0"/>
          <a:ext cx="0" cy="0"/>
          <a:chOff x="0" y="0"/>
          <a:chExt cx="0" cy="0"/>
        </a:xfrm>
      </p:grpSpPr>
      <p:sp>
        <p:nvSpPr>
          <p:cNvPr id="658" name="Google Shape;658;p103"/>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Stacked area</a:t>
            </a:r>
            <a:r>
              <a:rPr lang="en" sz="2400">
                <a:solidFill>
                  <a:srgbClr val="434343"/>
                </a:solidFill>
                <a:latin typeface="Avenir"/>
                <a:ea typeface="Avenir"/>
                <a:cs typeface="Avenir"/>
                <a:sym typeface="Avenir"/>
              </a:rPr>
              <a:t> chart</a:t>
            </a:r>
            <a:endParaRPr sz="2400">
              <a:solidFill>
                <a:srgbClr val="434343"/>
              </a:solidFill>
              <a:latin typeface="Avenir"/>
              <a:ea typeface="Avenir"/>
              <a:cs typeface="Avenir"/>
              <a:sym typeface="Avenir"/>
            </a:endParaRPr>
          </a:p>
        </p:txBody>
      </p:sp>
      <p:sp>
        <p:nvSpPr>
          <p:cNvPr id="659" name="Google Shape;659;p103"/>
          <p:cNvSpPr txBox="1"/>
          <p:nvPr/>
        </p:nvSpPr>
        <p:spPr>
          <a:xfrm>
            <a:off x="429600" y="1964800"/>
            <a:ext cx="8437200" cy="2615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800">
                <a:solidFill>
                  <a:srgbClr val="3C3C3B"/>
                </a:solidFill>
                <a:latin typeface="Avenir"/>
                <a:ea typeface="Avenir"/>
                <a:cs typeface="Avenir"/>
                <a:sym typeface="Avenir"/>
              </a:rPr>
              <a:t>Important Parameters:</a:t>
            </a:r>
            <a:endParaRPr b="1" sz="1800">
              <a:solidFill>
                <a:srgbClr val="3C3C3B"/>
              </a:solidFill>
              <a:latin typeface="Avenir"/>
              <a:ea typeface="Avenir"/>
              <a:cs typeface="Avenir"/>
              <a:sym typeface="Avenir"/>
            </a:endParaRPr>
          </a:p>
          <a:p>
            <a:pPr indent="-342900" lvl="0" marL="457200" marR="279400" rtl="0" algn="l">
              <a:lnSpc>
                <a:spcPct val="150000"/>
              </a:lnSpc>
              <a:spcBef>
                <a:spcPts val="1000"/>
              </a:spcBef>
              <a:spcAft>
                <a:spcPts val="0"/>
              </a:spcAft>
              <a:buClr>
                <a:srgbClr val="3D85C6"/>
              </a:buClr>
              <a:buSzPts val="1800"/>
              <a:buChar char="●"/>
            </a:pPr>
            <a:r>
              <a:rPr lang="en" sz="1800">
                <a:solidFill>
                  <a:srgbClr val="3D85C6"/>
                </a:solidFill>
                <a:latin typeface="Avenir"/>
                <a:ea typeface="Avenir"/>
                <a:cs typeface="Avenir"/>
                <a:sym typeface="Avenir"/>
              </a:rPr>
              <a:t>x</a:t>
            </a:r>
            <a:r>
              <a:rPr lang="en" sz="1800">
                <a:solidFill>
                  <a:srgbClr val="3C3C3B"/>
                </a:solidFill>
                <a:latin typeface="Avenir"/>
                <a:ea typeface="Avenir"/>
                <a:cs typeface="Avenir"/>
                <a:sym typeface="Avenir"/>
              </a:rPr>
              <a:t>: Specifies the x-values of the data series.</a:t>
            </a:r>
            <a:endParaRPr sz="1800">
              <a:solidFill>
                <a:srgbClr val="3C3C3B"/>
              </a:solidFill>
              <a:latin typeface="Avenir"/>
              <a:ea typeface="Avenir"/>
              <a:cs typeface="Avenir"/>
              <a:sym typeface="Avenir"/>
            </a:endParaRPr>
          </a:p>
          <a:p>
            <a:pPr indent="-342900" lvl="0" marL="457200" marR="279400" rtl="0" algn="l">
              <a:lnSpc>
                <a:spcPct val="150000"/>
              </a:lnSpc>
              <a:spcBef>
                <a:spcPts val="0"/>
              </a:spcBef>
              <a:spcAft>
                <a:spcPts val="0"/>
              </a:spcAft>
              <a:buClr>
                <a:srgbClr val="3D85C6"/>
              </a:buClr>
              <a:buSzPts val="1800"/>
              <a:buChar char="●"/>
            </a:pPr>
            <a:r>
              <a:rPr lang="en" sz="1800">
                <a:solidFill>
                  <a:srgbClr val="3D85C6"/>
                </a:solidFill>
                <a:latin typeface="Avenir"/>
                <a:ea typeface="Avenir"/>
                <a:cs typeface="Avenir"/>
                <a:sym typeface="Avenir"/>
              </a:rPr>
              <a:t>y</a:t>
            </a:r>
            <a:r>
              <a:rPr lang="en" sz="1800">
                <a:solidFill>
                  <a:srgbClr val="3C3C3B"/>
                </a:solidFill>
                <a:latin typeface="Avenir"/>
                <a:ea typeface="Avenir"/>
                <a:cs typeface="Avenir"/>
                <a:sym typeface="Avenir"/>
              </a:rPr>
              <a:t>: Specifies the y-values of the data series. For multiple series, either as a 2D array or any number of 1D arrays, call the following function: </a:t>
            </a:r>
            <a:r>
              <a:rPr lang="en" sz="1800">
                <a:solidFill>
                  <a:srgbClr val="3D85C6"/>
                </a:solidFill>
                <a:latin typeface="Avenir"/>
                <a:ea typeface="Avenir"/>
                <a:cs typeface="Avenir"/>
                <a:sym typeface="Avenir"/>
              </a:rPr>
              <a:t>plt.stackplot(x, y1, y2, y3, …).</a:t>
            </a:r>
            <a:endParaRPr sz="1800">
              <a:solidFill>
                <a:srgbClr val="3D85C6"/>
              </a:solidFill>
              <a:latin typeface="Avenir"/>
              <a:ea typeface="Avenir"/>
              <a:cs typeface="Avenir"/>
              <a:sym typeface="Avenir"/>
            </a:endParaRPr>
          </a:p>
          <a:p>
            <a:pPr indent="-342900" lvl="0" marL="457200" marR="279400" rtl="0" algn="l">
              <a:lnSpc>
                <a:spcPct val="115000"/>
              </a:lnSpc>
              <a:spcBef>
                <a:spcPts val="0"/>
              </a:spcBef>
              <a:spcAft>
                <a:spcPts val="0"/>
              </a:spcAft>
              <a:buClr>
                <a:srgbClr val="3D85C6"/>
              </a:buClr>
              <a:buSzPts val="1800"/>
              <a:buChar char="●"/>
            </a:pPr>
            <a:r>
              <a:rPr lang="en" sz="1800">
                <a:solidFill>
                  <a:srgbClr val="3D85C6"/>
                </a:solidFill>
                <a:latin typeface="Avenir"/>
                <a:ea typeface="Avenir"/>
                <a:cs typeface="Avenir"/>
                <a:sym typeface="Avenir"/>
              </a:rPr>
              <a:t>labels</a:t>
            </a:r>
            <a:r>
              <a:rPr lang="en" sz="1800">
                <a:solidFill>
                  <a:srgbClr val="3C3C3B"/>
                </a:solidFill>
                <a:latin typeface="Avenir"/>
                <a:ea typeface="Avenir"/>
                <a:cs typeface="Avenir"/>
                <a:sym typeface="Avenir"/>
              </a:rPr>
              <a:t> (optional): Specifies the labels as a list or tuple for each data series.</a:t>
            </a:r>
            <a:endParaRPr sz="1800">
              <a:solidFill>
                <a:srgbClr val="3D85C6"/>
              </a:solidFill>
              <a:latin typeface="Avenir"/>
              <a:ea typeface="Avenir"/>
              <a:cs typeface="Avenir"/>
              <a:sym typeface="Avenir"/>
            </a:endParaRPr>
          </a:p>
        </p:txBody>
      </p:sp>
      <p:sp>
        <p:nvSpPr>
          <p:cNvPr id="660" name="Google Shape;660;p103"/>
          <p:cNvSpPr txBox="1"/>
          <p:nvPr/>
        </p:nvSpPr>
        <p:spPr>
          <a:xfrm>
            <a:off x="353400" y="1335300"/>
            <a:ext cx="8437200" cy="528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solidFill>
                  <a:srgbClr val="3D85C6"/>
                </a:solidFill>
                <a:latin typeface="Avenir"/>
                <a:ea typeface="Avenir"/>
                <a:cs typeface="Avenir"/>
                <a:sym typeface="Avenir"/>
              </a:rPr>
              <a:t>plt.stackplot(x, y) </a:t>
            </a:r>
            <a:r>
              <a:rPr lang="en" sz="1800">
                <a:solidFill>
                  <a:srgbClr val="3C3C3B"/>
                </a:solidFill>
                <a:latin typeface="Avenir"/>
                <a:ea typeface="Avenir"/>
                <a:cs typeface="Avenir"/>
                <a:sym typeface="Avenir"/>
              </a:rPr>
              <a:t>creates a stacked area plot</a:t>
            </a:r>
            <a:endParaRPr sz="1800">
              <a:solidFill>
                <a:srgbClr val="3C3C3B"/>
              </a:solidFill>
              <a:latin typeface="Avenir"/>
              <a:ea typeface="Avenir"/>
              <a:cs typeface="Avenir"/>
              <a:sym typeface="Aveni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4" name="Shape 664"/>
        <p:cNvGrpSpPr/>
        <p:nvPr/>
      </p:nvGrpSpPr>
      <p:grpSpPr>
        <a:xfrm>
          <a:off x="0" y="0"/>
          <a:ext cx="0" cy="0"/>
          <a:chOff x="0" y="0"/>
          <a:chExt cx="0" cy="0"/>
        </a:xfrm>
      </p:grpSpPr>
      <p:sp>
        <p:nvSpPr>
          <p:cNvPr id="665" name="Google Shape;665;p104"/>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Stacked area chart - Example</a:t>
            </a:r>
            <a:endParaRPr sz="2400">
              <a:solidFill>
                <a:srgbClr val="434343"/>
              </a:solidFill>
              <a:latin typeface="Avenir"/>
              <a:ea typeface="Avenir"/>
              <a:cs typeface="Avenir"/>
              <a:sym typeface="Avenir"/>
            </a:endParaRPr>
          </a:p>
        </p:txBody>
      </p:sp>
      <p:sp>
        <p:nvSpPr>
          <p:cNvPr id="666" name="Google Shape;666;p104"/>
          <p:cNvSpPr txBox="1"/>
          <p:nvPr/>
        </p:nvSpPr>
        <p:spPr>
          <a:xfrm>
            <a:off x="1468350" y="1138150"/>
            <a:ext cx="6207300" cy="5283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101600" rtl="0" algn="l">
              <a:lnSpc>
                <a:spcPct val="115000"/>
              </a:lnSpc>
              <a:spcBef>
                <a:spcPts val="0"/>
              </a:spcBef>
              <a:spcAft>
                <a:spcPts val="0"/>
              </a:spcAft>
              <a:buNone/>
            </a:pPr>
            <a:r>
              <a:rPr b="1" lang="en">
                <a:solidFill>
                  <a:schemeClr val="dk1"/>
                </a:solidFill>
                <a:latin typeface="Courier New"/>
                <a:ea typeface="Courier New"/>
                <a:cs typeface="Courier New"/>
                <a:sym typeface="Courier New"/>
              </a:rPr>
              <a:t>plt.stackplot([1, 2, 3, 4], [2, 4, 5, 8], [1, 5, 4, 2])</a:t>
            </a:r>
            <a:endParaRPr b="1">
              <a:solidFill>
                <a:schemeClr val="dk1"/>
              </a:solidFill>
              <a:latin typeface="Courier New"/>
              <a:ea typeface="Courier New"/>
              <a:cs typeface="Courier New"/>
              <a:sym typeface="Courier New"/>
            </a:endParaRPr>
          </a:p>
        </p:txBody>
      </p:sp>
      <p:sp>
        <p:nvSpPr>
          <p:cNvPr id="667" name="Google Shape;667;p104"/>
          <p:cNvSpPr txBox="1"/>
          <p:nvPr/>
        </p:nvSpPr>
        <p:spPr>
          <a:xfrm>
            <a:off x="3840923" y="4787533"/>
            <a:ext cx="1897500" cy="236700"/>
          </a:xfrm>
          <a:prstGeom prst="rect">
            <a:avLst/>
          </a:prstGeom>
          <a:noFill/>
          <a:ln>
            <a:noFill/>
          </a:ln>
        </p:spPr>
        <p:txBody>
          <a:bodyPr anchorCtr="0" anchor="t" bIns="91425" lIns="91425" spcFirstLastPara="1" rIns="91425" wrap="square" tIns="91425">
            <a:noAutofit/>
          </a:bodyPr>
          <a:lstStyle/>
          <a:p>
            <a:pPr indent="0" lvl="0" marL="0" rtl="0" algn="l">
              <a:lnSpc>
                <a:spcPct val="6000"/>
              </a:lnSpc>
              <a:spcBef>
                <a:spcPts val="0"/>
              </a:spcBef>
              <a:spcAft>
                <a:spcPts val="0"/>
              </a:spcAft>
              <a:buNone/>
            </a:pPr>
            <a:r>
              <a:rPr lang="en">
                <a:highlight>
                  <a:srgbClr val="FFFFFF"/>
                </a:highlight>
                <a:latin typeface="Avenir"/>
                <a:ea typeface="Avenir"/>
                <a:cs typeface="Avenir"/>
                <a:sym typeface="Avenir"/>
              </a:rPr>
              <a:t>A Stacked Area Chart</a:t>
            </a:r>
            <a:endParaRPr>
              <a:latin typeface="Avenir"/>
              <a:ea typeface="Avenir"/>
              <a:cs typeface="Avenir"/>
              <a:sym typeface="Avenir"/>
            </a:endParaRPr>
          </a:p>
        </p:txBody>
      </p:sp>
      <p:pic>
        <p:nvPicPr>
          <p:cNvPr id="668" name="Google Shape;668;p104"/>
          <p:cNvPicPr preferRelativeResize="0"/>
          <p:nvPr/>
        </p:nvPicPr>
        <p:blipFill rotWithShape="1">
          <a:blip r:embed="rId3">
            <a:alphaModFix/>
          </a:blip>
          <a:srcRect b="0" l="12450" r="12861" t="0"/>
          <a:stretch/>
        </p:blipFill>
        <p:spPr>
          <a:xfrm>
            <a:off x="2918750" y="1818850"/>
            <a:ext cx="3741851" cy="2816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4"/>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Py</a:t>
            </a:r>
            <a:r>
              <a:rPr lang="en" sz="2400">
                <a:solidFill>
                  <a:srgbClr val="434343"/>
                </a:solidFill>
                <a:latin typeface="Avenir"/>
                <a:ea typeface="Avenir"/>
                <a:cs typeface="Avenir"/>
                <a:sym typeface="Avenir"/>
              </a:rPr>
              <a:t>Plot</a:t>
            </a:r>
            <a:endParaRPr sz="2400">
              <a:solidFill>
                <a:srgbClr val="434343"/>
              </a:solidFill>
              <a:latin typeface="Avenir"/>
              <a:ea typeface="Avenir"/>
              <a:cs typeface="Avenir"/>
              <a:sym typeface="Avenir"/>
            </a:endParaRPr>
          </a:p>
        </p:txBody>
      </p:sp>
      <p:sp>
        <p:nvSpPr>
          <p:cNvPr id="121" name="Google Shape;121;p24"/>
          <p:cNvSpPr txBox="1"/>
          <p:nvPr/>
        </p:nvSpPr>
        <p:spPr>
          <a:xfrm>
            <a:off x="461750" y="1343675"/>
            <a:ext cx="7940100" cy="21855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sz="1800">
                <a:solidFill>
                  <a:srgbClr val="3D85C6"/>
                </a:solidFill>
                <a:latin typeface="Avenir"/>
                <a:ea typeface="Avenir"/>
                <a:cs typeface="Avenir"/>
                <a:sym typeface="Avenir"/>
              </a:rPr>
              <a:t>pyplot</a:t>
            </a:r>
            <a:r>
              <a:rPr lang="en" sz="1800">
                <a:latin typeface="Avenir"/>
                <a:ea typeface="Avenir"/>
                <a:cs typeface="Avenir"/>
                <a:sym typeface="Avenir"/>
              </a:rPr>
              <a:t> contains a simpler interface for creating visualizations that allow the users to plot the data without explicitly configuring the </a:t>
            </a:r>
            <a:r>
              <a:rPr b="1" lang="en" sz="1800">
                <a:solidFill>
                  <a:srgbClr val="3D85C6"/>
                </a:solidFill>
                <a:latin typeface="Avenir"/>
                <a:ea typeface="Avenir"/>
                <a:cs typeface="Avenir"/>
                <a:sym typeface="Avenir"/>
              </a:rPr>
              <a:t>Figure</a:t>
            </a:r>
            <a:r>
              <a:rPr lang="en" sz="1800">
                <a:latin typeface="Avenir"/>
                <a:ea typeface="Avenir"/>
                <a:cs typeface="Avenir"/>
                <a:sym typeface="Avenir"/>
              </a:rPr>
              <a:t> and </a:t>
            </a:r>
            <a:r>
              <a:rPr b="1" lang="en" sz="1800">
                <a:solidFill>
                  <a:srgbClr val="3D85C6"/>
                </a:solidFill>
                <a:latin typeface="Avenir"/>
                <a:ea typeface="Avenir"/>
                <a:cs typeface="Avenir"/>
                <a:sym typeface="Avenir"/>
              </a:rPr>
              <a:t>Axes</a:t>
            </a:r>
            <a:r>
              <a:rPr lang="en" sz="1800">
                <a:latin typeface="Avenir"/>
                <a:ea typeface="Avenir"/>
                <a:cs typeface="Avenir"/>
                <a:sym typeface="Avenir"/>
              </a:rPr>
              <a:t> themselves. They are automatically configured to achieve the desired output. It is handy to use the alias plt to reference the imported submodule, as follows</a:t>
            </a:r>
            <a:endParaRPr sz="1800">
              <a:latin typeface="Avenir"/>
              <a:ea typeface="Avenir"/>
              <a:cs typeface="Avenir"/>
              <a:sym typeface="Avenir"/>
            </a:endParaRPr>
          </a:p>
        </p:txBody>
      </p:sp>
      <p:sp>
        <p:nvSpPr>
          <p:cNvPr id="122" name="Google Shape;122;p24"/>
          <p:cNvSpPr txBox="1"/>
          <p:nvPr/>
        </p:nvSpPr>
        <p:spPr>
          <a:xfrm>
            <a:off x="1852150" y="3755500"/>
            <a:ext cx="5669100" cy="4755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101600" marR="101600" rtl="0" algn="ctr">
              <a:lnSpc>
                <a:spcPct val="150000"/>
              </a:lnSpc>
              <a:spcBef>
                <a:spcPts val="0"/>
              </a:spcBef>
              <a:spcAft>
                <a:spcPts val="0"/>
              </a:spcAft>
              <a:buNone/>
            </a:pPr>
            <a:r>
              <a:rPr b="1" lang="en" sz="1800">
                <a:solidFill>
                  <a:schemeClr val="dk1"/>
                </a:solidFill>
                <a:latin typeface="Courier New"/>
                <a:ea typeface="Courier New"/>
                <a:cs typeface="Courier New"/>
                <a:sym typeface="Courier New"/>
              </a:rPr>
              <a:t>import matplotlib.pyplot as plt</a:t>
            </a:r>
            <a:endParaRPr b="1" sz="1800">
              <a:latin typeface="Courier New"/>
              <a:ea typeface="Courier New"/>
              <a:cs typeface="Courier New"/>
              <a:sym typeface="Courier New"/>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2" name="Shape 672"/>
        <p:cNvGrpSpPr/>
        <p:nvPr/>
      </p:nvGrpSpPr>
      <p:grpSpPr>
        <a:xfrm>
          <a:off x="0" y="0"/>
          <a:ext cx="0" cy="0"/>
          <a:chOff x="0" y="0"/>
          <a:chExt cx="0" cy="0"/>
        </a:xfrm>
      </p:grpSpPr>
      <p:sp>
        <p:nvSpPr>
          <p:cNvPr id="673" name="Google Shape;673;p105"/>
          <p:cNvSpPr txBox="1"/>
          <p:nvPr/>
        </p:nvSpPr>
        <p:spPr>
          <a:xfrm>
            <a:off x="377550" y="140875"/>
            <a:ext cx="6810000" cy="62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Creating a stacked area chart for </a:t>
            </a:r>
            <a:r>
              <a:rPr lang="en" sz="2400">
                <a:solidFill>
                  <a:srgbClr val="434343"/>
                </a:solidFill>
                <a:latin typeface="Avenir"/>
                <a:ea typeface="Avenir"/>
                <a:cs typeface="Avenir"/>
                <a:sym typeface="Avenir"/>
              </a:rPr>
              <a:t>smartphone</a:t>
            </a:r>
            <a:r>
              <a:rPr lang="en" sz="2400">
                <a:solidFill>
                  <a:srgbClr val="434343"/>
                </a:solidFill>
                <a:latin typeface="Avenir"/>
                <a:ea typeface="Avenir"/>
                <a:cs typeface="Avenir"/>
                <a:sym typeface="Avenir"/>
              </a:rPr>
              <a:t> sales unit </a:t>
            </a:r>
            <a:endParaRPr sz="2400">
              <a:solidFill>
                <a:srgbClr val="434343"/>
              </a:solidFill>
              <a:latin typeface="Avenir"/>
              <a:ea typeface="Avenir"/>
              <a:cs typeface="Avenir"/>
              <a:sym typeface="Avenir"/>
            </a:endParaRPr>
          </a:p>
        </p:txBody>
      </p:sp>
      <p:sp>
        <p:nvSpPr>
          <p:cNvPr id="674" name="Google Shape;674;p105"/>
          <p:cNvSpPr txBox="1"/>
          <p:nvPr/>
        </p:nvSpPr>
        <p:spPr>
          <a:xfrm>
            <a:off x="353400" y="1846050"/>
            <a:ext cx="8437200" cy="1451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solidFill>
                  <a:srgbClr val="3C3C3B"/>
                </a:solidFill>
                <a:highlight>
                  <a:srgbClr val="FFFFFF"/>
                </a:highlight>
                <a:latin typeface="Avenir"/>
                <a:ea typeface="Avenir"/>
                <a:cs typeface="Avenir"/>
                <a:sym typeface="Avenir"/>
              </a:rPr>
              <a:t>We will compare smartphone sales units using a stacked area chart. Let's look at the following scenario: you want to invest in one of the five biggest smartphone manufacturers. Looking at the quarterly sales units as part of a whole may be a good indicator of which company to invest in:</a:t>
            </a:r>
            <a:endParaRPr sz="1800">
              <a:solidFill>
                <a:srgbClr val="3C3C3B"/>
              </a:solidFill>
              <a:latin typeface="Avenir"/>
              <a:ea typeface="Avenir"/>
              <a:cs typeface="Avenir"/>
              <a:sym typeface="Aveni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8" name="Shape 678"/>
        <p:cNvGrpSpPr/>
        <p:nvPr/>
      </p:nvGrpSpPr>
      <p:grpSpPr>
        <a:xfrm>
          <a:off x="0" y="0"/>
          <a:ext cx="0" cy="0"/>
          <a:chOff x="0" y="0"/>
          <a:chExt cx="0" cy="0"/>
        </a:xfrm>
      </p:grpSpPr>
      <p:sp>
        <p:nvSpPr>
          <p:cNvPr id="679" name="Google Shape;679;p106"/>
          <p:cNvSpPr txBox="1"/>
          <p:nvPr/>
        </p:nvSpPr>
        <p:spPr>
          <a:xfrm>
            <a:off x="353400" y="1276500"/>
            <a:ext cx="8437200" cy="3611100"/>
          </a:xfrm>
          <a:prstGeom prst="rect">
            <a:avLst/>
          </a:prstGeom>
          <a:noFill/>
          <a:ln>
            <a:noFill/>
          </a:ln>
        </p:spPr>
        <p:txBody>
          <a:bodyPr anchorCtr="0" anchor="t" bIns="91425" lIns="91425" spcFirstLastPara="1" rIns="91425" wrap="square" tIns="91425">
            <a:noAutofit/>
          </a:bodyPr>
          <a:lstStyle/>
          <a:p>
            <a:pPr indent="0" lvl="0" marL="0" marR="139700" rtl="0" algn="l">
              <a:lnSpc>
                <a:spcPct val="100000"/>
              </a:lnSpc>
              <a:spcBef>
                <a:spcPts val="0"/>
              </a:spcBef>
              <a:spcAft>
                <a:spcPts val="0"/>
              </a:spcAft>
              <a:buNone/>
            </a:pPr>
            <a:r>
              <a:rPr lang="en" sz="1800">
                <a:solidFill>
                  <a:srgbClr val="3C3C3B"/>
                </a:solidFill>
                <a:latin typeface="Avenir"/>
                <a:ea typeface="Avenir"/>
                <a:cs typeface="Avenir"/>
                <a:sym typeface="Avenir"/>
              </a:rPr>
              <a:t>The following are the </a:t>
            </a:r>
            <a:r>
              <a:rPr lang="en" sz="1800">
                <a:solidFill>
                  <a:srgbClr val="3D85C6"/>
                </a:solidFill>
                <a:latin typeface="Avenir"/>
                <a:ea typeface="Avenir"/>
                <a:cs typeface="Avenir"/>
                <a:sym typeface="Avenir"/>
              </a:rPr>
              <a:t>steps</a:t>
            </a:r>
            <a:r>
              <a:rPr lang="en" sz="1800">
                <a:solidFill>
                  <a:srgbClr val="3C3C3B"/>
                </a:solidFill>
                <a:latin typeface="Avenir"/>
                <a:ea typeface="Avenir"/>
                <a:cs typeface="Avenir"/>
                <a:sym typeface="Avenir"/>
              </a:rPr>
              <a:t> to perform:</a:t>
            </a:r>
            <a:endParaRPr sz="1800">
              <a:solidFill>
                <a:srgbClr val="3C3C3B"/>
              </a:solidFill>
              <a:latin typeface="Avenir"/>
              <a:ea typeface="Avenir"/>
              <a:cs typeface="Avenir"/>
              <a:sym typeface="Avenir"/>
            </a:endParaRPr>
          </a:p>
          <a:p>
            <a:pPr indent="-342900" lvl="0" marL="457200" marR="139700" rtl="0" algn="l">
              <a:lnSpc>
                <a:spcPct val="115000"/>
              </a:lnSpc>
              <a:spcBef>
                <a:spcPts val="3000"/>
              </a:spcBef>
              <a:spcAft>
                <a:spcPts val="0"/>
              </a:spcAft>
              <a:buClr>
                <a:srgbClr val="3C3C3B"/>
              </a:buClr>
              <a:buSzPts val="1800"/>
              <a:buFont typeface="Avenir"/>
              <a:buChar char="●"/>
            </a:pPr>
            <a:r>
              <a:rPr lang="en" sz="1800">
                <a:solidFill>
                  <a:srgbClr val="3C3C3B"/>
                </a:solidFill>
                <a:latin typeface="Avenir"/>
                <a:ea typeface="Avenir"/>
                <a:cs typeface="Avenir"/>
                <a:sym typeface="Avenir"/>
              </a:rPr>
              <a:t>Import the necessary modules and enable plotting within a Jupyter Notebook.</a:t>
            </a:r>
            <a:endParaRPr sz="1800">
              <a:solidFill>
                <a:srgbClr val="3C3C3B"/>
              </a:solidFill>
              <a:latin typeface="Avenir"/>
              <a:ea typeface="Avenir"/>
              <a:cs typeface="Avenir"/>
              <a:sym typeface="Avenir"/>
            </a:endParaRPr>
          </a:p>
          <a:p>
            <a:pPr indent="-342900" lvl="0" marL="457200" marR="139700" rtl="0" algn="l">
              <a:lnSpc>
                <a:spcPct val="115000"/>
              </a:lnSpc>
              <a:spcBef>
                <a:spcPts val="3000"/>
              </a:spcBef>
              <a:spcAft>
                <a:spcPts val="0"/>
              </a:spcAft>
              <a:buClr>
                <a:srgbClr val="3C3C3B"/>
              </a:buClr>
              <a:buSzPts val="1800"/>
              <a:buChar char="●"/>
            </a:pPr>
            <a:r>
              <a:rPr lang="en" sz="1800">
                <a:solidFill>
                  <a:srgbClr val="3C3C3B"/>
                </a:solidFill>
                <a:latin typeface="Avenir"/>
                <a:ea typeface="Avenir"/>
                <a:cs typeface="Avenir"/>
                <a:sym typeface="Avenir"/>
              </a:rPr>
              <a:t>Use pandas to read the </a:t>
            </a:r>
            <a:r>
              <a:rPr lang="en" sz="1800">
                <a:solidFill>
                  <a:srgbClr val="3D85C6"/>
                </a:solidFill>
                <a:latin typeface="Avenir"/>
                <a:ea typeface="Avenir"/>
                <a:cs typeface="Avenir"/>
                <a:sym typeface="Avenir"/>
              </a:rPr>
              <a:t>smartphone_sales.csv</a:t>
            </a:r>
            <a:r>
              <a:rPr lang="en" sz="1800">
                <a:solidFill>
                  <a:srgbClr val="3C3C3B"/>
                </a:solidFill>
                <a:latin typeface="Avenir"/>
                <a:ea typeface="Avenir"/>
                <a:cs typeface="Avenir"/>
                <a:sym typeface="Avenir"/>
              </a:rPr>
              <a:t> dataset</a:t>
            </a:r>
            <a:endParaRPr sz="1800">
              <a:solidFill>
                <a:srgbClr val="3C3C3B"/>
              </a:solidFill>
              <a:latin typeface="Avenir"/>
              <a:ea typeface="Avenir"/>
              <a:cs typeface="Avenir"/>
              <a:sym typeface="Avenir"/>
            </a:endParaRPr>
          </a:p>
          <a:p>
            <a:pPr indent="-342900" lvl="0" marL="457200" marR="139700" rtl="0" algn="l">
              <a:lnSpc>
                <a:spcPct val="115000"/>
              </a:lnSpc>
              <a:spcBef>
                <a:spcPts val="2000"/>
              </a:spcBef>
              <a:spcAft>
                <a:spcPts val="0"/>
              </a:spcAft>
              <a:buClr>
                <a:srgbClr val="3C3C3B"/>
              </a:buClr>
              <a:buSzPts val="1800"/>
              <a:buChar char="●"/>
            </a:pPr>
            <a:r>
              <a:rPr lang="en" sz="1800">
                <a:solidFill>
                  <a:srgbClr val="3C3C3B"/>
                </a:solidFill>
                <a:latin typeface="Avenir"/>
                <a:ea typeface="Avenir"/>
                <a:cs typeface="Avenir"/>
                <a:sym typeface="Avenir"/>
              </a:rPr>
              <a:t>Create a visually appealing stacked area chart. Add a legend, labels, and a title.</a:t>
            </a:r>
            <a:endParaRPr sz="1800">
              <a:solidFill>
                <a:srgbClr val="3C3C3B"/>
              </a:solidFill>
              <a:latin typeface="Avenir"/>
              <a:ea typeface="Avenir"/>
              <a:cs typeface="Avenir"/>
              <a:sym typeface="Avenir"/>
            </a:endParaRPr>
          </a:p>
        </p:txBody>
      </p:sp>
      <p:sp>
        <p:nvSpPr>
          <p:cNvPr id="680" name="Google Shape;680;p106"/>
          <p:cNvSpPr txBox="1"/>
          <p:nvPr/>
        </p:nvSpPr>
        <p:spPr>
          <a:xfrm>
            <a:off x="377550" y="140875"/>
            <a:ext cx="6817500" cy="62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Creating a stacked area chart for smartphone sales unit </a:t>
            </a:r>
            <a:endParaRPr sz="2400">
              <a:solidFill>
                <a:srgbClr val="434343"/>
              </a:solidFill>
              <a:latin typeface="Avenir"/>
              <a:ea typeface="Avenir"/>
              <a:cs typeface="Avenir"/>
              <a:sym typeface="Aveni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4" name="Shape 684"/>
        <p:cNvGrpSpPr/>
        <p:nvPr/>
      </p:nvGrpSpPr>
      <p:grpSpPr>
        <a:xfrm>
          <a:off x="0" y="0"/>
          <a:ext cx="0" cy="0"/>
          <a:chOff x="0" y="0"/>
          <a:chExt cx="0" cy="0"/>
        </a:xfrm>
      </p:grpSpPr>
      <p:sp>
        <p:nvSpPr>
          <p:cNvPr id="685" name="Google Shape;685;p107"/>
          <p:cNvSpPr txBox="1"/>
          <p:nvPr/>
        </p:nvSpPr>
        <p:spPr>
          <a:xfrm>
            <a:off x="700200" y="1259525"/>
            <a:ext cx="7743600" cy="37431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139700" rtl="0" algn="l">
              <a:lnSpc>
                <a:spcPct val="100000"/>
              </a:lnSpc>
              <a:spcBef>
                <a:spcPts val="0"/>
              </a:spcBef>
              <a:spcAft>
                <a:spcPts val="0"/>
              </a:spcAft>
              <a:buNone/>
            </a:pPr>
            <a:r>
              <a:rPr lang="en" sz="1600">
                <a:solidFill>
                  <a:srgbClr val="3C3C3B"/>
                </a:solidFill>
                <a:latin typeface="Courier New"/>
                <a:ea typeface="Courier New"/>
                <a:cs typeface="Courier New"/>
                <a:sym typeface="Courier New"/>
              </a:rPr>
              <a:t># Create figure</a:t>
            </a:r>
            <a:endParaRPr sz="1600">
              <a:solidFill>
                <a:srgbClr val="3C3C3B"/>
              </a:solidFill>
              <a:latin typeface="Courier New"/>
              <a:ea typeface="Courier New"/>
              <a:cs typeface="Courier New"/>
              <a:sym typeface="Courier New"/>
            </a:endParaRPr>
          </a:p>
          <a:p>
            <a:pPr indent="0" lvl="0" marL="0" marR="139700" rtl="0" algn="l">
              <a:lnSpc>
                <a:spcPct val="100000"/>
              </a:lnSpc>
              <a:spcBef>
                <a:spcPts val="0"/>
              </a:spcBef>
              <a:spcAft>
                <a:spcPts val="0"/>
              </a:spcAft>
              <a:buNone/>
            </a:pPr>
            <a:r>
              <a:rPr b="1" lang="en" sz="1600">
                <a:solidFill>
                  <a:srgbClr val="3C3C3B"/>
                </a:solidFill>
                <a:latin typeface="Courier New"/>
                <a:ea typeface="Courier New"/>
                <a:cs typeface="Courier New"/>
                <a:sym typeface="Courier New"/>
              </a:rPr>
              <a:t>plt.figure(figsize=(10, 6), dpi=300)</a:t>
            </a:r>
            <a:endParaRPr b="1" sz="1600">
              <a:solidFill>
                <a:srgbClr val="3C3C3B"/>
              </a:solidFill>
              <a:latin typeface="Courier New"/>
              <a:ea typeface="Courier New"/>
              <a:cs typeface="Courier New"/>
              <a:sym typeface="Courier New"/>
            </a:endParaRPr>
          </a:p>
          <a:p>
            <a:pPr indent="0" lvl="0" marL="0" marR="139700" rtl="0" algn="l">
              <a:lnSpc>
                <a:spcPct val="100000"/>
              </a:lnSpc>
              <a:spcBef>
                <a:spcPts val="0"/>
              </a:spcBef>
              <a:spcAft>
                <a:spcPts val="0"/>
              </a:spcAft>
              <a:buNone/>
            </a:pPr>
            <a:r>
              <a:rPr lang="en" sz="1600">
                <a:solidFill>
                  <a:srgbClr val="3C3C3B"/>
                </a:solidFill>
                <a:latin typeface="Courier New"/>
                <a:ea typeface="Courier New"/>
                <a:cs typeface="Courier New"/>
                <a:sym typeface="Courier New"/>
              </a:rPr>
              <a:t># Create stacked area chart</a:t>
            </a:r>
            <a:endParaRPr sz="1600">
              <a:solidFill>
                <a:srgbClr val="3C3C3B"/>
              </a:solidFill>
              <a:latin typeface="Courier New"/>
              <a:ea typeface="Courier New"/>
              <a:cs typeface="Courier New"/>
              <a:sym typeface="Courier New"/>
            </a:endParaRPr>
          </a:p>
          <a:p>
            <a:pPr indent="0" lvl="0" marL="0" marR="139700" rtl="0" algn="l">
              <a:lnSpc>
                <a:spcPct val="100000"/>
              </a:lnSpc>
              <a:spcBef>
                <a:spcPts val="0"/>
              </a:spcBef>
              <a:spcAft>
                <a:spcPts val="0"/>
              </a:spcAft>
              <a:buNone/>
            </a:pPr>
            <a:r>
              <a:rPr b="1" lang="en" sz="1600">
                <a:solidFill>
                  <a:srgbClr val="3C3C3B"/>
                </a:solidFill>
                <a:latin typeface="Courier New"/>
                <a:ea typeface="Courier New"/>
                <a:cs typeface="Courier New"/>
                <a:sym typeface="Courier New"/>
              </a:rPr>
              <a:t>labels = sales.columns[2:]</a:t>
            </a:r>
            <a:endParaRPr b="1" sz="1600">
              <a:solidFill>
                <a:srgbClr val="3C3C3B"/>
              </a:solidFill>
              <a:latin typeface="Courier New"/>
              <a:ea typeface="Courier New"/>
              <a:cs typeface="Courier New"/>
              <a:sym typeface="Courier New"/>
            </a:endParaRPr>
          </a:p>
          <a:p>
            <a:pPr indent="0" lvl="0" marL="0" marR="139700" rtl="0" algn="l">
              <a:lnSpc>
                <a:spcPct val="100000"/>
              </a:lnSpc>
              <a:spcBef>
                <a:spcPts val="0"/>
              </a:spcBef>
              <a:spcAft>
                <a:spcPts val="0"/>
              </a:spcAft>
              <a:buNone/>
            </a:pPr>
            <a:r>
              <a:rPr b="1" lang="en" sz="1600">
                <a:solidFill>
                  <a:srgbClr val="3C3C3B"/>
                </a:solidFill>
                <a:latin typeface="Courier New"/>
                <a:ea typeface="Courier New"/>
                <a:cs typeface="Courier New"/>
                <a:sym typeface="Courier New"/>
              </a:rPr>
              <a:t>plt.stackplot('Quarter', 'Apple', 'Samsung', 'Huawei', 'Xiaomi', 'OPPO', data=sales, labels=labels)</a:t>
            </a:r>
            <a:endParaRPr b="1" sz="1600">
              <a:solidFill>
                <a:srgbClr val="3C3C3B"/>
              </a:solidFill>
              <a:latin typeface="Courier New"/>
              <a:ea typeface="Courier New"/>
              <a:cs typeface="Courier New"/>
              <a:sym typeface="Courier New"/>
            </a:endParaRPr>
          </a:p>
          <a:p>
            <a:pPr indent="0" lvl="0" marL="0" marR="139700" rtl="0" algn="l">
              <a:lnSpc>
                <a:spcPct val="100000"/>
              </a:lnSpc>
              <a:spcBef>
                <a:spcPts val="0"/>
              </a:spcBef>
              <a:spcAft>
                <a:spcPts val="0"/>
              </a:spcAft>
              <a:buNone/>
            </a:pPr>
            <a:r>
              <a:rPr lang="en" sz="1600">
                <a:solidFill>
                  <a:srgbClr val="3C3C3B"/>
                </a:solidFill>
                <a:latin typeface="Courier New"/>
                <a:ea typeface="Courier New"/>
                <a:cs typeface="Courier New"/>
                <a:sym typeface="Courier New"/>
              </a:rPr>
              <a:t># Add legend</a:t>
            </a:r>
            <a:endParaRPr sz="1600">
              <a:solidFill>
                <a:srgbClr val="3C3C3B"/>
              </a:solidFill>
              <a:latin typeface="Courier New"/>
              <a:ea typeface="Courier New"/>
              <a:cs typeface="Courier New"/>
              <a:sym typeface="Courier New"/>
            </a:endParaRPr>
          </a:p>
          <a:p>
            <a:pPr indent="0" lvl="0" marL="0" marR="139700" rtl="0" algn="l">
              <a:lnSpc>
                <a:spcPct val="100000"/>
              </a:lnSpc>
              <a:spcBef>
                <a:spcPts val="0"/>
              </a:spcBef>
              <a:spcAft>
                <a:spcPts val="0"/>
              </a:spcAft>
              <a:buNone/>
            </a:pPr>
            <a:r>
              <a:rPr b="1" lang="en" sz="1600">
                <a:solidFill>
                  <a:srgbClr val="3C3C3B"/>
                </a:solidFill>
                <a:latin typeface="Courier New"/>
                <a:ea typeface="Courier New"/>
                <a:cs typeface="Courier New"/>
                <a:sym typeface="Courier New"/>
              </a:rPr>
              <a:t>plt.legend()</a:t>
            </a:r>
            <a:endParaRPr b="1" sz="1600">
              <a:solidFill>
                <a:srgbClr val="3C3C3B"/>
              </a:solidFill>
              <a:latin typeface="Courier New"/>
              <a:ea typeface="Courier New"/>
              <a:cs typeface="Courier New"/>
              <a:sym typeface="Courier New"/>
            </a:endParaRPr>
          </a:p>
          <a:p>
            <a:pPr indent="0" lvl="0" marL="0" marR="139700" rtl="0" algn="l">
              <a:lnSpc>
                <a:spcPct val="100000"/>
              </a:lnSpc>
              <a:spcBef>
                <a:spcPts val="0"/>
              </a:spcBef>
              <a:spcAft>
                <a:spcPts val="0"/>
              </a:spcAft>
              <a:buNone/>
            </a:pPr>
            <a:r>
              <a:rPr lang="en" sz="1600">
                <a:solidFill>
                  <a:srgbClr val="3C3C3B"/>
                </a:solidFill>
                <a:latin typeface="Courier New"/>
                <a:ea typeface="Courier New"/>
                <a:cs typeface="Courier New"/>
                <a:sym typeface="Courier New"/>
              </a:rPr>
              <a:t># Add labels and title</a:t>
            </a:r>
            <a:endParaRPr sz="1600">
              <a:solidFill>
                <a:srgbClr val="3C3C3B"/>
              </a:solidFill>
              <a:latin typeface="Courier New"/>
              <a:ea typeface="Courier New"/>
              <a:cs typeface="Courier New"/>
              <a:sym typeface="Courier New"/>
            </a:endParaRPr>
          </a:p>
          <a:p>
            <a:pPr indent="0" lvl="0" marL="0" marR="139700" rtl="0" algn="l">
              <a:lnSpc>
                <a:spcPct val="100000"/>
              </a:lnSpc>
              <a:spcBef>
                <a:spcPts val="0"/>
              </a:spcBef>
              <a:spcAft>
                <a:spcPts val="0"/>
              </a:spcAft>
              <a:buNone/>
            </a:pPr>
            <a:r>
              <a:rPr b="1" lang="en" sz="1600">
                <a:solidFill>
                  <a:srgbClr val="3C3C3B"/>
                </a:solidFill>
                <a:latin typeface="Courier New"/>
                <a:ea typeface="Courier New"/>
                <a:cs typeface="Courier New"/>
                <a:sym typeface="Courier New"/>
              </a:rPr>
              <a:t>plt.xlabel('Quarters')</a:t>
            </a:r>
            <a:endParaRPr b="1" sz="1600">
              <a:solidFill>
                <a:srgbClr val="3C3C3B"/>
              </a:solidFill>
              <a:latin typeface="Courier New"/>
              <a:ea typeface="Courier New"/>
              <a:cs typeface="Courier New"/>
              <a:sym typeface="Courier New"/>
            </a:endParaRPr>
          </a:p>
          <a:p>
            <a:pPr indent="0" lvl="0" marL="0" marR="139700" rtl="0" algn="l">
              <a:lnSpc>
                <a:spcPct val="100000"/>
              </a:lnSpc>
              <a:spcBef>
                <a:spcPts val="0"/>
              </a:spcBef>
              <a:spcAft>
                <a:spcPts val="0"/>
              </a:spcAft>
              <a:buNone/>
            </a:pPr>
            <a:r>
              <a:rPr b="1" lang="en" sz="1600">
                <a:solidFill>
                  <a:srgbClr val="3C3C3B"/>
                </a:solidFill>
                <a:latin typeface="Courier New"/>
                <a:ea typeface="Courier New"/>
                <a:cs typeface="Courier New"/>
                <a:sym typeface="Courier New"/>
              </a:rPr>
              <a:t>plt.ylabel('Sales units in thousands')</a:t>
            </a:r>
            <a:endParaRPr b="1" sz="1600">
              <a:solidFill>
                <a:srgbClr val="3C3C3B"/>
              </a:solidFill>
              <a:latin typeface="Courier New"/>
              <a:ea typeface="Courier New"/>
              <a:cs typeface="Courier New"/>
              <a:sym typeface="Courier New"/>
            </a:endParaRPr>
          </a:p>
          <a:p>
            <a:pPr indent="0" lvl="0" marL="0" marR="139700" rtl="0" algn="l">
              <a:lnSpc>
                <a:spcPct val="100000"/>
              </a:lnSpc>
              <a:spcBef>
                <a:spcPts val="0"/>
              </a:spcBef>
              <a:spcAft>
                <a:spcPts val="0"/>
              </a:spcAft>
              <a:buNone/>
            </a:pPr>
            <a:r>
              <a:rPr b="1" lang="en" sz="1600">
                <a:solidFill>
                  <a:srgbClr val="3C3C3B"/>
                </a:solidFill>
                <a:latin typeface="Courier New"/>
                <a:ea typeface="Courier New"/>
                <a:cs typeface="Courier New"/>
                <a:sym typeface="Courier New"/>
              </a:rPr>
              <a:t>plt.title('Smartphone sales units')</a:t>
            </a:r>
            <a:endParaRPr b="1" sz="1600">
              <a:solidFill>
                <a:srgbClr val="3C3C3B"/>
              </a:solidFill>
              <a:latin typeface="Courier New"/>
              <a:ea typeface="Courier New"/>
              <a:cs typeface="Courier New"/>
              <a:sym typeface="Courier New"/>
            </a:endParaRPr>
          </a:p>
          <a:p>
            <a:pPr indent="0" lvl="0" marL="0" marR="139700" rtl="0" algn="l">
              <a:lnSpc>
                <a:spcPct val="100000"/>
              </a:lnSpc>
              <a:spcBef>
                <a:spcPts val="0"/>
              </a:spcBef>
              <a:spcAft>
                <a:spcPts val="0"/>
              </a:spcAft>
              <a:buNone/>
            </a:pPr>
            <a:r>
              <a:rPr lang="en" sz="1600">
                <a:solidFill>
                  <a:srgbClr val="3C3C3B"/>
                </a:solidFill>
                <a:latin typeface="Courier New"/>
                <a:ea typeface="Courier New"/>
                <a:cs typeface="Courier New"/>
                <a:sym typeface="Courier New"/>
              </a:rPr>
              <a:t># Show plot</a:t>
            </a:r>
            <a:endParaRPr sz="1600">
              <a:solidFill>
                <a:srgbClr val="3C3C3B"/>
              </a:solidFill>
              <a:latin typeface="Courier New"/>
              <a:ea typeface="Courier New"/>
              <a:cs typeface="Courier New"/>
              <a:sym typeface="Courier New"/>
            </a:endParaRPr>
          </a:p>
          <a:p>
            <a:pPr indent="0" lvl="0" marL="0" marR="139700" rtl="0" algn="l">
              <a:lnSpc>
                <a:spcPct val="100000"/>
              </a:lnSpc>
              <a:spcBef>
                <a:spcPts val="0"/>
              </a:spcBef>
              <a:spcAft>
                <a:spcPts val="0"/>
              </a:spcAft>
              <a:buNone/>
            </a:pPr>
            <a:r>
              <a:rPr b="1" lang="en" sz="1600">
                <a:solidFill>
                  <a:srgbClr val="3C3C3B"/>
                </a:solidFill>
                <a:latin typeface="Courier New"/>
                <a:ea typeface="Courier New"/>
                <a:cs typeface="Courier New"/>
                <a:sym typeface="Courier New"/>
              </a:rPr>
              <a:t>plt.show()</a:t>
            </a:r>
            <a:endParaRPr b="1" sz="1600">
              <a:solidFill>
                <a:srgbClr val="3C3C3B"/>
              </a:solidFill>
              <a:latin typeface="Courier New"/>
              <a:ea typeface="Courier New"/>
              <a:cs typeface="Courier New"/>
              <a:sym typeface="Courier New"/>
            </a:endParaRPr>
          </a:p>
        </p:txBody>
      </p:sp>
      <p:sp>
        <p:nvSpPr>
          <p:cNvPr id="686" name="Google Shape;686;p107"/>
          <p:cNvSpPr txBox="1"/>
          <p:nvPr/>
        </p:nvSpPr>
        <p:spPr>
          <a:xfrm>
            <a:off x="377550" y="140875"/>
            <a:ext cx="6854700" cy="91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Creating a stacked area chart for smartphone sales unit - Code </a:t>
            </a:r>
            <a:endParaRPr sz="2400">
              <a:solidFill>
                <a:srgbClr val="434343"/>
              </a:solidFill>
              <a:latin typeface="Avenir"/>
              <a:ea typeface="Avenir"/>
              <a:cs typeface="Avenir"/>
              <a:sym typeface="Aveni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0" name="Shape 690"/>
        <p:cNvGrpSpPr/>
        <p:nvPr/>
      </p:nvGrpSpPr>
      <p:grpSpPr>
        <a:xfrm>
          <a:off x="0" y="0"/>
          <a:ext cx="0" cy="0"/>
          <a:chOff x="0" y="0"/>
          <a:chExt cx="0" cy="0"/>
        </a:xfrm>
      </p:grpSpPr>
      <p:sp>
        <p:nvSpPr>
          <p:cNvPr id="691" name="Google Shape;691;p108"/>
          <p:cNvSpPr txBox="1"/>
          <p:nvPr/>
        </p:nvSpPr>
        <p:spPr>
          <a:xfrm>
            <a:off x="1030650" y="4606775"/>
            <a:ext cx="6657900" cy="236700"/>
          </a:xfrm>
          <a:prstGeom prst="rect">
            <a:avLst/>
          </a:prstGeom>
          <a:noFill/>
          <a:ln>
            <a:noFill/>
          </a:ln>
        </p:spPr>
        <p:txBody>
          <a:bodyPr anchorCtr="0" anchor="t" bIns="91425" lIns="91425" spcFirstLastPara="1" rIns="91425" wrap="square" tIns="91425">
            <a:noAutofit/>
          </a:bodyPr>
          <a:lstStyle/>
          <a:p>
            <a:pPr indent="0" lvl="0" marL="0" rtl="0" algn="l">
              <a:lnSpc>
                <a:spcPct val="6000"/>
              </a:lnSpc>
              <a:spcBef>
                <a:spcPts val="0"/>
              </a:spcBef>
              <a:spcAft>
                <a:spcPts val="0"/>
              </a:spcAft>
              <a:buNone/>
            </a:pPr>
            <a:r>
              <a:rPr lang="en">
                <a:latin typeface="Avenir"/>
                <a:ea typeface="Avenir"/>
                <a:cs typeface="Avenir"/>
                <a:sym typeface="Avenir"/>
              </a:rPr>
              <a:t>Stacked area chart comparing sales units of different smartphone manufacturers</a:t>
            </a:r>
            <a:endParaRPr>
              <a:latin typeface="Avenir"/>
              <a:ea typeface="Avenir"/>
              <a:cs typeface="Avenir"/>
              <a:sym typeface="Avenir"/>
            </a:endParaRPr>
          </a:p>
        </p:txBody>
      </p:sp>
      <p:pic>
        <p:nvPicPr>
          <p:cNvPr id="692" name="Google Shape;692;p108"/>
          <p:cNvPicPr preferRelativeResize="0"/>
          <p:nvPr/>
        </p:nvPicPr>
        <p:blipFill>
          <a:blip r:embed="rId3">
            <a:alphaModFix/>
          </a:blip>
          <a:stretch>
            <a:fillRect/>
          </a:stretch>
        </p:blipFill>
        <p:spPr>
          <a:xfrm>
            <a:off x="1491400" y="982325"/>
            <a:ext cx="5736376" cy="3405475"/>
          </a:xfrm>
          <a:prstGeom prst="rect">
            <a:avLst/>
          </a:prstGeom>
          <a:noFill/>
          <a:ln>
            <a:noFill/>
          </a:ln>
        </p:spPr>
      </p:pic>
      <p:sp>
        <p:nvSpPr>
          <p:cNvPr id="693" name="Google Shape;693;p108"/>
          <p:cNvSpPr txBox="1"/>
          <p:nvPr/>
        </p:nvSpPr>
        <p:spPr>
          <a:xfrm>
            <a:off x="377550" y="140875"/>
            <a:ext cx="6802500" cy="84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Creating a stacked area chart for smartphone sales unit - Output </a:t>
            </a:r>
            <a:endParaRPr sz="2400">
              <a:solidFill>
                <a:srgbClr val="434343"/>
              </a:solidFill>
              <a:latin typeface="Avenir"/>
              <a:ea typeface="Avenir"/>
              <a:cs typeface="Avenir"/>
              <a:sym typeface="Aveni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8" name="Shape 698"/>
        <p:cNvGrpSpPr/>
        <p:nvPr/>
      </p:nvGrpSpPr>
      <p:grpSpPr>
        <a:xfrm>
          <a:off x="0" y="0"/>
          <a:ext cx="0" cy="0"/>
          <a:chOff x="0" y="0"/>
          <a:chExt cx="0" cy="0"/>
        </a:xfrm>
      </p:grpSpPr>
      <p:sp>
        <p:nvSpPr>
          <p:cNvPr id="699" name="Google Shape;699;p109"/>
          <p:cNvSpPr txBox="1"/>
          <p:nvPr/>
        </p:nvSpPr>
        <p:spPr>
          <a:xfrm>
            <a:off x="457200" y="2419350"/>
            <a:ext cx="5299500" cy="885300"/>
          </a:xfrm>
          <a:prstGeom prst="rect">
            <a:avLst/>
          </a:prstGeom>
          <a:noFill/>
          <a:ln>
            <a:noFill/>
          </a:ln>
        </p:spPr>
        <p:txBody>
          <a:bodyPr anchorCtr="0" anchor="t" bIns="17150" lIns="34300" spcFirstLastPara="1" rIns="34300" wrap="square" tIns="17150">
            <a:noAutofit/>
          </a:bodyPr>
          <a:lstStyle/>
          <a:p>
            <a:pPr indent="0" lvl="0" marL="0" marR="0" rtl="0" algn="l">
              <a:lnSpc>
                <a:spcPct val="115000"/>
              </a:lnSpc>
              <a:spcBef>
                <a:spcPts val="0"/>
              </a:spcBef>
              <a:spcAft>
                <a:spcPts val="0"/>
              </a:spcAft>
              <a:buClr>
                <a:srgbClr val="000000"/>
              </a:buClr>
              <a:buSzPts val="1200"/>
              <a:buFont typeface="Arial"/>
              <a:buNone/>
            </a:pPr>
            <a:r>
              <a:rPr lang="en" sz="4000">
                <a:latin typeface="Avenir"/>
                <a:ea typeface="Avenir"/>
                <a:cs typeface="Avenir"/>
                <a:sym typeface="Avenir"/>
              </a:rPr>
              <a:t>Histogram</a:t>
            </a:r>
            <a:endParaRPr b="0" i="0" sz="4000" u="none" cap="none" strike="noStrike">
              <a:latin typeface="Avenir"/>
              <a:ea typeface="Avenir"/>
              <a:cs typeface="Avenir"/>
              <a:sym typeface="Aveni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3" name="Shape 703"/>
        <p:cNvGrpSpPr/>
        <p:nvPr/>
      </p:nvGrpSpPr>
      <p:grpSpPr>
        <a:xfrm>
          <a:off x="0" y="0"/>
          <a:ext cx="0" cy="0"/>
          <a:chOff x="0" y="0"/>
          <a:chExt cx="0" cy="0"/>
        </a:xfrm>
      </p:grpSpPr>
      <p:sp>
        <p:nvSpPr>
          <p:cNvPr id="704" name="Google Shape;704;p110"/>
          <p:cNvSpPr txBox="1"/>
          <p:nvPr/>
        </p:nvSpPr>
        <p:spPr>
          <a:xfrm>
            <a:off x="353400" y="1477175"/>
            <a:ext cx="8437200" cy="1163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solidFill>
                  <a:srgbClr val="3C3C3B"/>
                </a:solidFill>
                <a:latin typeface="Avenir"/>
                <a:ea typeface="Avenir"/>
                <a:cs typeface="Avenir"/>
                <a:sym typeface="Avenir"/>
              </a:rPr>
              <a:t>We will visualize the </a:t>
            </a:r>
            <a:r>
              <a:rPr b="1" lang="en" sz="1800">
                <a:solidFill>
                  <a:srgbClr val="3C3C3B"/>
                </a:solidFill>
                <a:latin typeface="Avenir"/>
                <a:ea typeface="Avenir"/>
                <a:cs typeface="Avenir"/>
                <a:sym typeface="Avenir"/>
              </a:rPr>
              <a:t>intelligence quotient</a:t>
            </a:r>
            <a:r>
              <a:rPr lang="en" sz="1800">
                <a:solidFill>
                  <a:srgbClr val="3C3C3B"/>
                </a:solidFill>
                <a:latin typeface="Avenir"/>
                <a:ea typeface="Avenir"/>
                <a:cs typeface="Avenir"/>
                <a:sym typeface="Avenir"/>
              </a:rPr>
              <a:t> (</a:t>
            </a:r>
            <a:r>
              <a:rPr b="1" lang="en" sz="1800">
                <a:solidFill>
                  <a:srgbClr val="3C3C3B"/>
                </a:solidFill>
                <a:latin typeface="Avenir"/>
                <a:ea typeface="Avenir"/>
                <a:cs typeface="Avenir"/>
                <a:sym typeface="Avenir"/>
              </a:rPr>
              <a:t>IQ</a:t>
            </a:r>
            <a:r>
              <a:rPr lang="en" sz="1800">
                <a:solidFill>
                  <a:srgbClr val="3C3C3B"/>
                </a:solidFill>
                <a:latin typeface="Avenir"/>
                <a:ea typeface="Avenir"/>
                <a:cs typeface="Avenir"/>
                <a:sym typeface="Avenir"/>
              </a:rPr>
              <a:t>) using histogram. 100 people have come for an interview in a company. To place an individual applicant in the overall group, a histogram shall be used.</a:t>
            </a:r>
            <a:endParaRPr sz="1800">
              <a:solidFill>
                <a:srgbClr val="3C3C3B"/>
              </a:solidFill>
              <a:latin typeface="Avenir"/>
              <a:ea typeface="Avenir"/>
              <a:cs typeface="Avenir"/>
              <a:sym typeface="Avenir"/>
            </a:endParaRPr>
          </a:p>
        </p:txBody>
      </p:sp>
      <p:sp>
        <p:nvSpPr>
          <p:cNvPr id="705" name="Google Shape;705;p110"/>
          <p:cNvSpPr txBox="1"/>
          <p:nvPr/>
        </p:nvSpPr>
        <p:spPr>
          <a:xfrm>
            <a:off x="377550" y="140875"/>
            <a:ext cx="7806900" cy="62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Using histogram to visualize IQ</a:t>
            </a:r>
            <a:endParaRPr sz="2400">
              <a:solidFill>
                <a:srgbClr val="434343"/>
              </a:solidFill>
              <a:latin typeface="Avenir"/>
              <a:ea typeface="Avenir"/>
              <a:cs typeface="Avenir"/>
              <a:sym typeface="Avenir"/>
            </a:endParaRPr>
          </a:p>
        </p:txBody>
      </p:sp>
      <p:sp>
        <p:nvSpPr>
          <p:cNvPr id="706" name="Google Shape;706;p110"/>
          <p:cNvSpPr txBox="1"/>
          <p:nvPr/>
        </p:nvSpPr>
        <p:spPr>
          <a:xfrm>
            <a:off x="337900" y="3003500"/>
            <a:ext cx="8509800" cy="1364100"/>
          </a:xfrm>
          <a:prstGeom prst="rect">
            <a:avLst/>
          </a:prstGeom>
          <a:noFill/>
          <a:ln>
            <a:noFill/>
          </a:ln>
        </p:spPr>
        <p:txBody>
          <a:bodyPr anchorCtr="0" anchor="t" bIns="91425" lIns="91425" spcFirstLastPara="1" rIns="91425" wrap="square" tIns="91425">
            <a:noAutofit/>
          </a:bodyPr>
          <a:lstStyle/>
          <a:p>
            <a:pPr indent="0" lvl="0" marL="241300" rtl="0" algn="l">
              <a:lnSpc>
                <a:spcPct val="180000"/>
              </a:lnSpc>
              <a:spcBef>
                <a:spcPts val="0"/>
              </a:spcBef>
              <a:spcAft>
                <a:spcPts val="0"/>
              </a:spcAft>
              <a:buClr>
                <a:schemeClr val="dk1"/>
              </a:buClr>
              <a:buSzPts val="1100"/>
              <a:buFont typeface="Arial"/>
              <a:buNone/>
            </a:pPr>
            <a:r>
              <a:rPr b="1" lang="en" sz="1800">
                <a:solidFill>
                  <a:srgbClr val="3D85C6"/>
                </a:solidFill>
                <a:latin typeface="Avenir"/>
                <a:ea typeface="Avenir"/>
                <a:cs typeface="Avenir"/>
                <a:sym typeface="Avenir"/>
              </a:rPr>
              <a:t>Note:</a:t>
            </a:r>
            <a:endParaRPr b="1" sz="1800">
              <a:solidFill>
                <a:srgbClr val="3D85C6"/>
              </a:solidFill>
              <a:latin typeface="Avenir"/>
              <a:ea typeface="Avenir"/>
              <a:cs typeface="Avenir"/>
              <a:sym typeface="Avenir"/>
            </a:endParaRPr>
          </a:p>
          <a:p>
            <a:pPr indent="0" lvl="0" marL="241300" marR="241300" rtl="0" algn="l">
              <a:lnSpc>
                <a:spcPct val="115000"/>
              </a:lnSpc>
              <a:spcBef>
                <a:spcPts val="0"/>
              </a:spcBef>
              <a:spcAft>
                <a:spcPts val="0"/>
              </a:spcAft>
              <a:buNone/>
            </a:pPr>
            <a:r>
              <a:rPr lang="en" sz="1800">
                <a:solidFill>
                  <a:srgbClr val="3C3C3B"/>
                </a:solidFill>
                <a:latin typeface="Avenir"/>
                <a:ea typeface="Avenir"/>
                <a:cs typeface="Avenir"/>
                <a:sym typeface="Avenir"/>
              </a:rPr>
              <a:t>The </a:t>
            </a:r>
            <a:r>
              <a:rPr lang="en" sz="1800">
                <a:solidFill>
                  <a:srgbClr val="3D85C6"/>
                </a:solidFill>
                <a:latin typeface="Avenir"/>
                <a:ea typeface="Avenir"/>
                <a:cs typeface="Avenir"/>
                <a:sym typeface="Avenir"/>
              </a:rPr>
              <a:t>plt.axvline(x, [color=…], [linestyle=…]) </a:t>
            </a:r>
            <a:r>
              <a:rPr lang="en" sz="1800">
                <a:solidFill>
                  <a:srgbClr val="3C3C3B"/>
                </a:solidFill>
                <a:latin typeface="Avenir"/>
                <a:ea typeface="Avenir"/>
                <a:cs typeface="Avenir"/>
                <a:sym typeface="Avenir"/>
              </a:rPr>
              <a:t>function draws a vertical line at position </a:t>
            </a:r>
            <a:r>
              <a:rPr lang="en" sz="1800">
                <a:solidFill>
                  <a:srgbClr val="3D85C6"/>
                </a:solidFill>
                <a:latin typeface="Avenir"/>
                <a:ea typeface="Avenir"/>
                <a:cs typeface="Avenir"/>
                <a:sym typeface="Avenir"/>
              </a:rPr>
              <a:t>x</a:t>
            </a:r>
            <a:r>
              <a:rPr lang="en" sz="1800">
                <a:solidFill>
                  <a:srgbClr val="3C3C3B"/>
                </a:solidFill>
                <a:latin typeface="Avenir"/>
                <a:ea typeface="Avenir"/>
                <a:cs typeface="Avenir"/>
                <a:sym typeface="Avenir"/>
              </a:rPr>
              <a:t>.</a:t>
            </a:r>
            <a:endParaRPr sz="1800">
              <a:latin typeface="Avenir"/>
              <a:ea typeface="Avenir"/>
              <a:cs typeface="Avenir"/>
              <a:sym typeface="Aveni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0" name="Shape 710"/>
        <p:cNvGrpSpPr/>
        <p:nvPr/>
      </p:nvGrpSpPr>
      <p:grpSpPr>
        <a:xfrm>
          <a:off x="0" y="0"/>
          <a:ext cx="0" cy="0"/>
          <a:chOff x="0" y="0"/>
          <a:chExt cx="0" cy="0"/>
        </a:xfrm>
      </p:grpSpPr>
      <p:sp>
        <p:nvSpPr>
          <p:cNvPr id="711" name="Google Shape;711;p111"/>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Histogram</a:t>
            </a:r>
            <a:endParaRPr sz="2400">
              <a:solidFill>
                <a:srgbClr val="434343"/>
              </a:solidFill>
              <a:latin typeface="Avenir"/>
              <a:ea typeface="Avenir"/>
              <a:cs typeface="Avenir"/>
              <a:sym typeface="Avenir"/>
            </a:endParaRPr>
          </a:p>
        </p:txBody>
      </p:sp>
      <p:sp>
        <p:nvSpPr>
          <p:cNvPr id="712" name="Google Shape;712;p111"/>
          <p:cNvSpPr txBox="1"/>
          <p:nvPr/>
        </p:nvSpPr>
        <p:spPr>
          <a:xfrm>
            <a:off x="353400" y="2290175"/>
            <a:ext cx="8437200" cy="2603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800">
                <a:solidFill>
                  <a:srgbClr val="3C3C3B"/>
                </a:solidFill>
                <a:latin typeface="Avenir"/>
                <a:ea typeface="Avenir"/>
                <a:cs typeface="Avenir"/>
                <a:sym typeface="Avenir"/>
              </a:rPr>
              <a:t>Important Parameters:</a:t>
            </a:r>
            <a:endParaRPr b="1" sz="1800">
              <a:solidFill>
                <a:srgbClr val="3C3C3B"/>
              </a:solidFill>
              <a:latin typeface="Avenir"/>
              <a:ea typeface="Avenir"/>
              <a:cs typeface="Avenir"/>
              <a:sym typeface="Avenir"/>
            </a:endParaRPr>
          </a:p>
          <a:p>
            <a:pPr indent="-342900" lvl="0" marL="457200" marR="279400" rtl="0" algn="l">
              <a:lnSpc>
                <a:spcPct val="115000"/>
              </a:lnSpc>
              <a:spcBef>
                <a:spcPts val="1000"/>
              </a:spcBef>
              <a:spcAft>
                <a:spcPts val="0"/>
              </a:spcAft>
              <a:buClr>
                <a:srgbClr val="3C3C3B"/>
              </a:buClr>
              <a:buSzPts val="1800"/>
              <a:buChar char="●"/>
            </a:pPr>
            <a:r>
              <a:rPr lang="en" sz="1800">
                <a:solidFill>
                  <a:srgbClr val="3D85C6"/>
                </a:solidFill>
                <a:latin typeface="Avenir"/>
                <a:ea typeface="Avenir"/>
                <a:cs typeface="Avenir"/>
                <a:sym typeface="Avenir"/>
              </a:rPr>
              <a:t>x</a:t>
            </a:r>
            <a:r>
              <a:rPr lang="en" sz="1800">
                <a:solidFill>
                  <a:srgbClr val="3C3C3B"/>
                </a:solidFill>
                <a:latin typeface="Avenir"/>
                <a:ea typeface="Avenir"/>
                <a:cs typeface="Avenir"/>
                <a:sym typeface="Avenir"/>
              </a:rPr>
              <a:t>: Specifies the input values.</a:t>
            </a:r>
            <a:endParaRPr sz="1800">
              <a:solidFill>
                <a:srgbClr val="3C3C3B"/>
              </a:solidFill>
              <a:latin typeface="Avenir"/>
              <a:ea typeface="Avenir"/>
              <a:cs typeface="Avenir"/>
              <a:sym typeface="Avenir"/>
            </a:endParaRPr>
          </a:p>
          <a:p>
            <a:pPr indent="-342900" lvl="0" marL="457200" marR="279400" rtl="0" algn="l">
              <a:lnSpc>
                <a:spcPct val="115000"/>
              </a:lnSpc>
              <a:spcBef>
                <a:spcPts val="0"/>
              </a:spcBef>
              <a:spcAft>
                <a:spcPts val="0"/>
              </a:spcAft>
              <a:buClr>
                <a:srgbClr val="3C3C3B"/>
              </a:buClr>
              <a:buSzPts val="1800"/>
              <a:buChar char="●"/>
            </a:pPr>
            <a:r>
              <a:rPr lang="en" sz="1800">
                <a:solidFill>
                  <a:srgbClr val="3D85C6"/>
                </a:solidFill>
                <a:latin typeface="Avenir"/>
                <a:ea typeface="Avenir"/>
                <a:cs typeface="Avenir"/>
                <a:sym typeface="Avenir"/>
              </a:rPr>
              <a:t>bins</a:t>
            </a:r>
            <a:r>
              <a:rPr lang="en" sz="1800">
                <a:solidFill>
                  <a:srgbClr val="3C3C3B"/>
                </a:solidFill>
                <a:latin typeface="Avenir"/>
                <a:ea typeface="Avenir"/>
                <a:cs typeface="Avenir"/>
                <a:sym typeface="Avenir"/>
              </a:rPr>
              <a:t>: (optional): Specifies the number of bins as an integer or specifies the bin edges as a list.</a:t>
            </a:r>
            <a:endParaRPr sz="1800">
              <a:solidFill>
                <a:srgbClr val="3C3C3B"/>
              </a:solidFill>
              <a:latin typeface="Avenir"/>
              <a:ea typeface="Avenir"/>
              <a:cs typeface="Avenir"/>
              <a:sym typeface="Avenir"/>
            </a:endParaRPr>
          </a:p>
          <a:p>
            <a:pPr indent="-342900" lvl="0" marL="457200" marR="279400" rtl="0" algn="l">
              <a:lnSpc>
                <a:spcPct val="115000"/>
              </a:lnSpc>
              <a:spcBef>
                <a:spcPts val="0"/>
              </a:spcBef>
              <a:spcAft>
                <a:spcPts val="0"/>
              </a:spcAft>
              <a:buClr>
                <a:srgbClr val="3C3C3B"/>
              </a:buClr>
              <a:buSzPts val="1800"/>
              <a:buChar char="●"/>
            </a:pPr>
            <a:r>
              <a:rPr lang="en" sz="1800">
                <a:solidFill>
                  <a:srgbClr val="3D85C6"/>
                </a:solidFill>
                <a:latin typeface="Avenir"/>
                <a:ea typeface="Avenir"/>
                <a:cs typeface="Avenir"/>
                <a:sym typeface="Avenir"/>
              </a:rPr>
              <a:t>range</a:t>
            </a:r>
            <a:r>
              <a:rPr lang="en" sz="1800">
                <a:solidFill>
                  <a:srgbClr val="3C3C3B"/>
                </a:solidFill>
                <a:latin typeface="Avenir"/>
                <a:ea typeface="Avenir"/>
                <a:cs typeface="Avenir"/>
                <a:sym typeface="Avenir"/>
              </a:rPr>
              <a:t>: (optional): Specifies the lower and upper range of the bins as a tuple.</a:t>
            </a:r>
            <a:endParaRPr sz="1800">
              <a:solidFill>
                <a:srgbClr val="3C3C3B"/>
              </a:solidFill>
              <a:latin typeface="Avenir"/>
              <a:ea typeface="Avenir"/>
              <a:cs typeface="Avenir"/>
              <a:sym typeface="Avenir"/>
            </a:endParaRPr>
          </a:p>
          <a:p>
            <a:pPr indent="-342900" lvl="0" marL="457200" marR="279400" rtl="0" algn="l">
              <a:lnSpc>
                <a:spcPct val="115000"/>
              </a:lnSpc>
              <a:spcBef>
                <a:spcPts val="0"/>
              </a:spcBef>
              <a:spcAft>
                <a:spcPts val="0"/>
              </a:spcAft>
              <a:buClr>
                <a:srgbClr val="3C3C3B"/>
              </a:buClr>
              <a:buSzPts val="1800"/>
              <a:buChar char="●"/>
            </a:pPr>
            <a:r>
              <a:rPr lang="en" sz="1800">
                <a:solidFill>
                  <a:srgbClr val="3D85C6"/>
                </a:solidFill>
                <a:latin typeface="Avenir"/>
                <a:ea typeface="Avenir"/>
                <a:cs typeface="Avenir"/>
                <a:sym typeface="Avenir"/>
              </a:rPr>
              <a:t>density</a:t>
            </a:r>
            <a:r>
              <a:rPr lang="en" sz="1800">
                <a:solidFill>
                  <a:srgbClr val="3C3C3B"/>
                </a:solidFill>
                <a:latin typeface="Avenir"/>
                <a:ea typeface="Avenir"/>
                <a:cs typeface="Avenir"/>
                <a:sym typeface="Avenir"/>
              </a:rPr>
              <a:t>: (optional): If true, the histogram represents a probability density.</a:t>
            </a:r>
            <a:endParaRPr sz="1800">
              <a:solidFill>
                <a:srgbClr val="3D85C6"/>
              </a:solidFill>
              <a:latin typeface="Avenir"/>
              <a:ea typeface="Avenir"/>
              <a:cs typeface="Avenir"/>
              <a:sym typeface="Avenir"/>
            </a:endParaRPr>
          </a:p>
        </p:txBody>
      </p:sp>
      <p:sp>
        <p:nvSpPr>
          <p:cNvPr id="713" name="Google Shape;713;p111"/>
          <p:cNvSpPr txBox="1"/>
          <p:nvPr/>
        </p:nvSpPr>
        <p:spPr>
          <a:xfrm>
            <a:off x="353400" y="1182900"/>
            <a:ext cx="8437200" cy="1031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latin typeface="Avenir"/>
                <a:ea typeface="Avenir"/>
                <a:cs typeface="Avenir"/>
                <a:sym typeface="Avenir"/>
              </a:rPr>
              <a:t>A histogram visualizes the distribution of a single numerical variable. Each bar represents the frequency for a certain interval. The </a:t>
            </a:r>
            <a:r>
              <a:rPr b="1" lang="en" sz="1800">
                <a:solidFill>
                  <a:srgbClr val="3D85C6"/>
                </a:solidFill>
                <a:latin typeface="Avenir"/>
                <a:ea typeface="Avenir"/>
                <a:cs typeface="Avenir"/>
                <a:sym typeface="Avenir"/>
              </a:rPr>
              <a:t>plt.hist(x) </a:t>
            </a:r>
            <a:r>
              <a:rPr lang="en" sz="1800">
                <a:latin typeface="Avenir"/>
                <a:ea typeface="Avenir"/>
                <a:cs typeface="Avenir"/>
                <a:sym typeface="Avenir"/>
              </a:rPr>
              <a:t>function creates a histogram</a:t>
            </a:r>
            <a:endParaRPr sz="1800">
              <a:latin typeface="Avenir"/>
              <a:ea typeface="Avenir"/>
              <a:cs typeface="Avenir"/>
              <a:sym typeface="Aveni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7" name="Shape 717"/>
        <p:cNvGrpSpPr/>
        <p:nvPr/>
      </p:nvGrpSpPr>
      <p:grpSpPr>
        <a:xfrm>
          <a:off x="0" y="0"/>
          <a:ext cx="0" cy="0"/>
          <a:chOff x="0" y="0"/>
          <a:chExt cx="0" cy="0"/>
        </a:xfrm>
      </p:grpSpPr>
      <p:sp>
        <p:nvSpPr>
          <p:cNvPr id="718" name="Google Shape;718;p112"/>
          <p:cNvSpPr txBox="1"/>
          <p:nvPr/>
        </p:nvSpPr>
        <p:spPr>
          <a:xfrm>
            <a:off x="377549" y="140875"/>
            <a:ext cx="7451100" cy="5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Histogram - Example</a:t>
            </a:r>
            <a:endParaRPr sz="2400">
              <a:solidFill>
                <a:srgbClr val="434343"/>
              </a:solidFill>
              <a:latin typeface="Avenir"/>
              <a:ea typeface="Avenir"/>
              <a:cs typeface="Avenir"/>
              <a:sym typeface="Avenir"/>
            </a:endParaRPr>
          </a:p>
        </p:txBody>
      </p:sp>
      <p:sp>
        <p:nvSpPr>
          <p:cNvPr id="719" name="Google Shape;719;p112"/>
          <p:cNvSpPr txBox="1"/>
          <p:nvPr/>
        </p:nvSpPr>
        <p:spPr>
          <a:xfrm>
            <a:off x="1977300" y="1138150"/>
            <a:ext cx="4980900" cy="5283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101600" rtl="0" algn="l">
              <a:lnSpc>
                <a:spcPct val="115000"/>
              </a:lnSpc>
              <a:spcBef>
                <a:spcPts val="0"/>
              </a:spcBef>
              <a:spcAft>
                <a:spcPts val="0"/>
              </a:spcAft>
              <a:buNone/>
            </a:pPr>
            <a:r>
              <a:rPr b="1" lang="en" sz="1800">
                <a:solidFill>
                  <a:schemeClr val="dk1"/>
                </a:solidFill>
                <a:latin typeface="Courier New"/>
                <a:ea typeface="Courier New"/>
                <a:cs typeface="Courier New"/>
                <a:sym typeface="Courier New"/>
              </a:rPr>
              <a:t>plt.hist(x, bins=30, density=True)</a:t>
            </a:r>
            <a:endParaRPr b="1" sz="1800">
              <a:solidFill>
                <a:schemeClr val="dk1"/>
              </a:solidFill>
              <a:latin typeface="Courier New"/>
              <a:ea typeface="Courier New"/>
              <a:cs typeface="Courier New"/>
              <a:sym typeface="Courier New"/>
            </a:endParaRPr>
          </a:p>
        </p:txBody>
      </p:sp>
      <p:sp>
        <p:nvSpPr>
          <p:cNvPr id="720" name="Google Shape;720;p112"/>
          <p:cNvSpPr txBox="1"/>
          <p:nvPr/>
        </p:nvSpPr>
        <p:spPr>
          <a:xfrm>
            <a:off x="4169641" y="4711325"/>
            <a:ext cx="1127400" cy="236700"/>
          </a:xfrm>
          <a:prstGeom prst="rect">
            <a:avLst/>
          </a:prstGeom>
          <a:noFill/>
          <a:ln>
            <a:noFill/>
          </a:ln>
        </p:spPr>
        <p:txBody>
          <a:bodyPr anchorCtr="0" anchor="t" bIns="91425" lIns="91425" spcFirstLastPara="1" rIns="91425" wrap="square" tIns="91425">
            <a:noAutofit/>
          </a:bodyPr>
          <a:lstStyle/>
          <a:p>
            <a:pPr indent="0" lvl="0" marL="0" rtl="0" algn="l">
              <a:lnSpc>
                <a:spcPct val="6000"/>
              </a:lnSpc>
              <a:spcBef>
                <a:spcPts val="0"/>
              </a:spcBef>
              <a:spcAft>
                <a:spcPts val="0"/>
              </a:spcAft>
              <a:buNone/>
            </a:pPr>
            <a:r>
              <a:rPr lang="en">
                <a:highlight>
                  <a:srgbClr val="FFFFFF"/>
                </a:highlight>
                <a:latin typeface="Avenir"/>
                <a:ea typeface="Avenir"/>
                <a:cs typeface="Avenir"/>
                <a:sym typeface="Avenir"/>
              </a:rPr>
              <a:t>Histogram</a:t>
            </a:r>
            <a:endParaRPr>
              <a:latin typeface="Avenir"/>
              <a:ea typeface="Avenir"/>
              <a:cs typeface="Avenir"/>
              <a:sym typeface="Avenir"/>
            </a:endParaRPr>
          </a:p>
        </p:txBody>
      </p:sp>
      <p:pic>
        <p:nvPicPr>
          <p:cNvPr id="721" name="Google Shape;721;p112"/>
          <p:cNvPicPr preferRelativeResize="0"/>
          <p:nvPr/>
        </p:nvPicPr>
        <p:blipFill rotWithShape="1">
          <a:blip r:embed="rId3">
            <a:alphaModFix/>
          </a:blip>
          <a:srcRect b="0" l="5406" r="6402" t="0"/>
          <a:stretch/>
        </p:blipFill>
        <p:spPr>
          <a:xfrm>
            <a:off x="2651012" y="1818850"/>
            <a:ext cx="3841975" cy="2816275"/>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5" name="Shape 725"/>
        <p:cNvGrpSpPr/>
        <p:nvPr/>
      </p:nvGrpSpPr>
      <p:grpSpPr>
        <a:xfrm>
          <a:off x="0" y="0"/>
          <a:ext cx="0" cy="0"/>
          <a:chOff x="0" y="0"/>
          <a:chExt cx="0" cy="0"/>
        </a:xfrm>
      </p:grpSpPr>
      <p:sp>
        <p:nvSpPr>
          <p:cNvPr id="726" name="Google Shape;726;p113"/>
          <p:cNvSpPr txBox="1"/>
          <p:nvPr/>
        </p:nvSpPr>
        <p:spPr>
          <a:xfrm>
            <a:off x="353400" y="1276500"/>
            <a:ext cx="8437200" cy="3423600"/>
          </a:xfrm>
          <a:prstGeom prst="rect">
            <a:avLst/>
          </a:prstGeom>
          <a:noFill/>
          <a:ln>
            <a:noFill/>
          </a:ln>
        </p:spPr>
        <p:txBody>
          <a:bodyPr anchorCtr="0" anchor="t" bIns="91425" lIns="91425" spcFirstLastPara="1" rIns="91425" wrap="square" tIns="91425">
            <a:noAutofit/>
          </a:bodyPr>
          <a:lstStyle/>
          <a:p>
            <a:pPr indent="0" lvl="0" marL="0" marR="139700" rtl="0" algn="l">
              <a:lnSpc>
                <a:spcPct val="100000"/>
              </a:lnSpc>
              <a:spcBef>
                <a:spcPts val="0"/>
              </a:spcBef>
              <a:spcAft>
                <a:spcPts val="0"/>
              </a:spcAft>
              <a:buNone/>
            </a:pPr>
            <a:r>
              <a:rPr lang="en" sz="1800">
                <a:solidFill>
                  <a:srgbClr val="3C3C3B"/>
                </a:solidFill>
                <a:latin typeface="Avenir"/>
                <a:ea typeface="Avenir"/>
                <a:cs typeface="Avenir"/>
                <a:sym typeface="Avenir"/>
              </a:rPr>
              <a:t>The following are the </a:t>
            </a:r>
            <a:r>
              <a:rPr lang="en" sz="1800">
                <a:solidFill>
                  <a:srgbClr val="3D85C6"/>
                </a:solidFill>
                <a:latin typeface="Avenir"/>
                <a:ea typeface="Avenir"/>
                <a:cs typeface="Avenir"/>
                <a:sym typeface="Avenir"/>
              </a:rPr>
              <a:t>steps</a:t>
            </a:r>
            <a:r>
              <a:rPr lang="en" sz="1800">
                <a:solidFill>
                  <a:srgbClr val="3C3C3B"/>
                </a:solidFill>
                <a:latin typeface="Avenir"/>
                <a:ea typeface="Avenir"/>
                <a:cs typeface="Avenir"/>
                <a:sym typeface="Avenir"/>
              </a:rPr>
              <a:t> to perform:</a:t>
            </a:r>
            <a:endParaRPr sz="1800">
              <a:solidFill>
                <a:srgbClr val="3C3C3B"/>
              </a:solidFill>
              <a:latin typeface="Avenir"/>
              <a:ea typeface="Avenir"/>
              <a:cs typeface="Avenir"/>
              <a:sym typeface="Avenir"/>
            </a:endParaRPr>
          </a:p>
          <a:p>
            <a:pPr indent="-342900" lvl="0" marL="457200" marR="139700" rtl="0" algn="l">
              <a:lnSpc>
                <a:spcPct val="115000"/>
              </a:lnSpc>
              <a:spcBef>
                <a:spcPts val="1000"/>
              </a:spcBef>
              <a:spcAft>
                <a:spcPts val="0"/>
              </a:spcAft>
              <a:buSzPts val="1800"/>
              <a:buFont typeface="Avenir"/>
              <a:buChar char="●"/>
            </a:pPr>
            <a:r>
              <a:rPr lang="en" sz="1800">
                <a:latin typeface="Avenir"/>
                <a:ea typeface="Avenir"/>
                <a:cs typeface="Avenir"/>
                <a:sym typeface="Avenir"/>
              </a:rPr>
              <a:t>Import the necessary modules and enable plotting within a Jupyter Notebook</a:t>
            </a:r>
            <a:endParaRPr sz="1800">
              <a:latin typeface="Avenir"/>
              <a:ea typeface="Avenir"/>
              <a:cs typeface="Avenir"/>
              <a:sym typeface="Avenir"/>
            </a:endParaRPr>
          </a:p>
          <a:p>
            <a:pPr indent="-342900" lvl="0" marL="457200" marR="139700" rtl="0" algn="l">
              <a:lnSpc>
                <a:spcPct val="115000"/>
              </a:lnSpc>
              <a:spcBef>
                <a:spcPts val="1000"/>
              </a:spcBef>
              <a:spcAft>
                <a:spcPts val="0"/>
              </a:spcAft>
              <a:buSzPts val="1800"/>
              <a:buFont typeface="Avenir"/>
              <a:buChar char="●"/>
            </a:pPr>
            <a:r>
              <a:rPr lang="en" sz="1800">
                <a:solidFill>
                  <a:srgbClr val="3C3C3B"/>
                </a:solidFill>
                <a:latin typeface="Avenir"/>
                <a:ea typeface="Avenir"/>
                <a:cs typeface="Avenir"/>
                <a:sym typeface="Avenir"/>
              </a:rPr>
              <a:t>Use pandas to read the </a:t>
            </a:r>
            <a:r>
              <a:rPr lang="en" sz="1800">
                <a:solidFill>
                  <a:srgbClr val="3D85C6"/>
                </a:solidFill>
                <a:latin typeface="Avenir"/>
                <a:ea typeface="Avenir"/>
                <a:cs typeface="Avenir"/>
                <a:sym typeface="Avenir"/>
              </a:rPr>
              <a:t>IQ.csv</a:t>
            </a:r>
            <a:r>
              <a:rPr lang="en" sz="1800">
                <a:solidFill>
                  <a:srgbClr val="3C3C3B"/>
                </a:solidFill>
                <a:latin typeface="Avenir"/>
                <a:ea typeface="Avenir"/>
                <a:cs typeface="Avenir"/>
                <a:sym typeface="Avenir"/>
              </a:rPr>
              <a:t> dataset</a:t>
            </a:r>
            <a:endParaRPr sz="1800">
              <a:solidFill>
                <a:srgbClr val="3C3C3B"/>
              </a:solidFill>
              <a:latin typeface="Avenir"/>
              <a:ea typeface="Avenir"/>
              <a:cs typeface="Avenir"/>
              <a:sym typeface="Avenir"/>
            </a:endParaRPr>
          </a:p>
          <a:p>
            <a:pPr indent="-342900" lvl="0" marL="457200" marR="139700" rtl="0" algn="just">
              <a:lnSpc>
                <a:spcPct val="115000"/>
              </a:lnSpc>
              <a:spcBef>
                <a:spcPts val="1000"/>
              </a:spcBef>
              <a:spcAft>
                <a:spcPts val="0"/>
              </a:spcAft>
              <a:buClr>
                <a:schemeClr val="dk1"/>
              </a:buClr>
              <a:buSzPts val="1800"/>
              <a:buFont typeface="Avenir"/>
              <a:buChar char="●"/>
            </a:pPr>
            <a:r>
              <a:rPr lang="en" sz="1800">
                <a:solidFill>
                  <a:srgbClr val="3C3C3B"/>
                </a:solidFill>
                <a:latin typeface="Avenir"/>
                <a:ea typeface="Avenir"/>
                <a:cs typeface="Avenir"/>
                <a:sym typeface="Avenir"/>
              </a:rPr>
              <a:t>Plot a histogram with 10 bins for the given IQ scores. IQ scores are normally distributed with a mean of 100 and a standard deviation of 15. Visualize the mean as a vertical solid red line, and the standard deviation using dashed vertical lines. Add labels and a title.</a:t>
            </a:r>
            <a:endParaRPr sz="1800">
              <a:solidFill>
                <a:srgbClr val="3C3C3B"/>
              </a:solidFill>
              <a:latin typeface="Avenir"/>
              <a:ea typeface="Avenir"/>
              <a:cs typeface="Avenir"/>
              <a:sym typeface="Avenir"/>
            </a:endParaRPr>
          </a:p>
          <a:p>
            <a:pPr indent="0" lvl="0" marL="0" marR="139700" rtl="0" algn="l">
              <a:lnSpc>
                <a:spcPct val="115000"/>
              </a:lnSpc>
              <a:spcBef>
                <a:spcPts val="0"/>
              </a:spcBef>
              <a:spcAft>
                <a:spcPts val="0"/>
              </a:spcAft>
              <a:buNone/>
            </a:pPr>
            <a:r>
              <a:t/>
            </a:r>
            <a:endParaRPr sz="1800">
              <a:latin typeface="Avenir"/>
              <a:ea typeface="Avenir"/>
              <a:cs typeface="Avenir"/>
              <a:sym typeface="Avenir"/>
            </a:endParaRPr>
          </a:p>
        </p:txBody>
      </p:sp>
      <p:sp>
        <p:nvSpPr>
          <p:cNvPr id="727" name="Google Shape;727;p113"/>
          <p:cNvSpPr txBox="1"/>
          <p:nvPr/>
        </p:nvSpPr>
        <p:spPr>
          <a:xfrm>
            <a:off x="377550" y="140875"/>
            <a:ext cx="7806900" cy="62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Using histogram to visualize IQ</a:t>
            </a:r>
            <a:endParaRPr sz="2400">
              <a:solidFill>
                <a:srgbClr val="434343"/>
              </a:solidFill>
              <a:latin typeface="Avenir"/>
              <a:ea typeface="Avenir"/>
              <a:cs typeface="Avenir"/>
              <a:sym typeface="Aveni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1" name="Shape 731"/>
        <p:cNvGrpSpPr/>
        <p:nvPr/>
      </p:nvGrpSpPr>
      <p:grpSpPr>
        <a:xfrm>
          <a:off x="0" y="0"/>
          <a:ext cx="0" cy="0"/>
          <a:chOff x="0" y="0"/>
          <a:chExt cx="0" cy="0"/>
        </a:xfrm>
      </p:grpSpPr>
      <p:sp>
        <p:nvSpPr>
          <p:cNvPr id="732" name="Google Shape;732;p114"/>
          <p:cNvSpPr txBox="1"/>
          <p:nvPr/>
        </p:nvSpPr>
        <p:spPr>
          <a:xfrm>
            <a:off x="377550" y="140875"/>
            <a:ext cx="7806900" cy="62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Using histogram to visualize IQ - Code</a:t>
            </a:r>
            <a:endParaRPr sz="2400">
              <a:solidFill>
                <a:srgbClr val="434343"/>
              </a:solidFill>
              <a:latin typeface="Avenir"/>
              <a:ea typeface="Avenir"/>
              <a:cs typeface="Avenir"/>
              <a:sym typeface="Avenir"/>
            </a:endParaRPr>
          </a:p>
        </p:txBody>
      </p:sp>
      <p:sp>
        <p:nvSpPr>
          <p:cNvPr id="733" name="Google Shape;733;p114"/>
          <p:cNvSpPr txBox="1"/>
          <p:nvPr/>
        </p:nvSpPr>
        <p:spPr>
          <a:xfrm>
            <a:off x="463050" y="1088700"/>
            <a:ext cx="7721400" cy="37491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101600" rtl="0" algn="l">
              <a:lnSpc>
                <a:spcPct val="115000"/>
              </a:lnSpc>
              <a:spcBef>
                <a:spcPts val="0"/>
              </a:spcBef>
              <a:spcAft>
                <a:spcPts val="0"/>
              </a:spcAft>
              <a:buNone/>
            </a:pPr>
            <a:r>
              <a:rPr lang="en" sz="1600">
                <a:solidFill>
                  <a:schemeClr val="dk1"/>
                </a:solidFill>
                <a:latin typeface="Courier New"/>
                <a:ea typeface="Courier New"/>
                <a:cs typeface="Courier New"/>
                <a:sym typeface="Courier New"/>
              </a:rPr>
              <a:t># Create figure</a:t>
            </a:r>
            <a:endParaRPr sz="1600">
              <a:solidFill>
                <a:schemeClr val="dk1"/>
              </a:solidFill>
              <a:latin typeface="Courier New"/>
              <a:ea typeface="Courier New"/>
              <a:cs typeface="Courier New"/>
              <a:sym typeface="Courier New"/>
            </a:endParaRPr>
          </a:p>
          <a:p>
            <a:pPr indent="0" lvl="0" marL="0" marR="101600" rtl="0" algn="l">
              <a:lnSpc>
                <a:spcPct val="115000"/>
              </a:lnSpc>
              <a:spcBef>
                <a:spcPts val="0"/>
              </a:spcBef>
              <a:spcAft>
                <a:spcPts val="0"/>
              </a:spcAft>
              <a:buNone/>
            </a:pPr>
            <a:r>
              <a:rPr b="1" lang="en" sz="1600">
                <a:solidFill>
                  <a:schemeClr val="dk1"/>
                </a:solidFill>
                <a:latin typeface="Courier New"/>
                <a:ea typeface="Courier New"/>
                <a:cs typeface="Courier New"/>
                <a:sym typeface="Courier New"/>
              </a:rPr>
              <a:t>plt.figure(figsize=(6, 4), dpi=150)</a:t>
            </a:r>
            <a:endParaRPr b="1" sz="1600">
              <a:solidFill>
                <a:schemeClr val="dk1"/>
              </a:solidFill>
              <a:latin typeface="Courier New"/>
              <a:ea typeface="Courier New"/>
              <a:cs typeface="Courier New"/>
              <a:sym typeface="Courier New"/>
            </a:endParaRPr>
          </a:p>
          <a:p>
            <a:pPr indent="0" lvl="0" marL="0" marR="101600" rtl="0" algn="l">
              <a:lnSpc>
                <a:spcPct val="115000"/>
              </a:lnSpc>
              <a:spcBef>
                <a:spcPts val="0"/>
              </a:spcBef>
              <a:spcAft>
                <a:spcPts val="0"/>
              </a:spcAft>
              <a:buNone/>
            </a:pPr>
            <a:r>
              <a:rPr lang="en" sz="1600">
                <a:solidFill>
                  <a:schemeClr val="dk1"/>
                </a:solidFill>
                <a:latin typeface="Courier New"/>
                <a:ea typeface="Courier New"/>
                <a:cs typeface="Courier New"/>
                <a:sym typeface="Courier New"/>
              </a:rPr>
              <a:t># Create histogram</a:t>
            </a:r>
            <a:endParaRPr sz="1600">
              <a:solidFill>
                <a:schemeClr val="dk1"/>
              </a:solidFill>
              <a:latin typeface="Courier New"/>
              <a:ea typeface="Courier New"/>
              <a:cs typeface="Courier New"/>
              <a:sym typeface="Courier New"/>
            </a:endParaRPr>
          </a:p>
          <a:p>
            <a:pPr indent="0" lvl="0" marL="0" marR="101600" rtl="0" algn="l">
              <a:lnSpc>
                <a:spcPct val="115000"/>
              </a:lnSpc>
              <a:spcBef>
                <a:spcPts val="0"/>
              </a:spcBef>
              <a:spcAft>
                <a:spcPts val="0"/>
              </a:spcAft>
              <a:buNone/>
            </a:pPr>
            <a:r>
              <a:rPr b="1" lang="en" sz="1600">
                <a:solidFill>
                  <a:schemeClr val="dk1"/>
                </a:solidFill>
                <a:latin typeface="Courier New"/>
                <a:ea typeface="Courier New"/>
                <a:cs typeface="Courier New"/>
                <a:sym typeface="Courier New"/>
              </a:rPr>
              <a:t>plt.hist(iq_scores, bins=10)</a:t>
            </a:r>
            <a:endParaRPr b="1" sz="1600">
              <a:solidFill>
                <a:schemeClr val="dk1"/>
              </a:solidFill>
              <a:latin typeface="Courier New"/>
              <a:ea typeface="Courier New"/>
              <a:cs typeface="Courier New"/>
              <a:sym typeface="Courier New"/>
            </a:endParaRPr>
          </a:p>
          <a:p>
            <a:pPr indent="0" lvl="0" marL="0" marR="101600" rtl="0" algn="l">
              <a:lnSpc>
                <a:spcPct val="115000"/>
              </a:lnSpc>
              <a:spcBef>
                <a:spcPts val="0"/>
              </a:spcBef>
              <a:spcAft>
                <a:spcPts val="0"/>
              </a:spcAft>
              <a:buNone/>
            </a:pPr>
            <a:r>
              <a:rPr b="1" lang="en" sz="1600">
                <a:solidFill>
                  <a:schemeClr val="dk1"/>
                </a:solidFill>
                <a:latin typeface="Courier New"/>
                <a:ea typeface="Courier New"/>
                <a:cs typeface="Courier New"/>
                <a:sym typeface="Courier New"/>
              </a:rPr>
              <a:t>plt.axvline(x=100, color='r')</a:t>
            </a:r>
            <a:endParaRPr b="1" sz="1600">
              <a:solidFill>
                <a:schemeClr val="dk1"/>
              </a:solidFill>
              <a:latin typeface="Courier New"/>
              <a:ea typeface="Courier New"/>
              <a:cs typeface="Courier New"/>
              <a:sym typeface="Courier New"/>
            </a:endParaRPr>
          </a:p>
          <a:p>
            <a:pPr indent="0" lvl="0" marL="0" marR="101600" rtl="0" algn="l">
              <a:lnSpc>
                <a:spcPct val="115000"/>
              </a:lnSpc>
              <a:spcBef>
                <a:spcPts val="0"/>
              </a:spcBef>
              <a:spcAft>
                <a:spcPts val="0"/>
              </a:spcAft>
              <a:buNone/>
            </a:pPr>
            <a:r>
              <a:rPr b="1" lang="en" sz="1600">
                <a:solidFill>
                  <a:schemeClr val="dk1"/>
                </a:solidFill>
                <a:latin typeface="Courier New"/>
                <a:ea typeface="Courier New"/>
                <a:cs typeface="Courier New"/>
                <a:sym typeface="Courier New"/>
              </a:rPr>
              <a:t>plt.axvline(x=115, color='r', linestyle= '--')</a:t>
            </a:r>
            <a:endParaRPr b="1" sz="1600">
              <a:solidFill>
                <a:schemeClr val="dk1"/>
              </a:solidFill>
              <a:latin typeface="Courier New"/>
              <a:ea typeface="Courier New"/>
              <a:cs typeface="Courier New"/>
              <a:sym typeface="Courier New"/>
            </a:endParaRPr>
          </a:p>
          <a:p>
            <a:pPr indent="0" lvl="0" marL="0" marR="101600" rtl="0" algn="l">
              <a:lnSpc>
                <a:spcPct val="115000"/>
              </a:lnSpc>
              <a:spcBef>
                <a:spcPts val="0"/>
              </a:spcBef>
              <a:spcAft>
                <a:spcPts val="0"/>
              </a:spcAft>
              <a:buNone/>
            </a:pPr>
            <a:r>
              <a:rPr b="1" lang="en" sz="1600">
                <a:solidFill>
                  <a:schemeClr val="dk1"/>
                </a:solidFill>
                <a:latin typeface="Courier New"/>
                <a:ea typeface="Courier New"/>
                <a:cs typeface="Courier New"/>
                <a:sym typeface="Courier New"/>
              </a:rPr>
              <a:t>plt.axvline(x=85, color='r', linestyle= '--')</a:t>
            </a:r>
            <a:endParaRPr b="1" sz="1600">
              <a:solidFill>
                <a:schemeClr val="dk1"/>
              </a:solidFill>
              <a:latin typeface="Courier New"/>
              <a:ea typeface="Courier New"/>
              <a:cs typeface="Courier New"/>
              <a:sym typeface="Courier New"/>
            </a:endParaRPr>
          </a:p>
          <a:p>
            <a:pPr indent="0" lvl="0" marL="0" marR="101600" rtl="0" algn="l">
              <a:lnSpc>
                <a:spcPct val="115000"/>
              </a:lnSpc>
              <a:spcBef>
                <a:spcPts val="0"/>
              </a:spcBef>
              <a:spcAft>
                <a:spcPts val="0"/>
              </a:spcAft>
              <a:buNone/>
            </a:pPr>
            <a:r>
              <a:rPr lang="en" sz="1600">
                <a:solidFill>
                  <a:schemeClr val="dk1"/>
                </a:solidFill>
                <a:latin typeface="Courier New"/>
                <a:ea typeface="Courier New"/>
                <a:cs typeface="Courier New"/>
                <a:sym typeface="Courier New"/>
              </a:rPr>
              <a:t># Add labels and title</a:t>
            </a:r>
            <a:endParaRPr sz="1600">
              <a:solidFill>
                <a:schemeClr val="dk1"/>
              </a:solidFill>
              <a:latin typeface="Courier New"/>
              <a:ea typeface="Courier New"/>
              <a:cs typeface="Courier New"/>
              <a:sym typeface="Courier New"/>
            </a:endParaRPr>
          </a:p>
          <a:p>
            <a:pPr indent="0" lvl="0" marL="0" marR="101600" rtl="0" algn="l">
              <a:lnSpc>
                <a:spcPct val="115000"/>
              </a:lnSpc>
              <a:spcBef>
                <a:spcPts val="0"/>
              </a:spcBef>
              <a:spcAft>
                <a:spcPts val="0"/>
              </a:spcAft>
              <a:buNone/>
            </a:pPr>
            <a:r>
              <a:rPr b="1" lang="en" sz="1600">
                <a:solidFill>
                  <a:schemeClr val="dk1"/>
                </a:solidFill>
                <a:latin typeface="Courier New"/>
                <a:ea typeface="Courier New"/>
                <a:cs typeface="Courier New"/>
                <a:sym typeface="Courier New"/>
              </a:rPr>
              <a:t>plt.xlabel('IQ score')</a:t>
            </a:r>
            <a:endParaRPr b="1" sz="1600">
              <a:solidFill>
                <a:schemeClr val="dk1"/>
              </a:solidFill>
              <a:latin typeface="Courier New"/>
              <a:ea typeface="Courier New"/>
              <a:cs typeface="Courier New"/>
              <a:sym typeface="Courier New"/>
            </a:endParaRPr>
          </a:p>
          <a:p>
            <a:pPr indent="0" lvl="0" marL="0" marR="101600" rtl="0" algn="l">
              <a:lnSpc>
                <a:spcPct val="115000"/>
              </a:lnSpc>
              <a:spcBef>
                <a:spcPts val="0"/>
              </a:spcBef>
              <a:spcAft>
                <a:spcPts val="0"/>
              </a:spcAft>
              <a:buNone/>
            </a:pPr>
            <a:r>
              <a:rPr b="1" lang="en" sz="1600">
                <a:solidFill>
                  <a:schemeClr val="dk1"/>
                </a:solidFill>
                <a:latin typeface="Courier New"/>
                <a:ea typeface="Courier New"/>
                <a:cs typeface="Courier New"/>
                <a:sym typeface="Courier New"/>
              </a:rPr>
              <a:t>plt.ylabel('Frequency')</a:t>
            </a:r>
            <a:endParaRPr b="1" sz="1600">
              <a:solidFill>
                <a:schemeClr val="dk1"/>
              </a:solidFill>
              <a:latin typeface="Courier New"/>
              <a:ea typeface="Courier New"/>
              <a:cs typeface="Courier New"/>
              <a:sym typeface="Courier New"/>
            </a:endParaRPr>
          </a:p>
          <a:p>
            <a:pPr indent="0" lvl="0" marL="0" marR="101600" rtl="0" algn="l">
              <a:lnSpc>
                <a:spcPct val="115000"/>
              </a:lnSpc>
              <a:spcBef>
                <a:spcPts val="0"/>
              </a:spcBef>
              <a:spcAft>
                <a:spcPts val="0"/>
              </a:spcAft>
              <a:buNone/>
            </a:pPr>
            <a:r>
              <a:rPr b="1" lang="en" sz="1600">
                <a:solidFill>
                  <a:schemeClr val="dk1"/>
                </a:solidFill>
                <a:latin typeface="Courier New"/>
                <a:ea typeface="Courier New"/>
                <a:cs typeface="Courier New"/>
                <a:sym typeface="Courier New"/>
              </a:rPr>
              <a:t>plt.title('IQ scores for a test group of a hundred adults')</a:t>
            </a:r>
            <a:endParaRPr b="1" sz="1600">
              <a:solidFill>
                <a:schemeClr val="dk1"/>
              </a:solidFill>
              <a:latin typeface="Courier New"/>
              <a:ea typeface="Courier New"/>
              <a:cs typeface="Courier New"/>
              <a:sym typeface="Courier New"/>
            </a:endParaRPr>
          </a:p>
          <a:p>
            <a:pPr indent="0" lvl="0" marL="0" marR="101600" rtl="0" algn="l">
              <a:lnSpc>
                <a:spcPct val="115000"/>
              </a:lnSpc>
              <a:spcBef>
                <a:spcPts val="0"/>
              </a:spcBef>
              <a:spcAft>
                <a:spcPts val="0"/>
              </a:spcAft>
              <a:buNone/>
            </a:pPr>
            <a:r>
              <a:rPr lang="en" sz="1600">
                <a:solidFill>
                  <a:schemeClr val="dk1"/>
                </a:solidFill>
                <a:latin typeface="Courier New"/>
                <a:ea typeface="Courier New"/>
                <a:cs typeface="Courier New"/>
                <a:sym typeface="Courier New"/>
              </a:rPr>
              <a:t># Show plot</a:t>
            </a:r>
            <a:endParaRPr sz="1600">
              <a:solidFill>
                <a:schemeClr val="dk1"/>
              </a:solidFill>
              <a:latin typeface="Courier New"/>
              <a:ea typeface="Courier New"/>
              <a:cs typeface="Courier New"/>
              <a:sym typeface="Courier New"/>
            </a:endParaRPr>
          </a:p>
          <a:p>
            <a:pPr indent="0" lvl="0" marL="0" marR="101600" rtl="0" algn="l">
              <a:lnSpc>
                <a:spcPct val="115000"/>
              </a:lnSpc>
              <a:spcBef>
                <a:spcPts val="0"/>
              </a:spcBef>
              <a:spcAft>
                <a:spcPts val="0"/>
              </a:spcAft>
              <a:buNone/>
            </a:pPr>
            <a:r>
              <a:rPr b="1" lang="en" sz="1600">
                <a:solidFill>
                  <a:schemeClr val="dk1"/>
                </a:solidFill>
                <a:latin typeface="Courier New"/>
                <a:ea typeface="Courier New"/>
                <a:cs typeface="Courier New"/>
                <a:sym typeface="Courier New"/>
              </a:rPr>
              <a:t>plt.show()</a:t>
            </a:r>
            <a:endParaRPr b="1" sz="1600">
              <a:solidFill>
                <a:schemeClr val="dk1"/>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0ADE1C4882328468AB11A09CA73C7B9" ma:contentTypeVersion="6" ma:contentTypeDescription="Create a new document." ma:contentTypeScope="" ma:versionID="7f01a823dfc78168cf8548e630f69f3b">
  <xsd:schema xmlns:xsd="http://www.w3.org/2001/XMLSchema" xmlns:xs="http://www.w3.org/2001/XMLSchema" xmlns:p="http://schemas.microsoft.com/office/2006/metadata/properties" xmlns:ns2="7f8416b5-663b-401a-aa91-aba6416178f2" xmlns:ns3="c372f58d-bca6-4618-af47-7b14dd1663c1" targetNamespace="http://schemas.microsoft.com/office/2006/metadata/properties" ma:root="true" ma:fieldsID="32cce6590538f5b674faf1b1d670705f" ns2:_="" ns3:_="">
    <xsd:import namespace="7f8416b5-663b-401a-aa91-aba6416178f2"/>
    <xsd:import namespace="c372f58d-bca6-4618-af47-7b14dd1663c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8416b5-663b-401a-aa91-aba6416178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372f58d-bca6-4618-af47-7b14dd1663c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4909931-210A-4E94-8C3E-9DCE370E3F9A}"/>
</file>

<file path=customXml/itemProps2.xml><?xml version="1.0" encoding="utf-8"?>
<ds:datastoreItem xmlns:ds="http://schemas.openxmlformats.org/officeDocument/2006/customXml" ds:itemID="{FB3A9E80-A8A9-42B7-B5CE-E81F6F036D11}"/>
</file>

<file path=customXml/itemProps3.xml><?xml version="1.0" encoding="utf-8"?>
<ds:datastoreItem xmlns:ds="http://schemas.openxmlformats.org/officeDocument/2006/customXml" ds:itemID="{D306C896-432F-4EF4-B222-4E44B33A4D50}"/>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0x01010020ADE1C4882328468AB11A09CA73C7B9</vt:lpwstr>
  </property>
</Properties>
</file>