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7" d="100"/>
          <a:sy n="97" d="100"/>
        </p:scale>
        <p:origin x="-784"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C689ECF4-C340-496A-B4D6-3DFB2D8B8558}" type="datetimeFigureOut">
              <a:rPr lang="en-AU" smtClean="0"/>
              <a:t>24/02/2022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E2A723C-D8EB-4A6D-883F-EFCA67F19286}" type="slidenum">
              <a:rPr lang="en-AU" smtClean="0"/>
              <a:t>‹#›</a:t>
            </a:fld>
            <a:endParaRPr lang="en-AU"/>
          </a:p>
        </p:txBody>
      </p:sp>
    </p:spTree>
    <p:extLst>
      <p:ext uri="{BB962C8B-B14F-4D97-AF65-F5344CB8AC3E}">
        <p14:creationId xmlns:p14="http://schemas.microsoft.com/office/powerpoint/2010/main" val="3425529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689ECF4-C340-496A-B4D6-3DFB2D8B8558}" type="datetimeFigureOut">
              <a:rPr lang="en-AU" smtClean="0"/>
              <a:t>24/02/2022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E2A723C-D8EB-4A6D-883F-EFCA67F19286}" type="slidenum">
              <a:rPr lang="en-AU" smtClean="0"/>
              <a:t>‹#›</a:t>
            </a:fld>
            <a:endParaRPr lang="en-AU"/>
          </a:p>
        </p:txBody>
      </p:sp>
    </p:spTree>
    <p:extLst>
      <p:ext uri="{BB962C8B-B14F-4D97-AF65-F5344CB8AC3E}">
        <p14:creationId xmlns:p14="http://schemas.microsoft.com/office/powerpoint/2010/main" val="3092830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689ECF4-C340-496A-B4D6-3DFB2D8B8558}" type="datetimeFigureOut">
              <a:rPr lang="en-AU" smtClean="0"/>
              <a:t>24/02/2022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E2A723C-D8EB-4A6D-883F-EFCA67F19286}" type="slidenum">
              <a:rPr lang="en-AU" smtClean="0"/>
              <a:t>‹#›</a:t>
            </a:fld>
            <a:endParaRPr lang="en-AU"/>
          </a:p>
        </p:txBody>
      </p:sp>
    </p:spTree>
    <p:extLst>
      <p:ext uri="{BB962C8B-B14F-4D97-AF65-F5344CB8AC3E}">
        <p14:creationId xmlns:p14="http://schemas.microsoft.com/office/powerpoint/2010/main" val="2413841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689ECF4-C340-496A-B4D6-3DFB2D8B8558}" type="datetimeFigureOut">
              <a:rPr lang="en-AU" smtClean="0"/>
              <a:t>24/02/2022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E2A723C-D8EB-4A6D-883F-EFCA67F19286}" type="slidenum">
              <a:rPr lang="en-AU" smtClean="0"/>
              <a:t>‹#›</a:t>
            </a:fld>
            <a:endParaRPr lang="en-AU"/>
          </a:p>
        </p:txBody>
      </p:sp>
    </p:spTree>
    <p:extLst>
      <p:ext uri="{BB962C8B-B14F-4D97-AF65-F5344CB8AC3E}">
        <p14:creationId xmlns:p14="http://schemas.microsoft.com/office/powerpoint/2010/main" val="562495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89ECF4-C340-496A-B4D6-3DFB2D8B8558}" type="datetimeFigureOut">
              <a:rPr lang="en-AU" smtClean="0"/>
              <a:t>24/02/2022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E2A723C-D8EB-4A6D-883F-EFCA67F19286}" type="slidenum">
              <a:rPr lang="en-AU" smtClean="0"/>
              <a:t>‹#›</a:t>
            </a:fld>
            <a:endParaRPr lang="en-AU"/>
          </a:p>
        </p:txBody>
      </p:sp>
    </p:spTree>
    <p:extLst>
      <p:ext uri="{BB962C8B-B14F-4D97-AF65-F5344CB8AC3E}">
        <p14:creationId xmlns:p14="http://schemas.microsoft.com/office/powerpoint/2010/main" val="412888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C689ECF4-C340-496A-B4D6-3DFB2D8B8558}" type="datetimeFigureOut">
              <a:rPr lang="en-AU" smtClean="0"/>
              <a:t>24/02/2022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E2A723C-D8EB-4A6D-883F-EFCA67F19286}" type="slidenum">
              <a:rPr lang="en-AU" smtClean="0"/>
              <a:t>‹#›</a:t>
            </a:fld>
            <a:endParaRPr lang="en-AU"/>
          </a:p>
        </p:txBody>
      </p:sp>
    </p:spTree>
    <p:extLst>
      <p:ext uri="{BB962C8B-B14F-4D97-AF65-F5344CB8AC3E}">
        <p14:creationId xmlns:p14="http://schemas.microsoft.com/office/powerpoint/2010/main" val="3568007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C689ECF4-C340-496A-B4D6-3DFB2D8B8558}" type="datetimeFigureOut">
              <a:rPr lang="en-AU" smtClean="0"/>
              <a:t>24/02/2022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E2A723C-D8EB-4A6D-883F-EFCA67F19286}" type="slidenum">
              <a:rPr lang="en-AU" smtClean="0"/>
              <a:t>‹#›</a:t>
            </a:fld>
            <a:endParaRPr lang="en-AU"/>
          </a:p>
        </p:txBody>
      </p:sp>
    </p:spTree>
    <p:extLst>
      <p:ext uri="{BB962C8B-B14F-4D97-AF65-F5344CB8AC3E}">
        <p14:creationId xmlns:p14="http://schemas.microsoft.com/office/powerpoint/2010/main" val="36311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C689ECF4-C340-496A-B4D6-3DFB2D8B8558}" type="datetimeFigureOut">
              <a:rPr lang="en-AU" smtClean="0"/>
              <a:t>24/02/2022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E2A723C-D8EB-4A6D-883F-EFCA67F19286}" type="slidenum">
              <a:rPr lang="en-AU" smtClean="0"/>
              <a:t>‹#›</a:t>
            </a:fld>
            <a:endParaRPr lang="en-AU"/>
          </a:p>
        </p:txBody>
      </p:sp>
    </p:spTree>
    <p:extLst>
      <p:ext uri="{BB962C8B-B14F-4D97-AF65-F5344CB8AC3E}">
        <p14:creationId xmlns:p14="http://schemas.microsoft.com/office/powerpoint/2010/main" val="631669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89ECF4-C340-496A-B4D6-3DFB2D8B8558}" type="datetimeFigureOut">
              <a:rPr lang="en-AU" smtClean="0"/>
              <a:t>24/02/2022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E2A723C-D8EB-4A6D-883F-EFCA67F19286}" type="slidenum">
              <a:rPr lang="en-AU" smtClean="0"/>
              <a:t>‹#›</a:t>
            </a:fld>
            <a:endParaRPr lang="en-AU"/>
          </a:p>
        </p:txBody>
      </p:sp>
    </p:spTree>
    <p:extLst>
      <p:ext uri="{BB962C8B-B14F-4D97-AF65-F5344CB8AC3E}">
        <p14:creationId xmlns:p14="http://schemas.microsoft.com/office/powerpoint/2010/main" val="2833952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89ECF4-C340-496A-B4D6-3DFB2D8B8558}" type="datetimeFigureOut">
              <a:rPr lang="en-AU" smtClean="0"/>
              <a:t>24/02/2022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E2A723C-D8EB-4A6D-883F-EFCA67F19286}" type="slidenum">
              <a:rPr lang="en-AU" smtClean="0"/>
              <a:t>‹#›</a:t>
            </a:fld>
            <a:endParaRPr lang="en-AU"/>
          </a:p>
        </p:txBody>
      </p:sp>
    </p:spTree>
    <p:extLst>
      <p:ext uri="{BB962C8B-B14F-4D97-AF65-F5344CB8AC3E}">
        <p14:creationId xmlns:p14="http://schemas.microsoft.com/office/powerpoint/2010/main" val="814321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89ECF4-C340-496A-B4D6-3DFB2D8B8558}" type="datetimeFigureOut">
              <a:rPr lang="en-AU" smtClean="0"/>
              <a:t>24/02/2022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E2A723C-D8EB-4A6D-883F-EFCA67F19286}" type="slidenum">
              <a:rPr lang="en-AU" smtClean="0"/>
              <a:t>‹#›</a:t>
            </a:fld>
            <a:endParaRPr lang="en-AU"/>
          </a:p>
        </p:txBody>
      </p:sp>
    </p:spTree>
    <p:extLst>
      <p:ext uri="{BB962C8B-B14F-4D97-AF65-F5344CB8AC3E}">
        <p14:creationId xmlns:p14="http://schemas.microsoft.com/office/powerpoint/2010/main" val="2289368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89ECF4-C340-496A-B4D6-3DFB2D8B8558}" type="datetimeFigureOut">
              <a:rPr lang="en-AU" smtClean="0"/>
              <a:t>24/02/2022</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2A723C-D8EB-4A6D-883F-EFCA67F19286}" type="slidenum">
              <a:rPr lang="en-AU" smtClean="0"/>
              <a:t>‹#›</a:t>
            </a:fld>
            <a:endParaRPr lang="en-AU"/>
          </a:p>
        </p:txBody>
      </p:sp>
    </p:spTree>
    <p:extLst>
      <p:ext uri="{BB962C8B-B14F-4D97-AF65-F5344CB8AC3E}">
        <p14:creationId xmlns:p14="http://schemas.microsoft.com/office/powerpoint/2010/main" val="4246367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ChainShot Project</a:t>
            </a:r>
            <a:endParaRPr lang="en-AU" dirty="0"/>
          </a:p>
        </p:txBody>
      </p:sp>
      <p:sp>
        <p:nvSpPr>
          <p:cNvPr id="3" name="Subtitle 2"/>
          <p:cNvSpPr>
            <a:spLocks noGrp="1"/>
          </p:cNvSpPr>
          <p:nvPr>
            <p:ph type="subTitle" idx="1"/>
          </p:nvPr>
        </p:nvSpPr>
        <p:spPr/>
        <p:txBody>
          <a:bodyPr/>
          <a:lstStyle/>
          <a:p>
            <a:r>
              <a:rPr lang="en-AU" dirty="0" smtClean="0"/>
              <a:t>Block-chain for Insurance Data Management </a:t>
            </a:r>
            <a:endParaRPr lang="en-AU" dirty="0"/>
          </a:p>
        </p:txBody>
      </p:sp>
    </p:spTree>
    <p:extLst>
      <p:ext uri="{BB962C8B-B14F-4D97-AF65-F5344CB8AC3E}">
        <p14:creationId xmlns:p14="http://schemas.microsoft.com/office/powerpoint/2010/main" val="3606427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852936"/>
            <a:ext cx="8229600" cy="1143000"/>
          </a:xfrm>
        </p:spPr>
        <p:txBody>
          <a:bodyPr/>
          <a:lstStyle/>
          <a:p>
            <a:r>
              <a:rPr lang="en-AU" dirty="0" smtClean="0"/>
              <a:t>Thanks!</a:t>
            </a:r>
            <a:endParaRPr lang="en-AU" dirty="0"/>
          </a:p>
        </p:txBody>
      </p:sp>
    </p:spTree>
    <p:extLst>
      <p:ext uri="{BB962C8B-B14F-4D97-AF65-F5344CB8AC3E}">
        <p14:creationId xmlns:p14="http://schemas.microsoft.com/office/powerpoint/2010/main" val="2940756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t>Problem:</a:t>
            </a:r>
            <a:endParaRPr lang="en-AU" dirty="0"/>
          </a:p>
        </p:txBody>
      </p:sp>
      <p:sp>
        <p:nvSpPr>
          <p:cNvPr id="4" name="Content Placeholder 3"/>
          <p:cNvSpPr>
            <a:spLocks noGrp="1"/>
          </p:cNvSpPr>
          <p:nvPr>
            <p:ph idx="1"/>
          </p:nvPr>
        </p:nvSpPr>
        <p:spPr/>
        <p:txBody>
          <a:bodyPr>
            <a:normAutofit fontScale="77500" lnSpcReduction="20000"/>
          </a:bodyPr>
          <a:lstStyle/>
          <a:p>
            <a:pPr marL="0" indent="0">
              <a:buNone/>
            </a:pPr>
            <a:r>
              <a:rPr lang="en-GB" dirty="0" smtClean="0"/>
              <a:t>Data </a:t>
            </a:r>
            <a:r>
              <a:rPr lang="en-GB" dirty="0"/>
              <a:t>sourcing and management in large insurance companies, operating in multiple regions, and interacting with third-party systems, is a significant industry challenge resulting in inaccurate and inconsistent management reporting and financial analysis. To combat this risk, insurance companies undertake expensive data warehousing projects, often spending millions of dollars on implementation, maintenance, and support, to solve intra company data management issues. The end-state, however, becomes more complex when systems are in different regions espousing differing data policies and privacy restrictions, particularly when required to interact with third party systems outside of the company’s network. </a:t>
            </a:r>
            <a:endParaRPr lang="en-AU" dirty="0"/>
          </a:p>
        </p:txBody>
      </p:sp>
    </p:spTree>
    <p:extLst>
      <p:ext uri="{BB962C8B-B14F-4D97-AF65-F5344CB8AC3E}">
        <p14:creationId xmlns:p14="http://schemas.microsoft.com/office/powerpoint/2010/main" val="1741577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Solution:</a:t>
            </a:r>
            <a:endParaRPr lang="en-AU" dirty="0"/>
          </a:p>
        </p:txBody>
      </p:sp>
      <p:sp>
        <p:nvSpPr>
          <p:cNvPr id="3" name="Content Placeholder 2"/>
          <p:cNvSpPr>
            <a:spLocks noGrp="1"/>
          </p:cNvSpPr>
          <p:nvPr>
            <p:ph idx="1"/>
          </p:nvPr>
        </p:nvSpPr>
        <p:spPr/>
        <p:txBody>
          <a:bodyPr/>
          <a:lstStyle/>
          <a:p>
            <a:pPr marL="0" indent="0">
              <a:buNone/>
            </a:pPr>
            <a:r>
              <a:rPr lang="en-GB" dirty="0"/>
              <a:t>Use of a digital ledger, which can be accessed by authorized node owners and updated real time in a block chain network, and act as a substitute to data file exchange.</a:t>
            </a:r>
            <a:endParaRPr lang="en-AU" dirty="0"/>
          </a:p>
        </p:txBody>
      </p:sp>
    </p:spTree>
    <p:extLst>
      <p:ext uri="{BB962C8B-B14F-4D97-AF65-F5344CB8AC3E}">
        <p14:creationId xmlns:p14="http://schemas.microsoft.com/office/powerpoint/2010/main" val="1324555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Activity Mapping:</a:t>
            </a:r>
            <a:endParaRPr lang="en-AU" dirty="0"/>
          </a:p>
        </p:txBody>
      </p:sp>
      <p:pic>
        <p:nvPicPr>
          <p:cNvPr id="4" name="Content Placeholder 3"/>
          <p:cNvPicPr>
            <a:picLocks noGrp="1"/>
          </p:cNvPicPr>
          <p:nvPr>
            <p:ph idx="1"/>
          </p:nvPr>
        </p:nvPicPr>
        <p:blipFill>
          <a:blip r:embed="rId2"/>
          <a:stretch>
            <a:fillRect/>
          </a:stretch>
        </p:blipFill>
        <p:spPr>
          <a:xfrm>
            <a:off x="917575" y="1793081"/>
            <a:ext cx="7308850" cy="4140200"/>
          </a:xfrm>
          <a:prstGeom prst="rect">
            <a:avLst/>
          </a:prstGeom>
        </p:spPr>
      </p:pic>
    </p:spTree>
    <p:extLst>
      <p:ext uri="{BB962C8B-B14F-4D97-AF65-F5344CB8AC3E}">
        <p14:creationId xmlns:p14="http://schemas.microsoft.com/office/powerpoint/2010/main" val="2195331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Idea in Theory:</a:t>
            </a:r>
            <a:endParaRPr lang="en-AU" dirty="0"/>
          </a:p>
        </p:txBody>
      </p:sp>
      <p:sp>
        <p:nvSpPr>
          <p:cNvPr id="3" name="Content Placeholder 2"/>
          <p:cNvSpPr>
            <a:spLocks noGrp="1"/>
          </p:cNvSpPr>
          <p:nvPr>
            <p:ph idx="1"/>
          </p:nvPr>
        </p:nvSpPr>
        <p:spPr/>
        <p:txBody>
          <a:bodyPr>
            <a:normAutofit fontScale="70000" lnSpcReduction="20000"/>
          </a:bodyPr>
          <a:lstStyle/>
          <a:p>
            <a:r>
              <a:rPr lang="en-GB" dirty="0"/>
              <a:t>Insurance policy lifecycle can be represented in a series of reinforcing steps, from inception to termination, which can be defined as </a:t>
            </a:r>
            <a:r>
              <a:rPr lang="en-GB" dirty="0" smtClean="0"/>
              <a:t>transactions</a:t>
            </a:r>
          </a:p>
          <a:p>
            <a:r>
              <a:rPr lang="en-GB" dirty="0"/>
              <a:t>Each transaction type can be represented as a block, which will contain the data in an encrypted format using </a:t>
            </a:r>
            <a:r>
              <a:rPr lang="en-GB" dirty="0" smtClean="0"/>
              <a:t>cryptography</a:t>
            </a:r>
          </a:p>
          <a:p>
            <a:r>
              <a:rPr lang="en-GB" dirty="0"/>
              <a:t>Each block with encrypted data will reinforce on the previous one to build and complete the lifecycle of the respective policy. These transactions can be a shared with a network of nodes or stake holders who can view and update the relevant blocks as per the process using the encryption key assigned by insurer</a:t>
            </a:r>
            <a:r>
              <a:rPr lang="en-GB" dirty="0" smtClean="0"/>
              <a:t>.</a:t>
            </a:r>
          </a:p>
          <a:p>
            <a:r>
              <a:rPr lang="en-GB" dirty="0"/>
              <a:t>Since the lifecycle of a policy is transparent within a network, data about the policy and transactions can be viewed real time with all the parties </a:t>
            </a:r>
            <a:r>
              <a:rPr lang="en-GB" dirty="0" smtClean="0"/>
              <a:t>involved.</a:t>
            </a:r>
            <a:endParaRPr lang="en-AU" dirty="0"/>
          </a:p>
        </p:txBody>
      </p:sp>
    </p:spTree>
    <p:extLst>
      <p:ext uri="{BB962C8B-B14F-4D97-AF65-F5344CB8AC3E}">
        <p14:creationId xmlns:p14="http://schemas.microsoft.com/office/powerpoint/2010/main" val="2108057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Codifying Transactions Using SHA-256 cryptography</a:t>
            </a:r>
            <a:endParaRPr lang="en-AU" dirty="0"/>
          </a:p>
        </p:txBody>
      </p:sp>
      <p:sp>
        <p:nvSpPr>
          <p:cNvPr id="6" name="Content Placeholder 5"/>
          <p:cNvSpPr>
            <a:spLocks noGrp="1"/>
          </p:cNvSpPr>
          <p:nvPr>
            <p:ph idx="1"/>
          </p:nvPr>
        </p:nvSpPr>
        <p:spPr/>
        <p:txBody>
          <a:bodyPr>
            <a:normAutofit fontScale="92500" lnSpcReduction="20000"/>
          </a:bodyPr>
          <a:lstStyle/>
          <a:p>
            <a:pPr marL="0" lvl="0" indent="0">
              <a:buNone/>
            </a:pPr>
            <a:r>
              <a:rPr lang="en-GB" b="1" dirty="0"/>
              <a:t>Policy sample data in a block</a:t>
            </a:r>
            <a:r>
              <a:rPr lang="en-GB" dirty="0"/>
              <a:t>-</a:t>
            </a:r>
            <a:endParaRPr lang="en-AU" dirty="0"/>
          </a:p>
          <a:p>
            <a:pPr marL="0" indent="0">
              <a:buNone/>
            </a:pPr>
            <a:r>
              <a:rPr lang="en-GB" dirty="0"/>
              <a:t> </a:t>
            </a:r>
            <a:endParaRPr lang="en-AU" dirty="0"/>
          </a:p>
          <a:p>
            <a:r>
              <a:rPr lang="en-GB" b="1" dirty="0"/>
              <a:t>Data Structure- </a:t>
            </a:r>
            <a:r>
              <a:rPr lang="en-GB" dirty="0"/>
              <a:t>Transaction Indicator-Policy Number-Transaction type (original premium)-Premium Amount- Payment Mode- Timestamp</a:t>
            </a:r>
            <a:endParaRPr lang="en-AU" dirty="0"/>
          </a:p>
          <a:p>
            <a:r>
              <a:rPr lang="en-GB" b="1" dirty="0"/>
              <a:t>Actual Data-</a:t>
            </a:r>
            <a:r>
              <a:rPr lang="en-GB" dirty="0"/>
              <a:t> P-12345-1-200- bank transfer- 15/12/2021 00:23</a:t>
            </a:r>
            <a:endParaRPr lang="en-AU" dirty="0"/>
          </a:p>
          <a:p>
            <a:r>
              <a:rPr lang="en-GB" b="1" dirty="0"/>
              <a:t>Public Key-</a:t>
            </a:r>
            <a:r>
              <a:rPr lang="en-GB" dirty="0"/>
              <a:t> bde508d8050d435b9adca4a28656f3582190ed48a1bdb81408f35d52c7cd612a</a:t>
            </a:r>
            <a:endParaRPr lang="en-AU" dirty="0"/>
          </a:p>
          <a:p>
            <a:pPr marL="0" indent="0">
              <a:buNone/>
            </a:pPr>
            <a:endParaRPr lang="en-AU" dirty="0"/>
          </a:p>
        </p:txBody>
      </p:sp>
    </p:spTree>
    <p:extLst>
      <p:ext uri="{BB962C8B-B14F-4D97-AF65-F5344CB8AC3E}">
        <p14:creationId xmlns:p14="http://schemas.microsoft.com/office/powerpoint/2010/main" val="3166265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nvGraphicFramePr>
        <p:xfrm>
          <a:off x="1709420" y="2786793"/>
          <a:ext cx="5725160" cy="1761363"/>
        </p:xfrm>
        <a:graphic>
          <a:graphicData uri="http://schemas.openxmlformats.org/drawingml/2006/table">
            <a:tbl>
              <a:tblPr firstRow="1" firstCol="1" bandRow="1">
                <a:tableStyleId>{5C22544A-7EE6-4342-B048-85BDC9FD1C3A}</a:tableStyleId>
              </a:tblPr>
              <a:tblGrid>
                <a:gridCol w="1908175"/>
                <a:gridCol w="1908175"/>
                <a:gridCol w="1908810"/>
              </a:tblGrid>
              <a:tr h="0">
                <a:tc>
                  <a:txBody>
                    <a:bodyPr/>
                    <a:lstStyle/>
                    <a:p>
                      <a:pPr>
                        <a:lnSpc>
                          <a:spcPct val="107000"/>
                        </a:lnSpc>
                        <a:spcAft>
                          <a:spcPts val="0"/>
                        </a:spcAft>
                      </a:pPr>
                      <a:r>
                        <a:rPr lang="en-GB" sz="1200" dirty="0">
                          <a:effectLst/>
                        </a:rPr>
                        <a:t>Key</a:t>
                      </a:r>
                      <a:endParaRPr lang="en-AU" sz="1100" dirty="0">
                        <a:effectLst/>
                        <a:latin typeface="Calibri"/>
                        <a:ea typeface="Calibri"/>
                        <a:cs typeface="Times New Roman"/>
                      </a:endParaRPr>
                    </a:p>
                  </a:txBody>
                  <a:tcPr marL="68580" marR="68580" marT="0" marB="0"/>
                </a:tc>
                <a:tc>
                  <a:txBody>
                    <a:bodyPr/>
                    <a:lstStyle/>
                    <a:p>
                      <a:pPr>
                        <a:lnSpc>
                          <a:spcPct val="107000"/>
                        </a:lnSpc>
                        <a:spcAft>
                          <a:spcPts val="0"/>
                        </a:spcAft>
                      </a:pPr>
                      <a:r>
                        <a:rPr lang="en-GB" sz="1200">
                          <a:effectLst/>
                        </a:rPr>
                        <a:t>Definition</a:t>
                      </a:r>
                      <a:endParaRPr lang="en-AU" sz="1100">
                        <a:effectLst/>
                        <a:latin typeface="Calibri"/>
                        <a:ea typeface="Calibri"/>
                        <a:cs typeface="Times New Roman"/>
                      </a:endParaRPr>
                    </a:p>
                  </a:txBody>
                  <a:tcPr marL="68580" marR="68580" marT="0" marB="0"/>
                </a:tc>
                <a:tc>
                  <a:txBody>
                    <a:bodyPr/>
                    <a:lstStyle/>
                    <a:p>
                      <a:pPr>
                        <a:lnSpc>
                          <a:spcPct val="107000"/>
                        </a:lnSpc>
                        <a:spcAft>
                          <a:spcPts val="0"/>
                        </a:spcAft>
                      </a:pPr>
                      <a:r>
                        <a:rPr lang="en-GB" sz="1200">
                          <a:effectLst/>
                        </a:rPr>
                        <a:t>Possible combinations</a:t>
                      </a:r>
                      <a:endParaRPr lang="en-AU" sz="1100">
                        <a:effectLst/>
                        <a:latin typeface="Calibri"/>
                        <a:ea typeface="Calibri"/>
                        <a:cs typeface="Times New Roman"/>
                      </a:endParaRPr>
                    </a:p>
                  </a:txBody>
                  <a:tcPr marL="68580" marR="68580" marT="0" marB="0"/>
                </a:tc>
              </a:tr>
              <a:tr h="0">
                <a:tc>
                  <a:txBody>
                    <a:bodyPr/>
                    <a:lstStyle/>
                    <a:p>
                      <a:pPr>
                        <a:lnSpc>
                          <a:spcPct val="107000"/>
                        </a:lnSpc>
                        <a:spcAft>
                          <a:spcPts val="0"/>
                        </a:spcAft>
                      </a:pPr>
                      <a:r>
                        <a:rPr lang="en-GB" sz="1200" dirty="0">
                          <a:effectLst/>
                        </a:rPr>
                        <a:t>Transaction Indicator</a:t>
                      </a:r>
                      <a:endParaRPr lang="en-AU" sz="1100" dirty="0">
                        <a:effectLst/>
                        <a:latin typeface="Calibri"/>
                        <a:ea typeface="Calibri"/>
                        <a:cs typeface="Times New Roman"/>
                      </a:endParaRPr>
                    </a:p>
                  </a:txBody>
                  <a:tcPr marL="68580" marR="68580" marT="0" marB="0"/>
                </a:tc>
                <a:tc>
                  <a:txBody>
                    <a:bodyPr/>
                    <a:lstStyle/>
                    <a:p>
                      <a:pPr>
                        <a:lnSpc>
                          <a:spcPct val="107000"/>
                        </a:lnSpc>
                        <a:spcAft>
                          <a:spcPts val="0"/>
                        </a:spcAft>
                      </a:pPr>
                      <a:r>
                        <a:rPr lang="en-GB" sz="1200">
                          <a:effectLst/>
                        </a:rPr>
                        <a:t>P for policy or C for claims</a:t>
                      </a:r>
                      <a:endParaRPr lang="en-AU" sz="1100">
                        <a:effectLst/>
                        <a:latin typeface="Calibri"/>
                        <a:ea typeface="Calibri"/>
                        <a:cs typeface="Times New Roman"/>
                      </a:endParaRPr>
                    </a:p>
                  </a:txBody>
                  <a:tcPr marL="68580" marR="68580" marT="0" marB="0"/>
                </a:tc>
                <a:tc>
                  <a:txBody>
                    <a:bodyPr/>
                    <a:lstStyle/>
                    <a:p>
                      <a:pPr>
                        <a:lnSpc>
                          <a:spcPct val="107000"/>
                        </a:lnSpc>
                        <a:spcAft>
                          <a:spcPts val="0"/>
                        </a:spcAft>
                      </a:pPr>
                      <a:r>
                        <a:rPr lang="en-GB" sz="1200">
                          <a:effectLst/>
                        </a:rPr>
                        <a:t>2</a:t>
                      </a:r>
                      <a:endParaRPr lang="en-AU" sz="1100">
                        <a:effectLst/>
                        <a:latin typeface="Calibri"/>
                        <a:ea typeface="Calibri"/>
                        <a:cs typeface="Times New Roman"/>
                      </a:endParaRPr>
                    </a:p>
                  </a:txBody>
                  <a:tcPr marL="68580" marR="68580" marT="0" marB="0"/>
                </a:tc>
              </a:tr>
              <a:tr h="0">
                <a:tc>
                  <a:txBody>
                    <a:bodyPr/>
                    <a:lstStyle/>
                    <a:p>
                      <a:pPr>
                        <a:lnSpc>
                          <a:spcPct val="107000"/>
                        </a:lnSpc>
                        <a:spcAft>
                          <a:spcPts val="0"/>
                        </a:spcAft>
                      </a:pPr>
                      <a:r>
                        <a:rPr lang="en-GB" sz="1200">
                          <a:effectLst/>
                        </a:rPr>
                        <a:t>Policy number</a:t>
                      </a:r>
                      <a:endParaRPr lang="en-AU" sz="1100">
                        <a:effectLst/>
                        <a:latin typeface="Calibri"/>
                        <a:ea typeface="Calibri"/>
                        <a:cs typeface="Times New Roman"/>
                      </a:endParaRPr>
                    </a:p>
                  </a:txBody>
                  <a:tcPr marL="68580" marR="68580" marT="0" marB="0"/>
                </a:tc>
                <a:tc>
                  <a:txBody>
                    <a:bodyPr/>
                    <a:lstStyle/>
                    <a:p>
                      <a:pPr>
                        <a:lnSpc>
                          <a:spcPct val="107000"/>
                        </a:lnSpc>
                        <a:spcAft>
                          <a:spcPts val="0"/>
                        </a:spcAft>
                      </a:pPr>
                      <a:r>
                        <a:rPr lang="en-GB" sz="1200">
                          <a:effectLst/>
                        </a:rPr>
                        <a:t>Number of policies in blockchain</a:t>
                      </a:r>
                      <a:endParaRPr lang="en-AU" sz="1100">
                        <a:effectLst/>
                        <a:latin typeface="Calibri"/>
                        <a:ea typeface="Calibri"/>
                        <a:cs typeface="Times New Roman"/>
                      </a:endParaRPr>
                    </a:p>
                  </a:txBody>
                  <a:tcPr marL="68580" marR="68580" marT="0" marB="0"/>
                </a:tc>
                <a:tc>
                  <a:txBody>
                    <a:bodyPr/>
                    <a:lstStyle/>
                    <a:p>
                      <a:pPr>
                        <a:lnSpc>
                          <a:spcPct val="107000"/>
                        </a:lnSpc>
                        <a:spcAft>
                          <a:spcPts val="0"/>
                        </a:spcAft>
                      </a:pPr>
                      <a:r>
                        <a:rPr lang="en-GB" sz="1200">
                          <a:effectLst/>
                        </a:rPr>
                        <a:t>1-n depending on the issuance</a:t>
                      </a:r>
                      <a:endParaRPr lang="en-AU" sz="1100">
                        <a:effectLst/>
                        <a:latin typeface="Calibri"/>
                        <a:ea typeface="Calibri"/>
                        <a:cs typeface="Times New Roman"/>
                      </a:endParaRPr>
                    </a:p>
                  </a:txBody>
                  <a:tcPr marL="68580" marR="68580" marT="0" marB="0"/>
                </a:tc>
              </a:tr>
              <a:tr h="0">
                <a:tc>
                  <a:txBody>
                    <a:bodyPr/>
                    <a:lstStyle/>
                    <a:p>
                      <a:pPr>
                        <a:lnSpc>
                          <a:spcPct val="107000"/>
                        </a:lnSpc>
                        <a:spcAft>
                          <a:spcPts val="0"/>
                        </a:spcAft>
                      </a:pPr>
                      <a:r>
                        <a:rPr lang="en-GB" sz="1200">
                          <a:effectLst/>
                        </a:rPr>
                        <a:t>Transaction type</a:t>
                      </a:r>
                      <a:endParaRPr lang="en-AU" sz="1100">
                        <a:effectLst/>
                        <a:latin typeface="Calibri"/>
                        <a:ea typeface="Calibri"/>
                        <a:cs typeface="Times New Roman"/>
                      </a:endParaRPr>
                    </a:p>
                  </a:txBody>
                  <a:tcPr marL="68580" marR="68580" marT="0" marB="0"/>
                </a:tc>
                <a:tc>
                  <a:txBody>
                    <a:bodyPr/>
                    <a:lstStyle/>
                    <a:p>
                      <a:pPr>
                        <a:lnSpc>
                          <a:spcPct val="107000"/>
                        </a:lnSpc>
                        <a:spcAft>
                          <a:spcPts val="0"/>
                        </a:spcAft>
                      </a:pPr>
                      <a:r>
                        <a:rPr lang="en-GB" sz="1200">
                          <a:effectLst/>
                        </a:rPr>
                        <a:t>Transaction type codes</a:t>
                      </a:r>
                      <a:endParaRPr lang="en-AU" sz="1100">
                        <a:effectLst/>
                        <a:latin typeface="Calibri"/>
                        <a:ea typeface="Calibri"/>
                        <a:cs typeface="Times New Roman"/>
                      </a:endParaRPr>
                    </a:p>
                  </a:txBody>
                  <a:tcPr marL="68580" marR="68580" marT="0" marB="0"/>
                </a:tc>
                <a:tc>
                  <a:txBody>
                    <a:bodyPr/>
                    <a:lstStyle/>
                    <a:p>
                      <a:pPr>
                        <a:lnSpc>
                          <a:spcPct val="107000"/>
                        </a:lnSpc>
                        <a:spcAft>
                          <a:spcPts val="0"/>
                        </a:spcAft>
                      </a:pPr>
                      <a:r>
                        <a:rPr lang="en-GB" sz="1200">
                          <a:effectLst/>
                        </a:rPr>
                        <a:t>98</a:t>
                      </a:r>
                      <a:endParaRPr lang="en-AU" sz="1100">
                        <a:effectLst/>
                        <a:latin typeface="Calibri"/>
                        <a:ea typeface="Calibri"/>
                        <a:cs typeface="Times New Roman"/>
                      </a:endParaRPr>
                    </a:p>
                  </a:txBody>
                  <a:tcPr marL="68580" marR="68580" marT="0" marB="0"/>
                </a:tc>
              </a:tr>
              <a:tr h="0">
                <a:tc>
                  <a:txBody>
                    <a:bodyPr/>
                    <a:lstStyle/>
                    <a:p>
                      <a:pPr>
                        <a:lnSpc>
                          <a:spcPct val="107000"/>
                        </a:lnSpc>
                        <a:spcAft>
                          <a:spcPts val="0"/>
                        </a:spcAft>
                      </a:pPr>
                      <a:r>
                        <a:rPr lang="en-GB" sz="1200">
                          <a:effectLst/>
                        </a:rPr>
                        <a:t>Amount</a:t>
                      </a:r>
                      <a:endParaRPr lang="en-AU" sz="1100">
                        <a:effectLst/>
                        <a:latin typeface="Calibri"/>
                        <a:ea typeface="Calibri"/>
                        <a:cs typeface="Times New Roman"/>
                      </a:endParaRPr>
                    </a:p>
                  </a:txBody>
                  <a:tcPr marL="68580" marR="68580" marT="0" marB="0"/>
                </a:tc>
                <a:tc>
                  <a:txBody>
                    <a:bodyPr/>
                    <a:lstStyle/>
                    <a:p>
                      <a:pPr>
                        <a:lnSpc>
                          <a:spcPct val="107000"/>
                        </a:lnSpc>
                        <a:spcAft>
                          <a:spcPts val="0"/>
                        </a:spcAft>
                      </a:pPr>
                      <a:r>
                        <a:rPr lang="en-GB" sz="1200">
                          <a:effectLst/>
                        </a:rPr>
                        <a:t>Premium Amount</a:t>
                      </a:r>
                      <a:endParaRPr lang="en-AU" sz="1100">
                        <a:effectLst/>
                        <a:latin typeface="Calibri"/>
                        <a:ea typeface="Calibri"/>
                        <a:cs typeface="Times New Roman"/>
                      </a:endParaRPr>
                    </a:p>
                  </a:txBody>
                  <a:tcPr marL="68580" marR="68580" marT="0" marB="0"/>
                </a:tc>
                <a:tc>
                  <a:txBody>
                    <a:bodyPr/>
                    <a:lstStyle/>
                    <a:p>
                      <a:pPr>
                        <a:lnSpc>
                          <a:spcPct val="107000"/>
                        </a:lnSpc>
                        <a:spcAft>
                          <a:spcPts val="0"/>
                        </a:spcAft>
                      </a:pPr>
                      <a:r>
                        <a:rPr lang="en-GB" sz="1200">
                          <a:effectLst/>
                        </a:rPr>
                        <a:t>As per the policy agreement </a:t>
                      </a:r>
                      <a:endParaRPr lang="en-AU" sz="1100">
                        <a:effectLst/>
                        <a:latin typeface="Calibri"/>
                        <a:ea typeface="Calibri"/>
                        <a:cs typeface="Times New Roman"/>
                      </a:endParaRPr>
                    </a:p>
                  </a:txBody>
                  <a:tcPr marL="68580" marR="68580" marT="0" marB="0"/>
                </a:tc>
              </a:tr>
              <a:tr h="0">
                <a:tc>
                  <a:txBody>
                    <a:bodyPr/>
                    <a:lstStyle/>
                    <a:p>
                      <a:pPr>
                        <a:lnSpc>
                          <a:spcPct val="107000"/>
                        </a:lnSpc>
                        <a:spcAft>
                          <a:spcPts val="0"/>
                        </a:spcAft>
                      </a:pPr>
                      <a:r>
                        <a:rPr lang="en-GB" sz="1200">
                          <a:effectLst/>
                        </a:rPr>
                        <a:t>Payment mode</a:t>
                      </a:r>
                      <a:endParaRPr lang="en-AU" sz="1100">
                        <a:effectLst/>
                        <a:latin typeface="Calibri"/>
                        <a:ea typeface="Calibri"/>
                        <a:cs typeface="Times New Roman"/>
                      </a:endParaRPr>
                    </a:p>
                  </a:txBody>
                  <a:tcPr marL="68580" marR="68580" marT="0" marB="0"/>
                </a:tc>
                <a:tc>
                  <a:txBody>
                    <a:bodyPr/>
                    <a:lstStyle/>
                    <a:p>
                      <a:pPr>
                        <a:lnSpc>
                          <a:spcPct val="107000"/>
                        </a:lnSpc>
                        <a:spcAft>
                          <a:spcPts val="0"/>
                        </a:spcAft>
                      </a:pPr>
                      <a:r>
                        <a:rPr lang="en-GB" sz="1200">
                          <a:effectLst/>
                        </a:rPr>
                        <a:t>Mode of payments</a:t>
                      </a:r>
                      <a:endParaRPr lang="en-AU" sz="1100">
                        <a:effectLst/>
                        <a:latin typeface="Calibri"/>
                        <a:ea typeface="Calibri"/>
                        <a:cs typeface="Times New Roman"/>
                      </a:endParaRPr>
                    </a:p>
                  </a:txBody>
                  <a:tcPr marL="68580" marR="68580" marT="0" marB="0"/>
                </a:tc>
                <a:tc>
                  <a:txBody>
                    <a:bodyPr/>
                    <a:lstStyle/>
                    <a:p>
                      <a:pPr>
                        <a:lnSpc>
                          <a:spcPct val="107000"/>
                        </a:lnSpc>
                        <a:spcAft>
                          <a:spcPts val="0"/>
                        </a:spcAft>
                      </a:pPr>
                      <a:r>
                        <a:rPr lang="en-GB" sz="1200">
                          <a:effectLst/>
                        </a:rPr>
                        <a:t>3-4</a:t>
                      </a:r>
                      <a:endParaRPr lang="en-AU" sz="1100">
                        <a:effectLst/>
                        <a:latin typeface="Calibri"/>
                        <a:ea typeface="Calibri"/>
                        <a:cs typeface="Times New Roman"/>
                      </a:endParaRPr>
                    </a:p>
                  </a:txBody>
                  <a:tcPr marL="68580" marR="68580" marT="0" marB="0"/>
                </a:tc>
              </a:tr>
              <a:tr h="0">
                <a:tc>
                  <a:txBody>
                    <a:bodyPr/>
                    <a:lstStyle/>
                    <a:p>
                      <a:pPr>
                        <a:lnSpc>
                          <a:spcPct val="107000"/>
                        </a:lnSpc>
                        <a:spcAft>
                          <a:spcPts val="0"/>
                        </a:spcAft>
                      </a:pPr>
                      <a:r>
                        <a:rPr lang="en-GB" sz="1200">
                          <a:effectLst/>
                        </a:rPr>
                        <a:t>Time stamp</a:t>
                      </a:r>
                      <a:endParaRPr lang="en-AU" sz="1100">
                        <a:effectLst/>
                        <a:latin typeface="Calibri"/>
                        <a:ea typeface="Calibri"/>
                        <a:cs typeface="Times New Roman"/>
                      </a:endParaRPr>
                    </a:p>
                  </a:txBody>
                  <a:tcPr marL="68580" marR="68580" marT="0" marB="0"/>
                </a:tc>
                <a:tc>
                  <a:txBody>
                    <a:bodyPr/>
                    <a:lstStyle/>
                    <a:p>
                      <a:pPr>
                        <a:lnSpc>
                          <a:spcPct val="107000"/>
                        </a:lnSpc>
                        <a:spcAft>
                          <a:spcPts val="0"/>
                        </a:spcAft>
                      </a:pPr>
                      <a:r>
                        <a:rPr lang="en-GB" sz="1200">
                          <a:effectLst/>
                        </a:rPr>
                        <a:t>Date and time of transaction</a:t>
                      </a:r>
                      <a:endParaRPr lang="en-AU" sz="1100">
                        <a:effectLst/>
                        <a:latin typeface="Calibri"/>
                        <a:ea typeface="Calibri"/>
                        <a:cs typeface="Times New Roman"/>
                      </a:endParaRPr>
                    </a:p>
                  </a:txBody>
                  <a:tcPr marL="68580" marR="68580" marT="0" marB="0"/>
                </a:tc>
                <a:tc>
                  <a:txBody>
                    <a:bodyPr/>
                    <a:lstStyle/>
                    <a:p>
                      <a:pPr>
                        <a:lnSpc>
                          <a:spcPct val="107000"/>
                        </a:lnSpc>
                        <a:spcAft>
                          <a:spcPts val="0"/>
                        </a:spcAft>
                      </a:pPr>
                      <a:r>
                        <a:rPr lang="en-GB" sz="1200" dirty="0">
                          <a:effectLst/>
                        </a:rPr>
                        <a:t>DD-MM-YYYY HH: SS combinations</a:t>
                      </a:r>
                      <a:endParaRPr lang="en-AU" sz="1100" dirty="0">
                        <a:effectLst/>
                        <a:latin typeface="Calibri"/>
                        <a:ea typeface="Calibri"/>
                        <a:cs typeface="Times New Roman"/>
                      </a:endParaRPr>
                    </a:p>
                  </a:txBody>
                  <a:tcPr marL="68580" marR="68580" marT="0" marB="0"/>
                </a:tc>
              </a:tr>
            </a:tbl>
          </a:graphicData>
        </a:graphic>
      </p:graphicFrame>
      <p:sp>
        <p:nvSpPr>
          <p:cNvPr id="3" name="TextBox 2"/>
          <p:cNvSpPr txBox="1"/>
          <p:nvPr/>
        </p:nvSpPr>
        <p:spPr>
          <a:xfrm>
            <a:off x="2806985" y="332656"/>
            <a:ext cx="3061159" cy="369332"/>
          </a:xfrm>
          <a:prstGeom prst="rect">
            <a:avLst/>
          </a:prstGeom>
          <a:noFill/>
        </p:spPr>
        <p:txBody>
          <a:bodyPr wrap="none" rtlCol="0">
            <a:spAutoFit/>
          </a:bodyPr>
          <a:lstStyle/>
          <a:p>
            <a:r>
              <a:rPr lang="en-GB" b="1" dirty="0"/>
              <a:t>Rainbow table for policy data-</a:t>
            </a:r>
            <a:endParaRPr lang="en-AU" dirty="0"/>
          </a:p>
        </p:txBody>
      </p:sp>
    </p:spTree>
    <p:extLst>
      <p:ext uri="{BB962C8B-B14F-4D97-AF65-F5344CB8AC3E}">
        <p14:creationId xmlns:p14="http://schemas.microsoft.com/office/powerpoint/2010/main" val="686386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Claim level data</a:t>
            </a:r>
            <a:endParaRPr lang="en-AU" dirty="0"/>
          </a:p>
        </p:txBody>
      </p:sp>
      <p:sp>
        <p:nvSpPr>
          <p:cNvPr id="3" name="Content Placeholder 2"/>
          <p:cNvSpPr>
            <a:spLocks noGrp="1"/>
          </p:cNvSpPr>
          <p:nvPr>
            <p:ph idx="1"/>
          </p:nvPr>
        </p:nvSpPr>
        <p:spPr/>
        <p:txBody>
          <a:bodyPr>
            <a:normAutofit fontScale="92500" lnSpcReduction="20000"/>
          </a:bodyPr>
          <a:lstStyle/>
          <a:p>
            <a:pPr marL="0" lvl="0" indent="0">
              <a:buNone/>
            </a:pPr>
            <a:r>
              <a:rPr lang="en-GB" b="1" dirty="0"/>
              <a:t>Claim sample data in a block-</a:t>
            </a:r>
            <a:r>
              <a:rPr lang="en-GB" dirty="0"/>
              <a:t> </a:t>
            </a:r>
            <a:endParaRPr lang="en-AU" dirty="0"/>
          </a:p>
          <a:p>
            <a:pPr marL="0" indent="0">
              <a:buNone/>
            </a:pPr>
            <a:endParaRPr lang="en-AU" dirty="0"/>
          </a:p>
          <a:p>
            <a:r>
              <a:rPr lang="en-GB" b="1" dirty="0"/>
              <a:t>Data Structure- </a:t>
            </a:r>
            <a:r>
              <a:rPr lang="en-GB" dirty="0"/>
              <a:t>Claim Number-Policy Number- transaction type code (new advice)-Claim Amount- Claimant name (ADAM SMITH)- Timestamp </a:t>
            </a:r>
            <a:endParaRPr lang="en-AU" dirty="0"/>
          </a:p>
          <a:p>
            <a:r>
              <a:rPr lang="en-GB" b="1" dirty="0"/>
              <a:t>Actual Data-</a:t>
            </a:r>
            <a:r>
              <a:rPr lang="en-GB" dirty="0"/>
              <a:t> C-12345A-12345-11-2000-ADAM SMITH-15/12/2021 00:23</a:t>
            </a:r>
            <a:endParaRPr lang="en-AU" dirty="0"/>
          </a:p>
          <a:p>
            <a:r>
              <a:rPr lang="en-GB" b="1" dirty="0"/>
              <a:t>Public Key-</a:t>
            </a:r>
            <a:r>
              <a:rPr lang="en-GB" dirty="0"/>
              <a:t> 55ab01084489e28f8d41d72f612fdafb14187552ce47421fc347b344eabb96dc</a:t>
            </a:r>
            <a:endParaRPr lang="en-AU" dirty="0"/>
          </a:p>
        </p:txBody>
      </p:sp>
    </p:spTree>
    <p:extLst>
      <p:ext uri="{BB962C8B-B14F-4D97-AF65-F5344CB8AC3E}">
        <p14:creationId xmlns:p14="http://schemas.microsoft.com/office/powerpoint/2010/main" val="4024993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000" b="1" dirty="0"/>
              <a:t>Rainbow table for claims </a:t>
            </a:r>
            <a:r>
              <a:rPr lang="en-GB" sz="2000" b="1" dirty="0" smtClean="0"/>
              <a:t>data-</a:t>
            </a:r>
            <a:endParaRPr lang="en-AU" sz="2000" dirty="0"/>
          </a:p>
        </p:txBody>
      </p:sp>
      <p:graphicFrame>
        <p:nvGraphicFramePr>
          <p:cNvPr id="4" name="Content Placeholder 3"/>
          <p:cNvGraphicFramePr>
            <a:graphicFrameLocks noGrp="1"/>
          </p:cNvGraphicFramePr>
          <p:nvPr>
            <p:ph idx="1"/>
          </p:nvPr>
        </p:nvGraphicFramePr>
        <p:xfrm>
          <a:off x="1709420" y="2101818"/>
          <a:ext cx="5725160" cy="2866517"/>
        </p:xfrm>
        <a:graphic>
          <a:graphicData uri="http://schemas.openxmlformats.org/drawingml/2006/table">
            <a:tbl>
              <a:tblPr firstRow="1" firstCol="1" bandRow="1">
                <a:tableStyleId>{5C22544A-7EE6-4342-B048-85BDC9FD1C3A}</a:tableStyleId>
              </a:tblPr>
              <a:tblGrid>
                <a:gridCol w="1908175"/>
                <a:gridCol w="1908175"/>
                <a:gridCol w="1908810"/>
              </a:tblGrid>
              <a:tr h="0">
                <a:tc>
                  <a:txBody>
                    <a:bodyPr/>
                    <a:lstStyle/>
                    <a:p>
                      <a:pPr>
                        <a:lnSpc>
                          <a:spcPct val="107000"/>
                        </a:lnSpc>
                        <a:spcAft>
                          <a:spcPts val="0"/>
                        </a:spcAft>
                      </a:pPr>
                      <a:r>
                        <a:rPr lang="en-GB" sz="1200">
                          <a:effectLst/>
                        </a:rPr>
                        <a:t>Key</a:t>
                      </a:r>
                      <a:endParaRPr lang="en-AU" sz="1100">
                        <a:effectLst/>
                        <a:latin typeface="Calibri"/>
                        <a:ea typeface="Calibri"/>
                        <a:cs typeface="Times New Roman"/>
                      </a:endParaRPr>
                    </a:p>
                  </a:txBody>
                  <a:tcPr marL="68580" marR="68580" marT="0" marB="0"/>
                </a:tc>
                <a:tc>
                  <a:txBody>
                    <a:bodyPr/>
                    <a:lstStyle/>
                    <a:p>
                      <a:pPr>
                        <a:lnSpc>
                          <a:spcPct val="107000"/>
                        </a:lnSpc>
                        <a:spcAft>
                          <a:spcPts val="0"/>
                        </a:spcAft>
                      </a:pPr>
                      <a:r>
                        <a:rPr lang="en-GB" sz="1200">
                          <a:effectLst/>
                        </a:rPr>
                        <a:t>Definition</a:t>
                      </a:r>
                      <a:endParaRPr lang="en-AU" sz="1100">
                        <a:effectLst/>
                        <a:latin typeface="Calibri"/>
                        <a:ea typeface="Calibri"/>
                        <a:cs typeface="Times New Roman"/>
                      </a:endParaRPr>
                    </a:p>
                  </a:txBody>
                  <a:tcPr marL="68580" marR="68580" marT="0" marB="0"/>
                </a:tc>
                <a:tc>
                  <a:txBody>
                    <a:bodyPr/>
                    <a:lstStyle/>
                    <a:p>
                      <a:pPr>
                        <a:lnSpc>
                          <a:spcPct val="107000"/>
                        </a:lnSpc>
                        <a:spcAft>
                          <a:spcPts val="0"/>
                        </a:spcAft>
                      </a:pPr>
                      <a:r>
                        <a:rPr lang="en-GB" sz="1200">
                          <a:effectLst/>
                        </a:rPr>
                        <a:t>Possible combinations</a:t>
                      </a:r>
                      <a:endParaRPr lang="en-AU" sz="1100">
                        <a:effectLst/>
                        <a:latin typeface="Calibri"/>
                        <a:ea typeface="Calibri"/>
                        <a:cs typeface="Times New Roman"/>
                      </a:endParaRPr>
                    </a:p>
                  </a:txBody>
                  <a:tcPr marL="68580" marR="68580" marT="0" marB="0"/>
                </a:tc>
              </a:tr>
              <a:tr h="0">
                <a:tc>
                  <a:txBody>
                    <a:bodyPr/>
                    <a:lstStyle/>
                    <a:p>
                      <a:pPr>
                        <a:lnSpc>
                          <a:spcPct val="107000"/>
                        </a:lnSpc>
                        <a:spcAft>
                          <a:spcPts val="0"/>
                        </a:spcAft>
                      </a:pPr>
                      <a:r>
                        <a:rPr lang="en-GB" sz="1200">
                          <a:effectLst/>
                        </a:rPr>
                        <a:t>Transaction indicator</a:t>
                      </a:r>
                      <a:endParaRPr lang="en-AU" sz="1100">
                        <a:effectLst/>
                        <a:latin typeface="Calibri"/>
                        <a:ea typeface="Calibri"/>
                        <a:cs typeface="Times New Roman"/>
                      </a:endParaRPr>
                    </a:p>
                  </a:txBody>
                  <a:tcPr marL="68580" marR="68580" marT="0" marB="0"/>
                </a:tc>
                <a:tc>
                  <a:txBody>
                    <a:bodyPr/>
                    <a:lstStyle/>
                    <a:p>
                      <a:pPr>
                        <a:lnSpc>
                          <a:spcPct val="107000"/>
                        </a:lnSpc>
                        <a:spcAft>
                          <a:spcPts val="0"/>
                        </a:spcAft>
                      </a:pPr>
                      <a:r>
                        <a:rPr lang="en-GB" sz="1200">
                          <a:effectLst/>
                        </a:rPr>
                        <a:t>P for policy or C for claims</a:t>
                      </a:r>
                      <a:endParaRPr lang="en-AU" sz="1100">
                        <a:effectLst/>
                        <a:latin typeface="Calibri"/>
                        <a:ea typeface="Calibri"/>
                        <a:cs typeface="Times New Roman"/>
                      </a:endParaRPr>
                    </a:p>
                  </a:txBody>
                  <a:tcPr marL="68580" marR="68580" marT="0" marB="0"/>
                </a:tc>
                <a:tc>
                  <a:txBody>
                    <a:bodyPr/>
                    <a:lstStyle/>
                    <a:p>
                      <a:pPr>
                        <a:lnSpc>
                          <a:spcPct val="107000"/>
                        </a:lnSpc>
                        <a:spcAft>
                          <a:spcPts val="0"/>
                        </a:spcAft>
                      </a:pPr>
                      <a:r>
                        <a:rPr lang="en-GB" sz="1200">
                          <a:effectLst/>
                        </a:rPr>
                        <a:t>2</a:t>
                      </a:r>
                      <a:endParaRPr lang="en-AU" sz="1100">
                        <a:effectLst/>
                        <a:latin typeface="Calibri"/>
                        <a:ea typeface="Calibri"/>
                        <a:cs typeface="Times New Roman"/>
                      </a:endParaRPr>
                    </a:p>
                  </a:txBody>
                  <a:tcPr marL="68580" marR="68580" marT="0" marB="0"/>
                </a:tc>
              </a:tr>
              <a:tr h="0">
                <a:tc>
                  <a:txBody>
                    <a:bodyPr/>
                    <a:lstStyle/>
                    <a:p>
                      <a:pPr>
                        <a:lnSpc>
                          <a:spcPct val="107000"/>
                        </a:lnSpc>
                        <a:spcAft>
                          <a:spcPts val="0"/>
                        </a:spcAft>
                      </a:pPr>
                      <a:r>
                        <a:rPr lang="en-GB" sz="1200">
                          <a:effectLst/>
                        </a:rPr>
                        <a:t>Claim number</a:t>
                      </a:r>
                      <a:endParaRPr lang="en-AU" sz="1100">
                        <a:effectLst/>
                        <a:latin typeface="Calibri"/>
                        <a:ea typeface="Calibri"/>
                        <a:cs typeface="Times New Roman"/>
                      </a:endParaRPr>
                    </a:p>
                  </a:txBody>
                  <a:tcPr marL="68580" marR="68580" marT="0" marB="0"/>
                </a:tc>
                <a:tc>
                  <a:txBody>
                    <a:bodyPr/>
                    <a:lstStyle/>
                    <a:p>
                      <a:pPr>
                        <a:lnSpc>
                          <a:spcPct val="107000"/>
                        </a:lnSpc>
                        <a:spcAft>
                          <a:spcPts val="0"/>
                        </a:spcAft>
                      </a:pPr>
                      <a:r>
                        <a:rPr lang="en-GB" sz="1200">
                          <a:effectLst/>
                        </a:rPr>
                        <a:t>Claim + Feature reference</a:t>
                      </a:r>
                      <a:endParaRPr lang="en-AU" sz="1100">
                        <a:effectLst/>
                        <a:latin typeface="Calibri"/>
                        <a:ea typeface="Calibri"/>
                        <a:cs typeface="Times New Roman"/>
                      </a:endParaRPr>
                    </a:p>
                  </a:txBody>
                  <a:tcPr marL="68580" marR="68580" marT="0" marB="0"/>
                </a:tc>
                <a:tc>
                  <a:txBody>
                    <a:bodyPr/>
                    <a:lstStyle/>
                    <a:p>
                      <a:pPr>
                        <a:lnSpc>
                          <a:spcPct val="107000"/>
                        </a:lnSpc>
                        <a:spcAft>
                          <a:spcPts val="0"/>
                        </a:spcAft>
                      </a:pPr>
                      <a:r>
                        <a:rPr lang="en-GB" sz="1200">
                          <a:effectLst/>
                        </a:rPr>
                        <a:t>Specific claim numbers will correspond against policy number as per the policy document (1-n). Feature reference will be as per the product type (A-Z). </a:t>
                      </a:r>
                      <a:endParaRPr lang="en-AU" sz="1100">
                        <a:effectLst/>
                        <a:latin typeface="Calibri"/>
                        <a:ea typeface="Calibri"/>
                        <a:cs typeface="Times New Roman"/>
                      </a:endParaRPr>
                    </a:p>
                  </a:txBody>
                  <a:tcPr marL="68580" marR="68580" marT="0" marB="0"/>
                </a:tc>
              </a:tr>
              <a:tr h="0">
                <a:tc>
                  <a:txBody>
                    <a:bodyPr/>
                    <a:lstStyle/>
                    <a:p>
                      <a:pPr>
                        <a:lnSpc>
                          <a:spcPct val="107000"/>
                        </a:lnSpc>
                        <a:spcAft>
                          <a:spcPts val="0"/>
                        </a:spcAft>
                      </a:pPr>
                      <a:r>
                        <a:rPr lang="en-GB" sz="1200">
                          <a:effectLst/>
                        </a:rPr>
                        <a:t>Policy number</a:t>
                      </a:r>
                      <a:endParaRPr lang="en-AU" sz="1100">
                        <a:effectLst/>
                        <a:latin typeface="Calibri"/>
                        <a:ea typeface="Calibri"/>
                        <a:cs typeface="Times New Roman"/>
                      </a:endParaRPr>
                    </a:p>
                  </a:txBody>
                  <a:tcPr marL="68580" marR="68580" marT="0" marB="0"/>
                </a:tc>
                <a:tc>
                  <a:txBody>
                    <a:bodyPr/>
                    <a:lstStyle/>
                    <a:p>
                      <a:pPr>
                        <a:lnSpc>
                          <a:spcPct val="107000"/>
                        </a:lnSpc>
                        <a:spcAft>
                          <a:spcPts val="0"/>
                        </a:spcAft>
                      </a:pPr>
                      <a:r>
                        <a:rPr lang="en-GB" sz="1200">
                          <a:effectLst/>
                        </a:rPr>
                        <a:t>Number of policies in blockchain</a:t>
                      </a:r>
                      <a:endParaRPr lang="en-AU" sz="1100">
                        <a:effectLst/>
                        <a:latin typeface="Calibri"/>
                        <a:ea typeface="Calibri"/>
                        <a:cs typeface="Times New Roman"/>
                      </a:endParaRPr>
                    </a:p>
                  </a:txBody>
                  <a:tcPr marL="68580" marR="68580" marT="0" marB="0"/>
                </a:tc>
                <a:tc>
                  <a:txBody>
                    <a:bodyPr/>
                    <a:lstStyle/>
                    <a:p>
                      <a:pPr>
                        <a:lnSpc>
                          <a:spcPct val="107000"/>
                        </a:lnSpc>
                        <a:spcAft>
                          <a:spcPts val="0"/>
                        </a:spcAft>
                      </a:pPr>
                      <a:r>
                        <a:rPr lang="en-GB" sz="1200">
                          <a:effectLst/>
                        </a:rPr>
                        <a:t>1-n depending on the issuance</a:t>
                      </a:r>
                      <a:endParaRPr lang="en-AU" sz="1100">
                        <a:effectLst/>
                        <a:latin typeface="Calibri"/>
                        <a:ea typeface="Calibri"/>
                        <a:cs typeface="Times New Roman"/>
                      </a:endParaRPr>
                    </a:p>
                  </a:txBody>
                  <a:tcPr marL="68580" marR="68580" marT="0" marB="0"/>
                </a:tc>
              </a:tr>
              <a:tr h="0">
                <a:tc>
                  <a:txBody>
                    <a:bodyPr/>
                    <a:lstStyle/>
                    <a:p>
                      <a:pPr>
                        <a:lnSpc>
                          <a:spcPct val="107000"/>
                        </a:lnSpc>
                        <a:spcAft>
                          <a:spcPts val="0"/>
                        </a:spcAft>
                      </a:pPr>
                      <a:r>
                        <a:rPr lang="en-GB" sz="1200">
                          <a:effectLst/>
                        </a:rPr>
                        <a:t>Transaction type</a:t>
                      </a:r>
                      <a:endParaRPr lang="en-AU" sz="1100">
                        <a:effectLst/>
                        <a:latin typeface="Calibri"/>
                        <a:ea typeface="Calibri"/>
                        <a:cs typeface="Times New Roman"/>
                      </a:endParaRPr>
                    </a:p>
                  </a:txBody>
                  <a:tcPr marL="68580" marR="68580" marT="0" marB="0"/>
                </a:tc>
                <a:tc>
                  <a:txBody>
                    <a:bodyPr/>
                    <a:lstStyle/>
                    <a:p>
                      <a:pPr>
                        <a:lnSpc>
                          <a:spcPct val="107000"/>
                        </a:lnSpc>
                        <a:spcAft>
                          <a:spcPts val="0"/>
                        </a:spcAft>
                      </a:pPr>
                      <a:r>
                        <a:rPr lang="en-GB" sz="1200">
                          <a:effectLst/>
                        </a:rPr>
                        <a:t>Transaction type codes</a:t>
                      </a:r>
                      <a:endParaRPr lang="en-AU" sz="1100">
                        <a:effectLst/>
                        <a:latin typeface="Calibri"/>
                        <a:ea typeface="Calibri"/>
                        <a:cs typeface="Times New Roman"/>
                      </a:endParaRPr>
                    </a:p>
                  </a:txBody>
                  <a:tcPr marL="68580" marR="68580" marT="0" marB="0"/>
                </a:tc>
                <a:tc>
                  <a:txBody>
                    <a:bodyPr/>
                    <a:lstStyle/>
                    <a:p>
                      <a:pPr>
                        <a:lnSpc>
                          <a:spcPct val="107000"/>
                        </a:lnSpc>
                        <a:spcAft>
                          <a:spcPts val="0"/>
                        </a:spcAft>
                      </a:pPr>
                      <a:r>
                        <a:rPr lang="en-GB" sz="1200">
                          <a:effectLst/>
                        </a:rPr>
                        <a:t>98</a:t>
                      </a:r>
                      <a:endParaRPr lang="en-AU" sz="1100">
                        <a:effectLst/>
                        <a:latin typeface="Calibri"/>
                        <a:ea typeface="Calibri"/>
                        <a:cs typeface="Times New Roman"/>
                      </a:endParaRPr>
                    </a:p>
                  </a:txBody>
                  <a:tcPr marL="68580" marR="68580" marT="0" marB="0"/>
                </a:tc>
              </a:tr>
              <a:tr h="0">
                <a:tc>
                  <a:txBody>
                    <a:bodyPr/>
                    <a:lstStyle/>
                    <a:p>
                      <a:pPr>
                        <a:lnSpc>
                          <a:spcPct val="107000"/>
                        </a:lnSpc>
                        <a:spcAft>
                          <a:spcPts val="0"/>
                        </a:spcAft>
                      </a:pPr>
                      <a:r>
                        <a:rPr lang="en-GB" sz="1200">
                          <a:effectLst/>
                        </a:rPr>
                        <a:t>Amount</a:t>
                      </a:r>
                      <a:endParaRPr lang="en-AU" sz="1100">
                        <a:effectLst/>
                        <a:latin typeface="Calibri"/>
                        <a:ea typeface="Calibri"/>
                        <a:cs typeface="Times New Roman"/>
                      </a:endParaRPr>
                    </a:p>
                  </a:txBody>
                  <a:tcPr marL="68580" marR="68580" marT="0" marB="0"/>
                </a:tc>
                <a:tc>
                  <a:txBody>
                    <a:bodyPr/>
                    <a:lstStyle/>
                    <a:p>
                      <a:pPr>
                        <a:lnSpc>
                          <a:spcPct val="107000"/>
                        </a:lnSpc>
                        <a:spcAft>
                          <a:spcPts val="0"/>
                        </a:spcAft>
                      </a:pPr>
                      <a:r>
                        <a:rPr lang="en-GB" sz="1200">
                          <a:effectLst/>
                        </a:rPr>
                        <a:t>Claim Amount</a:t>
                      </a:r>
                      <a:endParaRPr lang="en-AU" sz="1100">
                        <a:effectLst/>
                        <a:latin typeface="Calibri"/>
                        <a:ea typeface="Calibri"/>
                        <a:cs typeface="Times New Roman"/>
                      </a:endParaRPr>
                    </a:p>
                  </a:txBody>
                  <a:tcPr marL="68580" marR="68580" marT="0" marB="0"/>
                </a:tc>
                <a:tc>
                  <a:txBody>
                    <a:bodyPr/>
                    <a:lstStyle/>
                    <a:p>
                      <a:pPr>
                        <a:lnSpc>
                          <a:spcPct val="107000"/>
                        </a:lnSpc>
                        <a:spcAft>
                          <a:spcPts val="0"/>
                        </a:spcAft>
                      </a:pPr>
                      <a:r>
                        <a:rPr lang="en-GB" sz="1200">
                          <a:effectLst/>
                        </a:rPr>
                        <a:t>As per the policy limit </a:t>
                      </a:r>
                      <a:endParaRPr lang="en-AU" sz="1100">
                        <a:effectLst/>
                        <a:latin typeface="Calibri"/>
                        <a:ea typeface="Calibri"/>
                        <a:cs typeface="Times New Roman"/>
                      </a:endParaRPr>
                    </a:p>
                  </a:txBody>
                  <a:tcPr marL="68580" marR="68580" marT="0" marB="0"/>
                </a:tc>
              </a:tr>
              <a:tr h="0">
                <a:tc>
                  <a:txBody>
                    <a:bodyPr/>
                    <a:lstStyle/>
                    <a:p>
                      <a:pPr>
                        <a:lnSpc>
                          <a:spcPct val="107000"/>
                        </a:lnSpc>
                        <a:spcAft>
                          <a:spcPts val="0"/>
                        </a:spcAft>
                      </a:pPr>
                      <a:r>
                        <a:rPr lang="en-GB" sz="1200">
                          <a:effectLst/>
                        </a:rPr>
                        <a:t>Claimant name</a:t>
                      </a:r>
                      <a:endParaRPr lang="en-AU" sz="1100">
                        <a:effectLst/>
                        <a:latin typeface="Calibri"/>
                        <a:ea typeface="Calibri"/>
                        <a:cs typeface="Times New Roman"/>
                      </a:endParaRPr>
                    </a:p>
                  </a:txBody>
                  <a:tcPr marL="68580" marR="68580" marT="0" marB="0"/>
                </a:tc>
                <a:tc>
                  <a:txBody>
                    <a:bodyPr/>
                    <a:lstStyle/>
                    <a:p>
                      <a:pPr>
                        <a:lnSpc>
                          <a:spcPct val="107000"/>
                        </a:lnSpc>
                        <a:spcAft>
                          <a:spcPts val="0"/>
                        </a:spcAft>
                      </a:pPr>
                      <a:r>
                        <a:rPr lang="en-GB" sz="1200">
                          <a:effectLst/>
                        </a:rPr>
                        <a:t>Name of the claimant</a:t>
                      </a:r>
                      <a:endParaRPr lang="en-AU" sz="1100">
                        <a:effectLst/>
                        <a:latin typeface="Calibri"/>
                        <a:ea typeface="Calibri"/>
                        <a:cs typeface="Times New Roman"/>
                      </a:endParaRPr>
                    </a:p>
                  </a:txBody>
                  <a:tcPr marL="68580" marR="68580" marT="0" marB="0"/>
                </a:tc>
                <a:tc>
                  <a:txBody>
                    <a:bodyPr/>
                    <a:lstStyle/>
                    <a:p>
                      <a:pPr>
                        <a:lnSpc>
                          <a:spcPct val="107000"/>
                        </a:lnSpc>
                        <a:spcAft>
                          <a:spcPts val="0"/>
                        </a:spcAft>
                      </a:pPr>
                      <a:r>
                        <a:rPr lang="en-GB" sz="1200">
                          <a:effectLst/>
                        </a:rPr>
                        <a:t>As per the policy agreement</a:t>
                      </a:r>
                      <a:endParaRPr lang="en-AU" sz="1100">
                        <a:effectLst/>
                        <a:latin typeface="Calibri"/>
                        <a:ea typeface="Calibri"/>
                        <a:cs typeface="Times New Roman"/>
                      </a:endParaRPr>
                    </a:p>
                  </a:txBody>
                  <a:tcPr marL="68580" marR="68580" marT="0" marB="0"/>
                </a:tc>
              </a:tr>
              <a:tr h="0">
                <a:tc>
                  <a:txBody>
                    <a:bodyPr/>
                    <a:lstStyle/>
                    <a:p>
                      <a:pPr>
                        <a:lnSpc>
                          <a:spcPct val="107000"/>
                        </a:lnSpc>
                        <a:spcAft>
                          <a:spcPts val="0"/>
                        </a:spcAft>
                      </a:pPr>
                      <a:r>
                        <a:rPr lang="en-GB" sz="1200">
                          <a:effectLst/>
                        </a:rPr>
                        <a:t>Time stamp</a:t>
                      </a:r>
                      <a:endParaRPr lang="en-AU" sz="1100">
                        <a:effectLst/>
                        <a:latin typeface="Calibri"/>
                        <a:ea typeface="Calibri"/>
                        <a:cs typeface="Times New Roman"/>
                      </a:endParaRPr>
                    </a:p>
                  </a:txBody>
                  <a:tcPr marL="68580" marR="68580" marT="0" marB="0"/>
                </a:tc>
                <a:tc>
                  <a:txBody>
                    <a:bodyPr/>
                    <a:lstStyle/>
                    <a:p>
                      <a:pPr>
                        <a:lnSpc>
                          <a:spcPct val="107000"/>
                        </a:lnSpc>
                        <a:spcAft>
                          <a:spcPts val="0"/>
                        </a:spcAft>
                      </a:pPr>
                      <a:r>
                        <a:rPr lang="en-GB" sz="1200">
                          <a:effectLst/>
                        </a:rPr>
                        <a:t>Date and time of transaction</a:t>
                      </a:r>
                      <a:endParaRPr lang="en-AU" sz="1100">
                        <a:effectLst/>
                        <a:latin typeface="Calibri"/>
                        <a:ea typeface="Calibri"/>
                        <a:cs typeface="Times New Roman"/>
                      </a:endParaRPr>
                    </a:p>
                  </a:txBody>
                  <a:tcPr marL="68580" marR="68580" marT="0" marB="0"/>
                </a:tc>
                <a:tc>
                  <a:txBody>
                    <a:bodyPr/>
                    <a:lstStyle/>
                    <a:p>
                      <a:pPr>
                        <a:lnSpc>
                          <a:spcPct val="107000"/>
                        </a:lnSpc>
                        <a:spcAft>
                          <a:spcPts val="0"/>
                        </a:spcAft>
                      </a:pPr>
                      <a:r>
                        <a:rPr lang="en-GB" sz="1200" dirty="0">
                          <a:effectLst/>
                        </a:rPr>
                        <a:t>DD-MM-YYYY HH: SS combinations</a:t>
                      </a:r>
                      <a:endParaRPr lang="en-AU"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420195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506</Words>
  <Application>Microsoft Office PowerPoint</Application>
  <PresentationFormat>On-screen Show (4:3)</PresentationFormat>
  <Paragraphs>72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ChainShot Project</vt:lpstr>
      <vt:lpstr>Problem:</vt:lpstr>
      <vt:lpstr>Proposed Solution:</vt:lpstr>
      <vt:lpstr>Activity Mapping:</vt:lpstr>
      <vt:lpstr>Idea in Theory:</vt:lpstr>
      <vt:lpstr>Codifying Transactions Using SHA-256 cryptography</vt:lpstr>
      <vt:lpstr>PowerPoint Presentation</vt:lpstr>
      <vt:lpstr>Claim level data</vt:lpstr>
      <vt:lpstr>Rainbow table for claims data-</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ChainShot Project</dc:title>
  <dc:creator>shobhit dixit</dc:creator>
  <cp:lastModifiedBy>shobhit dixit</cp:lastModifiedBy>
  <cp:revision>5</cp:revision>
  <dcterms:created xsi:type="dcterms:W3CDTF">2022-02-24T12:38:10Z</dcterms:created>
  <dcterms:modified xsi:type="dcterms:W3CDTF">2022-02-24T14:17:53Z</dcterms:modified>
</cp:coreProperties>
</file>