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9" r:id="rId3"/>
    <p:sldId id="262" r:id="rId4"/>
    <p:sldId id="260" r:id="rId5"/>
    <p:sldId id="261" r:id="rId6"/>
    <p:sldId id="268" r:id="rId7"/>
    <p:sldId id="263" r:id="rId8"/>
    <p:sldId id="265" r:id="rId9"/>
    <p:sldId id="264" r:id="rId10"/>
    <p:sldId id="271" r:id="rId11"/>
    <p:sldId id="269" r:id="rId12"/>
    <p:sldId id="272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B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7469-489F-4539-BA17-618DC68ED432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B02A0-C45B-4CD3-AF1C-8AD46CE95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02A0-C45B-4CD3-AF1C-8AD46CE951B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3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8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8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3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9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5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569F55B-F0BC-4846-AC7A-D25BD228E8E1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2620DF9-ACD3-4504-98ED-A0AC8F420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aysia is located in the southeast of the Asian continent; therefore&#10;this region is often referred to as Southeast Asia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8942" y="270456"/>
            <a:ext cx="503564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i="1" dirty="0" smtClean="0">
                <a:solidFill>
                  <a:srgbClr val="FBFFFB"/>
                </a:solidFill>
                <a:latin typeface="Franklin Gothic Heavy" panose="020B0903020102020204" pitchFamily="34" charset="0"/>
              </a:rPr>
              <a:t>SELAMAT</a:t>
            </a:r>
            <a:r>
              <a:rPr lang="en-US" sz="4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DETANG </a:t>
            </a:r>
          </a:p>
          <a:p>
            <a:pPr algn="ctr">
              <a:lnSpc>
                <a:spcPts val="4000"/>
              </a:lnSpc>
            </a:pPr>
            <a:r>
              <a:rPr lang="en-US" sz="3200" i="1" dirty="0">
                <a:solidFill>
                  <a:schemeClr val="bg1"/>
                </a:solidFill>
                <a:latin typeface="Franklin Gothic Heavy" panose="020B0903020102020204" pitchFamily="34" charset="0"/>
              </a:rPr>
              <a:t>T</a:t>
            </a:r>
            <a:r>
              <a:rPr lang="en-US" sz="32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</a:t>
            </a:r>
            <a:r>
              <a:rPr lang="en-US" sz="4000" i="1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endParaRPr lang="en-IN" sz="4000" i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Respect And Modesty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08027"/>
            <a:ext cx="9872871" cy="2637430"/>
          </a:xfrm>
        </p:spPr>
        <p:txBody>
          <a:bodyPr/>
          <a:lstStyle/>
          <a:p>
            <a:r>
              <a:rPr lang="en-US" dirty="0"/>
              <a:t>As members of such a multicultural society, Malaysians are generally very attentive towards how they respectfully interact with people of all backgrounds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Malay </a:t>
            </a:r>
            <a:r>
              <a:rPr lang="en-US" dirty="0" smtClean="0"/>
              <a:t>concept of  </a:t>
            </a:r>
            <a:r>
              <a:rPr lang="en-US" b="1" i="1" u="sng" dirty="0" smtClean="0"/>
              <a:t>‘</a:t>
            </a:r>
            <a:r>
              <a:rPr lang="en-US" b="1" i="1" u="sng" dirty="0" err="1" smtClean="0"/>
              <a:t>budi</a:t>
            </a:r>
            <a:r>
              <a:rPr lang="en-US" b="1" i="1" u="sng" dirty="0" smtClean="0"/>
              <a:t>’ </a:t>
            </a:r>
            <a:r>
              <a:rPr lang="en-US" dirty="0"/>
              <a:t>by which politeness and respect are considered essential to human </a:t>
            </a:r>
            <a:r>
              <a:rPr lang="en-US" dirty="0" smtClean="0"/>
              <a:t>interaction.</a:t>
            </a:r>
          </a:p>
          <a:p>
            <a:r>
              <a:rPr lang="en-US" dirty="0" smtClean="0"/>
              <a:t> They </a:t>
            </a:r>
            <a:r>
              <a:rPr lang="en-US" dirty="0"/>
              <a:t>are often modest in their attire, body language and </a:t>
            </a:r>
            <a:r>
              <a:rPr lang="en-US" dirty="0" smtClean="0"/>
              <a:t>demeanor </a:t>
            </a:r>
            <a:r>
              <a:rPr lang="en-US" dirty="0"/>
              <a:t>and tend to approach daily life with a great deal of </a:t>
            </a:r>
            <a:r>
              <a:rPr lang="en-US" dirty="0" smtClean="0"/>
              <a:t>patience.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9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Gift  Etiquettes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give alcohol.</a:t>
            </a:r>
          </a:p>
          <a:p>
            <a:r>
              <a:rPr lang="en-US" dirty="0"/>
              <a:t>Do not give toy dogs or pigs to children.</a:t>
            </a:r>
          </a:p>
          <a:p>
            <a:r>
              <a:rPr lang="en-US" dirty="0"/>
              <a:t>Do not give anything made of pigskin.</a:t>
            </a:r>
          </a:p>
          <a:p>
            <a:r>
              <a:rPr lang="en-US" dirty="0"/>
              <a:t>Avoid white wrapping paper as it symbolizes death and mourning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If </a:t>
            </a:r>
            <a:r>
              <a:rPr lang="en-US" dirty="0"/>
              <a:t>you give food, it must be “halal” (meaning permissible for Muslims).</a:t>
            </a:r>
          </a:p>
          <a:p>
            <a:r>
              <a:rPr lang="en-US" dirty="0"/>
              <a:t>Offer gifts with the right hand only or both hands if the item is large.</a:t>
            </a:r>
          </a:p>
          <a:p>
            <a:r>
              <a:rPr lang="en-US" dirty="0"/>
              <a:t>Gifts are generally not opened when received.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4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55009"/>
            <a:ext cx="9875520" cy="135636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Family Culture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57901"/>
            <a:ext cx="9872871" cy="2432713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xtended </a:t>
            </a:r>
            <a:r>
              <a:rPr lang="en-US" dirty="0"/>
              <a:t>families are seen as the basic unit of </a:t>
            </a:r>
            <a:r>
              <a:rPr lang="en-US" dirty="0" smtClean="0"/>
              <a:t>society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act of an individual can impact the perception of the entire family by others and the interests of the family supersede those of the individual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lders  </a:t>
            </a:r>
            <a:r>
              <a:rPr lang="en-US" dirty="0"/>
              <a:t>handle the important family matters. The oldest members of the family are consulted before any major decision and demand the most respect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3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55009"/>
            <a:ext cx="9875520" cy="135636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Do’s And Don</a:t>
            </a:r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’ts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830" y="1729853"/>
            <a:ext cx="9872871" cy="4288810"/>
          </a:xfrm>
        </p:spPr>
        <p:txBody>
          <a:bodyPr>
            <a:noAutofit/>
          </a:bodyPr>
          <a:lstStyle/>
          <a:p>
            <a:r>
              <a:rPr lang="en-US" dirty="0" smtClean="0"/>
              <a:t>Do’s:</a:t>
            </a:r>
          </a:p>
          <a:p>
            <a:pPr lvl="1"/>
            <a:r>
              <a:rPr lang="en-US" sz="2200" dirty="0"/>
              <a:t>Smile when meeting people. Malaysians are renowned for their sunny personalities. Reciprocating their warmth will be appreciated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Wear modest clothing. It is best to cover your shoulders, and wear shorts and skirts that pass the knee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Give a Malaysian of the opposite gender a considerable amount of respect and </a:t>
            </a:r>
            <a:r>
              <a:rPr lang="en-US" sz="2200" dirty="0" smtClean="0"/>
              <a:t>distance.</a:t>
            </a:r>
          </a:p>
          <a:p>
            <a:r>
              <a:rPr lang="en-US" dirty="0" smtClean="0"/>
              <a:t>Don’ts</a:t>
            </a:r>
          </a:p>
          <a:p>
            <a:pPr lvl="1"/>
            <a:r>
              <a:rPr lang="en-US" sz="2200" dirty="0"/>
              <a:t>Do not publicly humiliate anyone. This action directly conflicts with cultural principles of respect and is likely to make a Malaysian think less of you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Avoid publicly displaying signs of anger, raising your voice or shouting in front of those older or superior to you.</a:t>
            </a:r>
            <a:endParaRPr lang="en-US" sz="2200" dirty="0" smtClean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7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6" y="2629469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Terima</a:t>
            </a:r>
            <a:r>
              <a:rPr lang="en-US" sz="80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kasih</a:t>
            </a:r>
            <a:r>
              <a:rPr lang="en-US" sz="80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sz="80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53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(Thank You)</a:t>
            </a:r>
            <a:endParaRPr lang="en-IN" sz="5300" dirty="0"/>
          </a:p>
        </p:txBody>
      </p:sp>
    </p:spTree>
    <p:extLst>
      <p:ext uri="{BB962C8B-B14F-4D97-AF65-F5344CB8AC3E}">
        <p14:creationId xmlns:p14="http://schemas.microsoft.com/office/powerpoint/2010/main" val="30973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3627550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Selamat</a:t>
            </a:r>
            <a:r>
              <a:rPr lang="en-US" sz="7200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 </a:t>
            </a:r>
            <a:br>
              <a:rPr lang="en-US" sz="7200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</a:br>
            <a:r>
              <a:rPr lang="en-US" sz="7200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</a:rPr>
              <a:t>Petang</a:t>
            </a:r>
            <a:endParaRPr lang="en-IN" sz="7200" i="1" dirty="0">
              <a:solidFill>
                <a:schemeClr val="accent5">
                  <a:lumMod val="60000"/>
                  <a:lumOff val="40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765182"/>
            <a:ext cx="9872871" cy="157122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The Malaysian Language</a:t>
            </a:r>
          </a:p>
          <a:p>
            <a:pPr lvl="1"/>
            <a:r>
              <a:rPr lang="en-US" sz="2200" dirty="0" smtClean="0"/>
              <a:t>As per government policy, It is </a:t>
            </a:r>
            <a:r>
              <a:rPr lang="en-US" sz="2200" b="1" i="1" dirty="0" smtClean="0"/>
              <a:t>Bahasa Malaysia</a:t>
            </a:r>
          </a:p>
          <a:p>
            <a:pPr lvl="1"/>
            <a:r>
              <a:rPr lang="en-US" sz="2200" dirty="0" smtClean="0"/>
              <a:t>It is also known as Malay language and belongs to the Austronesian Languages</a:t>
            </a:r>
          </a:p>
          <a:p>
            <a:pPr lvl="1"/>
            <a:r>
              <a:rPr lang="en-US" sz="2200" dirty="0" smtClean="0"/>
              <a:t>But, </a:t>
            </a:r>
            <a:r>
              <a:rPr lang="en-US" sz="2200" dirty="0"/>
              <a:t>English is widely spoken, especially in business</a:t>
            </a:r>
            <a:endParaRPr lang="en-US" sz="2200" dirty="0" smtClean="0"/>
          </a:p>
          <a:p>
            <a:pPr marL="274320" lvl="1" indent="0">
              <a:buNone/>
            </a:pP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676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People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multi-cultural and multi-racial population consists of Malays, Chinese, Indians and </a:t>
            </a:r>
            <a:r>
              <a:rPr lang="en-US" dirty="0" smtClean="0"/>
              <a:t>numerous natives.</a:t>
            </a:r>
          </a:p>
          <a:p>
            <a:r>
              <a:rPr lang="en-US" dirty="0"/>
              <a:t>Ethnic Groups: 59% Malay and other indigenous, 32% Chinese and 9% Indian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Religion</a:t>
            </a:r>
            <a:r>
              <a:rPr lang="en-US" dirty="0"/>
              <a:t>: Muslim (primarily Malays), Buddhism (Chinese), Hindu (Indian), Christianity</a:t>
            </a:r>
            <a:r>
              <a:rPr lang="en-US" dirty="0" smtClean="0"/>
              <a:t>.</a:t>
            </a:r>
          </a:p>
          <a:p>
            <a:r>
              <a:rPr lang="en-US" dirty="0"/>
              <a:t> Official religion is Islam but it is common to see temples and churches located in close proximity.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4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Art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 Culture</a:t>
            </a:r>
            <a:endParaRPr lang="en-IN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traditional arts, culture and handicrafts are there, which are performed during religious festivals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Communities get together to celebrate public events like the </a:t>
            </a:r>
            <a:r>
              <a:rPr lang="en-US" dirty="0" err="1"/>
              <a:t>Chingay</a:t>
            </a:r>
            <a:r>
              <a:rPr lang="en-US" dirty="0"/>
              <a:t> in Penang and Merdeka Day</a:t>
            </a:r>
            <a:r>
              <a:rPr lang="en-US" dirty="0" smtClean="0"/>
              <a:t>.</a:t>
            </a:r>
          </a:p>
          <a:p>
            <a:r>
              <a:rPr lang="en-US" dirty="0"/>
              <a:t>The harvest season is celebrated with the giant kites, top spinning and traditional puppet shows.</a:t>
            </a:r>
            <a:br>
              <a:rPr lang="en-US" dirty="0"/>
            </a:b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73" y="785611"/>
            <a:ext cx="10641169" cy="875763"/>
          </a:xfrm>
        </p:spPr>
        <p:txBody>
          <a:bodyPr/>
          <a:lstStyle/>
          <a:p>
            <a:r>
              <a:rPr lang="en-US" sz="4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Art  &amp; Culture</a:t>
            </a:r>
            <a:endParaRPr lang="en-IN" sz="4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 b="2573"/>
          <a:stretch>
            <a:fillRect/>
          </a:stretch>
        </p:blipFill>
        <p:spPr>
          <a:xfrm>
            <a:off x="5554485" y="2384413"/>
            <a:ext cx="3628152" cy="19433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673" y="1804329"/>
            <a:ext cx="4383454" cy="4338893"/>
          </a:xfrm>
        </p:spPr>
        <p:txBody>
          <a:bodyPr>
            <a:noAutofit/>
          </a:bodyPr>
          <a:lstStyle/>
          <a:p>
            <a:r>
              <a:rPr lang="en-IN" sz="2400" dirty="0" smtClean="0"/>
              <a:t>•</a:t>
            </a:r>
            <a:r>
              <a:rPr lang="en-IN" sz="2800" dirty="0" err="1" smtClean="0"/>
              <a:t>Joget</a:t>
            </a:r>
            <a:r>
              <a:rPr lang="en-IN" sz="2800" dirty="0" smtClean="0"/>
              <a:t> </a:t>
            </a:r>
            <a:r>
              <a:rPr lang="en-IN" sz="2800" dirty="0"/>
              <a:t>– Traditional barn- </a:t>
            </a:r>
            <a:r>
              <a:rPr lang="en-IN" sz="2800" dirty="0" smtClean="0"/>
              <a:t>dance</a:t>
            </a:r>
          </a:p>
          <a:p>
            <a:r>
              <a:rPr lang="en-IN" sz="2800" dirty="0" smtClean="0"/>
              <a:t>• </a:t>
            </a:r>
            <a:r>
              <a:rPr lang="en-IN" sz="2800" dirty="0" err="1"/>
              <a:t>Wayang</a:t>
            </a:r>
            <a:r>
              <a:rPr lang="en-IN" sz="2800" dirty="0"/>
              <a:t> </a:t>
            </a:r>
            <a:r>
              <a:rPr lang="en-IN" sz="2800" dirty="0" err="1"/>
              <a:t>Kulit</a:t>
            </a:r>
            <a:r>
              <a:rPr lang="en-IN" sz="2800" dirty="0"/>
              <a:t> – Puppet </a:t>
            </a:r>
            <a:r>
              <a:rPr lang="en-IN" sz="2800" dirty="0" smtClean="0"/>
              <a:t>Show</a:t>
            </a:r>
          </a:p>
          <a:p>
            <a:r>
              <a:rPr lang="en-IN" sz="2800" dirty="0" smtClean="0"/>
              <a:t>• </a:t>
            </a:r>
            <a:r>
              <a:rPr lang="en-IN" sz="2800" dirty="0"/>
              <a:t>Giant Kite – The </a:t>
            </a:r>
            <a:r>
              <a:rPr lang="en-IN" sz="2800" dirty="0" err="1" smtClean="0"/>
              <a:t>Wau</a:t>
            </a:r>
            <a:endParaRPr lang="en-IN" sz="2800" dirty="0" smtClean="0"/>
          </a:p>
          <a:p>
            <a:r>
              <a:rPr lang="en-IN" sz="2800" dirty="0" smtClean="0"/>
              <a:t>• </a:t>
            </a:r>
            <a:r>
              <a:rPr lang="en-IN" sz="2800" dirty="0"/>
              <a:t>Top Spinning – </a:t>
            </a:r>
            <a:r>
              <a:rPr lang="en-IN" sz="2800" dirty="0" err="1" smtClean="0"/>
              <a:t>Gasing</a:t>
            </a:r>
            <a:endParaRPr lang="en-IN" sz="2800" dirty="0" smtClean="0"/>
          </a:p>
          <a:p>
            <a:r>
              <a:rPr lang="en-IN" sz="2800" dirty="0" smtClean="0"/>
              <a:t>• </a:t>
            </a:r>
            <a:r>
              <a:rPr lang="en-IN" sz="2800" dirty="0"/>
              <a:t>Rattan Football – </a:t>
            </a:r>
            <a:r>
              <a:rPr lang="en-IN" sz="2800" dirty="0" err="1"/>
              <a:t>Sepak</a:t>
            </a:r>
            <a:r>
              <a:rPr lang="en-IN" sz="2800" dirty="0"/>
              <a:t> </a:t>
            </a:r>
            <a:r>
              <a:rPr lang="en-IN" sz="2800" dirty="0" err="1" smtClean="0"/>
              <a:t>Tekraw</a:t>
            </a:r>
            <a:endParaRPr lang="en-IN" sz="2800" dirty="0" smtClean="0"/>
          </a:p>
          <a:p>
            <a:r>
              <a:rPr lang="en-IN" sz="2800" dirty="0" smtClean="0"/>
              <a:t>• </a:t>
            </a:r>
            <a:r>
              <a:rPr lang="en-IN" sz="2800" dirty="0"/>
              <a:t>Martial Art – </a:t>
            </a:r>
            <a:r>
              <a:rPr lang="en-IN" sz="2800" dirty="0" err="1"/>
              <a:t>Silat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85" y="4404575"/>
            <a:ext cx="3628152" cy="1662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995" y="2352522"/>
            <a:ext cx="2431021" cy="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73" y="594543"/>
            <a:ext cx="10641169" cy="875763"/>
          </a:xfrm>
        </p:spPr>
        <p:txBody>
          <a:bodyPr/>
          <a:lstStyle/>
          <a:p>
            <a:r>
              <a:rPr lang="en-US" sz="44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Traditional Dress</a:t>
            </a:r>
            <a:endParaRPr lang="en-IN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673" y="1470306"/>
            <a:ext cx="4383454" cy="4338893"/>
          </a:xfrm>
        </p:spPr>
        <p:txBody>
          <a:bodyPr>
            <a:noAutofit/>
          </a:bodyPr>
          <a:lstStyle/>
          <a:p>
            <a:r>
              <a:rPr lang="en-IN" sz="2400" dirty="0" smtClean="0"/>
              <a:t>•</a:t>
            </a:r>
            <a:r>
              <a:rPr lang="en-US" sz="2800" dirty="0"/>
              <a:t>F</a:t>
            </a:r>
            <a:r>
              <a:rPr lang="en-US" sz="2800" dirty="0" smtClean="0"/>
              <a:t>or </a:t>
            </a:r>
            <a:r>
              <a:rPr lang="en-US" sz="2800" dirty="0"/>
              <a:t>men is the </a:t>
            </a:r>
            <a:r>
              <a:rPr lang="en-US" sz="2800" b="1" i="1" u="sng" dirty="0" err="1" smtClean="0"/>
              <a:t>Baju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Melayu</a:t>
            </a:r>
            <a:r>
              <a:rPr lang="en-US" sz="2800" dirty="0"/>
              <a:t>, a loose tunic </a:t>
            </a:r>
            <a:r>
              <a:rPr lang="en-US" sz="2800" dirty="0" smtClean="0"/>
              <a:t>,worn </a:t>
            </a:r>
            <a:r>
              <a:rPr lang="en-US" sz="2800" dirty="0"/>
              <a:t>over trousers and usually accompanied with a </a:t>
            </a:r>
            <a:r>
              <a:rPr lang="en-US" sz="2800" dirty="0" err="1" smtClean="0"/>
              <a:t>sampin</a:t>
            </a:r>
            <a:r>
              <a:rPr lang="en-US" sz="2800" dirty="0" smtClean="0"/>
              <a:t> </a:t>
            </a:r>
            <a:r>
              <a:rPr lang="en-US" sz="2800" dirty="0"/>
              <a:t>which is wrapped around the hips</a:t>
            </a:r>
            <a:r>
              <a:rPr lang="en-US" sz="2800" dirty="0" smtClean="0"/>
              <a:t>.</a:t>
            </a:r>
          </a:p>
          <a:p>
            <a:r>
              <a:rPr lang="en-IN" sz="2800" dirty="0" smtClean="0"/>
              <a:t>•</a:t>
            </a:r>
            <a:r>
              <a:rPr lang="en-US" sz="2800" dirty="0"/>
              <a:t>Malay women wear the </a:t>
            </a:r>
            <a:r>
              <a:rPr lang="en-US" sz="2800" b="1" i="1" u="sng" dirty="0" err="1"/>
              <a:t>B</a:t>
            </a:r>
            <a:r>
              <a:rPr lang="en-US" sz="2800" b="1" i="1" u="sng" dirty="0" err="1" smtClean="0"/>
              <a:t>aju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Kurung</a:t>
            </a:r>
            <a:r>
              <a:rPr lang="en-US" sz="2800" dirty="0"/>
              <a:t>. The blouse is long-sleeved and collarless, while the skirt, called a </a:t>
            </a:r>
            <a:r>
              <a:rPr lang="en-US" sz="2800" i="1" dirty="0" err="1"/>
              <a:t>kain</a:t>
            </a:r>
            <a:r>
              <a:rPr lang="en-US" sz="2800" dirty="0"/>
              <a:t>, has pleats on one side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pic>
        <p:nvPicPr>
          <p:cNvPr id="1026" name="Picture 2" descr="Image result for malaysia d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93" y="1323833"/>
            <a:ext cx="5525349" cy="48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Festivals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03042"/>
            <a:ext cx="9872871" cy="429295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Many Malaysian festivals are celebrated based on the religious calendar of the multi- cultural and multi-racial society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means house decoration, new clothes, visiting friends, relatives and enjoying the public holiday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common festivals:</a:t>
            </a:r>
          </a:p>
          <a:p>
            <a:pPr lvl="1"/>
            <a:r>
              <a:rPr lang="en-IN" dirty="0" smtClean="0"/>
              <a:t>Hari </a:t>
            </a:r>
            <a:r>
              <a:rPr lang="en-IN" dirty="0"/>
              <a:t>Raya – End of </a:t>
            </a:r>
            <a:r>
              <a:rPr lang="en-IN" dirty="0" smtClean="0"/>
              <a:t>Ramadan</a:t>
            </a:r>
          </a:p>
          <a:p>
            <a:pPr lvl="1"/>
            <a:r>
              <a:rPr lang="en-IN" dirty="0" smtClean="0"/>
              <a:t>Chinese </a:t>
            </a:r>
            <a:r>
              <a:rPr lang="en-IN" dirty="0"/>
              <a:t>New Year – Lunar Calendar (Feb</a:t>
            </a:r>
            <a:r>
              <a:rPr lang="en-IN" dirty="0" smtClean="0"/>
              <a:t>)</a:t>
            </a:r>
          </a:p>
          <a:p>
            <a:pPr lvl="1"/>
            <a:r>
              <a:rPr lang="en-IN" dirty="0" err="1" smtClean="0"/>
              <a:t>Deepavali</a:t>
            </a:r>
            <a:r>
              <a:rPr lang="en-IN" dirty="0" smtClean="0"/>
              <a:t> </a:t>
            </a:r>
            <a:r>
              <a:rPr lang="en-IN" dirty="0"/>
              <a:t>– Indian </a:t>
            </a:r>
            <a:r>
              <a:rPr lang="en-IN" dirty="0" smtClean="0"/>
              <a:t>festival</a:t>
            </a:r>
          </a:p>
          <a:p>
            <a:pPr lvl="1"/>
            <a:r>
              <a:rPr lang="en-IN" dirty="0" err="1" smtClean="0"/>
              <a:t>Wesak</a:t>
            </a:r>
            <a:r>
              <a:rPr lang="en-IN" dirty="0" smtClean="0"/>
              <a:t> </a:t>
            </a:r>
            <a:r>
              <a:rPr lang="en-IN" dirty="0"/>
              <a:t>Day – Buddha’s </a:t>
            </a:r>
            <a:r>
              <a:rPr lang="en-IN" dirty="0" smtClean="0"/>
              <a:t>birthday</a:t>
            </a:r>
          </a:p>
          <a:p>
            <a:pPr lvl="1"/>
            <a:r>
              <a:rPr lang="en-IN" dirty="0" smtClean="0"/>
              <a:t>Christmas </a:t>
            </a:r>
            <a:r>
              <a:rPr lang="en-IN" dirty="0"/>
              <a:t>Day (</a:t>
            </a:r>
            <a:r>
              <a:rPr lang="en-IN" dirty="0" smtClean="0"/>
              <a:t>Dec) </a:t>
            </a:r>
          </a:p>
          <a:p>
            <a:pPr lvl="1"/>
            <a:r>
              <a:rPr lang="en-IN" dirty="0" smtClean="0"/>
              <a:t>Merdeka </a:t>
            </a:r>
            <a:r>
              <a:rPr lang="en-IN" dirty="0"/>
              <a:t>Day – Independence</a:t>
            </a:r>
          </a:p>
        </p:txBody>
      </p:sp>
    </p:spTree>
    <p:extLst>
      <p:ext uri="{BB962C8B-B14F-4D97-AF65-F5344CB8AC3E}">
        <p14:creationId xmlns:p14="http://schemas.microsoft.com/office/powerpoint/2010/main" val="33125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Local </a:t>
            </a:r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Cuisine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The unique cooking styles and flavors of the Malays, Chinese and Indians cuisine are enjoyed. </a:t>
            </a:r>
            <a:endParaRPr lang="en-US" dirty="0" smtClean="0"/>
          </a:p>
          <a:p>
            <a:r>
              <a:rPr lang="en-US" dirty="0" smtClean="0"/>
              <a:t> Some </a:t>
            </a:r>
            <a:r>
              <a:rPr lang="en-US" dirty="0" smtClean="0"/>
              <a:t>common dishes: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Satays -</a:t>
            </a:r>
            <a:r>
              <a:rPr lang="en-US" dirty="0"/>
              <a:t> Skewers of marinated beef or chicken grilled over a slow charcoal fire. The dipping sauce is made from a spicy mix and crushed </a:t>
            </a:r>
            <a:r>
              <a:rPr lang="en-US" dirty="0" smtClean="0"/>
              <a:t>peanut.</a:t>
            </a:r>
          </a:p>
          <a:p>
            <a:pPr lvl="1"/>
            <a:r>
              <a:rPr lang="en-US" b="1" dirty="0" err="1" smtClean="0"/>
              <a:t>Nasi</a:t>
            </a:r>
            <a:r>
              <a:rPr lang="en-US" b="1" dirty="0" smtClean="0"/>
              <a:t> </a:t>
            </a:r>
            <a:r>
              <a:rPr lang="en-US" b="1" dirty="0" err="1"/>
              <a:t>Lemak</a:t>
            </a:r>
            <a:r>
              <a:rPr lang="en-US" b="1" dirty="0"/>
              <a:t> </a:t>
            </a:r>
            <a:r>
              <a:rPr lang="en-US" dirty="0"/>
              <a:t>- Rice steamed with coconut milk and served with curry chicken or beef, fried anchovies and sambal.</a:t>
            </a:r>
          </a:p>
          <a:p>
            <a:pPr lvl="1"/>
            <a:r>
              <a:rPr lang="en-US" b="1" dirty="0" err="1" smtClean="0"/>
              <a:t>Wantan</a:t>
            </a:r>
            <a:r>
              <a:rPr lang="en-US" b="1" dirty="0" smtClean="0"/>
              <a:t> </a:t>
            </a:r>
            <a:r>
              <a:rPr lang="en-US" b="1" dirty="0" err="1"/>
              <a:t>Mee</a:t>
            </a:r>
            <a:r>
              <a:rPr lang="en-US" dirty="0"/>
              <a:t> - Egg noodle and soya sauce served with barbeque pork, prawns and </a:t>
            </a:r>
            <a:r>
              <a:rPr lang="en-US" dirty="0" smtClean="0"/>
              <a:t>dumplings</a:t>
            </a:r>
            <a:endParaRPr lang="en-US" dirty="0"/>
          </a:p>
          <a:p>
            <a:pPr lvl="1"/>
            <a:r>
              <a:rPr lang="en-US" b="1" dirty="0" err="1" smtClean="0"/>
              <a:t>Nasi</a:t>
            </a:r>
            <a:r>
              <a:rPr lang="en-US" b="1" dirty="0" smtClean="0"/>
              <a:t> </a:t>
            </a:r>
            <a:r>
              <a:rPr lang="en-US" b="1" dirty="0" err="1"/>
              <a:t>Briyani</a:t>
            </a:r>
            <a:r>
              <a:rPr lang="en-US" dirty="0"/>
              <a:t> - Rice steamed with goat butter, spices and nuts. The cooked rice is served with meat or vegetable </a:t>
            </a:r>
            <a:r>
              <a:rPr lang="en-US" dirty="0" smtClean="0"/>
              <a:t>curries.</a:t>
            </a:r>
          </a:p>
          <a:p>
            <a:pPr lvl="1"/>
            <a:r>
              <a:rPr lang="en-US" b="1" dirty="0" err="1" smtClean="0"/>
              <a:t>Mee</a:t>
            </a:r>
            <a:r>
              <a:rPr lang="en-US" b="1" dirty="0" smtClean="0"/>
              <a:t> </a:t>
            </a:r>
            <a:r>
              <a:rPr lang="en-US" b="1" dirty="0"/>
              <a:t>Siam </a:t>
            </a:r>
            <a:r>
              <a:rPr lang="en-US" dirty="0"/>
              <a:t>- Rice noodle with fresh tamarind juice and soya sauce. Sliced chicken, prawns and fried eggs are normally served with the noodles.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2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Local Customs &amp; Greetings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Greeting </a:t>
            </a:r>
            <a:r>
              <a:rPr lang="en-US" dirty="0"/>
              <a:t>of "</a:t>
            </a:r>
            <a:r>
              <a:rPr lang="en-US" dirty="0" err="1"/>
              <a:t>salam</a:t>
            </a:r>
            <a:r>
              <a:rPr lang="en-US" dirty="0"/>
              <a:t>" resembles a handshake whereby the man offers both hands, lightly touches the visitor’s outstretched hands, and then brings his hands to his chest to mean, “I greet you from my heart</a:t>
            </a:r>
            <a:r>
              <a:rPr lang="en-US" dirty="0" smtClean="0"/>
              <a:t>".</a:t>
            </a:r>
          </a:p>
          <a:p>
            <a:r>
              <a:rPr lang="en-US" dirty="0"/>
              <a:t>Muslim ladies greet with a nod of her head and smile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Greeting</a:t>
            </a:r>
            <a:r>
              <a:rPr lang="en-US" dirty="0"/>
              <a:t>, by hugging and kissing, is not generally practiced in </a:t>
            </a:r>
            <a:r>
              <a:rPr lang="en-US" dirty="0" smtClean="0"/>
              <a:t>Malaysia.</a:t>
            </a:r>
          </a:p>
          <a:p>
            <a:r>
              <a:rPr lang="en-US" dirty="0" smtClean="0"/>
              <a:t>Shoes </a:t>
            </a:r>
            <a:r>
              <a:rPr lang="en-US" dirty="0"/>
              <a:t>must be removed when entering a Mosque or an Indian temple and Malaysian homes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Pointing is normally done using the thumb as using the forefinger is considered rude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9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211</TotalTime>
  <Words>697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Franklin Gothic Heavy</vt:lpstr>
      <vt:lpstr>Basis</vt:lpstr>
      <vt:lpstr>PowerPoint Presentation</vt:lpstr>
      <vt:lpstr>Selamat  Petang</vt:lpstr>
      <vt:lpstr>People</vt:lpstr>
      <vt:lpstr>Art  &amp; Culture</vt:lpstr>
      <vt:lpstr>Art  &amp; Culture</vt:lpstr>
      <vt:lpstr>Traditional Dress</vt:lpstr>
      <vt:lpstr>Festivals</vt:lpstr>
      <vt:lpstr>Local Cuisine</vt:lpstr>
      <vt:lpstr>Local Customs &amp; Greetings</vt:lpstr>
      <vt:lpstr>Respect And Modesty</vt:lpstr>
      <vt:lpstr>Gift  Etiquettes</vt:lpstr>
      <vt:lpstr>Family Culture</vt:lpstr>
      <vt:lpstr>Do’s And Don’ts</vt:lpstr>
      <vt:lpstr>Terima kasih (Thank You)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Tanisha</dc:creator>
  <cp:lastModifiedBy>Pitale, Shobhit</cp:lastModifiedBy>
  <cp:revision>22</cp:revision>
  <dcterms:created xsi:type="dcterms:W3CDTF">2019-11-05T05:53:44Z</dcterms:created>
  <dcterms:modified xsi:type="dcterms:W3CDTF">2019-11-05T09:57:23Z</dcterms:modified>
</cp:coreProperties>
</file>