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03b9a0b6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03b9a0b6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03b9a0b6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03b9a0b6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03b9a0b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3b9a0b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03b9a0b6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3b9a0b6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033d552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33d552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033d552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033d552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033d552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33d552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033d552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033d5523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033d5523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033d5523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03b9a0b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03b9a0b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03b9a0b6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03b9a0b6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03b9a0b6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03b9a0b6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hackerearth.com/practice/notes/disjoint-set-union-union-find/" TargetMode="External"/><Relationship Id="rId4" Type="http://schemas.openxmlformats.org/officeDocument/2006/relationships/hyperlink" Target="https://www.globalsoftwaresupport.com/disjoint-set-data-structures/" TargetMode="External"/><Relationship Id="rId5" Type="http://schemas.openxmlformats.org/officeDocument/2006/relationships/hyperlink" Target="https://cs.stackexchange.com/questions/6308/practical-applications-of-disjoint-set-datastructu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en.wikipedia.org/wiki/Tarjan%27s_off-line_least_common_ancestors_algorithm" TargetMode="External"/><Relationship Id="rId4" Type="http://schemas.openxmlformats.org/officeDocument/2006/relationships/hyperlink" Target="http://en.wikipedia.org/wiki/Hindley%E2%80%93Milner#Degrees_of_freedom_instantiating_the_rules" TargetMode="External"/><Relationship Id="rId5" Type="http://schemas.openxmlformats.org/officeDocument/2006/relationships/hyperlink" Target="http://en.wikipedia.org/wiki/Havannah" TargetMode="External"/><Relationship Id="rId6" Type="http://schemas.openxmlformats.org/officeDocument/2006/relationships/hyperlink" Target="http://www.imn.htwk-leipzig.de/~waldmann/draft/havannah/main.pdf" TargetMode="External"/><Relationship Id="rId7" Type="http://schemas.openxmlformats.org/officeDocument/2006/relationships/hyperlink" Target="https://ocaml.janestreet.com/files/viz.pdf" TargetMode="External"/><Relationship Id="rId8" Type="http://schemas.openxmlformats.org/officeDocument/2006/relationships/hyperlink" Target="http://www.pascucci.org/pdf-papers/orrery-2005.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Disjoint Set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Shobhit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Kruskal Algorithm:</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2"/>
          <p:cNvPicPr preferRelativeResize="0"/>
          <p:nvPr/>
        </p:nvPicPr>
        <p:blipFill>
          <a:blip r:embed="rId3">
            <a:alphaModFix/>
          </a:blip>
          <a:stretch>
            <a:fillRect/>
          </a:stretch>
        </p:blipFill>
        <p:spPr>
          <a:xfrm>
            <a:off x="311688" y="1152475"/>
            <a:ext cx="3019425" cy="1752600"/>
          </a:xfrm>
          <a:prstGeom prst="rect">
            <a:avLst/>
          </a:prstGeom>
          <a:noFill/>
          <a:ln>
            <a:noFill/>
          </a:ln>
        </p:spPr>
      </p:pic>
      <p:sp>
        <p:nvSpPr>
          <p:cNvPr id="116" name="Google Shape;116;p22"/>
          <p:cNvSpPr txBox="1"/>
          <p:nvPr/>
        </p:nvSpPr>
        <p:spPr>
          <a:xfrm>
            <a:off x="3603450" y="1152475"/>
            <a:ext cx="3273300" cy="19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Increasing  order of Edge weight:</a:t>
            </a:r>
            <a:endParaRPr/>
          </a:p>
          <a:p>
            <a:pPr indent="0" lvl="0" marL="0" rtl="0" algn="l">
              <a:spcBef>
                <a:spcPts val="0"/>
              </a:spcBef>
              <a:spcAft>
                <a:spcPts val="0"/>
              </a:spcAft>
              <a:buNone/>
            </a:pPr>
            <a:r>
              <a:rPr lang="en"/>
              <a:t>AB:1</a:t>
            </a:r>
            <a:endParaRPr/>
          </a:p>
          <a:p>
            <a:pPr indent="0" lvl="0" marL="0" rtl="0" algn="l">
              <a:spcBef>
                <a:spcPts val="0"/>
              </a:spcBef>
              <a:spcAft>
                <a:spcPts val="0"/>
              </a:spcAft>
              <a:buNone/>
            </a:pPr>
            <a:r>
              <a:rPr lang="en"/>
              <a:t>DE:2</a:t>
            </a:r>
            <a:endParaRPr/>
          </a:p>
          <a:p>
            <a:pPr indent="0" lvl="0" marL="0" rtl="0" algn="l">
              <a:spcBef>
                <a:spcPts val="0"/>
              </a:spcBef>
              <a:spcAft>
                <a:spcPts val="0"/>
              </a:spcAft>
              <a:buNone/>
            </a:pPr>
            <a:r>
              <a:rPr lang="en"/>
              <a:t>BC:3</a:t>
            </a:r>
            <a:endParaRPr/>
          </a:p>
          <a:p>
            <a:pPr indent="0" lvl="0" marL="0" rtl="0" algn="l">
              <a:spcBef>
                <a:spcPts val="0"/>
              </a:spcBef>
              <a:spcAft>
                <a:spcPts val="0"/>
              </a:spcAft>
              <a:buNone/>
            </a:pPr>
            <a:r>
              <a:rPr lang="en"/>
              <a:t>CD:4</a:t>
            </a:r>
            <a:endParaRPr/>
          </a:p>
          <a:p>
            <a:pPr indent="0" lvl="0" marL="0" rtl="0" algn="l">
              <a:spcBef>
                <a:spcPts val="0"/>
              </a:spcBef>
              <a:spcAft>
                <a:spcPts val="0"/>
              </a:spcAft>
              <a:buNone/>
            </a:pPr>
            <a:r>
              <a:rPr lang="en"/>
              <a:t>AE:5</a:t>
            </a:r>
            <a:endParaRPr/>
          </a:p>
          <a:p>
            <a:pPr indent="0" lvl="0" marL="0" rtl="0" algn="l">
              <a:spcBef>
                <a:spcPts val="0"/>
              </a:spcBef>
              <a:spcAft>
                <a:spcPts val="0"/>
              </a:spcAft>
              <a:buNone/>
            </a:pPr>
            <a:r>
              <a:rPr lang="en"/>
              <a:t>AC:7</a:t>
            </a:r>
            <a:endParaRPr/>
          </a:p>
          <a:p>
            <a:pPr indent="0" lvl="0" marL="0" rtl="0" algn="l">
              <a:spcBef>
                <a:spcPts val="0"/>
              </a:spcBef>
              <a:spcAft>
                <a:spcPts val="0"/>
              </a:spcAft>
              <a:buNone/>
            </a:pPr>
            <a:r>
              <a:rPr lang="en"/>
              <a:t>AD:10</a:t>
            </a:r>
            <a:endParaRPr/>
          </a:p>
          <a:p>
            <a:pPr indent="0" lvl="0" marL="0" rtl="0" algn="l">
              <a:spcBef>
                <a:spcPts val="0"/>
              </a:spcBef>
              <a:spcAft>
                <a:spcPts val="0"/>
              </a:spcAft>
              <a:buNone/>
            </a:pPr>
            <a:r>
              <a:t/>
            </a:r>
            <a:endParaRPr/>
          </a:p>
        </p:txBody>
      </p:sp>
      <p:sp>
        <p:nvSpPr>
          <p:cNvPr id="117" name="Google Shape;117;p22"/>
          <p:cNvSpPr txBox="1"/>
          <p:nvPr/>
        </p:nvSpPr>
        <p:spPr>
          <a:xfrm>
            <a:off x="508150" y="3039825"/>
            <a:ext cx="8403000" cy="17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Step1: </a:t>
            </a:r>
            <a:r>
              <a:rPr lang="en">
                <a:solidFill>
                  <a:schemeClr val="dk1"/>
                </a:solidFill>
              </a:rPr>
              <a:t>Sort all the edges in increasing order</a:t>
            </a:r>
            <a:endParaRPr/>
          </a:p>
          <a:p>
            <a:pPr indent="0" lvl="0" marL="0" rtl="0" algn="l">
              <a:spcBef>
                <a:spcPts val="0"/>
              </a:spcBef>
              <a:spcAft>
                <a:spcPts val="0"/>
              </a:spcAft>
              <a:buNone/>
            </a:pPr>
            <a:r>
              <a:rPr lang="en"/>
              <a:t>Step2: </a:t>
            </a:r>
            <a:r>
              <a:rPr lang="en">
                <a:solidFill>
                  <a:schemeClr val="dk1"/>
                </a:solidFill>
              </a:rPr>
              <a:t>Make set of all the vertices</a:t>
            </a:r>
            <a:endParaRPr/>
          </a:p>
          <a:p>
            <a:pPr indent="0" lvl="0" marL="0" rtl="0" algn="l">
              <a:spcBef>
                <a:spcPts val="0"/>
              </a:spcBef>
              <a:spcAft>
                <a:spcPts val="0"/>
              </a:spcAft>
              <a:buNone/>
            </a:pPr>
            <a:r>
              <a:rPr lang="en"/>
              <a:t>Step3: Pick one edge and do union</a:t>
            </a:r>
            <a:endParaRPr/>
          </a:p>
          <a:p>
            <a:pPr indent="0" lvl="0" marL="0" rtl="0" algn="l">
              <a:spcBef>
                <a:spcPts val="0"/>
              </a:spcBef>
              <a:spcAft>
                <a:spcPts val="0"/>
              </a:spcAft>
              <a:buNone/>
            </a:pPr>
            <a:r>
              <a:rPr lang="en"/>
              <a:t>Step4: if during union the parent of both the vertices are same then don’t add this edge into result</a:t>
            </a:r>
            <a:endParaRPr/>
          </a:p>
          <a:p>
            <a:pPr indent="0" lvl="0" marL="0" rtl="0" algn="l">
              <a:spcBef>
                <a:spcPts val="0"/>
              </a:spcBef>
              <a:spcAft>
                <a:spcPts val="0"/>
              </a:spcAft>
              <a:buNone/>
            </a:pPr>
            <a:r>
              <a:rPr lang="en"/>
              <a:t>Step5: Repeat step 3,4 until all the edges are covered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Space &amp; Time Complexity:</a:t>
            </a:r>
            <a:endParaRPr/>
          </a:p>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O(E+V)</a:t>
            </a:r>
            <a:endParaRPr/>
          </a:p>
          <a:p>
            <a:pPr indent="0" lvl="0" marL="0" rtl="0" algn="l">
              <a:spcBef>
                <a:spcPts val="1600"/>
              </a:spcBef>
              <a:spcAft>
                <a:spcPts val="1600"/>
              </a:spcAft>
              <a:buNone/>
            </a:pPr>
            <a:r>
              <a:rPr lang="en"/>
              <a:t>Time: O(ElogE + 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uFill>
                  <a:noFill/>
                </a:uFill>
                <a:hlinkClick r:id="rId3"/>
              </a:rPr>
              <a:t>https://www.hackerearth.com/practice/notes/disjoint-set-union-union-find/</a:t>
            </a:r>
            <a:endParaRPr sz="2200">
              <a:solidFill>
                <a:srgbClr val="000000"/>
              </a:solidFill>
            </a:endParaRPr>
          </a:p>
          <a:p>
            <a:pPr indent="0" lvl="0" marL="0" rtl="0" algn="l">
              <a:spcBef>
                <a:spcPts val="1600"/>
              </a:spcBef>
              <a:spcAft>
                <a:spcPts val="0"/>
              </a:spcAft>
              <a:buNone/>
            </a:pPr>
            <a:r>
              <a:rPr lang="en" sz="1500">
                <a:solidFill>
                  <a:srgbClr val="000000"/>
                </a:solidFill>
                <a:uFill>
                  <a:noFill/>
                </a:uFill>
                <a:hlinkClick r:id="rId4"/>
              </a:rPr>
              <a:t>https://www.globalsoftwaresupport.com/disjoint-set-data-structures/</a:t>
            </a:r>
            <a:endParaRPr sz="2200">
              <a:solidFill>
                <a:srgbClr val="000000"/>
              </a:solidFill>
            </a:endParaRPr>
          </a:p>
          <a:p>
            <a:pPr indent="0" lvl="0" marL="0" rtl="0" algn="l">
              <a:spcBef>
                <a:spcPts val="1600"/>
              </a:spcBef>
              <a:spcAft>
                <a:spcPts val="1600"/>
              </a:spcAft>
              <a:buNone/>
            </a:pPr>
            <a:r>
              <a:rPr lang="en" sz="1500">
                <a:solidFill>
                  <a:srgbClr val="000000"/>
                </a:solidFill>
                <a:uFill>
                  <a:noFill/>
                </a:uFill>
                <a:hlinkClick r:id="rId5"/>
              </a:rPr>
              <a:t>https://cs.stackexchange.com/questions/6308/practical-applications-of-disjoint-set-datastructure</a:t>
            </a:r>
            <a:endParaRPr sz="2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5300"/>
          </a:p>
          <a:p>
            <a:pPr indent="0" lvl="0" marL="2286000" rtl="0" algn="l">
              <a:spcBef>
                <a:spcPts val="1600"/>
              </a:spcBef>
              <a:spcAft>
                <a:spcPts val="1600"/>
              </a:spcAft>
              <a:buNone/>
            </a:pPr>
            <a:r>
              <a:rPr lang="en" sz="5300"/>
              <a:t>Thank you</a:t>
            </a:r>
            <a:endParaRPr sz="5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Definition</a:t>
            </a:r>
            <a:endParaRPr/>
          </a:p>
          <a:p>
            <a:pPr indent="-342900" lvl="0" marL="457200" rtl="0" algn="l">
              <a:lnSpc>
                <a:spcPct val="150000"/>
              </a:lnSpc>
              <a:spcBef>
                <a:spcPts val="0"/>
              </a:spcBef>
              <a:spcAft>
                <a:spcPts val="0"/>
              </a:spcAft>
              <a:buSzPts val="1800"/>
              <a:buChar char="●"/>
            </a:pPr>
            <a:r>
              <a:rPr lang="en"/>
              <a:t>Structure</a:t>
            </a:r>
            <a:endParaRPr/>
          </a:p>
          <a:p>
            <a:pPr indent="-342900" lvl="0" marL="457200" rtl="0" algn="l">
              <a:lnSpc>
                <a:spcPct val="150000"/>
              </a:lnSpc>
              <a:spcBef>
                <a:spcPts val="0"/>
              </a:spcBef>
              <a:spcAft>
                <a:spcPts val="0"/>
              </a:spcAft>
              <a:buSzPts val="1800"/>
              <a:buChar char="●"/>
            </a:pPr>
            <a:r>
              <a:rPr lang="en"/>
              <a:t>Make set operation</a:t>
            </a:r>
            <a:endParaRPr/>
          </a:p>
          <a:p>
            <a:pPr indent="-342900" lvl="0" marL="457200" rtl="0" algn="l">
              <a:lnSpc>
                <a:spcPct val="150000"/>
              </a:lnSpc>
              <a:spcBef>
                <a:spcPts val="0"/>
              </a:spcBef>
              <a:spcAft>
                <a:spcPts val="0"/>
              </a:spcAft>
              <a:buSzPts val="1800"/>
              <a:buChar char="●"/>
            </a:pPr>
            <a:r>
              <a:rPr lang="en"/>
              <a:t>Find operation</a:t>
            </a:r>
            <a:endParaRPr/>
          </a:p>
          <a:p>
            <a:pPr indent="-342900" lvl="0" marL="457200" rtl="0" algn="l">
              <a:lnSpc>
                <a:spcPct val="150000"/>
              </a:lnSpc>
              <a:spcBef>
                <a:spcPts val="0"/>
              </a:spcBef>
              <a:spcAft>
                <a:spcPts val="0"/>
              </a:spcAft>
              <a:buSzPts val="1800"/>
              <a:buChar char="●"/>
            </a:pPr>
            <a:r>
              <a:rPr lang="en"/>
              <a:t>Union operation</a:t>
            </a:r>
            <a:endParaRPr/>
          </a:p>
          <a:p>
            <a:pPr indent="-342900" lvl="0" marL="457200" rtl="0" algn="l">
              <a:lnSpc>
                <a:spcPct val="150000"/>
              </a:lnSpc>
              <a:spcBef>
                <a:spcPts val="0"/>
              </a:spcBef>
              <a:spcAft>
                <a:spcPts val="0"/>
              </a:spcAft>
              <a:buSzPts val="1800"/>
              <a:buChar char="●"/>
            </a:pPr>
            <a:r>
              <a:rPr lang="en"/>
              <a:t>Time and Space complexity</a:t>
            </a:r>
            <a:endParaRPr/>
          </a:p>
          <a:p>
            <a:pPr indent="-342900" lvl="0" marL="457200" rtl="0" algn="l">
              <a:lnSpc>
                <a:spcPct val="150000"/>
              </a:lnSpc>
              <a:spcBef>
                <a:spcPts val="0"/>
              </a:spcBef>
              <a:spcAft>
                <a:spcPts val="0"/>
              </a:spcAft>
              <a:buSzPts val="1800"/>
              <a:buChar char="●"/>
            </a:pPr>
            <a:r>
              <a:rPr lang="en"/>
              <a:t>Applications</a:t>
            </a:r>
            <a:endParaRPr/>
          </a:p>
          <a:p>
            <a:pPr indent="-342900" lvl="0" marL="457200" rtl="0" algn="l">
              <a:lnSpc>
                <a:spcPct val="150000"/>
              </a:lnSpc>
              <a:spcBef>
                <a:spcPts val="0"/>
              </a:spcBef>
              <a:spcAft>
                <a:spcPts val="0"/>
              </a:spcAft>
              <a:buSzPts val="1800"/>
              <a:buChar char="●"/>
            </a:pPr>
            <a:r>
              <a:rPr lang="en"/>
              <a:t>Kruskal’s Algorithm</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Consider the set of n elements and we further divide these elements into more subsets then if we want to find the connectivity of the subsets or if we want to find out whether two elements belong to same subset or not then we use Disjoint set.</a:t>
            </a:r>
            <a:endParaRPr/>
          </a:p>
        </p:txBody>
      </p:sp>
      <p:pic>
        <p:nvPicPr>
          <p:cNvPr id="68" name="Google Shape;68;p15"/>
          <p:cNvPicPr preferRelativeResize="0"/>
          <p:nvPr/>
        </p:nvPicPr>
        <p:blipFill>
          <a:blip r:embed="rId3">
            <a:alphaModFix/>
          </a:blip>
          <a:stretch>
            <a:fillRect/>
          </a:stretch>
        </p:blipFill>
        <p:spPr>
          <a:xfrm>
            <a:off x="1937013" y="2174750"/>
            <a:ext cx="5269976" cy="296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struct Node</a:t>
            </a:r>
            <a:endParaRPr/>
          </a:p>
          <a:p>
            <a:pPr indent="0" lvl="0" marL="0" rtl="0" algn="l">
              <a:lnSpc>
                <a:spcPct val="100000"/>
              </a:lnSpc>
              <a:spcBef>
                <a:spcPts val="0"/>
              </a:spcBef>
              <a:spcAft>
                <a:spcPts val="0"/>
              </a:spcAft>
              <a:buClr>
                <a:schemeClr val="dk1"/>
              </a:buClr>
              <a:buSzPts val="1100"/>
              <a:buFont typeface="Arial"/>
              <a:buNone/>
            </a:pPr>
            <a:r>
              <a:rPr lang="en"/>
              <a:t>{</a:t>
            </a:r>
            <a:endParaRPr/>
          </a:p>
          <a:p>
            <a:pPr indent="0" lvl="0" marL="0" rtl="0" algn="l">
              <a:lnSpc>
                <a:spcPct val="100000"/>
              </a:lnSpc>
              <a:spcBef>
                <a:spcPts val="0"/>
              </a:spcBef>
              <a:spcAft>
                <a:spcPts val="0"/>
              </a:spcAft>
              <a:buClr>
                <a:schemeClr val="dk1"/>
              </a:buClr>
              <a:buSzPts val="1100"/>
              <a:buFont typeface="Arial"/>
              <a:buNone/>
            </a:pPr>
            <a:r>
              <a:rPr lang="en"/>
              <a:t>    int data;</a:t>
            </a:r>
            <a:endParaRPr/>
          </a:p>
          <a:p>
            <a:pPr indent="0" lvl="0" marL="0" rtl="0" algn="l">
              <a:lnSpc>
                <a:spcPct val="100000"/>
              </a:lnSpc>
              <a:spcBef>
                <a:spcPts val="0"/>
              </a:spcBef>
              <a:spcAft>
                <a:spcPts val="0"/>
              </a:spcAft>
              <a:buClr>
                <a:schemeClr val="dk1"/>
              </a:buClr>
              <a:buSzPts val="1100"/>
              <a:buFont typeface="Arial"/>
              <a:buNone/>
            </a:pPr>
            <a:r>
              <a:rPr lang="en"/>
              <a:t>    int rank;</a:t>
            </a:r>
            <a:endParaRPr/>
          </a:p>
          <a:p>
            <a:pPr indent="0" lvl="0" marL="0" rtl="0" algn="l">
              <a:lnSpc>
                <a:spcPct val="100000"/>
              </a:lnSpc>
              <a:spcBef>
                <a:spcPts val="0"/>
              </a:spcBef>
              <a:spcAft>
                <a:spcPts val="0"/>
              </a:spcAft>
              <a:buClr>
                <a:schemeClr val="dk1"/>
              </a:buClr>
              <a:buSzPts val="1100"/>
              <a:buFont typeface="Arial"/>
              <a:buNone/>
            </a:pPr>
            <a:r>
              <a:rPr lang="en"/>
              <a:t>    Node parent;</a:t>
            </a:r>
            <a:endParaRPr/>
          </a:p>
          <a:p>
            <a:pPr indent="0" lvl="0" marL="0" rtl="0" algn="l">
              <a:lnSpc>
                <a:spcPct val="100000"/>
              </a:lnSpc>
              <a:spcBef>
                <a:spcPts val="0"/>
              </a:spcBef>
              <a:spcAft>
                <a:spcPts val="0"/>
              </a:spcAft>
              <a:buClr>
                <a:schemeClr val="dk1"/>
              </a:buClr>
              <a:buSzPts val="1100"/>
              <a:buFont typeface="Arial"/>
              <a:buNone/>
            </a:pPr>
            <a:r>
              <a:rPr lang="en"/>
              <a:t>};</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set: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Create the set of only one element.</a:t>
            </a:r>
            <a:endParaRPr/>
          </a:p>
          <a:p>
            <a:pPr indent="0" lvl="0" marL="0" rtl="0" algn="l">
              <a:lnSpc>
                <a:spcPct val="100000"/>
              </a:lnSpc>
              <a:spcBef>
                <a:spcPts val="1600"/>
              </a:spcBef>
              <a:spcAft>
                <a:spcPts val="0"/>
              </a:spcAft>
              <a:buClr>
                <a:schemeClr val="dk1"/>
              </a:buClr>
              <a:buSzPts val="1100"/>
              <a:buFont typeface="Arial"/>
              <a:buNone/>
            </a:pPr>
            <a:r>
              <a:rPr lang="en"/>
              <a:t>void makeset(int data)</a:t>
            </a:r>
            <a:endParaRPr/>
          </a:p>
          <a:p>
            <a:pPr indent="0" lvl="0" marL="0" rtl="0" algn="l">
              <a:lnSpc>
                <a:spcPct val="100000"/>
              </a:lnSpc>
              <a:spcBef>
                <a:spcPts val="0"/>
              </a:spcBef>
              <a:spcAft>
                <a:spcPts val="0"/>
              </a:spcAft>
              <a:buClr>
                <a:schemeClr val="dk1"/>
              </a:buClr>
              <a:buSzPts val="1100"/>
              <a:buFont typeface="Arial"/>
              <a:buNone/>
            </a:pPr>
            <a:r>
              <a:rPr lang="en"/>
              <a:t>{</a:t>
            </a:r>
            <a:endParaRPr/>
          </a:p>
          <a:p>
            <a:pPr indent="0" lvl="0" marL="0" rtl="0" algn="l">
              <a:lnSpc>
                <a:spcPct val="100000"/>
              </a:lnSpc>
              <a:spcBef>
                <a:spcPts val="0"/>
              </a:spcBef>
              <a:spcAft>
                <a:spcPts val="0"/>
              </a:spcAft>
              <a:buClr>
                <a:schemeClr val="dk1"/>
              </a:buClr>
              <a:buSzPts val="1100"/>
              <a:buFont typeface="Arial"/>
              <a:buNone/>
            </a:pPr>
            <a:r>
              <a:rPr lang="en"/>
              <a:t>    Node node = new Node();</a:t>
            </a:r>
            <a:endParaRPr/>
          </a:p>
          <a:p>
            <a:pPr indent="0" lvl="0" marL="0" rtl="0" algn="l">
              <a:lnSpc>
                <a:spcPct val="100000"/>
              </a:lnSpc>
              <a:spcBef>
                <a:spcPts val="0"/>
              </a:spcBef>
              <a:spcAft>
                <a:spcPts val="0"/>
              </a:spcAft>
              <a:buClr>
                <a:schemeClr val="dk1"/>
              </a:buClr>
              <a:buSzPts val="1100"/>
              <a:buFont typeface="Arial"/>
              <a:buNone/>
            </a:pPr>
            <a:r>
              <a:rPr lang="en"/>
              <a:t>    node-&gt;data = data;</a:t>
            </a:r>
            <a:endParaRPr/>
          </a:p>
          <a:p>
            <a:pPr indent="0" lvl="0" marL="0" rtl="0" algn="l">
              <a:lnSpc>
                <a:spcPct val="100000"/>
              </a:lnSpc>
              <a:spcBef>
                <a:spcPts val="0"/>
              </a:spcBef>
              <a:spcAft>
                <a:spcPts val="0"/>
              </a:spcAft>
              <a:buClr>
                <a:schemeClr val="dk1"/>
              </a:buClr>
              <a:buSzPts val="1100"/>
              <a:buFont typeface="Arial"/>
              <a:buNone/>
            </a:pPr>
            <a:r>
              <a:rPr lang="en"/>
              <a:t>    node-&gt;rank = 0;</a:t>
            </a:r>
            <a:endParaRPr/>
          </a:p>
          <a:p>
            <a:pPr indent="0" lvl="0" marL="0" rtl="0" algn="l">
              <a:lnSpc>
                <a:spcPct val="100000"/>
              </a:lnSpc>
              <a:spcBef>
                <a:spcPts val="0"/>
              </a:spcBef>
              <a:spcAft>
                <a:spcPts val="0"/>
              </a:spcAft>
              <a:buClr>
                <a:schemeClr val="dk1"/>
              </a:buClr>
              <a:buSzPts val="1100"/>
              <a:buFont typeface="Arial"/>
              <a:buNone/>
            </a:pPr>
            <a:r>
              <a:rPr lang="en"/>
              <a:t>    node-&gt;parent = node;</a:t>
            </a:r>
            <a:endParaRPr/>
          </a:p>
          <a:p>
            <a:pPr indent="0" lvl="0" marL="0" rtl="0" algn="l">
              <a:lnSpc>
                <a:spcPct val="100000"/>
              </a:lnSpc>
              <a:spcBef>
                <a:spcPts val="0"/>
              </a:spcBef>
              <a:spcAft>
                <a:spcPts val="0"/>
              </a:spcAft>
              <a:buClr>
                <a:schemeClr val="dk1"/>
              </a:buClr>
              <a:buSzPts val="1100"/>
              <a:buFont typeface="Arial"/>
              <a:buNone/>
            </a:pPr>
            <a:r>
              <a:rPr lang="en"/>
              <a:t>    map[data] = node;</a:t>
            </a:r>
            <a:endParaRPr/>
          </a:p>
          <a:p>
            <a:pPr indent="0" lvl="0" marL="0" rtl="0" algn="l">
              <a:lnSpc>
                <a:spcPct val="100000"/>
              </a:lnSpc>
              <a:spcBef>
                <a:spcPts val="0"/>
              </a:spcBef>
              <a:spcAft>
                <a:spcPts val="0"/>
              </a:spcAft>
              <a:buClr>
                <a:schemeClr val="dk1"/>
              </a:buClr>
              <a:buSzPts val="1100"/>
              <a:buFont typeface="Arial"/>
              <a:buNone/>
            </a:pPr>
            <a:r>
              <a:rPr lang="en"/>
              <a:t>}</a:t>
            </a:r>
            <a:endParaRPr/>
          </a:p>
          <a:p>
            <a:pPr indent="0" lvl="0" marL="0" rtl="0" algn="l">
              <a:spcBef>
                <a:spcPts val="0"/>
              </a:spcBef>
              <a:spcAft>
                <a:spcPts val="1600"/>
              </a:spcAft>
              <a:buNone/>
            </a:pPr>
            <a:r>
              <a:t/>
            </a:r>
            <a:endParaRPr/>
          </a:p>
        </p:txBody>
      </p:sp>
      <p:sp>
        <p:nvSpPr>
          <p:cNvPr id="81" name="Google Shape;81;p17"/>
          <p:cNvSpPr/>
          <p:nvPr/>
        </p:nvSpPr>
        <p:spPr>
          <a:xfrm>
            <a:off x="5409875" y="2677075"/>
            <a:ext cx="1301400" cy="99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5539925" y="1536775"/>
            <a:ext cx="1041300" cy="11403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nvSpPr>
        <p:spPr>
          <a:xfrm>
            <a:off x="6711275" y="257175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ank = 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bool Union(int a, int b)</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Clr>
                <a:schemeClr val="dk1"/>
              </a:buClr>
              <a:buSzPts val="1100"/>
              <a:buFont typeface="Arial"/>
              <a:buNone/>
            </a:pPr>
            <a:r>
              <a:rPr lang="en" sz="1200"/>
              <a:t>    Node* node1 = mp[a];</a:t>
            </a:r>
            <a:endParaRPr sz="1200"/>
          </a:p>
          <a:p>
            <a:pPr indent="0" lvl="0" marL="0" rtl="0" algn="l">
              <a:spcBef>
                <a:spcPts val="0"/>
              </a:spcBef>
              <a:spcAft>
                <a:spcPts val="0"/>
              </a:spcAft>
              <a:buClr>
                <a:schemeClr val="dk1"/>
              </a:buClr>
              <a:buSzPts val="1100"/>
              <a:buFont typeface="Arial"/>
              <a:buNone/>
            </a:pPr>
            <a:r>
              <a:rPr lang="en" sz="1200"/>
              <a:t>    Node* node2 = mp[b];</a:t>
            </a:r>
            <a:endParaRPr sz="1200"/>
          </a:p>
          <a:p>
            <a:pPr indent="0" lvl="0" marL="0" rtl="0" algn="l">
              <a:spcBef>
                <a:spcPts val="0"/>
              </a:spcBef>
              <a:spcAft>
                <a:spcPts val="0"/>
              </a:spcAft>
              <a:buClr>
                <a:schemeClr val="dk1"/>
              </a:buClr>
              <a:buSzPts val="1100"/>
              <a:buFont typeface="Arial"/>
              <a:buNone/>
            </a:pPr>
            <a:r>
              <a:rPr lang="en" sz="1200"/>
              <a:t>    Node* parent1 = find(node1);</a:t>
            </a:r>
            <a:endParaRPr sz="1200"/>
          </a:p>
          <a:p>
            <a:pPr indent="0" lvl="0" marL="0" rtl="0" algn="l">
              <a:spcBef>
                <a:spcPts val="0"/>
              </a:spcBef>
              <a:spcAft>
                <a:spcPts val="0"/>
              </a:spcAft>
              <a:buClr>
                <a:schemeClr val="dk1"/>
              </a:buClr>
              <a:buSzPts val="1100"/>
              <a:buFont typeface="Arial"/>
              <a:buNone/>
            </a:pPr>
            <a:r>
              <a:rPr lang="en" sz="1200"/>
              <a:t>    Node* parent2 = find(node2);</a:t>
            </a:r>
            <a:endParaRPr sz="1200"/>
          </a:p>
          <a:p>
            <a:pPr indent="0" lvl="0" marL="0" rtl="0" algn="l">
              <a:spcBef>
                <a:spcPts val="0"/>
              </a:spcBef>
              <a:spcAft>
                <a:spcPts val="0"/>
              </a:spcAft>
              <a:buClr>
                <a:schemeClr val="dk1"/>
              </a:buClr>
              <a:buSzPts val="1100"/>
              <a:buFont typeface="Arial"/>
              <a:buNone/>
            </a:pPr>
            <a:r>
              <a:rPr lang="en" sz="1200"/>
              <a:t>    if( parent1 == parent2 )</a:t>
            </a:r>
            <a:endParaRPr sz="1200"/>
          </a:p>
          <a:p>
            <a:pPr indent="0" lvl="0" marL="0" rtl="0" algn="l">
              <a:spcBef>
                <a:spcPts val="0"/>
              </a:spcBef>
              <a:spcAft>
                <a:spcPts val="0"/>
              </a:spcAft>
              <a:buClr>
                <a:schemeClr val="dk1"/>
              </a:buClr>
              <a:buSzPts val="1100"/>
              <a:buFont typeface="Arial"/>
              <a:buNone/>
            </a:pPr>
            <a:r>
              <a:rPr lang="en" sz="1200"/>
              <a:t>        return false;</a:t>
            </a:r>
            <a:endParaRPr sz="1200"/>
          </a:p>
          <a:p>
            <a:pPr indent="0" lvl="0" marL="0" rtl="0" algn="l">
              <a:spcBef>
                <a:spcPts val="0"/>
              </a:spcBef>
              <a:spcAft>
                <a:spcPts val="0"/>
              </a:spcAft>
              <a:buClr>
                <a:schemeClr val="dk1"/>
              </a:buClr>
              <a:buSzPts val="1100"/>
              <a:buFont typeface="Arial"/>
              <a:buNone/>
            </a:pPr>
            <a:r>
              <a:rPr lang="en" sz="1200"/>
              <a:t>    if( parent1-&gt;rank &gt;= parent2-&gt;rank )</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rPr lang="en" sz="1200"/>
              <a:t>        parent1-&gt;rank = (parent1-&gt;rank == parent2-&gt;rank)? parent1-&gt;rank+1 : parent1-&gt;rank;</a:t>
            </a:r>
            <a:endParaRPr sz="1200"/>
          </a:p>
          <a:p>
            <a:pPr indent="0" lvl="0" marL="0" rtl="0" algn="l">
              <a:spcBef>
                <a:spcPts val="0"/>
              </a:spcBef>
              <a:spcAft>
                <a:spcPts val="0"/>
              </a:spcAft>
              <a:buClr>
                <a:schemeClr val="dk1"/>
              </a:buClr>
              <a:buSzPts val="1100"/>
              <a:buFont typeface="Arial"/>
              <a:buNone/>
            </a:pPr>
            <a:r>
              <a:rPr lang="en" sz="1200"/>
              <a:t>        parent2-&gt;parent = parent1;</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rPr lang="en" sz="1200"/>
              <a:t>    else</a:t>
            </a:r>
            <a:endParaRPr sz="1200"/>
          </a:p>
          <a:p>
            <a:pPr indent="0" lvl="0" marL="0" rtl="0" algn="l">
              <a:spcBef>
                <a:spcPts val="0"/>
              </a:spcBef>
              <a:spcAft>
                <a:spcPts val="0"/>
              </a:spcAft>
              <a:buClr>
                <a:schemeClr val="dk1"/>
              </a:buClr>
              <a:buSzPts val="1100"/>
              <a:buFont typeface="Arial"/>
              <a:buNone/>
            </a:pPr>
            <a:r>
              <a:rPr lang="en" sz="1200"/>
              <a:t>        parent1-&gt;parent = parent2;</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rPr lang="en" sz="1200"/>
              <a:t>    return true;</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Node* find( Node* node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Node* node_parent = node-&gt;parent;</a:t>
            </a:r>
            <a:endParaRPr/>
          </a:p>
          <a:p>
            <a:pPr indent="0" lvl="0" marL="0" rtl="0" algn="l">
              <a:spcBef>
                <a:spcPts val="0"/>
              </a:spcBef>
              <a:spcAft>
                <a:spcPts val="0"/>
              </a:spcAft>
              <a:buClr>
                <a:schemeClr val="dk1"/>
              </a:buClr>
              <a:buSzPts val="1100"/>
              <a:buFont typeface="Arial"/>
              <a:buNone/>
            </a:pPr>
            <a:r>
              <a:rPr lang="en"/>
              <a:t>    if( node_parent == node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return node;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node-&gt;parent = find( node_parent );</a:t>
            </a:r>
            <a:endParaRPr/>
          </a:p>
          <a:p>
            <a:pPr indent="0" lvl="0" marL="0" rtl="0" algn="l">
              <a:spcBef>
                <a:spcPts val="0"/>
              </a:spcBef>
              <a:spcAft>
                <a:spcPts val="0"/>
              </a:spcAft>
              <a:buClr>
                <a:schemeClr val="dk1"/>
              </a:buClr>
              <a:buSzPts val="1100"/>
              <a:buFont typeface="Arial"/>
              <a:buNone/>
            </a:pPr>
            <a:r>
              <a:rPr lang="en"/>
              <a:t>    return node-&gt;parent;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pic>
        <p:nvPicPr>
          <p:cNvPr id="96" name="Google Shape;96;p19"/>
          <p:cNvPicPr preferRelativeResize="0"/>
          <p:nvPr/>
        </p:nvPicPr>
        <p:blipFill>
          <a:blip r:embed="rId3">
            <a:alphaModFix/>
          </a:blip>
          <a:stretch>
            <a:fillRect/>
          </a:stretch>
        </p:blipFill>
        <p:spPr>
          <a:xfrm>
            <a:off x="5136600" y="816025"/>
            <a:ext cx="3695700" cy="331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&amp; Time Complexity:</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O(n)</a:t>
            </a:r>
            <a:endParaRPr/>
          </a:p>
          <a:p>
            <a:pPr indent="0" lvl="0" marL="0" rtl="0" algn="l">
              <a:spcBef>
                <a:spcPts val="1600"/>
              </a:spcBef>
              <a:spcAft>
                <a:spcPts val="0"/>
              </a:spcAft>
              <a:buNone/>
            </a:pPr>
            <a:r>
              <a:rPr lang="en"/>
              <a:t>Time : O(m* aplha(n)) = O(m)</a:t>
            </a:r>
            <a:endParaRPr/>
          </a:p>
          <a:p>
            <a:pPr indent="0" lvl="0" marL="0" rtl="0" algn="l">
              <a:spcBef>
                <a:spcPts val="1600"/>
              </a:spcBef>
              <a:spcAft>
                <a:spcPts val="0"/>
              </a:spcAft>
              <a:buNone/>
            </a:pPr>
            <a:r>
              <a:rPr lang="en"/>
              <a:t>aplha(n) &lt;= 4</a:t>
            </a:r>
            <a:endParaRPr/>
          </a:p>
          <a:p>
            <a:pPr indent="0" lvl="0" marL="0" rtl="0" algn="l">
              <a:spcBef>
                <a:spcPts val="1600"/>
              </a:spcBef>
              <a:spcAft>
                <a:spcPts val="0"/>
              </a:spcAft>
              <a:buNone/>
            </a:pPr>
            <a:r>
              <a:rPr lang="en"/>
              <a:t>n</a:t>
            </a:r>
            <a:r>
              <a:rPr lang="en"/>
              <a:t>: number of elements</a:t>
            </a:r>
            <a:endParaRPr/>
          </a:p>
          <a:p>
            <a:pPr indent="0" lvl="0" marL="0" rtl="0" algn="l">
              <a:spcBef>
                <a:spcPts val="1600"/>
              </a:spcBef>
              <a:spcAft>
                <a:spcPts val="1600"/>
              </a:spcAft>
              <a:buNone/>
            </a:pPr>
            <a:r>
              <a:rPr lang="en"/>
              <a:t>m</a:t>
            </a:r>
            <a:r>
              <a:rPr lang="en"/>
              <a:t>: no. of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7025" lvl="0" marL="749300" rtl="0" algn="l">
              <a:spcBef>
                <a:spcPts val="0"/>
              </a:spcBef>
              <a:spcAft>
                <a:spcPts val="0"/>
              </a:spcAft>
              <a:buClr>
                <a:srgbClr val="242729"/>
              </a:buClr>
              <a:buSzPts val="1550"/>
              <a:buChar char="●"/>
            </a:pPr>
            <a:r>
              <a:rPr lang="en" sz="1550">
                <a:solidFill>
                  <a:srgbClr val="242729"/>
                </a:solidFill>
                <a:highlight>
                  <a:srgbClr val="FFFFFF"/>
                </a:highlight>
              </a:rPr>
              <a:t>Kruskal’s algorithm</a:t>
            </a:r>
            <a:endParaRPr sz="1550">
              <a:solidFill>
                <a:srgbClr val="242729"/>
              </a:solidFill>
              <a:highlight>
                <a:srgbClr val="FFFFFF"/>
              </a:highlight>
            </a:endParaRPr>
          </a:p>
          <a:p>
            <a:pPr indent="-327025" lvl="0" marL="749300" rtl="0" algn="l">
              <a:spcBef>
                <a:spcPts val="0"/>
              </a:spcBef>
              <a:spcAft>
                <a:spcPts val="0"/>
              </a:spcAft>
              <a:buClr>
                <a:srgbClr val="242729"/>
              </a:buClr>
              <a:buSzPts val="1550"/>
              <a:buChar char="●"/>
            </a:pPr>
            <a:r>
              <a:rPr lang="en" sz="1550">
                <a:solidFill>
                  <a:srgbClr val="242729"/>
                </a:solidFill>
                <a:highlight>
                  <a:srgbClr val="FFFFFF"/>
                </a:highlight>
              </a:rPr>
              <a:t>Maze generation (using a modified Kruskal's algorithm)</a:t>
            </a:r>
            <a:endParaRPr sz="1550">
              <a:solidFill>
                <a:srgbClr val="242729"/>
              </a:solidFill>
              <a:highlight>
                <a:srgbClr val="FFFFFF"/>
              </a:highlight>
            </a:endParaRPr>
          </a:p>
          <a:p>
            <a:pPr indent="-327025" lvl="0" marL="749300" rtl="0" algn="l">
              <a:spcBef>
                <a:spcPts val="0"/>
              </a:spcBef>
              <a:spcAft>
                <a:spcPts val="0"/>
              </a:spcAft>
              <a:buClr>
                <a:srgbClr val="242729"/>
              </a:buClr>
              <a:buSzPts val="1550"/>
              <a:buChar char="●"/>
            </a:pPr>
            <a:r>
              <a:rPr lang="en" sz="1550" u="sng">
                <a:solidFill>
                  <a:srgbClr val="28787C"/>
                </a:solidFill>
                <a:highlight>
                  <a:srgbClr val="FFFFFF"/>
                </a:highlight>
                <a:hlinkClick r:id="rId3"/>
              </a:rPr>
              <a:t>Tarjan's off-line least common ancestors algorithm</a:t>
            </a:r>
            <a:endParaRPr sz="1550" u="sng">
              <a:solidFill>
                <a:srgbClr val="28787C"/>
              </a:solidFill>
              <a:highlight>
                <a:srgbClr val="FFFFFF"/>
              </a:highlight>
            </a:endParaRPr>
          </a:p>
          <a:p>
            <a:pPr indent="-327025" lvl="0" marL="749300" rtl="0" algn="l">
              <a:spcBef>
                <a:spcPts val="0"/>
              </a:spcBef>
              <a:spcAft>
                <a:spcPts val="0"/>
              </a:spcAft>
              <a:buClr>
                <a:srgbClr val="242729"/>
              </a:buClr>
              <a:buSzPts val="1550"/>
              <a:buChar char="●"/>
            </a:pPr>
            <a:r>
              <a:rPr lang="en" sz="1550">
                <a:solidFill>
                  <a:srgbClr val="242729"/>
                </a:solidFill>
                <a:highlight>
                  <a:srgbClr val="FFFFFF"/>
                </a:highlight>
              </a:rPr>
              <a:t>Connected component labeling</a:t>
            </a:r>
            <a:endParaRPr sz="1550">
              <a:solidFill>
                <a:srgbClr val="242729"/>
              </a:solidFill>
              <a:highlight>
                <a:srgbClr val="FFFFFF"/>
              </a:highlight>
            </a:endParaRPr>
          </a:p>
          <a:p>
            <a:pPr indent="-327025" lvl="0" marL="749300" rtl="0" algn="l">
              <a:spcBef>
                <a:spcPts val="0"/>
              </a:spcBef>
              <a:spcAft>
                <a:spcPts val="0"/>
              </a:spcAft>
              <a:buClr>
                <a:srgbClr val="242729"/>
              </a:buClr>
              <a:buSzPts val="1550"/>
              <a:buChar char="●"/>
            </a:pPr>
            <a:r>
              <a:rPr lang="en" sz="1550">
                <a:solidFill>
                  <a:srgbClr val="242729"/>
                </a:solidFill>
                <a:highlight>
                  <a:srgbClr val="FFFFFF"/>
                </a:highlight>
              </a:rPr>
              <a:t>Online maintenance of biconnected components</a:t>
            </a:r>
            <a:endParaRPr sz="1550">
              <a:solidFill>
                <a:srgbClr val="242729"/>
              </a:solidFill>
              <a:highlight>
                <a:srgbClr val="FFFFFF"/>
              </a:highlight>
            </a:endParaRPr>
          </a:p>
          <a:p>
            <a:pPr indent="-327025" lvl="0" marL="749300" rtl="0" algn="l">
              <a:spcBef>
                <a:spcPts val="0"/>
              </a:spcBef>
              <a:spcAft>
                <a:spcPts val="0"/>
              </a:spcAft>
              <a:buClr>
                <a:srgbClr val="242729"/>
              </a:buClr>
              <a:buSzPts val="1550"/>
              <a:buChar char="●"/>
            </a:pPr>
            <a:r>
              <a:rPr lang="en" sz="1550" u="sng">
                <a:solidFill>
                  <a:srgbClr val="28787C"/>
                </a:solidFill>
                <a:highlight>
                  <a:srgbClr val="FFFFFF"/>
                </a:highlight>
                <a:hlinkClick r:id="rId4"/>
              </a:rPr>
              <a:t>Validation Hindley–Milner rules</a:t>
            </a:r>
            <a:endParaRPr sz="1550" u="sng">
              <a:solidFill>
                <a:srgbClr val="28787C"/>
              </a:solidFill>
              <a:highlight>
                <a:srgbClr val="FFFFFF"/>
              </a:highlight>
            </a:endParaRPr>
          </a:p>
          <a:p>
            <a:pPr indent="-327025" lvl="0" marL="749300" rtl="0" algn="l">
              <a:spcBef>
                <a:spcPts val="0"/>
              </a:spcBef>
              <a:spcAft>
                <a:spcPts val="0"/>
              </a:spcAft>
              <a:buClr>
                <a:srgbClr val="242729"/>
              </a:buClr>
              <a:buSzPts val="1550"/>
              <a:buChar char="●"/>
            </a:pPr>
            <a:r>
              <a:rPr lang="en" sz="1550">
                <a:solidFill>
                  <a:srgbClr val="242729"/>
                </a:solidFill>
                <a:highlight>
                  <a:srgbClr val="FFFFFF"/>
                </a:highlight>
              </a:rPr>
              <a:t>Computing the winner of </a:t>
            </a:r>
            <a:r>
              <a:rPr lang="en" sz="1550" u="sng">
                <a:solidFill>
                  <a:srgbClr val="28787C"/>
                </a:solidFill>
                <a:highlight>
                  <a:srgbClr val="FFFFFF"/>
                </a:highlight>
                <a:hlinkClick r:id="rId5"/>
              </a:rPr>
              <a:t>Havannah</a:t>
            </a:r>
            <a:r>
              <a:rPr lang="en" sz="1550">
                <a:solidFill>
                  <a:srgbClr val="242729"/>
                </a:solidFill>
                <a:highlight>
                  <a:srgbClr val="FFFFFF"/>
                </a:highlight>
              </a:rPr>
              <a:t> board game (see </a:t>
            </a:r>
            <a:r>
              <a:rPr lang="en" sz="1550" u="sng">
                <a:solidFill>
                  <a:srgbClr val="28787C"/>
                </a:solidFill>
                <a:highlight>
                  <a:srgbClr val="FFFFFF"/>
                </a:highlight>
                <a:hlinkClick r:id="rId6"/>
              </a:rPr>
              <a:t>Efficient Playouts for the Havannah Abstract Board Game</a:t>
            </a:r>
            <a:r>
              <a:rPr lang="en" sz="1550">
                <a:solidFill>
                  <a:srgbClr val="242729"/>
                </a:solidFill>
                <a:highlight>
                  <a:srgbClr val="FFFFFF"/>
                </a:highlight>
              </a:rPr>
              <a:t>)</a:t>
            </a:r>
            <a:endParaRPr sz="1550">
              <a:solidFill>
                <a:srgbClr val="242729"/>
              </a:solidFill>
              <a:highlight>
                <a:srgbClr val="FFFFFF"/>
              </a:highlight>
            </a:endParaRPr>
          </a:p>
          <a:p>
            <a:pPr indent="-327025" lvl="0" marL="749300" rtl="0" algn="l">
              <a:spcBef>
                <a:spcPts val="0"/>
              </a:spcBef>
              <a:spcAft>
                <a:spcPts val="0"/>
              </a:spcAft>
              <a:buClr>
                <a:srgbClr val="242729"/>
              </a:buClr>
              <a:buSzPts val="1550"/>
              <a:buChar char="●"/>
            </a:pPr>
            <a:r>
              <a:rPr lang="en" sz="1550">
                <a:solidFill>
                  <a:srgbClr val="242729"/>
                </a:solidFill>
                <a:highlight>
                  <a:srgbClr val="FFFFFF"/>
                </a:highlight>
              </a:rPr>
              <a:t>Alias analysis</a:t>
            </a:r>
            <a:endParaRPr sz="1550">
              <a:solidFill>
                <a:srgbClr val="242729"/>
              </a:solidFill>
              <a:highlight>
                <a:srgbClr val="FFFFFF"/>
              </a:highlight>
            </a:endParaRPr>
          </a:p>
          <a:p>
            <a:pPr indent="-327025" lvl="0" marL="749300" rtl="0" algn="l">
              <a:spcBef>
                <a:spcPts val="0"/>
              </a:spcBef>
              <a:spcAft>
                <a:spcPts val="0"/>
              </a:spcAft>
              <a:buClr>
                <a:srgbClr val="242729"/>
              </a:buClr>
              <a:buSzPts val="1550"/>
              <a:buChar char="●"/>
            </a:pPr>
            <a:r>
              <a:rPr lang="en" sz="1550">
                <a:solidFill>
                  <a:srgbClr val="242729"/>
                </a:solidFill>
                <a:highlight>
                  <a:srgbClr val="FFFFFF"/>
                </a:highlight>
              </a:rPr>
              <a:t>Used in construction of contour trees (see </a:t>
            </a:r>
            <a:r>
              <a:rPr lang="en" sz="1550" u="sng">
                <a:solidFill>
                  <a:srgbClr val="28787C"/>
                </a:solidFill>
                <a:highlight>
                  <a:srgbClr val="FFFFFF"/>
                </a:highlight>
                <a:hlinkClick r:id="rId7"/>
              </a:rPr>
              <a:t>Laying the Foundations for an Advanced Visualization System in O'Caml</a:t>
            </a:r>
            <a:r>
              <a:rPr lang="en" sz="1550">
                <a:solidFill>
                  <a:srgbClr val="242729"/>
                </a:solidFill>
                <a:highlight>
                  <a:srgbClr val="FFFFFF"/>
                </a:highlight>
              </a:rPr>
              <a:t> and </a:t>
            </a:r>
            <a:r>
              <a:rPr lang="en" sz="1550" u="sng">
                <a:solidFill>
                  <a:srgbClr val="28787C"/>
                </a:solidFill>
                <a:highlight>
                  <a:srgbClr val="FFFFFF"/>
                </a:highlight>
                <a:hlinkClick r:id="rId8"/>
              </a:rPr>
              <a:t>Multi-Resolution computation and presentation of Contour Trees</a:t>
            </a:r>
            <a:r>
              <a:rPr lang="en" sz="1550">
                <a:solidFill>
                  <a:srgbClr val="242729"/>
                </a:solidFill>
                <a:highlight>
                  <a:srgbClr val="FFFFFF"/>
                </a:highlight>
              </a:rPr>
              <a:t>)</a:t>
            </a:r>
            <a:endParaRPr sz="1550">
              <a:solidFill>
                <a:srgbClr val="242729"/>
              </a:solidFill>
              <a:highlight>
                <a:srgbClr val="FFFFFF"/>
              </a:highlight>
            </a:endParaRPr>
          </a:p>
          <a:p>
            <a:pPr indent="0" lvl="0" marL="0" rtl="0" algn="l">
              <a:spcBef>
                <a:spcPts val="2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